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8" r:id="rId2"/>
    <p:sldId id="391" r:id="rId3"/>
    <p:sldId id="414" r:id="rId4"/>
    <p:sldId id="457" r:id="rId5"/>
    <p:sldId id="403" r:id="rId6"/>
    <p:sldId id="347" r:id="rId7"/>
    <p:sldId id="410" r:id="rId8"/>
    <p:sldId id="448" r:id="rId9"/>
    <p:sldId id="413" r:id="rId10"/>
    <p:sldId id="415" r:id="rId11"/>
    <p:sldId id="416" r:id="rId12"/>
    <p:sldId id="417" r:id="rId13"/>
    <p:sldId id="397" r:id="rId14"/>
    <p:sldId id="477" r:id="rId15"/>
    <p:sldId id="478" r:id="rId16"/>
    <p:sldId id="469" r:id="rId17"/>
    <p:sldId id="418" r:id="rId18"/>
    <p:sldId id="470" r:id="rId19"/>
    <p:sldId id="467" r:id="rId20"/>
    <p:sldId id="471" r:id="rId21"/>
    <p:sldId id="419" r:id="rId22"/>
    <p:sldId id="474" r:id="rId23"/>
    <p:sldId id="475" r:id="rId24"/>
    <p:sldId id="420" r:id="rId25"/>
    <p:sldId id="476" r:id="rId26"/>
    <p:sldId id="468" r:id="rId27"/>
    <p:sldId id="479" r:id="rId28"/>
    <p:sldId id="480" r:id="rId29"/>
    <p:sldId id="481" r:id="rId30"/>
    <p:sldId id="421" r:id="rId31"/>
    <p:sldId id="482" r:id="rId32"/>
    <p:sldId id="422" r:id="rId33"/>
    <p:sldId id="483" r:id="rId34"/>
    <p:sldId id="484" r:id="rId35"/>
    <p:sldId id="485" r:id="rId36"/>
    <p:sldId id="486" r:id="rId37"/>
    <p:sldId id="306"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5"/>
    <p:restoredTop sz="93175"/>
  </p:normalViewPr>
  <p:slideViewPr>
    <p:cSldViewPr>
      <p:cViewPr varScale="1">
        <p:scale>
          <a:sx n="112" d="100"/>
          <a:sy n="112" d="100"/>
        </p:scale>
        <p:origin x="2056" y="176"/>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0" d="100"/>
          <a:sy n="140" d="100"/>
        </p:scale>
        <p:origin x="-119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29BD0C3-7284-D142-8B0C-F37C982854B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128"/>
                <a:cs typeface="ヒラギノ角ゴ Pro W3" charset="-128"/>
              </a:defRPr>
            </a:lvl1pPr>
          </a:lstStyle>
          <a:p>
            <a:pPr>
              <a:defRPr/>
            </a:pPr>
            <a:endParaRPr lang="en-US"/>
          </a:p>
        </p:txBody>
      </p:sp>
      <p:sp>
        <p:nvSpPr>
          <p:cNvPr id="63491" name="Rectangle 3">
            <a:extLst>
              <a:ext uri="{FF2B5EF4-FFF2-40B4-BE49-F238E27FC236}">
                <a16:creationId xmlns:a16="http://schemas.microsoft.com/office/drawing/2014/main" id="{84DB59B9-6845-2941-AC53-4613BA12066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endParaRPr lang="en-US"/>
          </a:p>
        </p:txBody>
      </p:sp>
      <p:sp>
        <p:nvSpPr>
          <p:cNvPr id="13316" name="Rectangle 4">
            <a:extLst>
              <a:ext uri="{FF2B5EF4-FFF2-40B4-BE49-F238E27FC236}">
                <a16:creationId xmlns:a16="http://schemas.microsoft.com/office/drawing/2014/main" id="{1D746CF4-4746-5644-AFE2-0E8D537FD55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18FE0976-1610-644D-94D9-D6CD1CC55999}"/>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a:extLst>
              <a:ext uri="{FF2B5EF4-FFF2-40B4-BE49-F238E27FC236}">
                <a16:creationId xmlns:a16="http://schemas.microsoft.com/office/drawing/2014/main" id="{4033200B-4591-1B47-95F8-E7232921964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128"/>
                <a:cs typeface="ヒラギノ角ゴ Pro W3" charset="-128"/>
              </a:defRPr>
            </a:lvl1pPr>
          </a:lstStyle>
          <a:p>
            <a:pPr>
              <a:defRPr/>
            </a:pPr>
            <a:endParaRPr lang="en-US"/>
          </a:p>
        </p:txBody>
      </p:sp>
      <p:sp>
        <p:nvSpPr>
          <p:cNvPr id="63495" name="Rectangle 7">
            <a:extLst>
              <a:ext uri="{FF2B5EF4-FFF2-40B4-BE49-F238E27FC236}">
                <a16:creationId xmlns:a16="http://schemas.microsoft.com/office/drawing/2014/main" id="{BB58FC3D-1C15-324F-8858-63DD0722188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F916654-FCE3-C64D-A244-D25A8B87DC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a:extLst>
              <a:ext uri="{FF2B5EF4-FFF2-40B4-BE49-F238E27FC236}">
                <a16:creationId xmlns:a16="http://schemas.microsoft.com/office/drawing/2014/main" id="{888BEDC9-9080-BD4F-A566-48C48F68112B}"/>
              </a:ext>
            </a:extLst>
          </p:cNvPr>
          <p:cNvSpPr>
            <a:spLocks noGrp="1" noRot="1" noChangeAspect="1" noChangeArrowheads="1" noTextEdit="1"/>
          </p:cNvSpPr>
          <p:nvPr>
            <p:ph type="sldImg"/>
          </p:nvPr>
        </p:nvSpPr>
        <p:spPr>
          <a:xfrm>
            <a:off x="6469063" y="4364038"/>
            <a:ext cx="4587875" cy="3441700"/>
          </a:xfrm>
          <a:ln/>
        </p:spPr>
      </p:sp>
      <p:sp>
        <p:nvSpPr>
          <p:cNvPr id="203779" name="Rectangle 1027">
            <a:extLst>
              <a:ext uri="{FF2B5EF4-FFF2-40B4-BE49-F238E27FC236}">
                <a16:creationId xmlns:a16="http://schemas.microsoft.com/office/drawing/2014/main" id="{E283A3A1-B4AC-E843-A78D-EDAD1FEA7A0E}"/>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66620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72663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a:extLst>
              <a:ext uri="{FF2B5EF4-FFF2-40B4-BE49-F238E27FC236}">
                <a16:creationId xmlns:a16="http://schemas.microsoft.com/office/drawing/2014/main" id="{CCFEA56E-4555-8E40-A042-1422D3485E57}"/>
              </a:ext>
            </a:extLst>
          </p:cNvPr>
          <p:cNvSpPr>
            <a:spLocks noGrp="1" noRot="1" noChangeAspect="1" noChangeArrowheads="1" noTextEdit="1"/>
          </p:cNvSpPr>
          <p:nvPr>
            <p:ph type="sldImg"/>
          </p:nvPr>
        </p:nvSpPr>
        <p:spPr>
          <a:xfrm>
            <a:off x="6469063" y="4364038"/>
            <a:ext cx="4587875" cy="3441700"/>
          </a:xfrm>
          <a:ln/>
        </p:spPr>
      </p:sp>
      <p:sp>
        <p:nvSpPr>
          <p:cNvPr id="215043" name="Rectangle 1027">
            <a:extLst>
              <a:ext uri="{FF2B5EF4-FFF2-40B4-BE49-F238E27FC236}">
                <a16:creationId xmlns:a16="http://schemas.microsoft.com/office/drawing/2014/main" id="{332B5CD8-1264-3941-9125-8CDA5D8D725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EA17-D017-D5F6-06EF-73AF942B28BC}"/>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0A9659CD-C002-0E27-37A8-F442214DB817}"/>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FC74B1F2-90E2-4E2E-689F-8AB18269A4CE}"/>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702731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7EFA-0E91-7EEF-9552-85D1BC5D5FBA}"/>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BAC4AD97-77C6-6D5B-0E9E-303BE94AD4DB}"/>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93ABAB6C-E5FA-FB6C-D013-402B07AC6446}"/>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424713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ADC5-AE8E-6C3D-8BA2-62EF8A6531DE}"/>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7BEE78FF-F2AA-17DF-3609-74B090A7A99E}"/>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7DE284C2-85F1-7A74-9D7C-B5A5A1251F1C}"/>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57015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65749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15D8-B2FF-75E3-EF91-8C1D74ECDDA8}"/>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577B0F3F-94D5-2209-E72C-612AC489F2B4}"/>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10333055-0154-3D7A-C4DC-5C81205A9C16}"/>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96130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06845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69E3-46E4-6DB2-D34B-09B158F59521}"/>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A135FF2D-AFEE-0DBA-0F28-DB37A2AB2AA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6AFB1D9C-788E-76B8-E4B4-C518FFD19095}"/>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6163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a:extLst>
              <a:ext uri="{FF2B5EF4-FFF2-40B4-BE49-F238E27FC236}">
                <a16:creationId xmlns:a16="http://schemas.microsoft.com/office/drawing/2014/main" id="{DB59DA80-0736-8246-B046-2423F3AA0989}"/>
              </a:ext>
            </a:extLst>
          </p:cNvPr>
          <p:cNvSpPr>
            <a:spLocks noGrp="1" noRot="1" noChangeAspect="1" noChangeArrowheads="1" noTextEdit="1"/>
          </p:cNvSpPr>
          <p:nvPr>
            <p:ph type="sldImg"/>
          </p:nvPr>
        </p:nvSpPr>
        <p:spPr>
          <a:xfrm>
            <a:off x="6469063" y="4364038"/>
            <a:ext cx="4587875" cy="3441700"/>
          </a:xfrm>
          <a:ln/>
        </p:spPr>
      </p:sp>
      <p:sp>
        <p:nvSpPr>
          <p:cNvPr id="215043" name="Rectangle 1027">
            <a:extLst>
              <a:ext uri="{FF2B5EF4-FFF2-40B4-BE49-F238E27FC236}">
                <a16:creationId xmlns:a16="http://schemas.microsoft.com/office/drawing/2014/main" id="{332B5CD8-1264-3941-9125-8CDA5D8D725A}"/>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47213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71441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0DB22-4791-77E4-1DDA-C646871348FD}"/>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CDA31B59-0E8D-470A-47DA-A36A556E5D82}"/>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B1065387-C812-ECBA-0C74-F3F683CF69C9}"/>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4001201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86D72-CB34-102A-0C1B-C869950795FF}"/>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31CAE784-5800-77F2-93A1-EA9523E291B6}"/>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BFD547E6-8E8E-6DAA-EA96-213E21C5B26A}"/>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84699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229432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5E3B-9856-1890-1FA5-E6B9BF883CA9}"/>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DD9BCFEE-4025-106F-B03C-EEFD932C02AC}"/>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19210CE1-5FCA-1B12-B9E6-E03444164439}"/>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236922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084090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4DF29-D74C-D7EC-365C-44F8669712C5}"/>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16CA7603-38DD-E56F-8023-E5F286B47905}"/>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067FD2B9-2F45-2EF6-D768-50B547DECEB5}"/>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806033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E2E81-6B7B-7D6E-939F-8C93B8EFD9AF}"/>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BEB97507-3800-F786-4ACE-739FE40B0C55}"/>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5B463415-0035-B327-BB74-D506452A244C}"/>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931699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4087D-7DAB-D25E-6BBF-EF1FF20A9442}"/>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096021D6-9165-0DCD-3892-F291639DF5EF}"/>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81D8781F-B0BF-A6AD-F2E6-D7F36C3A1649}"/>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812196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98850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a:extLst>
              <a:ext uri="{FF2B5EF4-FFF2-40B4-BE49-F238E27FC236}">
                <a16:creationId xmlns:a16="http://schemas.microsoft.com/office/drawing/2014/main" id="{6033779C-6877-B740-9CDD-D4BFA613A50D}"/>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17481A83-F71E-5348-B16E-254BFA5C1B27}"/>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E2EA-D053-BBAA-AAF8-35A5C0F53C2C}"/>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25C45EC9-7B6C-CCDE-8889-8243AB5B3DC2}"/>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C596D860-2FCD-5CCC-E9CE-714F8854BCC7}"/>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197262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19037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A9C14-2EFA-CF2A-0935-B9ED62BA2492}"/>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5E3C65C2-5E4B-DAA7-8A1E-D190B76CD608}"/>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B18374-D173-B28D-3091-68214E0D946E}"/>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452584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6506-E8CB-04C2-C837-57AA77C01739}"/>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8A401347-BF54-E5E6-019F-78C0C0FD8E7D}"/>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649D8483-8987-4898-22B4-A1C52B61DE92}"/>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399428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F94AD-4560-D198-638B-CA7D9999B7F1}"/>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2A0D5175-FAE1-3035-14BF-1BACB6EAECA5}"/>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17904C63-9FD3-69DC-77DA-B9157E5262DA}"/>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384267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F486-2F7E-4D42-327D-4EBFB8CDED88}"/>
            </a:ext>
          </a:extLst>
        </p:cNvPr>
        <p:cNvGrpSpPr/>
        <p:nvPr/>
      </p:nvGrpSpPr>
      <p:grpSpPr>
        <a:xfrm>
          <a:off x="0" y="0"/>
          <a:ext cx="0" cy="0"/>
          <a:chOff x="0" y="0"/>
          <a:chExt cx="0" cy="0"/>
        </a:xfrm>
      </p:grpSpPr>
      <p:sp>
        <p:nvSpPr>
          <p:cNvPr id="59393" name="Rectangle 1026">
            <a:extLst>
              <a:ext uri="{FF2B5EF4-FFF2-40B4-BE49-F238E27FC236}">
                <a16:creationId xmlns:a16="http://schemas.microsoft.com/office/drawing/2014/main" id="{095AEF89-9D3E-4D2F-48C5-AD9CE34004AC}"/>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4C130939-46F7-A52F-D7F0-77C59FDF16C9}"/>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88018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26">
            <a:extLst>
              <a:ext uri="{FF2B5EF4-FFF2-40B4-BE49-F238E27FC236}">
                <a16:creationId xmlns:a16="http://schemas.microsoft.com/office/drawing/2014/main" id="{9B40A812-E95A-B84E-A513-D9B75B8802F1}"/>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D79B4E62-5FE7-B045-8DDB-C5B75EF6F787}"/>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40742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1A15700-DF0A-6344-AE4F-B00CC3FAEC10}"/>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17091" name="Rectangle 1027">
            <a:extLst>
              <a:ext uri="{FF2B5EF4-FFF2-40B4-BE49-F238E27FC236}">
                <a16:creationId xmlns:a16="http://schemas.microsoft.com/office/drawing/2014/main" id="{BCBE6BA2-8C5E-DA48-81E1-D12ED01C2126}"/>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69219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a:extLst>
              <a:ext uri="{FF2B5EF4-FFF2-40B4-BE49-F238E27FC236}">
                <a16:creationId xmlns:a16="http://schemas.microsoft.com/office/drawing/2014/main" id="{A46CF83C-6D59-BB4C-B11E-54E2A7435240}"/>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17481A83-F71E-5348-B16E-254BFA5C1B27}"/>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01856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26">
            <a:extLst>
              <a:ext uri="{FF2B5EF4-FFF2-40B4-BE49-F238E27FC236}">
                <a16:creationId xmlns:a16="http://schemas.microsoft.com/office/drawing/2014/main" id="{1D5026E9-2287-CE47-B574-6A19DF7E230C}"/>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D2060045-6CCE-BE4D-9F42-DE72A4CB631C}"/>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91568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82883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a:extLst>
              <a:ext uri="{FF2B5EF4-FFF2-40B4-BE49-F238E27FC236}">
                <a16:creationId xmlns:a16="http://schemas.microsoft.com/office/drawing/2014/main" id="{4114FE85-1EE1-E149-8DE5-924F5ED65AE3}"/>
              </a:ext>
            </a:extLst>
          </p:cNvPr>
          <p:cNvSpPr>
            <a:spLocks noGrp="1" noRot="1" noChangeAspect="1" noChangeArrowheads="1" noTextEdit="1"/>
          </p:cNvSpPr>
          <p:nvPr>
            <p:ph type="sldImg"/>
          </p:nvPr>
        </p:nvSpPr>
        <p:spPr>
          <a:xfrm>
            <a:off x="6469063" y="4364038"/>
            <a:ext cx="4587875" cy="3441700"/>
          </a:xfrm>
          <a:ln/>
        </p:spPr>
      </p:sp>
      <p:sp>
        <p:nvSpPr>
          <p:cNvPr id="217091" name="Rectangle 1027">
            <a:extLst>
              <a:ext uri="{FF2B5EF4-FFF2-40B4-BE49-F238E27FC236}">
                <a16:creationId xmlns:a16="http://schemas.microsoft.com/office/drawing/2014/main" id="{3E4583FC-ED6D-2049-B65D-F7141B24425F}"/>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31930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672D78-A05B-494D-A343-BC6DCB7E7D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7A1A85-D3BC-5742-B46B-FB8D96CD69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19B4B6-18E4-AA49-ABFF-F1D46709918B}"/>
              </a:ext>
            </a:extLst>
          </p:cNvPr>
          <p:cNvSpPr>
            <a:spLocks noGrp="1" noChangeArrowheads="1"/>
          </p:cNvSpPr>
          <p:nvPr>
            <p:ph type="sldNum" sz="quarter" idx="12"/>
          </p:nvPr>
        </p:nvSpPr>
        <p:spPr>
          <a:ln/>
        </p:spPr>
        <p:txBody>
          <a:bodyPr/>
          <a:lstStyle>
            <a:lvl1pPr>
              <a:defRPr/>
            </a:lvl1pPr>
          </a:lstStyle>
          <a:p>
            <a:pPr>
              <a:defRPr/>
            </a:pPr>
            <a:fld id="{0AA92779-EA86-D24F-9122-F619DD32A914}" type="slidenum">
              <a:rPr lang="en-US" altLang="en-US"/>
              <a:pPr>
                <a:defRPr/>
              </a:pPr>
              <a:t>‹#›</a:t>
            </a:fld>
            <a:endParaRPr lang="en-US" altLang="en-US"/>
          </a:p>
        </p:txBody>
      </p:sp>
    </p:spTree>
    <p:extLst>
      <p:ext uri="{BB962C8B-B14F-4D97-AF65-F5344CB8AC3E}">
        <p14:creationId xmlns:p14="http://schemas.microsoft.com/office/powerpoint/2010/main" val="241324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3FC1EB-758D-8848-A745-8FB0910CF3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57894B-F044-754F-B91F-716932244C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5CEAD1-B0C4-254A-B743-CE64C007B02E}"/>
              </a:ext>
            </a:extLst>
          </p:cNvPr>
          <p:cNvSpPr>
            <a:spLocks noGrp="1" noChangeArrowheads="1"/>
          </p:cNvSpPr>
          <p:nvPr>
            <p:ph type="sldNum" sz="quarter" idx="12"/>
          </p:nvPr>
        </p:nvSpPr>
        <p:spPr>
          <a:ln/>
        </p:spPr>
        <p:txBody>
          <a:bodyPr/>
          <a:lstStyle>
            <a:lvl1pPr>
              <a:defRPr/>
            </a:lvl1pPr>
          </a:lstStyle>
          <a:p>
            <a:pPr>
              <a:defRPr/>
            </a:pPr>
            <a:fld id="{0D7CD641-151D-554D-87DB-0644A4F6B2C4}" type="slidenum">
              <a:rPr lang="en-US" altLang="en-US"/>
              <a:pPr>
                <a:defRPr/>
              </a:pPr>
              <a:t>‹#›</a:t>
            </a:fld>
            <a:endParaRPr lang="en-US" altLang="en-US"/>
          </a:p>
        </p:txBody>
      </p:sp>
    </p:spTree>
    <p:extLst>
      <p:ext uri="{BB962C8B-B14F-4D97-AF65-F5344CB8AC3E}">
        <p14:creationId xmlns:p14="http://schemas.microsoft.com/office/powerpoint/2010/main" val="80629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A1CE49-E16D-D44B-AAE6-42C809AE43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8231AE-768D-F349-91D1-2416CA318E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E9FB5-1150-C346-8676-53159F8187F8}"/>
              </a:ext>
            </a:extLst>
          </p:cNvPr>
          <p:cNvSpPr>
            <a:spLocks noGrp="1" noChangeArrowheads="1"/>
          </p:cNvSpPr>
          <p:nvPr>
            <p:ph type="sldNum" sz="quarter" idx="12"/>
          </p:nvPr>
        </p:nvSpPr>
        <p:spPr>
          <a:ln/>
        </p:spPr>
        <p:txBody>
          <a:bodyPr/>
          <a:lstStyle>
            <a:lvl1pPr>
              <a:defRPr/>
            </a:lvl1pPr>
          </a:lstStyle>
          <a:p>
            <a:pPr>
              <a:defRPr/>
            </a:pPr>
            <a:fld id="{0A599695-1AD6-7F4E-A932-4C0781B53FE4}" type="slidenum">
              <a:rPr lang="en-US" altLang="en-US"/>
              <a:pPr>
                <a:defRPr/>
              </a:pPr>
              <a:t>‹#›</a:t>
            </a:fld>
            <a:endParaRPr lang="en-US" altLang="en-US"/>
          </a:p>
        </p:txBody>
      </p:sp>
    </p:spTree>
    <p:extLst>
      <p:ext uri="{BB962C8B-B14F-4D97-AF65-F5344CB8AC3E}">
        <p14:creationId xmlns:p14="http://schemas.microsoft.com/office/powerpoint/2010/main" val="102986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7CE7B0-36EF-144E-A075-2204A52BC5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064717-6F4E-CC4D-9178-2F617D3C33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C9F11B-9DD3-F242-BA00-BE05462CE14C}"/>
              </a:ext>
            </a:extLst>
          </p:cNvPr>
          <p:cNvSpPr>
            <a:spLocks noGrp="1" noChangeArrowheads="1"/>
          </p:cNvSpPr>
          <p:nvPr>
            <p:ph type="sldNum" sz="quarter" idx="12"/>
          </p:nvPr>
        </p:nvSpPr>
        <p:spPr>
          <a:ln/>
        </p:spPr>
        <p:txBody>
          <a:bodyPr/>
          <a:lstStyle>
            <a:lvl1pPr>
              <a:defRPr/>
            </a:lvl1pPr>
          </a:lstStyle>
          <a:p>
            <a:pPr>
              <a:defRPr/>
            </a:pPr>
            <a:fld id="{E5F9B3C6-BF68-7B4F-AD03-D3032365679A}" type="slidenum">
              <a:rPr lang="en-US" altLang="en-US"/>
              <a:pPr>
                <a:defRPr/>
              </a:pPr>
              <a:t>‹#›</a:t>
            </a:fld>
            <a:endParaRPr lang="en-US" altLang="en-US"/>
          </a:p>
        </p:txBody>
      </p:sp>
    </p:spTree>
    <p:extLst>
      <p:ext uri="{BB962C8B-B14F-4D97-AF65-F5344CB8AC3E}">
        <p14:creationId xmlns:p14="http://schemas.microsoft.com/office/powerpoint/2010/main" val="152905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71949CB-15B5-864D-9269-DCDDE56937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147A57-A6BA-074C-9072-D5A954D4C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871982-A2EA-D749-8107-648AEC84B4FE}"/>
              </a:ext>
            </a:extLst>
          </p:cNvPr>
          <p:cNvSpPr>
            <a:spLocks noGrp="1" noChangeArrowheads="1"/>
          </p:cNvSpPr>
          <p:nvPr>
            <p:ph type="sldNum" sz="quarter" idx="12"/>
          </p:nvPr>
        </p:nvSpPr>
        <p:spPr>
          <a:ln/>
        </p:spPr>
        <p:txBody>
          <a:bodyPr/>
          <a:lstStyle>
            <a:lvl1pPr>
              <a:defRPr/>
            </a:lvl1pPr>
          </a:lstStyle>
          <a:p>
            <a:pPr>
              <a:defRPr/>
            </a:pPr>
            <a:fld id="{332B3F36-3BAB-954D-AFDD-1208411D619C}" type="slidenum">
              <a:rPr lang="en-US" altLang="en-US"/>
              <a:pPr>
                <a:defRPr/>
              </a:pPr>
              <a:t>‹#›</a:t>
            </a:fld>
            <a:endParaRPr lang="en-US" altLang="en-US"/>
          </a:p>
        </p:txBody>
      </p:sp>
    </p:spTree>
    <p:extLst>
      <p:ext uri="{BB962C8B-B14F-4D97-AF65-F5344CB8AC3E}">
        <p14:creationId xmlns:p14="http://schemas.microsoft.com/office/powerpoint/2010/main" val="412627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14DE0E3-5CB2-2848-87F4-23D5A8DD94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DA2D69-590A-E043-874C-D28DA9651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054A11-6CB7-5047-8EA9-9ACB86E3C18D}"/>
              </a:ext>
            </a:extLst>
          </p:cNvPr>
          <p:cNvSpPr>
            <a:spLocks noGrp="1" noChangeArrowheads="1"/>
          </p:cNvSpPr>
          <p:nvPr>
            <p:ph type="sldNum" sz="quarter" idx="12"/>
          </p:nvPr>
        </p:nvSpPr>
        <p:spPr>
          <a:ln/>
        </p:spPr>
        <p:txBody>
          <a:bodyPr/>
          <a:lstStyle>
            <a:lvl1pPr>
              <a:defRPr/>
            </a:lvl1pPr>
          </a:lstStyle>
          <a:p>
            <a:pPr>
              <a:defRPr/>
            </a:pPr>
            <a:fld id="{7936322B-8A9B-9B41-A561-C9763D79B73E}" type="slidenum">
              <a:rPr lang="en-US" altLang="en-US"/>
              <a:pPr>
                <a:defRPr/>
              </a:pPr>
              <a:t>‹#›</a:t>
            </a:fld>
            <a:endParaRPr lang="en-US" altLang="en-US"/>
          </a:p>
        </p:txBody>
      </p:sp>
    </p:spTree>
    <p:extLst>
      <p:ext uri="{BB962C8B-B14F-4D97-AF65-F5344CB8AC3E}">
        <p14:creationId xmlns:p14="http://schemas.microsoft.com/office/powerpoint/2010/main" val="386866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7E2F95-A342-004D-A17B-BB055CBA192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8A6B0AD-6BF7-4441-81EE-3C5340FFF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75A92A8-D297-8146-9526-2A0E77C7B00D}"/>
              </a:ext>
            </a:extLst>
          </p:cNvPr>
          <p:cNvSpPr>
            <a:spLocks noGrp="1" noChangeArrowheads="1"/>
          </p:cNvSpPr>
          <p:nvPr>
            <p:ph type="sldNum" sz="quarter" idx="12"/>
          </p:nvPr>
        </p:nvSpPr>
        <p:spPr>
          <a:ln/>
        </p:spPr>
        <p:txBody>
          <a:bodyPr/>
          <a:lstStyle>
            <a:lvl1pPr>
              <a:defRPr/>
            </a:lvl1pPr>
          </a:lstStyle>
          <a:p>
            <a:pPr>
              <a:defRPr/>
            </a:pPr>
            <a:fld id="{D655FF28-E79D-8B4B-ADD8-DDE906DB019D}" type="slidenum">
              <a:rPr lang="en-US" altLang="en-US"/>
              <a:pPr>
                <a:defRPr/>
              </a:pPr>
              <a:t>‹#›</a:t>
            </a:fld>
            <a:endParaRPr lang="en-US" altLang="en-US"/>
          </a:p>
        </p:txBody>
      </p:sp>
    </p:spTree>
    <p:extLst>
      <p:ext uri="{BB962C8B-B14F-4D97-AF65-F5344CB8AC3E}">
        <p14:creationId xmlns:p14="http://schemas.microsoft.com/office/powerpoint/2010/main" val="326052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DB50FE2-FB83-1A46-9BDA-617755C310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51DA7A-34C0-9E49-8E79-E43E1E493B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D35690-C808-E440-8CFD-7B85E3F5F912}"/>
              </a:ext>
            </a:extLst>
          </p:cNvPr>
          <p:cNvSpPr>
            <a:spLocks noGrp="1" noChangeArrowheads="1"/>
          </p:cNvSpPr>
          <p:nvPr>
            <p:ph type="sldNum" sz="quarter" idx="12"/>
          </p:nvPr>
        </p:nvSpPr>
        <p:spPr>
          <a:ln/>
        </p:spPr>
        <p:txBody>
          <a:bodyPr/>
          <a:lstStyle>
            <a:lvl1pPr>
              <a:defRPr/>
            </a:lvl1pPr>
          </a:lstStyle>
          <a:p>
            <a:pPr>
              <a:defRPr/>
            </a:pPr>
            <a:fld id="{12281D63-7509-4C44-A364-8AE0F5CA27B1}" type="slidenum">
              <a:rPr lang="en-US" altLang="en-US"/>
              <a:pPr>
                <a:defRPr/>
              </a:pPr>
              <a:t>‹#›</a:t>
            </a:fld>
            <a:endParaRPr lang="en-US" altLang="en-US"/>
          </a:p>
        </p:txBody>
      </p:sp>
    </p:spTree>
    <p:extLst>
      <p:ext uri="{BB962C8B-B14F-4D97-AF65-F5344CB8AC3E}">
        <p14:creationId xmlns:p14="http://schemas.microsoft.com/office/powerpoint/2010/main" val="109691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0E8CD7-C81A-7848-BF7D-5EBCAC72DA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DC3786-A428-BA44-B7A5-AF9975A483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EB48DAB-81AB-7E42-AA98-CEE76C194553}"/>
              </a:ext>
            </a:extLst>
          </p:cNvPr>
          <p:cNvSpPr>
            <a:spLocks noGrp="1" noChangeArrowheads="1"/>
          </p:cNvSpPr>
          <p:nvPr>
            <p:ph type="sldNum" sz="quarter" idx="12"/>
          </p:nvPr>
        </p:nvSpPr>
        <p:spPr>
          <a:ln/>
        </p:spPr>
        <p:txBody>
          <a:bodyPr/>
          <a:lstStyle>
            <a:lvl1pPr>
              <a:defRPr/>
            </a:lvl1pPr>
          </a:lstStyle>
          <a:p>
            <a:pPr>
              <a:defRPr/>
            </a:pPr>
            <a:fld id="{4FEA6813-26E7-3443-8662-DA620357D920}" type="slidenum">
              <a:rPr lang="en-US" altLang="en-US"/>
              <a:pPr>
                <a:defRPr/>
              </a:pPr>
              <a:t>‹#›</a:t>
            </a:fld>
            <a:endParaRPr lang="en-US" altLang="en-US"/>
          </a:p>
        </p:txBody>
      </p:sp>
    </p:spTree>
    <p:extLst>
      <p:ext uri="{BB962C8B-B14F-4D97-AF65-F5344CB8AC3E}">
        <p14:creationId xmlns:p14="http://schemas.microsoft.com/office/powerpoint/2010/main" val="63067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252150-06CF-CA4E-883F-0FA0F00FA5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A0F678-B1EE-6240-A75B-31D94484F1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5B2C4C-CACD-ED45-8757-0B6F36988F15}"/>
              </a:ext>
            </a:extLst>
          </p:cNvPr>
          <p:cNvSpPr>
            <a:spLocks noGrp="1" noChangeArrowheads="1"/>
          </p:cNvSpPr>
          <p:nvPr>
            <p:ph type="sldNum" sz="quarter" idx="12"/>
          </p:nvPr>
        </p:nvSpPr>
        <p:spPr>
          <a:ln/>
        </p:spPr>
        <p:txBody>
          <a:bodyPr/>
          <a:lstStyle>
            <a:lvl1pPr>
              <a:defRPr/>
            </a:lvl1pPr>
          </a:lstStyle>
          <a:p>
            <a:pPr>
              <a:defRPr/>
            </a:pPr>
            <a:fld id="{5FF6E4C1-45E2-9041-9D24-590AD2006F34}" type="slidenum">
              <a:rPr lang="en-US" altLang="en-US"/>
              <a:pPr>
                <a:defRPr/>
              </a:pPr>
              <a:t>‹#›</a:t>
            </a:fld>
            <a:endParaRPr lang="en-US" altLang="en-US"/>
          </a:p>
        </p:txBody>
      </p:sp>
    </p:spTree>
    <p:extLst>
      <p:ext uri="{BB962C8B-B14F-4D97-AF65-F5344CB8AC3E}">
        <p14:creationId xmlns:p14="http://schemas.microsoft.com/office/powerpoint/2010/main" val="389934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E53718-A176-D242-8DD4-E86C382A40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7AE09A-3B29-6C4B-A08F-20E444B28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E33B23-9912-2C48-8E14-E68D29FA1107}"/>
              </a:ext>
            </a:extLst>
          </p:cNvPr>
          <p:cNvSpPr>
            <a:spLocks noGrp="1" noChangeArrowheads="1"/>
          </p:cNvSpPr>
          <p:nvPr>
            <p:ph type="sldNum" sz="quarter" idx="12"/>
          </p:nvPr>
        </p:nvSpPr>
        <p:spPr>
          <a:ln/>
        </p:spPr>
        <p:txBody>
          <a:bodyPr/>
          <a:lstStyle>
            <a:lvl1pPr>
              <a:defRPr/>
            </a:lvl1pPr>
          </a:lstStyle>
          <a:p>
            <a:pPr>
              <a:defRPr/>
            </a:pPr>
            <a:fld id="{11A7AB3C-B770-904C-B8CD-0202973606CD}" type="slidenum">
              <a:rPr lang="en-US" altLang="en-US"/>
              <a:pPr>
                <a:defRPr/>
              </a:pPr>
              <a:t>‹#›</a:t>
            </a:fld>
            <a:endParaRPr lang="en-US" altLang="en-US"/>
          </a:p>
        </p:txBody>
      </p:sp>
    </p:spTree>
    <p:extLst>
      <p:ext uri="{BB962C8B-B14F-4D97-AF65-F5344CB8AC3E}">
        <p14:creationId xmlns:p14="http://schemas.microsoft.com/office/powerpoint/2010/main" val="62721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7C9D61-87E1-6546-B0D9-27E77AA351D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05D979F-7804-8146-B966-32BC2311DFD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705719-6AFC-8342-9EC5-6E8F066D551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ヒラギノ角ゴ Pro W3" charset="-128"/>
                <a:cs typeface="ヒラギノ角ゴ Pro W3" charset="-128"/>
              </a:defRPr>
            </a:lvl1pPr>
          </a:lstStyle>
          <a:p>
            <a:pPr>
              <a:defRPr/>
            </a:pPr>
            <a:endParaRPr lang="en-US"/>
          </a:p>
        </p:txBody>
      </p:sp>
      <p:sp>
        <p:nvSpPr>
          <p:cNvPr id="1029" name="Rectangle 5">
            <a:extLst>
              <a:ext uri="{FF2B5EF4-FFF2-40B4-BE49-F238E27FC236}">
                <a16:creationId xmlns:a16="http://schemas.microsoft.com/office/drawing/2014/main" id="{752DEFA3-2E48-F84F-A318-B48A2CD27FF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ヒラギノ角ゴ Pro W3" charset="-128"/>
                <a:cs typeface="ヒラギノ角ゴ Pro W3" charset="-128"/>
              </a:defRPr>
            </a:lvl1pPr>
          </a:lstStyle>
          <a:p>
            <a:pPr>
              <a:defRPr/>
            </a:pPr>
            <a:endParaRPr lang="en-US"/>
          </a:p>
        </p:txBody>
      </p:sp>
      <p:sp>
        <p:nvSpPr>
          <p:cNvPr id="1030" name="Rectangle 6">
            <a:extLst>
              <a:ext uri="{FF2B5EF4-FFF2-40B4-BE49-F238E27FC236}">
                <a16:creationId xmlns:a16="http://schemas.microsoft.com/office/drawing/2014/main" id="{E8C44669-9F77-9F44-A6DB-6C7D1DDB7E5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3AB9006-5F92-DE44-8681-A92999D5048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oi.org/10.1371/journal.pone.0325046"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ail@goodhormonehealth.com" TargetMode="External"/><Relationship Id="rId2" Type="http://schemas.openxmlformats.org/officeDocument/2006/relationships/hyperlink" Target="https://www.facebook.com/goodhormonehealth"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a:extLst>
              <a:ext uri="{FF2B5EF4-FFF2-40B4-BE49-F238E27FC236}">
                <a16:creationId xmlns:a16="http://schemas.microsoft.com/office/drawing/2014/main" id="{A9B59E07-04E1-0D41-BA33-2380E0B0ADC2}"/>
              </a:ext>
            </a:extLst>
          </p:cNvPr>
          <p:cNvSpPr>
            <a:spLocks noChangeArrowheads="1"/>
          </p:cNvSpPr>
          <p:nvPr/>
        </p:nvSpPr>
        <p:spPr bwMode="auto">
          <a:xfrm>
            <a:off x="1081088" y="1143000"/>
            <a:ext cx="65085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8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lgn="ctr">
              <a:spcBef>
                <a:spcPct val="0"/>
              </a:spcBef>
              <a:buNone/>
            </a:pPr>
            <a:r>
              <a:rPr lang="en-US" altLang="en-US" sz="2800" dirty="0">
                <a:solidFill>
                  <a:srgbClr val="FAFD00"/>
                </a:solidFill>
                <a:latin typeface="Times" pitchFamily="2" charset="0"/>
                <a:ea typeface="ＭＳ Ｐゴシック" panose="020B0600070205080204" pitchFamily="34" charset="-128"/>
              </a:rPr>
              <a:t>Theodore C. Friedman, M.D., Ph.D.</a:t>
            </a: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 (the Wiz) </a:t>
            </a: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Professor of Medicine-UCLA</a:t>
            </a: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Chairman, Department of Internal Medicine</a:t>
            </a: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Charles R. Drew University</a:t>
            </a: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Dr. Friedman’s Endocrinology Clinic</a:t>
            </a: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Role of rT3 in treating hypothyroidism</a:t>
            </a:r>
          </a:p>
          <a:p>
            <a:pPr algn="ctr">
              <a:spcBef>
                <a:spcPct val="0"/>
              </a:spcBef>
              <a:buNone/>
            </a:pPr>
            <a:r>
              <a:rPr lang="en-US" sz="2800" dirty="0">
                <a:solidFill>
                  <a:srgbClr val="FAFD00"/>
                </a:solidFill>
                <a:latin typeface="Times" pitchFamily="2" charset="0"/>
                <a:ea typeface="ＭＳ Ｐゴシック" panose="020B0600070205080204" pitchFamily="34" charset="-128"/>
              </a:rPr>
              <a:t>PLOS One publication</a:t>
            </a:r>
            <a:endParaRPr lang="en-US" dirty="0"/>
          </a:p>
          <a:p>
            <a:pPr algn="ctr">
              <a:spcBef>
                <a:spcPct val="0"/>
              </a:spcBef>
              <a:buFontTx/>
              <a:buNone/>
            </a:pPr>
            <a:endParaRPr lang="en-US" altLang="en-US" sz="2800" dirty="0">
              <a:solidFill>
                <a:srgbClr val="FF0000"/>
              </a:solidFill>
              <a:latin typeface="Times" pitchFamily="2" charset="0"/>
              <a:ea typeface="ＭＳ Ｐゴシック" panose="020B0600070205080204" pitchFamily="34" charset="-128"/>
            </a:endParaRPr>
          </a:p>
          <a:p>
            <a:pPr algn="ctr">
              <a:spcBef>
                <a:spcPct val="0"/>
              </a:spcBef>
              <a:buFontTx/>
              <a:buNone/>
            </a:pPr>
            <a:r>
              <a:rPr lang="en-US" altLang="en-US" sz="2800" dirty="0" err="1">
                <a:solidFill>
                  <a:srgbClr val="FAFD00"/>
                </a:solidFill>
                <a:latin typeface="Times" pitchFamily="2" charset="0"/>
                <a:ea typeface="ＭＳ Ｐゴシック" panose="020B0600070205080204" pitchFamily="34" charset="-128"/>
              </a:rPr>
              <a:t>GoodHormoneHealth</a:t>
            </a:r>
            <a:r>
              <a:rPr lang="en-US" altLang="en-US" sz="2800" dirty="0">
                <a:solidFill>
                  <a:srgbClr val="FAFD00"/>
                </a:solidFill>
                <a:latin typeface="Times" pitchFamily="2" charset="0"/>
                <a:ea typeface="ＭＳ Ｐゴシック" panose="020B0600070205080204" pitchFamily="34" charset="-128"/>
              </a:rPr>
              <a:t> Webinar</a:t>
            </a:r>
            <a:br>
              <a:rPr lang="en-US" altLang="en-US" sz="2800" dirty="0">
                <a:solidFill>
                  <a:srgbClr val="FAFD00"/>
                </a:solidFill>
                <a:latin typeface="Times" pitchFamily="2" charset="0"/>
                <a:ea typeface="ＭＳ Ｐゴシック" panose="020B0600070205080204" pitchFamily="34" charset="-128"/>
              </a:rPr>
            </a:br>
            <a:br>
              <a:rPr lang="en-US" altLang="en-US" sz="2800" dirty="0">
                <a:solidFill>
                  <a:srgbClr val="FAFD00"/>
                </a:solidFill>
                <a:latin typeface="Times" pitchFamily="2" charset="0"/>
                <a:ea typeface="ＭＳ Ｐゴシック" panose="020B0600070205080204" pitchFamily="34" charset="-128"/>
              </a:rPr>
            </a:br>
            <a:r>
              <a:rPr lang="en-US" altLang="en-US" sz="2800" dirty="0">
                <a:solidFill>
                  <a:srgbClr val="FAFD00"/>
                </a:solidFill>
                <a:latin typeface="Times" pitchFamily="2" charset="0"/>
                <a:ea typeface="ＭＳ Ｐゴシック" panose="020B0600070205080204" pitchFamily="34" charset="-128"/>
              </a:rPr>
              <a:t>June 22, 2025</a:t>
            </a:r>
            <a:br>
              <a:rPr lang="en-US" altLang="en-US" sz="3600" dirty="0">
                <a:solidFill>
                  <a:srgbClr val="FAFD00"/>
                </a:solidFill>
                <a:latin typeface="Times" pitchFamily="2" charset="0"/>
                <a:ea typeface="ＭＳ Ｐゴシック" panose="020B0600070205080204" pitchFamily="34" charset="-128"/>
              </a:rPr>
            </a:br>
            <a:endParaRPr lang="en-US" altLang="en-US" sz="2800" dirty="0">
              <a:latin typeface="Times" pitchFamily="2" charset="0"/>
            </a:endParaRPr>
          </a:p>
        </p:txBody>
      </p:sp>
      <p:pic>
        <p:nvPicPr>
          <p:cNvPr id="14338" name="Picture 3">
            <a:extLst>
              <a:ext uri="{FF2B5EF4-FFF2-40B4-BE49-F238E27FC236}">
                <a16:creationId xmlns:a16="http://schemas.microsoft.com/office/drawing/2014/main" id="{73848D56-3B37-CE43-A8F8-EF335DD32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5" y="45720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9" name="Picture 2">
            <a:extLst>
              <a:ext uri="{FF2B5EF4-FFF2-40B4-BE49-F238E27FC236}">
                <a16:creationId xmlns:a16="http://schemas.microsoft.com/office/drawing/2014/main" id="{7BF9EEF9-472A-AE4E-8A39-1EABE51F7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34226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803D573-1DB8-8441-9AF8-AFC8504F95D1}"/>
              </a:ext>
            </a:extLst>
          </p:cNvPr>
          <p:cNvPicPr>
            <a:picLocks noChangeAspect="1"/>
          </p:cNvPicPr>
          <p:nvPr/>
        </p:nvPicPr>
        <p:blipFill>
          <a:blip r:embed="rId4">
            <a:duotone>
              <a:prstClr val="black"/>
              <a:srgbClr val="FF0000">
                <a:tint val="45000"/>
                <a:satMod val="400000"/>
              </a:srgbClr>
            </a:duotone>
          </a:blip>
          <a:stretch>
            <a:fillRect/>
          </a:stretch>
        </p:blipFill>
        <p:spPr>
          <a:xfrm>
            <a:off x="3657600" y="424332"/>
            <a:ext cx="3086100" cy="48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T4 to T3 or 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(r</a:t>
            </a:r>
            <a:r>
              <a:rPr lang="x-none" sz="3200" b="1">
                <a:solidFill>
                  <a:srgbClr val="FFC000"/>
                </a:solidFill>
              </a:rPr>
              <a:t>T</a:t>
            </a:r>
            <a:r>
              <a:rPr lang="x-none" sz="3200" b="1" baseline="-25000">
                <a:solidFill>
                  <a:srgbClr val="FFC000"/>
                </a:solidFill>
              </a:rPr>
              <a:t>3</a:t>
            </a:r>
            <a:r>
              <a:rPr lang="en-US" sz="3200" b="1" dirty="0">
                <a:solidFill>
                  <a:srgbClr val="FFC000"/>
                </a:solidFill>
              </a:rPr>
              <a:t>)</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pPr>
              <a:defRPr/>
            </a:pPr>
            <a:r>
              <a:rPr lang="en-US" sz="2400" dirty="0"/>
              <a:t>R</a:t>
            </a:r>
            <a:r>
              <a:rPr lang="x-none" sz="2400"/>
              <a:t>everse T</a:t>
            </a:r>
            <a:r>
              <a:rPr lang="x-none" sz="2400" baseline="-25000"/>
              <a:t>3</a:t>
            </a:r>
            <a:r>
              <a:rPr lang="x-none" sz="2400"/>
              <a:t>, a biologically inactive form of T</a:t>
            </a:r>
            <a:r>
              <a:rPr lang="x-none" sz="2400" baseline="-25000"/>
              <a:t>3</a:t>
            </a:r>
            <a:r>
              <a:rPr lang="x-none" sz="2400"/>
              <a:t> </a:t>
            </a:r>
            <a:r>
              <a:rPr lang="en-US" sz="2400" dirty="0"/>
              <a:t>may block </a:t>
            </a:r>
            <a:r>
              <a:rPr lang="x-none" sz="2400"/>
              <a:t>T</a:t>
            </a:r>
            <a:r>
              <a:rPr lang="x-none" sz="2400" baseline="-25000"/>
              <a:t>3</a:t>
            </a:r>
            <a:r>
              <a:rPr lang="en-US" sz="2400" dirty="0"/>
              <a:t> from binding to the thyroid hormone receptor. </a:t>
            </a:r>
          </a:p>
          <a:p>
            <a:pPr>
              <a:defRPr/>
            </a:pPr>
            <a:r>
              <a:rPr lang="en-US" sz="2400" dirty="0"/>
              <a:t>Many years ago, endocrinologists realized that in severe illness, type 3 deiodinase increases and r</a:t>
            </a:r>
            <a:r>
              <a:rPr lang="x-none" sz="2400"/>
              <a:t>T</a:t>
            </a:r>
            <a:r>
              <a:rPr lang="x-none" sz="2400" baseline="-25000"/>
              <a:t>3 </a:t>
            </a:r>
            <a:r>
              <a:rPr lang="en-US" sz="2400" dirty="0"/>
              <a:t>is often high and </a:t>
            </a:r>
            <a:r>
              <a:rPr lang="x-none" sz="2400"/>
              <a:t>T</a:t>
            </a:r>
            <a:r>
              <a:rPr lang="x-none" sz="2400" baseline="-25000"/>
              <a:t>3</a:t>
            </a:r>
            <a:r>
              <a:rPr lang="en-US" sz="2400" dirty="0"/>
              <a:t> is often low. Endocrinologists termed this “sick euthyroid syndrome” and noted that it was common in many types of chronic illnesses, especially in patients hospitalized in intensive care units. </a:t>
            </a:r>
          </a:p>
          <a:p>
            <a:pPr>
              <a:defRPr/>
            </a:pPr>
            <a:r>
              <a:rPr lang="en-US" sz="2400" dirty="0"/>
              <a:t>It was usually recommended that these patients not be treated with thyroid hormone and in most cases, the elevated r</a:t>
            </a:r>
            <a:r>
              <a:rPr lang="x-none" sz="2400"/>
              <a:t>T</a:t>
            </a:r>
            <a:r>
              <a:rPr lang="x-none" sz="2400" baseline="-25000"/>
              <a:t>3 </a:t>
            </a:r>
            <a:r>
              <a:rPr lang="en-US" sz="2400" dirty="0"/>
              <a:t>resolved when the patient’s health returned.</a:t>
            </a:r>
          </a:p>
          <a:p>
            <a:pPr>
              <a:defRPr/>
            </a:pPr>
            <a:endParaRPr lang="en-US" sz="2000" dirty="0"/>
          </a:p>
        </p:txBody>
      </p:sp>
    </p:spTree>
    <p:extLst>
      <p:ext uri="{BB962C8B-B14F-4D97-AF65-F5344CB8AC3E}">
        <p14:creationId xmlns:p14="http://schemas.microsoft.com/office/powerpoint/2010/main" val="122728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T4 to T3 or 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(r</a:t>
            </a:r>
            <a:r>
              <a:rPr lang="x-none" sz="3200" b="1">
                <a:solidFill>
                  <a:srgbClr val="FFC000"/>
                </a:solidFill>
              </a:rPr>
              <a:t>T</a:t>
            </a:r>
            <a:r>
              <a:rPr lang="x-none" sz="3200" b="1" baseline="-25000">
                <a:solidFill>
                  <a:srgbClr val="FFC000"/>
                </a:solidFill>
              </a:rPr>
              <a:t>3</a:t>
            </a:r>
            <a:r>
              <a:rPr lang="en-US" sz="3200" b="1" dirty="0">
                <a:solidFill>
                  <a:srgbClr val="FFC000"/>
                </a:solidFill>
              </a:rPr>
              <a:t>)</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r>
              <a:rPr lang="en-US" sz="2400" dirty="0"/>
              <a:t>However, more recently, alternative doctors, now called functional medicine doctors, have made quite an issue about r</a:t>
            </a:r>
            <a:r>
              <a:rPr lang="x-none" sz="2400"/>
              <a:t>T</a:t>
            </a:r>
            <a:r>
              <a:rPr lang="x-none" sz="2400" baseline="-25000"/>
              <a:t>3</a:t>
            </a:r>
            <a:r>
              <a:rPr lang="en-US" sz="2400" dirty="0"/>
              <a:t>. </a:t>
            </a:r>
          </a:p>
          <a:p>
            <a:r>
              <a:rPr lang="en-US" sz="2400" dirty="0"/>
              <a:t>They argue somewhat appropriately that high r</a:t>
            </a:r>
            <a:r>
              <a:rPr lang="x-none" sz="2400"/>
              <a:t>T</a:t>
            </a:r>
            <a:r>
              <a:rPr lang="x-none" sz="2400" baseline="-25000"/>
              <a:t>3 </a:t>
            </a:r>
            <a:r>
              <a:rPr lang="en-US" sz="2400" dirty="0"/>
              <a:t>is bad and can block </a:t>
            </a:r>
            <a:r>
              <a:rPr lang="x-none" sz="2400"/>
              <a:t>T</a:t>
            </a:r>
            <a:r>
              <a:rPr lang="x-none" sz="2400" baseline="-25000"/>
              <a:t>3</a:t>
            </a:r>
            <a:r>
              <a:rPr lang="en-US" sz="2400" dirty="0"/>
              <a:t> from binding to the thyroid hormone receptor. </a:t>
            </a:r>
          </a:p>
          <a:p>
            <a:r>
              <a:rPr lang="en-US" sz="2400" dirty="0"/>
              <a:t>They also state that r</a:t>
            </a:r>
            <a:r>
              <a:rPr lang="x-none" sz="2400"/>
              <a:t>T</a:t>
            </a:r>
            <a:r>
              <a:rPr lang="x-none" sz="2400" baseline="-25000"/>
              <a:t>3 </a:t>
            </a:r>
            <a:r>
              <a:rPr lang="en-US" sz="2400" dirty="0"/>
              <a:t>can go up in various conditions including systemic illness, stress, inflammation, chronic pain, dieting, weight gain, and depression.</a:t>
            </a:r>
          </a:p>
          <a:p>
            <a:r>
              <a:rPr lang="en-US" sz="2400" dirty="0"/>
              <a:t>They often quote articles showing that these diseases are </a:t>
            </a:r>
            <a:r>
              <a:rPr lang="en-US" sz="2400" u="sng" dirty="0"/>
              <a:t>correlated</a:t>
            </a:r>
            <a:r>
              <a:rPr lang="en-US" sz="2400" dirty="0"/>
              <a:t> with a high r</a:t>
            </a:r>
            <a:r>
              <a:rPr lang="x-none" sz="2400"/>
              <a:t>T</a:t>
            </a:r>
            <a:r>
              <a:rPr lang="x-none" sz="2400" baseline="-25000"/>
              <a:t>3</a:t>
            </a:r>
            <a:r>
              <a:rPr lang="en-US" sz="2400" baseline="-25000" dirty="0"/>
              <a:t>, </a:t>
            </a:r>
            <a:r>
              <a:rPr lang="en-US" sz="2400" dirty="0"/>
              <a:t>but do not necessarily show that the r</a:t>
            </a:r>
            <a:r>
              <a:rPr lang="x-none" sz="2400"/>
              <a:t>T</a:t>
            </a:r>
            <a:r>
              <a:rPr lang="x-none" sz="2400" baseline="-25000"/>
              <a:t>3 </a:t>
            </a:r>
            <a:r>
              <a:rPr lang="en-US" sz="2400" dirty="0"/>
              <a:t>plays a significant role in the disease. </a:t>
            </a:r>
            <a:endParaRPr lang="en-US" sz="2000" dirty="0"/>
          </a:p>
        </p:txBody>
      </p:sp>
    </p:spTree>
    <p:extLst>
      <p:ext uri="{BB962C8B-B14F-4D97-AF65-F5344CB8AC3E}">
        <p14:creationId xmlns:p14="http://schemas.microsoft.com/office/powerpoint/2010/main" val="147388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r>
              <a:rPr lang="en-US" sz="2400" dirty="0"/>
              <a:t>These functional medicine doctors rely extremely heavily on r</a:t>
            </a:r>
            <a:r>
              <a:rPr lang="x-none" sz="2400"/>
              <a:t>T</a:t>
            </a:r>
            <a:r>
              <a:rPr lang="x-none" sz="2400" baseline="-25000"/>
              <a:t>3 </a:t>
            </a:r>
            <a:r>
              <a:rPr lang="en-US" sz="2400" dirty="0"/>
              <a:t>to treat patients that may have no other laboratory findings of hypothyroidism and often prescribe them </a:t>
            </a:r>
            <a:r>
              <a:rPr lang="x-none" sz="2400"/>
              <a:t>T</a:t>
            </a:r>
            <a:r>
              <a:rPr lang="x-none" sz="2400" baseline="-25000"/>
              <a:t>3</a:t>
            </a:r>
            <a:r>
              <a:rPr lang="en-US" sz="2400" dirty="0"/>
              <a:t>-only preparations to try to lower the r</a:t>
            </a:r>
            <a:r>
              <a:rPr lang="x-none" sz="2400"/>
              <a:t>T</a:t>
            </a:r>
            <a:r>
              <a:rPr lang="x-none" sz="2400" baseline="-25000"/>
              <a:t>3</a:t>
            </a:r>
            <a:r>
              <a:rPr lang="en-US" sz="2400" dirty="0"/>
              <a:t>. </a:t>
            </a:r>
          </a:p>
          <a:p>
            <a:r>
              <a:rPr lang="en-US" sz="2400" dirty="0"/>
              <a:t>They have not published on whether this is effective or not, and may treat a person with completely normal thyroid function tests and put him on </a:t>
            </a:r>
            <a:r>
              <a:rPr lang="x-none" sz="2400"/>
              <a:t>T</a:t>
            </a:r>
            <a:r>
              <a:rPr lang="x-none" sz="2400" baseline="-25000"/>
              <a:t>3</a:t>
            </a:r>
            <a:r>
              <a:rPr lang="en-US" sz="2400" dirty="0"/>
              <a:t> to try to lower the r</a:t>
            </a:r>
            <a:r>
              <a:rPr lang="x-none" sz="2400"/>
              <a:t>T</a:t>
            </a:r>
            <a:r>
              <a:rPr lang="x-none" sz="2400" baseline="-25000"/>
              <a:t>3</a:t>
            </a:r>
            <a:r>
              <a:rPr lang="en-US" sz="2400" dirty="0"/>
              <a:t>. </a:t>
            </a:r>
          </a:p>
          <a:p>
            <a:r>
              <a:rPr lang="en-US" sz="2400" dirty="0"/>
              <a:t>They often use a high r</a:t>
            </a:r>
            <a:r>
              <a:rPr lang="x-none" sz="2400"/>
              <a:t>T</a:t>
            </a:r>
            <a:r>
              <a:rPr lang="x-none" sz="2400" baseline="-25000"/>
              <a:t>3</a:t>
            </a:r>
            <a:r>
              <a:rPr lang="en-US" sz="2400" dirty="0"/>
              <a:t>: </a:t>
            </a:r>
            <a:r>
              <a:rPr lang="x-none" sz="2400"/>
              <a:t>T</a:t>
            </a:r>
            <a:r>
              <a:rPr lang="x-none" sz="2400" baseline="-25000"/>
              <a:t>3</a:t>
            </a:r>
            <a:r>
              <a:rPr lang="en-US" sz="2400" dirty="0"/>
              <a:t> ratio as further indication to treat these patients.</a:t>
            </a:r>
          </a:p>
          <a:p>
            <a:pPr>
              <a:defRPr/>
            </a:pPr>
            <a:endParaRPr lang="en-US" sz="2000" dirty="0"/>
          </a:p>
        </p:txBody>
      </p:sp>
    </p:spTree>
    <p:extLst>
      <p:ext uri="{BB962C8B-B14F-4D97-AF65-F5344CB8AC3E}">
        <p14:creationId xmlns:p14="http://schemas.microsoft.com/office/powerpoint/2010/main" val="366327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530DCD8-EC71-A04D-A7BB-F5FC8F3B3C11}"/>
              </a:ext>
            </a:extLst>
          </p:cNvPr>
          <p:cNvSpPr>
            <a:spLocks noGrp="1" noChangeArrowheads="1"/>
          </p:cNvSpPr>
          <p:nvPr>
            <p:ph type="title"/>
          </p:nvPr>
        </p:nvSpPr>
        <p:spPr>
          <a:xfrm>
            <a:off x="1219200" y="228600"/>
            <a:ext cx="6908800" cy="1016000"/>
          </a:xfrm>
        </p:spPr>
        <p:txBody>
          <a:bodyPr/>
          <a:lstStyle/>
          <a:p>
            <a:r>
              <a:rPr lang="en-US" altLang="en-US" dirty="0">
                <a:solidFill>
                  <a:srgbClr val="FFC000"/>
                </a:solidFill>
              </a:rPr>
              <a:t>T4 to T3 or Rt3</a:t>
            </a:r>
          </a:p>
        </p:txBody>
      </p:sp>
      <p:pic>
        <p:nvPicPr>
          <p:cNvPr id="21506" name="Picture 1">
            <a:extLst>
              <a:ext uri="{FF2B5EF4-FFF2-40B4-BE49-F238E27FC236}">
                <a16:creationId xmlns:a16="http://schemas.microsoft.com/office/drawing/2014/main" id="{0F21C88E-538D-CF4A-8038-51C3D70B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45318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FF31D-5769-1BD7-5C34-34793F4F15EC}"/>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42206DE4-FD75-CA49-8AE2-54790AC1B0F6}"/>
              </a:ext>
            </a:extLst>
          </p:cNvPr>
          <p:cNvSpPr>
            <a:spLocks noGrp="1" noChangeArrowheads="1"/>
          </p:cNvSpPr>
          <p:nvPr>
            <p:ph type="title"/>
          </p:nvPr>
        </p:nvSpPr>
        <p:spPr>
          <a:xfrm>
            <a:off x="533400" y="0"/>
            <a:ext cx="8382000" cy="1016000"/>
          </a:xfrm>
        </p:spPr>
        <p:txBody>
          <a:bodyPr/>
          <a:lstStyle/>
          <a:p>
            <a:pPr>
              <a:defRPr/>
            </a:pPr>
            <a:r>
              <a:rPr lang="en-US" sz="2800" b="1" dirty="0">
                <a:solidFill>
                  <a:srgbClr val="FFC000"/>
                </a:solidFill>
              </a:rPr>
              <a:t>Mainstream Endocrinologist and Reverse </a:t>
            </a:r>
            <a:r>
              <a:rPr lang="x-none" sz="2800" b="1">
                <a:solidFill>
                  <a:srgbClr val="FFC000"/>
                </a:solidFill>
              </a:rPr>
              <a:t>T</a:t>
            </a:r>
            <a:r>
              <a:rPr lang="x-none" sz="2800" b="1" baseline="-25000">
                <a:solidFill>
                  <a:srgbClr val="FFC000"/>
                </a:solidFill>
              </a:rPr>
              <a:t>3</a:t>
            </a:r>
            <a:endParaRPr lang="en-US" sz="2800" dirty="0">
              <a:solidFill>
                <a:srgbClr val="FFC000"/>
              </a:solidFill>
            </a:endParaRPr>
          </a:p>
        </p:txBody>
      </p:sp>
      <p:sp>
        <p:nvSpPr>
          <p:cNvPr id="167939" name="Rectangle 3">
            <a:extLst>
              <a:ext uri="{FF2B5EF4-FFF2-40B4-BE49-F238E27FC236}">
                <a16:creationId xmlns:a16="http://schemas.microsoft.com/office/drawing/2014/main" id="{156A04C1-DBAC-60E5-63A9-32E023DF4A1E}"/>
              </a:ext>
            </a:extLst>
          </p:cNvPr>
          <p:cNvSpPr>
            <a:spLocks noGrp="1" noChangeArrowheads="1"/>
          </p:cNvSpPr>
          <p:nvPr>
            <p:ph type="body" idx="1"/>
          </p:nvPr>
        </p:nvSpPr>
        <p:spPr>
          <a:xfrm>
            <a:off x="685800" y="4191000"/>
            <a:ext cx="7620000" cy="3657600"/>
          </a:xfrm>
        </p:spPr>
        <p:txBody>
          <a:bodyPr/>
          <a:lstStyle/>
          <a:p>
            <a:r>
              <a:rPr lang="en-US" sz="2000" dirty="0">
                <a:solidFill>
                  <a:schemeClr val="tx2"/>
                </a:solidFill>
              </a:rPr>
              <a:t>Conclusion</a:t>
            </a:r>
          </a:p>
          <a:p>
            <a:r>
              <a:rPr lang="en-US" sz="2000" dirty="0">
                <a:solidFill>
                  <a:schemeClr val="tx2"/>
                </a:solidFill>
              </a:rPr>
              <a:t>Reverse T3 is physiologically relevant to thyroid economy. However, its clinical use as a biochemical parameter of thyroid function is very limited. Currently, no evidence supports the use of rT3 to monitor levothyroxine therapy, either given alone or in combination with liothyronine.</a:t>
            </a:r>
          </a:p>
          <a:p>
            <a:pPr>
              <a:defRPr/>
            </a:pPr>
            <a:endParaRPr lang="en-US" sz="2000" dirty="0"/>
          </a:p>
        </p:txBody>
      </p:sp>
      <p:pic>
        <p:nvPicPr>
          <p:cNvPr id="5" name="Picture 4" descr="Graphical user interface, text, application&#10;&#10;AI-generated content may be incorrect.">
            <a:extLst>
              <a:ext uri="{FF2B5EF4-FFF2-40B4-BE49-F238E27FC236}">
                <a16:creationId xmlns:a16="http://schemas.microsoft.com/office/drawing/2014/main" id="{52B2B865-6B13-B0A2-F116-7AFBE2296803}"/>
              </a:ext>
            </a:extLst>
          </p:cNvPr>
          <p:cNvPicPr>
            <a:picLocks noChangeAspect="1"/>
          </p:cNvPicPr>
          <p:nvPr/>
        </p:nvPicPr>
        <p:blipFill>
          <a:blip r:embed="rId3"/>
          <a:srcRect l="21621" t="11764" r="34234" b="34205"/>
          <a:stretch>
            <a:fillRect/>
          </a:stretch>
        </p:blipFill>
        <p:spPr>
          <a:xfrm>
            <a:off x="2057400" y="1016000"/>
            <a:ext cx="4295876" cy="2717800"/>
          </a:xfrm>
          <a:prstGeom prst="rect">
            <a:avLst/>
          </a:prstGeom>
        </p:spPr>
      </p:pic>
    </p:spTree>
    <p:extLst>
      <p:ext uri="{BB962C8B-B14F-4D97-AF65-F5344CB8AC3E}">
        <p14:creationId xmlns:p14="http://schemas.microsoft.com/office/powerpoint/2010/main" val="326150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529D-37C0-915F-CE29-CFEF91A8C2F8}"/>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0DD241E4-FCB1-AA3B-C9D4-15730072D26A}"/>
              </a:ext>
            </a:extLst>
          </p:cNvPr>
          <p:cNvSpPr>
            <a:spLocks noGrp="1" noChangeArrowheads="1"/>
          </p:cNvSpPr>
          <p:nvPr>
            <p:ph type="title"/>
          </p:nvPr>
        </p:nvSpPr>
        <p:spPr>
          <a:xfrm>
            <a:off x="533400" y="0"/>
            <a:ext cx="8382000" cy="1016000"/>
          </a:xfrm>
        </p:spPr>
        <p:txBody>
          <a:bodyPr/>
          <a:lstStyle/>
          <a:p>
            <a:pPr>
              <a:defRPr/>
            </a:pPr>
            <a:r>
              <a:rPr lang="en-US" sz="2800" b="1" dirty="0">
                <a:solidFill>
                  <a:srgbClr val="FFC000"/>
                </a:solidFill>
              </a:rPr>
              <a:t>Mainstream Endocrinologist and Reverse </a:t>
            </a:r>
            <a:r>
              <a:rPr lang="x-none" sz="2800" b="1">
                <a:solidFill>
                  <a:srgbClr val="FFC000"/>
                </a:solidFill>
              </a:rPr>
              <a:t>T</a:t>
            </a:r>
            <a:r>
              <a:rPr lang="x-none" sz="2800" b="1" baseline="-25000">
                <a:solidFill>
                  <a:srgbClr val="FFC000"/>
                </a:solidFill>
              </a:rPr>
              <a:t>3</a:t>
            </a:r>
            <a:endParaRPr lang="en-US" sz="2800" dirty="0">
              <a:solidFill>
                <a:srgbClr val="FFC000"/>
              </a:solidFill>
            </a:endParaRPr>
          </a:p>
        </p:txBody>
      </p:sp>
      <p:sp>
        <p:nvSpPr>
          <p:cNvPr id="167939" name="Rectangle 3">
            <a:extLst>
              <a:ext uri="{FF2B5EF4-FFF2-40B4-BE49-F238E27FC236}">
                <a16:creationId xmlns:a16="http://schemas.microsoft.com/office/drawing/2014/main" id="{7DC88330-9107-5050-395A-04DE49A8C242}"/>
              </a:ext>
            </a:extLst>
          </p:cNvPr>
          <p:cNvSpPr>
            <a:spLocks noGrp="1" noChangeArrowheads="1"/>
          </p:cNvSpPr>
          <p:nvPr>
            <p:ph type="body" idx="1"/>
          </p:nvPr>
        </p:nvSpPr>
        <p:spPr>
          <a:xfrm>
            <a:off x="685800" y="4191000"/>
            <a:ext cx="7620000" cy="3657600"/>
          </a:xfrm>
        </p:spPr>
        <p:txBody>
          <a:bodyPr/>
          <a:lstStyle/>
          <a:p>
            <a:r>
              <a:rPr lang="en-US" sz="2000" dirty="0">
                <a:solidFill>
                  <a:schemeClr val="tx2"/>
                </a:solidFill>
              </a:rPr>
              <a:t>However, the diagnostic utility of rT3 for this indication is questionable, and testing of rT3 is not recommended by any professional practice guidelines. </a:t>
            </a:r>
          </a:p>
        </p:txBody>
      </p:sp>
      <p:pic>
        <p:nvPicPr>
          <p:cNvPr id="3" name="Picture 2" descr="Graphical user interface, application, Word&#10;&#10;AI-generated content may be incorrect.">
            <a:extLst>
              <a:ext uri="{FF2B5EF4-FFF2-40B4-BE49-F238E27FC236}">
                <a16:creationId xmlns:a16="http://schemas.microsoft.com/office/drawing/2014/main" id="{744513A7-78C3-8D8A-EAC1-D9F94E696989}"/>
              </a:ext>
            </a:extLst>
          </p:cNvPr>
          <p:cNvPicPr>
            <a:picLocks noChangeAspect="1"/>
          </p:cNvPicPr>
          <p:nvPr/>
        </p:nvPicPr>
        <p:blipFill>
          <a:blip r:embed="rId3"/>
          <a:srcRect l="43137" t="36165" r="18628" b="28976"/>
          <a:stretch>
            <a:fillRect/>
          </a:stretch>
        </p:blipFill>
        <p:spPr>
          <a:xfrm>
            <a:off x="1895475" y="1270000"/>
            <a:ext cx="5200650" cy="2667000"/>
          </a:xfrm>
          <a:prstGeom prst="rect">
            <a:avLst/>
          </a:prstGeom>
        </p:spPr>
      </p:pic>
    </p:spTree>
    <p:extLst>
      <p:ext uri="{BB962C8B-B14F-4D97-AF65-F5344CB8AC3E}">
        <p14:creationId xmlns:p14="http://schemas.microsoft.com/office/powerpoint/2010/main" val="301443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42FFF-2D30-D7F9-FE47-C6E4EB25AC01}"/>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B3DD7428-9891-4EDD-36EE-77F150698F51}"/>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publication</a:t>
            </a:r>
            <a:endParaRPr lang="en-US" sz="3200" dirty="0">
              <a:solidFill>
                <a:srgbClr val="FFC000"/>
              </a:solidFill>
            </a:endParaRPr>
          </a:p>
        </p:txBody>
      </p:sp>
      <p:pic>
        <p:nvPicPr>
          <p:cNvPr id="3" name="Picture 2" descr="Graphical user interface, text, application&#10;&#10;AI-generated content may be incorrect.">
            <a:extLst>
              <a:ext uri="{FF2B5EF4-FFF2-40B4-BE49-F238E27FC236}">
                <a16:creationId xmlns:a16="http://schemas.microsoft.com/office/drawing/2014/main" id="{5416FCE3-13EB-F903-5EE4-68C93E9EA2DB}"/>
              </a:ext>
            </a:extLst>
          </p:cNvPr>
          <p:cNvPicPr>
            <a:picLocks noChangeAspect="1"/>
          </p:cNvPicPr>
          <p:nvPr/>
        </p:nvPicPr>
        <p:blipFill>
          <a:blip r:embed="rId3"/>
          <a:srcRect l="29411" t="16557" r="11766" b="14508"/>
          <a:stretch>
            <a:fillRect/>
          </a:stretch>
        </p:blipFill>
        <p:spPr>
          <a:xfrm>
            <a:off x="2476500" y="863600"/>
            <a:ext cx="4572000" cy="3479800"/>
          </a:xfrm>
          <a:prstGeom prst="rect">
            <a:avLst/>
          </a:prstGeom>
        </p:spPr>
      </p:pic>
      <p:sp>
        <p:nvSpPr>
          <p:cNvPr id="5" name="TextBox 4">
            <a:extLst>
              <a:ext uri="{FF2B5EF4-FFF2-40B4-BE49-F238E27FC236}">
                <a16:creationId xmlns:a16="http://schemas.microsoft.com/office/drawing/2014/main" id="{9BD41891-53C0-A790-E0B5-179E0164A760}"/>
              </a:ext>
            </a:extLst>
          </p:cNvPr>
          <p:cNvSpPr txBox="1"/>
          <p:nvPr/>
        </p:nvSpPr>
        <p:spPr>
          <a:xfrm>
            <a:off x="500605" y="4919973"/>
            <a:ext cx="8254678" cy="1477328"/>
          </a:xfrm>
          <a:prstGeom prst="rect">
            <a:avLst/>
          </a:prstGeom>
          <a:noFill/>
        </p:spPr>
        <p:txBody>
          <a:bodyPr wrap="square">
            <a:spAutoFit/>
          </a:bodyPr>
          <a:lstStyle/>
          <a:p>
            <a:pPr marL="342900" marR="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Wilson J.B., Hoang, T.D., Lee, M.L., Epstein, M., Friedman, T.C. (2025) Reverse T3 in patients with hypothyroidism on different thyroid hormone replacement. </a:t>
            </a:r>
            <a:r>
              <a:rPr lang="en-US" sz="1800" dirty="0" err="1">
                <a:latin typeface="Times New Roman" panose="02020603050405020304" pitchFamily="18" charset="0"/>
                <a:cs typeface="Times New Roman" panose="02020603050405020304" pitchFamily="18" charset="0"/>
              </a:rPr>
              <a:t>PLoS</a:t>
            </a:r>
            <a:r>
              <a:rPr lang="en-US" sz="1800" dirty="0">
                <a:latin typeface="Times New Roman" panose="02020603050405020304" pitchFamily="18" charset="0"/>
                <a:cs typeface="Times New Roman" panose="02020603050405020304" pitchFamily="18" charset="0"/>
              </a:rPr>
              <a:t> One 20(6): e0325046. </a:t>
            </a:r>
            <a:r>
              <a:rPr lang="en-US" sz="1800" u="sng" dirty="0">
                <a:latin typeface="Times New Roman" panose="02020603050405020304" pitchFamily="18" charset="0"/>
                <a:cs typeface="Times New Roman" panose="02020603050405020304" pitchFamily="18" charset="0"/>
                <a:hlinkClick r:id="rId4"/>
              </a:rPr>
              <a:t>https://doi.org/10.1371/journal.pone.0325046</a:t>
            </a:r>
            <a:r>
              <a:rPr lang="en-US" sz="1800" dirty="0">
                <a:latin typeface="Times New Roman" panose="02020603050405020304" pitchFamily="18" charset="0"/>
                <a:cs typeface="Times New Roman" panose="02020603050405020304" pitchFamily="18" charset="0"/>
              </a:rPr>
              <a:t> </a:t>
            </a:r>
          </a:p>
          <a:p>
            <a:pPr marL="342900" marR="0" indent="-342900">
              <a:buFont typeface="Arial" panose="020B0604020202020204" pitchFamily="34" charset="0"/>
              <a:buChar char="•"/>
            </a:pPr>
            <a:r>
              <a:rPr lang="en-US" sz="1800" i="1"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PLOS One </a:t>
            </a:r>
            <a:r>
              <a:rPr lang="en-US" sz="180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is a peer reviewed journal published by the Public Library of Science</a:t>
            </a:r>
          </a:p>
          <a:p>
            <a:pPr marL="342900" marR="0" indent="-342900">
              <a:buFont typeface="Arial" panose="020B0604020202020204" pitchFamily="34" charset="0"/>
              <a:buChar char="•"/>
            </a:pPr>
            <a:r>
              <a:rPr lang="en-US" sz="180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On </a:t>
            </a:r>
            <a:r>
              <a:rPr lang="en-US" sz="1800" dirty="0" err="1">
                <a:ln>
                  <a:noFill/>
                </a:ln>
                <a:effectLst/>
                <a:latin typeface="Times New Roman" panose="02020603050405020304" pitchFamily="18" charset="0"/>
                <a:ea typeface="Arial Unicode MS" panose="020B0604020202020204" pitchFamily="34" charset="-128"/>
                <a:cs typeface="Times New Roman" panose="02020603050405020304" pitchFamily="18" charset="0"/>
              </a:rPr>
              <a:t>goodhormonehealth.com</a:t>
            </a:r>
            <a:endParaRPr lang="en-US" sz="1800" dirty="0">
              <a:ln>
                <a:noFill/>
              </a:ln>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18348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publication</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r>
              <a:rPr lang="en-US" dirty="0"/>
              <a:t>We retrospectively analyzed r</a:t>
            </a:r>
            <a:r>
              <a:rPr lang="x-none"/>
              <a:t>T</a:t>
            </a:r>
            <a:r>
              <a:rPr lang="x-none" baseline="-25000"/>
              <a:t>3 </a:t>
            </a:r>
            <a:r>
              <a:rPr lang="en-US" dirty="0"/>
              <a:t>in 976 consecutive patients who came to see me from from 2010 to 2021 at </a:t>
            </a:r>
            <a:r>
              <a:rPr lang="en-US" dirty="0" err="1"/>
              <a:t>Goodhormonehealth.com</a:t>
            </a:r>
            <a:r>
              <a:rPr lang="en-US" dirty="0"/>
              <a:t> with potential thyroid problems. </a:t>
            </a:r>
          </a:p>
          <a:p>
            <a:r>
              <a:rPr lang="en-US" dirty="0"/>
              <a:t>All of these had signs and symptoms of hypothyroidism, and many of them were already treated with different thyroid preparations. </a:t>
            </a:r>
          </a:p>
        </p:txBody>
      </p:sp>
    </p:spTree>
    <p:extLst>
      <p:ext uri="{BB962C8B-B14F-4D97-AF65-F5344CB8AC3E}">
        <p14:creationId xmlns:p14="http://schemas.microsoft.com/office/powerpoint/2010/main" val="255594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656F-CEBC-EB11-464D-449644524B33}"/>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1B014C48-338F-A9A9-7371-04000FBEB461}"/>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publication</a:t>
            </a:r>
            <a:endParaRPr lang="en-US" sz="3200" dirty="0">
              <a:solidFill>
                <a:srgbClr val="FFC000"/>
              </a:solidFill>
            </a:endParaRPr>
          </a:p>
        </p:txBody>
      </p:sp>
      <p:sp>
        <p:nvSpPr>
          <p:cNvPr id="167939" name="Rectangle 3">
            <a:extLst>
              <a:ext uri="{FF2B5EF4-FFF2-40B4-BE49-F238E27FC236}">
                <a16:creationId xmlns:a16="http://schemas.microsoft.com/office/drawing/2014/main" id="{F73B52F8-64E7-FD14-E5E0-23475869FF5C}"/>
              </a:ext>
            </a:extLst>
          </p:cNvPr>
          <p:cNvSpPr>
            <a:spLocks noGrp="1" noChangeArrowheads="1"/>
          </p:cNvSpPr>
          <p:nvPr>
            <p:ph type="body" idx="1"/>
          </p:nvPr>
        </p:nvSpPr>
        <p:spPr>
          <a:xfrm>
            <a:off x="914400" y="1016000"/>
            <a:ext cx="7620000" cy="3657600"/>
          </a:xfrm>
        </p:spPr>
        <p:txBody>
          <a:bodyPr/>
          <a:lstStyle/>
          <a:p>
            <a:r>
              <a:rPr lang="en-US" dirty="0"/>
              <a:t>I used the upper limit of normal for r</a:t>
            </a:r>
            <a:r>
              <a:rPr lang="x-none"/>
              <a:t>T</a:t>
            </a:r>
            <a:r>
              <a:rPr lang="x-none" baseline="-25000"/>
              <a:t>3 </a:t>
            </a:r>
            <a:r>
              <a:rPr lang="en-US" dirty="0"/>
              <a:t>at either Quest or </a:t>
            </a:r>
            <a:r>
              <a:rPr lang="en-US" dirty="0" err="1"/>
              <a:t>Labcorp</a:t>
            </a:r>
            <a:r>
              <a:rPr lang="en-US" dirty="0"/>
              <a:t>, which is usually 24 ng/</a:t>
            </a:r>
            <a:r>
              <a:rPr lang="en-US" dirty="0" err="1"/>
              <a:t>dL</a:t>
            </a:r>
            <a:r>
              <a:rPr lang="en-US" dirty="0"/>
              <a:t>. </a:t>
            </a:r>
          </a:p>
          <a:p>
            <a:r>
              <a:rPr lang="en-US" dirty="0"/>
              <a:t>I did not calculate any type of ratios.</a:t>
            </a:r>
          </a:p>
          <a:p>
            <a:r>
              <a:rPr lang="en-US" dirty="0"/>
              <a:t>IRB approved</a:t>
            </a:r>
          </a:p>
          <a:p>
            <a:pPr marL="0" indent="0">
              <a:buNone/>
            </a:pPr>
            <a:r>
              <a:rPr lang="en-US" dirty="0"/>
              <a:t> </a:t>
            </a:r>
            <a:endParaRPr lang="en-US" sz="2000" dirty="0"/>
          </a:p>
        </p:txBody>
      </p:sp>
    </p:spTree>
    <p:extLst>
      <p:ext uri="{BB962C8B-B14F-4D97-AF65-F5344CB8AC3E}">
        <p14:creationId xmlns:p14="http://schemas.microsoft.com/office/powerpoint/2010/main" val="99295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068B21F-064A-CA2A-8307-C2FFA1B629C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eaLnBrk="1" hangingPunct="1">
              <a:lnSpc>
                <a:spcPct val="90000"/>
              </a:lnSpc>
            </a:pPr>
            <a:r>
              <a:rPr kumimoji="0" lang="en-US" altLang="en-US" sz="2200" b="0" i="0" u="none" strike="noStrike" kern="1200" cap="none" normalizeH="0" baseline="0" dirty="0">
                <a:ln>
                  <a:noFill/>
                </a:ln>
                <a:solidFill>
                  <a:schemeClr val="bg1"/>
                </a:solidFill>
                <a:effectLst/>
                <a:latin typeface="+mj-lt"/>
                <a:ea typeface="+mj-ea"/>
                <a:cs typeface="+mj-cs"/>
              </a:rPr>
              <a:t>Type of thyroid medicine.</a:t>
            </a:r>
            <a:br>
              <a:rPr kumimoji="0" lang="en-US" altLang="en-US" sz="2200" b="0" i="0" u="none" strike="noStrike" kern="1200" cap="none" normalizeH="0" baseline="0" dirty="0">
                <a:ln>
                  <a:noFill/>
                </a:ln>
                <a:solidFill>
                  <a:schemeClr val="bg1"/>
                </a:solidFill>
                <a:effectLst/>
                <a:latin typeface="+mj-lt"/>
                <a:ea typeface="+mj-ea"/>
                <a:cs typeface="+mj-cs"/>
              </a:rPr>
            </a:br>
            <a:endParaRPr lang="en-US" sz="2200" kern="1200" dirty="0">
              <a:solidFill>
                <a:schemeClr val="bg1"/>
              </a:solidFill>
              <a:latin typeface="+mj-lt"/>
              <a:ea typeface="+mj-ea"/>
              <a:cs typeface="+mj-cs"/>
            </a:endParaRPr>
          </a:p>
        </p:txBody>
      </p:sp>
      <p:graphicFrame>
        <p:nvGraphicFramePr>
          <p:cNvPr id="6" name="Table 5">
            <a:extLst>
              <a:ext uri="{FF2B5EF4-FFF2-40B4-BE49-F238E27FC236}">
                <a16:creationId xmlns:a16="http://schemas.microsoft.com/office/drawing/2014/main" id="{C380ED61-EACB-DC7F-E610-023B6D07E026}"/>
              </a:ext>
            </a:extLst>
          </p:cNvPr>
          <p:cNvGraphicFramePr>
            <a:graphicFrameLocks noGrp="1"/>
          </p:cNvGraphicFramePr>
          <p:nvPr>
            <p:extLst>
              <p:ext uri="{D42A27DB-BD31-4B8C-83A1-F6EECF244321}">
                <p14:modId xmlns:p14="http://schemas.microsoft.com/office/powerpoint/2010/main" val="993868507"/>
              </p:ext>
            </p:extLst>
          </p:nvPr>
        </p:nvGraphicFramePr>
        <p:xfrm>
          <a:off x="482600" y="1860604"/>
          <a:ext cx="8178800" cy="4023450"/>
        </p:xfrm>
        <a:graphic>
          <a:graphicData uri="http://schemas.openxmlformats.org/drawingml/2006/table">
            <a:tbl>
              <a:tblPr firstRow="1" firstCol="1" bandRow="1"/>
              <a:tblGrid>
                <a:gridCol w="5237893">
                  <a:extLst>
                    <a:ext uri="{9D8B030D-6E8A-4147-A177-3AD203B41FA5}">
                      <a16:colId xmlns:a16="http://schemas.microsoft.com/office/drawing/2014/main" val="2832382952"/>
                    </a:ext>
                  </a:extLst>
                </a:gridCol>
                <a:gridCol w="2940907">
                  <a:extLst>
                    <a:ext uri="{9D8B030D-6E8A-4147-A177-3AD203B41FA5}">
                      <a16:colId xmlns:a16="http://schemas.microsoft.com/office/drawing/2014/main" val="2006905585"/>
                    </a:ext>
                  </a:extLst>
                </a:gridCol>
              </a:tblGrid>
              <a:tr h="447050">
                <a:tc>
                  <a:txBody>
                    <a:bodyPr/>
                    <a:lstStyle/>
                    <a:p>
                      <a:pPr marL="0" marR="0" algn="l" fontAlgn="t">
                        <a:buNone/>
                      </a:pPr>
                      <a:r>
                        <a:rPr lang="en-US" sz="2300" b="1" i="0" u="none" strike="noStrike" kern="100">
                          <a:effectLst/>
                          <a:latin typeface="Times New Roman" panose="02020603050405020304" pitchFamily="18" charset="0"/>
                          <a:ea typeface="Aptos" panose="020B0004020202020204" pitchFamily="34" charset="0"/>
                          <a:cs typeface="Times New Roman" panose="02020603050405020304" pitchFamily="18" charset="0"/>
                        </a:rPr>
                        <a:t>Type of thyroid medicine</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1" i="0" u="none" strike="noStrike" kern="100">
                          <a:effectLst/>
                          <a:latin typeface="Times New Roman" panose="02020603050405020304" pitchFamily="18" charset="0"/>
                          <a:ea typeface="Aptos" panose="020B0004020202020204" pitchFamily="34" charset="0"/>
                          <a:cs typeface="Times New Roman" panose="02020603050405020304" pitchFamily="18" charset="0"/>
                        </a:rPr>
                        <a:t>Number of patients</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277730"/>
                  </a:ext>
                </a:extLst>
              </a:tr>
              <a:tr h="447050">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None</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376</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0725613"/>
                  </a:ext>
                </a:extLst>
              </a:tr>
              <a:tr h="447050">
                <a:tc>
                  <a:txBody>
                    <a:bodyPr/>
                    <a:lstStyle/>
                    <a:p>
                      <a:pPr marL="0" marR="0" algn="l" fontAlgn="t">
                        <a:buNone/>
                      </a:pP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4</a:t>
                      </a: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 alone</a:t>
                      </a:r>
                      <a:endParaRPr lang="en-US" sz="3500" b="0" i="0" u="none" strike="noStrike" dirty="0">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139</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301817"/>
                  </a:ext>
                </a:extLst>
              </a:tr>
              <a:tr h="447050">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L-T</a:t>
                      </a:r>
                      <a:r>
                        <a:rPr lang="en-US" sz="2300" b="0" i="0" u="none" strike="noStrike" kern="100" baseline="-25000">
                          <a:effectLst/>
                          <a:latin typeface="Times New Roman" panose="02020603050405020304" pitchFamily="18" charset="0"/>
                          <a:ea typeface="Aptos" panose="020B0004020202020204" pitchFamily="34" charset="0"/>
                          <a:cs typeface="Times New Roman" panose="02020603050405020304" pitchFamily="18" charset="0"/>
                        </a:rPr>
                        <a:t>3</a:t>
                      </a: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 alone</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23</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007065"/>
                  </a:ext>
                </a:extLst>
              </a:tr>
              <a:tr h="447050">
                <a:tc>
                  <a:txBody>
                    <a:bodyPr/>
                    <a:lstStyle/>
                    <a:p>
                      <a:pPr marL="0" marR="0" algn="l" fontAlgn="t">
                        <a:buNone/>
                      </a:pP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4</a:t>
                      </a: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 + 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3</a:t>
                      </a:r>
                      <a:endParaRPr lang="en-US" sz="3500" b="0" i="0" u="none" strike="noStrike" dirty="0">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83</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736208"/>
                  </a:ext>
                </a:extLst>
              </a:tr>
              <a:tr h="447050">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Desiccated thyroid extract (DTE)</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226</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410775"/>
                  </a:ext>
                </a:extLst>
              </a:tr>
              <a:tr h="447050">
                <a:tc>
                  <a:txBody>
                    <a:bodyPr/>
                    <a:lstStyle/>
                    <a:p>
                      <a:pPr marL="0" marR="0" algn="l" fontAlgn="t">
                        <a:buNone/>
                      </a:pP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DTE + 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4</a:t>
                      </a: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3500" b="0" i="0" u="none" strike="noStrike" dirty="0">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138</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138654"/>
                  </a:ext>
                </a:extLst>
              </a:tr>
              <a:tr h="447050">
                <a:tc>
                  <a:txBody>
                    <a:bodyPr/>
                    <a:lstStyle/>
                    <a:p>
                      <a:pPr marL="0" marR="0" algn="l" fontAlgn="t">
                        <a:buNone/>
                      </a:pP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DTE + 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3</a:t>
                      </a:r>
                      <a:endParaRPr lang="en-US" sz="3500" b="0" i="0" u="none" strike="noStrike" dirty="0">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15</a:t>
                      </a:r>
                      <a:endParaRPr lang="en-US" sz="3500" b="0" i="0" u="none" strike="noStrike">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5563147"/>
                  </a:ext>
                </a:extLst>
              </a:tr>
              <a:tr h="447050">
                <a:tc>
                  <a:txBody>
                    <a:bodyPr/>
                    <a:lstStyle/>
                    <a:p>
                      <a:pPr marL="0" marR="0" algn="l" fontAlgn="t">
                        <a:buNone/>
                      </a:pP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DTE + 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4</a:t>
                      </a: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  + L-T</a:t>
                      </a:r>
                      <a:r>
                        <a:rPr lang="en-US" sz="2300" b="0" i="0" u="none" strike="noStrike" kern="100" baseline="-25000" dirty="0">
                          <a:effectLst/>
                          <a:latin typeface="Times New Roman" panose="02020603050405020304" pitchFamily="18" charset="0"/>
                          <a:ea typeface="Aptos" panose="020B0004020202020204" pitchFamily="34" charset="0"/>
                          <a:cs typeface="Times New Roman" panose="02020603050405020304" pitchFamily="18" charset="0"/>
                        </a:rPr>
                        <a:t>3</a:t>
                      </a:r>
                      <a:endParaRPr lang="en-US" sz="3500" b="0" i="0" u="none" strike="noStrike" dirty="0">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buNone/>
                      </a:pPr>
                      <a:r>
                        <a:rPr lang="en-US" sz="23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7</a:t>
                      </a:r>
                      <a:endParaRPr lang="en-US" sz="3500" b="0" i="0" u="none" strike="noStrike" dirty="0">
                        <a:effectLst/>
                        <a:latin typeface="Arial" panose="020B0604020202020204" pitchFamily="34" charset="0"/>
                      </a:endParaRPr>
                    </a:p>
                  </a:txBody>
                  <a:tcPr marL="133892" marR="133892" marT="185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7091749"/>
                  </a:ext>
                </a:extLst>
              </a:tr>
            </a:tbl>
          </a:graphicData>
        </a:graphic>
      </p:graphicFrame>
    </p:spTree>
    <p:extLst>
      <p:ext uri="{BB962C8B-B14F-4D97-AF65-F5344CB8AC3E}">
        <p14:creationId xmlns:p14="http://schemas.microsoft.com/office/powerpoint/2010/main" val="265779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1277AB7-2619-714F-B627-1597E04898EB}"/>
              </a:ext>
            </a:extLst>
          </p:cNvPr>
          <p:cNvSpPr>
            <a:spLocks noGrp="1" noChangeArrowheads="1"/>
          </p:cNvSpPr>
          <p:nvPr>
            <p:ph type="title"/>
          </p:nvPr>
        </p:nvSpPr>
        <p:spPr>
          <a:xfrm>
            <a:off x="685800" y="228600"/>
            <a:ext cx="7772400" cy="1143000"/>
          </a:xfrm>
        </p:spPr>
        <p:txBody>
          <a:bodyPr/>
          <a:lstStyle/>
          <a:p>
            <a:r>
              <a:rPr lang="en-US" altLang="en-US" dirty="0">
                <a:solidFill>
                  <a:srgbClr val="FFC000"/>
                </a:solidFill>
              </a:rPr>
              <a:t>Outline</a:t>
            </a:r>
          </a:p>
        </p:txBody>
      </p:sp>
      <p:sp>
        <p:nvSpPr>
          <p:cNvPr id="15362" name="Rectangle 3">
            <a:extLst>
              <a:ext uri="{FF2B5EF4-FFF2-40B4-BE49-F238E27FC236}">
                <a16:creationId xmlns:a16="http://schemas.microsoft.com/office/drawing/2014/main" id="{09C023BF-D412-5947-8DAC-A62A92EA3569}"/>
              </a:ext>
            </a:extLst>
          </p:cNvPr>
          <p:cNvSpPr>
            <a:spLocks noGrp="1" noChangeArrowheads="1"/>
          </p:cNvSpPr>
          <p:nvPr>
            <p:ph type="body" idx="1"/>
          </p:nvPr>
        </p:nvSpPr>
        <p:spPr>
          <a:xfrm>
            <a:off x="685800" y="1143000"/>
            <a:ext cx="7772400" cy="4114800"/>
          </a:xfrm>
        </p:spPr>
        <p:txBody>
          <a:bodyPr/>
          <a:lstStyle/>
          <a:p>
            <a:pPr lvl="0"/>
            <a:r>
              <a:rPr lang="en-US" dirty="0"/>
              <a:t>How rT3 is made?</a:t>
            </a:r>
          </a:p>
          <a:p>
            <a:pPr lvl="0"/>
            <a:r>
              <a:rPr lang="en-US" dirty="0"/>
              <a:t>Is rT3 important?</a:t>
            </a:r>
          </a:p>
          <a:p>
            <a:r>
              <a:rPr lang="en-US" dirty="0"/>
              <a:t>Why is the PLOS One paper important?</a:t>
            </a:r>
          </a:p>
          <a:p>
            <a:r>
              <a:rPr lang="en-US" dirty="0"/>
              <a:t>What did it show?</a:t>
            </a:r>
          </a:p>
          <a:p>
            <a:pPr lvl="0"/>
            <a:r>
              <a:rPr lang="en-US" dirty="0"/>
              <a:t>What are normal rT3 values?</a:t>
            </a:r>
          </a:p>
          <a:p>
            <a:pPr lvl="0"/>
            <a:r>
              <a:rPr lang="en-US" dirty="0"/>
              <a:t>Who should get rT3 levels measured?</a:t>
            </a:r>
          </a:p>
          <a:p>
            <a:pPr lvl="0"/>
            <a:r>
              <a:rPr lang="en-US" dirty="0"/>
              <a:t>How do thyroid hormones affect rT3 levels?</a:t>
            </a:r>
          </a:p>
          <a:p>
            <a:pPr lvl="0"/>
            <a:r>
              <a:rPr lang="en-US" dirty="0"/>
              <a:t>How can you lower rT3?</a:t>
            </a:r>
          </a:p>
          <a:p>
            <a:pPr lvl="0"/>
            <a:endParaRPr lang="en-US" sz="2000" dirty="0"/>
          </a:p>
          <a:p>
            <a:pPr marL="0" indent="0">
              <a:buNone/>
            </a:pP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a:extLst>
            <a:ext uri="{FF2B5EF4-FFF2-40B4-BE49-F238E27FC236}">
              <a16:creationId xmlns:a16="http://schemas.microsoft.com/office/drawing/2014/main" id="{889CF87B-C2AD-8C1E-2419-1AF962DF87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9BAE8F-9A73-3482-493C-E37ABFCA20D8}"/>
              </a:ext>
            </a:extLst>
          </p:cNvPr>
          <p:cNvSpPr>
            <a:spLocks noGrp="1"/>
          </p:cNvSpPr>
          <p:nvPr>
            <p:ph type="title"/>
          </p:nvPr>
        </p:nvSpPr>
        <p:spPr>
          <a:xfrm>
            <a:off x="685800" y="1143000"/>
            <a:ext cx="7772400" cy="1143000"/>
          </a:xfrm>
        </p:spPr>
        <p:txBody>
          <a:bodyPr/>
          <a:lstStyle/>
          <a:p>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1. Mean, SD, N of rT</a:t>
            </a:r>
            <a:r>
              <a:rPr lang="en-US" altLang="en-US" sz="3200" b="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(ng/dL), Free T</a:t>
            </a:r>
            <a:r>
              <a:rPr lang="en-US" altLang="en-US" sz="3200" b="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pg</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/mL), Free T</a:t>
            </a:r>
            <a:r>
              <a:rPr lang="en-US" altLang="en-US" sz="3200" b="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(ng/dL) and TSH (µIU/mL)</a:t>
            </a:r>
            <a:br>
              <a:rPr lang="en-US" altLang="en-US" sz="3200" dirty="0">
                <a:solidFill>
                  <a:schemeClr val="tx1"/>
                </a:solidFill>
                <a:latin typeface="Times New Roman" panose="02020603050405020304" pitchFamily="18" charset="0"/>
                <a:cs typeface="Times New Roman" panose="02020603050405020304" pitchFamily="18" charset="0"/>
              </a:rPr>
            </a:br>
            <a:br>
              <a:rPr kumimoji="0" lang="en-US" altLang="en-US" sz="32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8344D00-E409-EF9B-26F4-C173958BC03B}"/>
              </a:ext>
            </a:extLst>
          </p:cNvPr>
          <p:cNvGraphicFramePr>
            <a:graphicFrameLocks noGrp="1"/>
          </p:cNvGraphicFramePr>
          <p:nvPr>
            <p:extLst>
              <p:ext uri="{D42A27DB-BD31-4B8C-83A1-F6EECF244321}">
                <p14:modId xmlns:p14="http://schemas.microsoft.com/office/powerpoint/2010/main" val="1586132617"/>
              </p:ext>
            </p:extLst>
          </p:nvPr>
        </p:nvGraphicFramePr>
        <p:xfrm>
          <a:off x="2209800" y="2274424"/>
          <a:ext cx="4953000" cy="1459376"/>
        </p:xfrm>
        <a:graphic>
          <a:graphicData uri="http://schemas.openxmlformats.org/drawingml/2006/table">
            <a:tbl>
              <a:tblPr firstRow="1" firstCol="1" bandRow="1">
                <a:tableStyleId>{5C22544A-7EE6-4342-B048-85BDC9FD1C3A}</a:tableStyleId>
              </a:tblPr>
              <a:tblGrid>
                <a:gridCol w="1142271">
                  <a:extLst>
                    <a:ext uri="{9D8B030D-6E8A-4147-A177-3AD203B41FA5}">
                      <a16:colId xmlns:a16="http://schemas.microsoft.com/office/drawing/2014/main" val="2875898021"/>
                    </a:ext>
                  </a:extLst>
                </a:gridCol>
                <a:gridCol w="952682">
                  <a:extLst>
                    <a:ext uri="{9D8B030D-6E8A-4147-A177-3AD203B41FA5}">
                      <a16:colId xmlns:a16="http://schemas.microsoft.com/office/drawing/2014/main" val="2059188325"/>
                    </a:ext>
                  </a:extLst>
                </a:gridCol>
                <a:gridCol w="941307">
                  <a:extLst>
                    <a:ext uri="{9D8B030D-6E8A-4147-A177-3AD203B41FA5}">
                      <a16:colId xmlns:a16="http://schemas.microsoft.com/office/drawing/2014/main" val="640269947"/>
                    </a:ext>
                  </a:extLst>
                </a:gridCol>
                <a:gridCol w="958370">
                  <a:extLst>
                    <a:ext uri="{9D8B030D-6E8A-4147-A177-3AD203B41FA5}">
                      <a16:colId xmlns:a16="http://schemas.microsoft.com/office/drawing/2014/main" val="232842438"/>
                    </a:ext>
                  </a:extLst>
                </a:gridCol>
                <a:gridCol w="958370">
                  <a:extLst>
                    <a:ext uri="{9D8B030D-6E8A-4147-A177-3AD203B41FA5}">
                      <a16:colId xmlns:a16="http://schemas.microsoft.com/office/drawing/2014/main" val="178743889"/>
                    </a:ext>
                  </a:extLst>
                </a:gridCol>
              </a:tblGrid>
              <a:tr h="364844">
                <a:tc>
                  <a:txBody>
                    <a:bodyPr/>
                    <a:lstStyle/>
                    <a:p>
                      <a:pPr marL="0" marR="0">
                        <a:buNone/>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dirty="0">
                          <a:effectLst/>
                        </a:rPr>
                        <a:t>rT</a:t>
                      </a:r>
                      <a:r>
                        <a:rPr lang="en-US" sz="1800" baseline="-250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a:effectLst/>
                        </a:rPr>
                        <a:t>FreeT</a:t>
                      </a:r>
                      <a:r>
                        <a:rPr lang="en-US" sz="1800" baseline="-250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a:effectLst/>
                        </a:rPr>
                        <a:t>FreeT</a:t>
                      </a:r>
                      <a:r>
                        <a:rPr lang="en-US" sz="1800" baseline="-250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dirty="0">
                          <a:effectLst/>
                        </a:rPr>
                        <a:t>TSH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4898633"/>
                  </a:ext>
                </a:extLst>
              </a:tr>
              <a:tr h="364844">
                <a:tc>
                  <a:txBody>
                    <a:bodyPr/>
                    <a:lstStyle/>
                    <a:p>
                      <a:pPr marL="0" marR="0">
                        <a:buNone/>
                      </a:pPr>
                      <a:r>
                        <a:rPr lang="en-US" sz="1600">
                          <a:effectLst/>
                        </a:rPr>
                        <a:t>Mean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800" dirty="0">
                          <a:effectLst/>
                        </a:rPr>
                        <a:t>16.4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06581223"/>
                  </a:ext>
                </a:extLst>
              </a:tr>
              <a:tr h="364844">
                <a:tc>
                  <a:txBody>
                    <a:bodyPr/>
                    <a:lstStyle/>
                    <a:p>
                      <a:pPr marL="0" marR="0">
                        <a:buNone/>
                      </a:pPr>
                      <a:r>
                        <a:rPr lang="en-US" sz="1600">
                          <a:effectLst/>
                        </a:rPr>
                        <a:t>SD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800">
                          <a:effectLst/>
                        </a:rPr>
                        <a:t>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dirty="0">
                          <a:effectLst/>
                        </a:rPr>
                        <a:t>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dirty="0">
                          <a:effectLst/>
                        </a:rPr>
                        <a:t>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6400228"/>
                  </a:ext>
                </a:extLst>
              </a:tr>
              <a:tr h="364844">
                <a:tc>
                  <a:txBody>
                    <a:bodyPr/>
                    <a:lstStyle/>
                    <a:p>
                      <a:pPr marL="0" marR="0">
                        <a:buNone/>
                      </a:pPr>
                      <a:r>
                        <a:rPr lang="en-US" sz="1600" dirty="0">
                          <a:effectLst/>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800">
                          <a:effectLst/>
                        </a:rPr>
                        <a:t>976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a:effectLst/>
                        </a:rPr>
                        <a:t>452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a:effectLst/>
                        </a:rPr>
                        <a:t>455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800" dirty="0">
                          <a:effectLst/>
                        </a:rPr>
                        <a:t>513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5849205"/>
                  </a:ext>
                </a:extLst>
              </a:tr>
            </a:tbl>
          </a:graphicData>
        </a:graphic>
      </p:graphicFrame>
    </p:spTree>
    <p:extLst>
      <p:ext uri="{BB962C8B-B14F-4D97-AF65-F5344CB8AC3E}">
        <p14:creationId xmlns:p14="http://schemas.microsoft.com/office/powerpoint/2010/main" val="187960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381000" y="533400"/>
            <a:ext cx="8382000" cy="1016000"/>
          </a:xfrm>
        </p:spPr>
        <p:txBody>
          <a:bodyPr/>
          <a:lstStyle/>
          <a:p>
            <a:pPr marL="0" marR="0" algn="just">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br>
              <a:rPr lang="en-US" sz="3200" b="1" dirty="0">
                <a:solidFill>
                  <a:srgbClr val="FFC000"/>
                </a:solidFill>
              </a:rPr>
            </a:b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Reverse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1800" b="1"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in patients with hypothyroidism on different thyroid hormone replacement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rgbClr val="FFC000"/>
              </a:solidFill>
            </a:endParaRPr>
          </a:p>
        </p:txBody>
      </p:sp>
      <p:pic>
        <p:nvPicPr>
          <p:cNvPr id="2" name="Picture 1" descr="Chart, box and whisker chart&#10;&#10;Description automatically generated">
            <a:extLst>
              <a:ext uri="{FF2B5EF4-FFF2-40B4-BE49-F238E27FC236}">
                <a16:creationId xmlns:a16="http://schemas.microsoft.com/office/drawing/2014/main" id="{81FA3ABC-79EC-4455-5D92-1168FC626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757362"/>
            <a:ext cx="6477000" cy="3643313"/>
          </a:xfrm>
          <a:prstGeom prst="rect">
            <a:avLst/>
          </a:prstGeom>
        </p:spPr>
      </p:pic>
      <p:sp>
        <p:nvSpPr>
          <p:cNvPr id="3" name="TextBox 2">
            <a:extLst>
              <a:ext uri="{FF2B5EF4-FFF2-40B4-BE49-F238E27FC236}">
                <a16:creationId xmlns:a16="http://schemas.microsoft.com/office/drawing/2014/main" id="{3B49256C-24FE-5B71-E29B-6120EC56382C}"/>
              </a:ext>
            </a:extLst>
          </p:cNvPr>
          <p:cNvSpPr txBox="1"/>
          <p:nvPr/>
        </p:nvSpPr>
        <p:spPr>
          <a:xfrm>
            <a:off x="1371600" y="5486400"/>
            <a:ext cx="3575018" cy="461665"/>
          </a:xfrm>
          <a:prstGeom prst="rect">
            <a:avLst/>
          </a:prstGeom>
          <a:noFill/>
        </p:spPr>
        <p:txBody>
          <a:bodyPr wrap="none" rtlCol="0">
            <a:spAutoFit/>
          </a:bodyPr>
          <a:lstStyle/>
          <a:p>
            <a:r>
              <a:rPr lang="en-US" dirty="0"/>
              <a:t>976 consecutive patients</a:t>
            </a:r>
          </a:p>
        </p:txBody>
      </p:sp>
    </p:spTree>
    <p:extLst>
      <p:ext uri="{BB962C8B-B14F-4D97-AF65-F5344CB8AC3E}">
        <p14:creationId xmlns:p14="http://schemas.microsoft.com/office/powerpoint/2010/main" val="261064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a:extLst>
            <a:ext uri="{FF2B5EF4-FFF2-40B4-BE49-F238E27FC236}">
              <a16:creationId xmlns:a16="http://schemas.microsoft.com/office/drawing/2014/main" id="{6C41046F-8A6F-315F-13DB-FD259D0395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E35C30-C7CC-E0BA-928A-3F9880271F53}"/>
              </a:ext>
            </a:extLst>
          </p:cNvPr>
          <p:cNvSpPr>
            <a:spLocks noGrp="1"/>
          </p:cNvSpPr>
          <p:nvPr>
            <p:ph type="title"/>
          </p:nvPr>
        </p:nvSpPr>
        <p:spPr>
          <a:xfrm>
            <a:off x="685800" y="1143000"/>
            <a:ext cx="7772400" cy="1143000"/>
          </a:xfrm>
        </p:spPr>
        <p:txBody>
          <a:bodyPr/>
          <a:lstStyle/>
          <a:p>
            <a:r>
              <a:rPr lang="en-US" sz="3200" b="1" dirty="0">
                <a:latin typeface="Times New Roman" panose="02020603050405020304" pitchFamily="18" charset="0"/>
                <a:cs typeface="Times New Roman" panose="02020603050405020304" pitchFamily="18" charset="0"/>
              </a:rPr>
              <a:t>Table 3. Effect of L-T</a:t>
            </a:r>
            <a:r>
              <a:rPr lang="en-US" sz="3200" b="1" baseline="-25000" dirty="0">
                <a:latin typeface="Times New Roman" panose="02020603050405020304" pitchFamily="18" charset="0"/>
                <a:cs typeface="Times New Roman" panose="02020603050405020304" pitchFamily="18" charset="0"/>
              </a:rPr>
              <a:t>4</a:t>
            </a:r>
            <a:r>
              <a:rPr lang="en-US" sz="3200" b="1" dirty="0">
                <a:latin typeface="Times New Roman" panose="02020603050405020304" pitchFamily="18" charset="0"/>
                <a:cs typeface="Times New Roman" panose="02020603050405020304" pitchFamily="18" charset="0"/>
              </a:rPr>
              <a:t> treatment on rT</a:t>
            </a:r>
            <a:r>
              <a:rPr lang="en-US" sz="3200" b="1" baseline="-25000" dirty="0">
                <a:latin typeface="Times New Roman" panose="02020603050405020304" pitchFamily="18" charset="0"/>
                <a:cs typeface="Times New Roman" panose="02020603050405020304" pitchFamily="18" charset="0"/>
              </a:rPr>
              <a:t>3 </a:t>
            </a:r>
            <a:r>
              <a:rPr lang="en-US" sz="3200" b="1" dirty="0">
                <a:latin typeface="Times New Roman" panose="02020603050405020304" pitchFamily="18" charset="0"/>
                <a:cs typeface="Times New Roman" panose="02020603050405020304" pitchFamily="18" charset="0"/>
              </a:rPr>
              <a:t>levels</a:t>
            </a:r>
            <a:br>
              <a:rPr lang="en-US" altLang="en-US" sz="3200" dirty="0">
                <a:solidFill>
                  <a:schemeClr val="tx1"/>
                </a:solidFill>
                <a:latin typeface="Times New Roman" panose="02020603050405020304" pitchFamily="18" charset="0"/>
                <a:cs typeface="Times New Roman" panose="02020603050405020304" pitchFamily="18" charset="0"/>
              </a:rPr>
            </a:br>
            <a:br>
              <a:rPr kumimoji="0" lang="en-US" altLang="en-US" sz="32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4B5FA25-32BD-ED4A-5E0B-6B770EFA3A2E}"/>
              </a:ext>
            </a:extLst>
          </p:cNvPr>
          <p:cNvGraphicFramePr>
            <a:graphicFrameLocks noGrp="1"/>
          </p:cNvGraphicFramePr>
          <p:nvPr>
            <p:extLst>
              <p:ext uri="{D42A27DB-BD31-4B8C-83A1-F6EECF244321}">
                <p14:modId xmlns:p14="http://schemas.microsoft.com/office/powerpoint/2010/main" val="1746090143"/>
              </p:ext>
            </p:extLst>
          </p:nvPr>
        </p:nvGraphicFramePr>
        <p:xfrm>
          <a:off x="1219200" y="2286000"/>
          <a:ext cx="6324600" cy="2667000"/>
        </p:xfrm>
        <a:graphic>
          <a:graphicData uri="http://schemas.openxmlformats.org/drawingml/2006/table">
            <a:tbl>
              <a:tblPr firstRow="1" firstCol="1" bandRow="1">
                <a:tableStyleId>{5C22544A-7EE6-4342-B048-85BDC9FD1C3A}</a:tableStyleId>
              </a:tblPr>
              <a:tblGrid>
                <a:gridCol w="1653353">
                  <a:extLst>
                    <a:ext uri="{9D8B030D-6E8A-4147-A177-3AD203B41FA5}">
                      <a16:colId xmlns:a16="http://schemas.microsoft.com/office/drawing/2014/main" val="2703930180"/>
                    </a:ext>
                  </a:extLst>
                </a:gridCol>
                <a:gridCol w="1657539">
                  <a:extLst>
                    <a:ext uri="{9D8B030D-6E8A-4147-A177-3AD203B41FA5}">
                      <a16:colId xmlns:a16="http://schemas.microsoft.com/office/drawing/2014/main" val="649569551"/>
                    </a:ext>
                  </a:extLst>
                </a:gridCol>
                <a:gridCol w="1582196">
                  <a:extLst>
                    <a:ext uri="{9D8B030D-6E8A-4147-A177-3AD203B41FA5}">
                      <a16:colId xmlns:a16="http://schemas.microsoft.com/office/drawing/2014/main" val="2671214056"/>
                    </a:ext>
                  </a:extLst>
                </a:gridCol>
                <a:gridCol w="1431512">
                  <a:extLst>
                    <a:ext uri="{9D8B030D-6E8A-4147-A177-3AD203B41FA5}">
                      <a16:colId xmlns:a16="http://schemas.microsoft.com/office/drawing/2014/main" val="2270672601"/>
                    </a:ext>
                  </a:extLst>
                </a:gridCol>
              </a:tblGrid>
              <a:tr h="1235054">
                <a:tc>
                  <a:txBody>
                    <a:bodyPr/>
                    <a:lstStyle/>
                    <a:p>
                      <a:pPr marL="0" marR="0">
                        <a:buNone/>
                      </a:pPr>
                      <a:r>
                        <a:rPr lang="en-US" sz="11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dirty="0">
                          <a:effectLst/>
                        </a:rPr>
                        <a:t>All groups on L-T</a:t>
                      </a:r>
                      <a:r>
                        <a:rPr lang="en-US" sz="1800" baseline="-25000" dirty="0">
                          <a:effectLst/>
                        </a:rPr>
                        <a:t>4</a:t>
                      </a:r>
                      <a:r>
                        <a:rPr lang="en-US" sz="1800" dirty="0">
                          <a:effectLst/>
                        </a:rPr>
                        <a:t> treatment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dirty="0">
                          <a:effectLst/>
                        </a:rPr>
                        <a:t>All groups not on L-T</a:t>
                      </a:r>
                      <a:r>
                        <a:rPr lang="en-US" sz="1800" baseline="-25000" dirty="0">
                          <a:effectLst/>
                        </a:rPr>
                        <a:t>4</a:t>
                      </a:r>
                      <a:r>
                        <a:rPr lang="en-US" sz="1800" dirty="0">
                          <a:effectLst/>
                        </a:rPr>
                        <a:t> treatment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800" dirty="0">
                          <a:effectLst/>
                        </a:rPr>
                        <a:t>p-value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30326"/>
                  </a:ext>
                </a:extLst>
              </a:tr>
              <a:tr h="715973">
                <a:tc>
                  <a:txBody>
                    <a:bodyPr/>
                    <a:lstStyle/>
                    <a:p>
                      <a:pPr marL="0" marR="0">
                        <a:buNone/>
                      </a:pPr>
                      <a:r>
                        <a:rPr lang="en-US" sz="1600">
                          <a:effectLst/>
                        </a:rPr>
                        <a:t>rT</a:t>
                      </a:r>
                      <a:r>
                        <a:rPr lang="en-US" sz="1600" baseline="-25000">
                          <a:effectLst/>
                        </a:rPr>
                        <a:t>3</a:t>
                      </a:r>
                      <a:r>
                        <a:rPr lang="en-US" sz="1600">
                          <a:effectLst/>
                        </a:rPr>
                        <a:t> (Mean ± SD)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18.4 ± 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15.2 ± 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&lt;0.00001*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461428"/>
                  </a:ext>
                </a:extLst>
              </a:tr>
              <a:tr h="715973">
                <a:tc>
                  <a:txBody>
                    <a:bodyPr/>
                    <a:lstStyle/>
                    <a:p>
                      <a:pPr marL="0" marR="0">
                        <a:buNone/>
                      </a:pPr>
                      <a:r>
                        <a:rPr lang="en-US" sz="1600" dirty="0">
                          <a:effectLst/>
                        </a:rPr>
                        <a:t>% with rT</a:t>
                      </a:r>
                      <a:r>
                        <a:rPr lang="en-US" sz="1600" baseline="-25000" dirty="0">
                          <a:effectLst/>
                        </a:rPr>
                        <a:t>3</a:t>
                      </a:r>
                      <a:r>
                        <a:rPr lang="en-US" sz="1600" dirty="0">
                          <a:effectLst/>
                        </a:rPr>
                        <a:t> &gt;24.1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65/367 (17.7%)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a:effectLst/>
                        </a:rPr>
                        <a:t>42/609 (6.9%)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p=1.63 x 10</a:t>
                      </a:r>
                      <a:r>
                        <a:rPr lang="en-US" sz="2000" baseline="30000" dirty="0">
                          <a:effectLst/>
                        </a:rPr>
                        <a:t>-7</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845084"/>
                  </a:ext>
                </a:extLst>
              </a:tr>
            </a:tbl>
          </a:graphicData>
        </a:graphic>
      </p:graphicFrame>
    </p:spTree>
    <p:extLst>
      <p:ext uri="{BB962C8B-B14F-4D97-AF65-F5344CB8AC3E}">
        <p14:creationId xmlns:p14="http://schemas.microsoft.com/office/powerpoint/2010/main" val="112999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a:extLst>
            <a:ext uri="{FF2B5EF4-FFF2-40B4-BE49-F238E27FC236}">
              <a16:creationId xmlns:a16="http://schemas.microsoft.com/office/drawing/2014/main" id="{07A4B30C-3861-D34A-4290-C64657F5F9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ADB9AD-9C20-4031-2408-92AB1A0D275E}"/>
              </a:ext>
            </a:extLst>
          </p:cNvPr>
          <p:cNvSpPr>
            <a:spLocks noGrp="1"/>
          </p:cNvSpPr>
          <p:nvPr>
            <p:ph type="title"/>
          </p:nvPr>
        </p:nvSpPr>
        <p:spPr>
          <a:xfrm>
            <a:off x="685800" y="1143000"/>
            <a:ext cx="7772400" cy="1143000"/>
          </a:xfrm>
        </p:spPr>
        <p:txBody>
          <a:bodyPr/>
          <a:lstStyle/>
          <a:p>
            <a:r>
              <a:rPr lang="en-US" sz="3200" b="1" dirty="0">
                <a:latin typeface="Times New Roman" panose="02020603050405020304" pitchFamily="18" charset="0"/>
                <a:cs typeface="Times New Roman" panose="02020603050405020304" pitchFamily="18" charset="0"/>
              </a:rPr>
              <a:t>Table 4. Correlations between rT</a:t>
            </a:r>
            <a:r>
              <a:rPr lang="en-US" sz="3200" b="1" baseline="-25000" dirty="0">
                <a:latin typeface="Times New Roman" panose="02020603050405020304" pitchFamily="18" charset="0"/>
                <a:cs typeface="Times New Roman" panose="02020603050405020304" pitchFamily="18" charset="0"/>
              </a:rPr>
              <a:t>3 </a:t>
            </a:r>
            <a:r>
              <a:rPr lang="en-US" sz="3200" b="1" dirty="0">
                <a:latin typeface="Times New Roman" panose="02020603050405020304" pitchFamily="18" charset="0"/>
                <a:cs typeface="Times New Roman" panose="02020603050405020304" pitchFamily="18" charset="0"/>
              </a:rPr>
              <a:t>levels and other hormones</a:t>
            </a:r>
            <a:br>
              <a:rPr lang="en-US" dirty="0"/>
            </a:br>
            <a:br>
              <a:rPr lang="en-US" altLang="en-US" sz="3200" dirty="0">
                <a:solidFill>
                  <a:schemeClr val="tx1"/>
                </a:solidFill>
                <a:latin typeface="Times New Roman" panose="02020603050405020304" pitchFamily="18" charset="0"/>
                <a:cs typeface="Times New Roman" panose="02020603050405020304" pitchFamily="18" charset="0"/>
              </a:rPr>
            </a:br>
            <a:br>
              <a:rPr kumimoji="0" lang="en-US" altLang="en-US" sz="32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5779A6A-3FDE-0CAE-2A65-D90CF1C9BF7D}"/>
              </a:ext>
            </a:extLst>
          </p:cNvPr>
          <p:cNvGraphicFramePr>
            <a:graphicFrameLocks noGrp="1"/>
          </p:cNvGraphicFramePr>
          <p:nvPr>
            <p:extLst>
              <p:ext uri="{D42A27DB-BD31-4B8C-83A1-F6EECF244321}">
                <p14:modId xmlns:p14="http://schemas.microsoft.com/office/powerpoint/2010/main" val="2651891311"/>
              </p:ext>
            </p:extLst>
          </p:nvPr>
        </p:nvGraphicFramePr>
        <p:xfrm>
          <a:off x="1371600" y="1905000"/>
          <a:ext cx="5675312" cy="2171700"/>
        </p:xfrm>
        <a:graphic>
          <a:graphicData uri="http://schemas.openxmlformats.org/drawingml/2006/table">
            <a:tbl>
              <a:tblPr firstRow="1" firstCol="1" bandRow="1">
                <a:tableStyleId>{5C22544A-7EE6-4342-B048-85BDC9FD1C3A}</a:tableStyleId>
              </a:tblPr>
              <a:tblGrid>
                <a:gridCol w="1483619">
                  <a:extLst>
                    <a:ext uri="{9D8B030D-6E8A-4147-A177-3AD203B41FA5}">
                      <a16:colId xmlns:a16="http://schemas.microsoft.com/office/drawing/2014/main" val="698921895"/>
                    </a:ext>
                  </a:extLst>
                </a:gridCol>
                <a:gridCol w="1487375">
                  <a:extLst>
                    <a:ext uri="{9D8B030D-6E8A-4147-A177-3AD203B41FA5}">
                      <a16:colId xmlns:a16="http://schemas.microsoft.com/office/drawing/2014/main" val="1673698498"/>
                    </a:ext>
                  </a:extLst>
                </a:gridCol>
                <a:gridCol w="1419767">
                  <a:extLst>
                    <a:ext uri="{9D8B030D-6E8A-4147-A177-3AD203B41FA5}">
                      <a16:colId xmlns:a16="http://schemas.microsoft.com/office/drawing/2014/main" val="2202861276"/>
                    </a:ext>
                  </a:extLst>
                </a:gridCol>
                <a:gridCol w="1284551">
                  <a:extLst>
                    <a:ext uri="{9D8B030D-6E8A-4147-A177-3AD203B41FA5}">
                      <a16:colId xmlns:a16="http://schemas.microsoft.com/office/drawing/2014/main" val="3846064406"/>
                    </a:ext>
                  </a:extLst>
                </a:gridCol>
              </a:tblGrid>
              <a:tr h="542925">
                <a:tc>
                  <a:txBody>
                    <a:bodyPr/>
                    <a:lstStyle/>
                    <a:p>
                      <a:pPr marL="0" marR="0">
                        <a:buNone/>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FreeT</a:t>
                      </a:r>
                      <a:r>
                        <a:rPr lang="en-US" sz="2000" baseline="-25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a:effectLst/>
                        </a:rPr>
                        <a:t>FreeT</a:t>
                      </a:r>
                      <a:r>
                        <a:rPr lang="en-US" sz="2000" baseline="-25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a:effectLst/>
                        </a:rPr>
                        <a:t>Log TSH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068308"/>
                  </a:ext>
                </a:extLst>
              </a:tr>
              <a:tr h="1085850">
                <a:tc>
                  <a:txBody>
                    <a:bodyPr/>
                    <a:lstStyle/>
                    <a:p>
                      <a:pPr marL="0" marR="0">
                        <a:buNone/>
                      </a:pPr>
                      <a:r>
                        <a:rPr lang="en-US" sz="2000">
                          <a:effectLst/>
                        </a:rPr>
                        <a:t>Pearson correlation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0.184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0.624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a:effectLst/>
                        </a:rPr>
                        <a:t>-0.298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0843633"/>
                  </a:ext>
                </a:extLst>
              </a:tr>
              <a:tr h="542925">
                <a:tc>
                  <a:txBody>
                    <a:bodyPr/>
                    <a:lstStyle/>
                    <a:p>
                      <a:pPr marL="0" marR="0">
                        <a:buNone/>
                      </a:pPr>
                      <a:r>
                        <a:rPr lang="en-US" sz="2000">
                          <a:effectLst/>
                        </a:rPr>
                        <a:t>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0.0001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&lt;0.0001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000" dirty="0">
                          <a:effectLst/>
                        </a:rPr>
                        <a:t>&lt;0.0001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991771"/>
                  </a:ext>
                </a:extLst>
              </a:tr>
            </a:tbl>
          </a:graphicData>
        </a:graphic>
      </p:graphicFrame>
    </p:spTree>
    <p:extLst>
      <p:ext uri="{BB962C8B-B14F-4D97-AF65-F5344CB8AC3E}">
        <p14:creationId xmlns:p14="http://schemas.microsoft.com/office/powerpoint/2010/main" val="1199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Results</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533400" y="1016000"/>
            <a:ext cx="8382000" cy="3657600"/>
          </a:xfrm>
        </p:spPr>
        <p:txBody>
          <a:bodyPr/>
          <a:lstStyle/>
          <a:p>
            <a:r>
              <a:rPr lang="en-US" sz="1800" dirty="0">
                <a:solidFill>
                  <a:schemeClr val="tx2"/>
                </a:solidFill>
                <a:effectLst/>
                <a:latin typeface="Times New Roman" panose="02020603050405020304" pitchFamily="18" charset="0"/>
                <a:ea typeface="Times New Roman" panose="02020603050405020304" pitchFamily="18" charset="0"/>
              </a:rPr>
              <a:t>The number of patients with rT</a:t>
            </a:r>
            <a:r>
              <a:rPr lang="en-US" sz="1800" baseline="-25000" dirty="0">
                <a:solidFill>
                  <a:schemeClr val="tx2"/>
                </a:solidFill>
                <a:effectLst/>
                <a:latin typeface="Times New Roman" panose="02020603050405020304" pitchFamily="18" charset="0"/>
                <a:ea typeface="Times New Roman" panose="02020603050405020304" pitchFamily="18" charset="0"/>
              </a:rPr>
              <a:t>3</a:t>
            </a:r>
            <a:r>
              <a:rPr lang="en-US" sz="1800" dirty="0">
                <a:solidFill>
                  <a:schemeClr val="tx2"/>
                </a:solidFill>
                <a:effectLst/>
                <a:latin typeface="Times New Roman" panose="02020603050405020304" pitchFamily="18" charset="0"/>
                <a:ea typeface="Times New Roman" panose="02020603050405020304" pitchFamily="18" charset="0"/>
              </a:rPr>
              <a:t> levels above normal range varied significantly with the type of thyroid hormone replacement.  </a:t>
            </a:r>
          </a:p>
          <a:p>
            <a:r>
              <a:rPr lang="en-US" sz="1800" dirty="0">
                <a:solidFill>
                  <a:schemeClr val="tx2"/>
                </a:solidFill>
                <a:latin typeface="Times New Roman" panose="02020603050405020304" pitchFamily="18" charset="0"/>
                <a:cs typeface="Times New Roman" panose="02020603050405020304" pitchFamily="18" charset="0"/>
              </a:rPr>
              <a:t>Overall, 107 (11.0) patients had an elevated rT</a:t>
            </a:r>
            <a:r>
              <a:rPr lang="en-US" sz="1800" baseline="-25000" dirty="0">
                <a:solidFill>
                  <a:schemeClr val="tx2"/>
                </a:solidFill>
                <a:latin typeface="Times New Roman" panose="02020603050405020304" pitchFamily="18" charset="0"/>
                <a:cs typeface="Times New Roman" panose="02020603050405020304" pitchFamily="18" charset="0"/>
              </a:rPr>
              <a:t>3</a:t>
            </a:r>
            <a:r>
              <a:rPr lang="en-US" sz="1800" dirty="0">
                <a:solidFill>
                  <a:schemeClr val="tx2"/>
                </a:solidFill>
                <a:latin typeface="Times New Roman" panose="02020603050405020304" pitchFamily="18" charset="0"/>
                <a:cs typeface="Times New Roman" panose="02020603050405020304" pitchFamily="18" charset="0"/>
              </a:rPr>
              <a:t> value. </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solidFill>
                  <a:schemeClr val="tx2"/>
                </a:solidFill>
                <a:effectLst/>
                <a:latin typeface="Times New Roman" panose="02020603050405020304" pitchFamily="18" charset="0"/>
                <a:ea typeface="Calibri" panose="020F0502020204030204" pitchFamily="34" charset="0"/>
              </a:rPr>
              <a:t>The highest rate of an elevated rT</a:t>
            </a:r>
            <a:r>
              <a:rPr lang="en-US" sz="1800" baseline="-25000" dirty="0">
                <a:solidFill>
                  <a:schemeClr val="tx2"/>
                </a:solidFill>
                <a:effectLst/>
                <a:latin typeface="Times New Roman" panose="02020603050405020304" pitchFamily="18" charset="0"/>
                <a:ea typeface="Calibri" panose="020F0502020204030204" pitchFamily="34" charset="0"/>
              </a:rPr>
              <a:t>3</a:t>
            </a:r>
            <a:r>
              <a:rPr lang="en-US" sz="1800" dirty="0">
                <a:solidFill>
                  <a:schemeClr val="tx2"/>
                </a:solidFill>
                <a:effectLst/>
                <a:latin typeface="Times New Roman" panose="02020603050405020304" pitchFamily="18" charset="0"/>
                <a:ea typeface="Calibri" panose="020F0502020204030204" pitchFamily="34" charset="0"/>
              </a:rPr>
              <a:t> was 21% (29/139) in patients taking T</a:t>
            </a:r>
            <a:r>
              <a:rPr lang="en-US" sz="1800" baseline="-25000" dirty="0">
                <a:solidFill>
                  <a:schemeClr val="tx2"/>
                </a:solidFill>
                <a:effectLst/>
                <a:latin typeface="Times New Roman" panose="02020603050405020304" pitchFamily="18" charset="0"/>
                <a:ea typeface="Calibri" panose="020F0502020204030204" pitchFamily="34" charset="0"/>
              </a:rPr>
              <a:t>4</a:t>
            </a:r>
            <a:r>
              <a:rPr lang="en-US" sz="1800" dirty="0">
                <a:solidFill>
                  <a:schemeClr val="tx2"/>
                </a:solidFill>
                <a:effectLst/>
                <a:latin typeface="Times New Roman" panose="02020603050405020304" pitchFamily="18" charset="0"/>
                <a:ea typeface="Calibri" panose="020F0502020204030204" pitchFamily="34" charset="0"/>
              </a:rPr>
              <a:t> alone. </a:t>
            </a:r>
          </a:p>
          <a:p>
            <a:r>
              <a:rPr lang="en-US" sz="1800" dirty="0">
                <a:solidFill>
                  <a:schemeClr val="tx2"/>
                </a:solidFill>
                <a:effectLst/>
                <a:latin typeface="Times New Roman" panose="02020603050405020304" pitchFamily="18" charset="0"/>
                <a:ea typeface="Calibri" panose="020F0502020204030204" pitchFamily="34" charset="0"/>
              </a:rPr>
              <a:t>9% (31/345) of patients not taking thyroid hormone replacement had elevated rT</a:t>
            </a:r>
            <a:r>
              <a:rPr lang="en-US" sz="1800" baseline="-25000" dirty="0">
                <a:solidFill>
                  <a:schemeClr val="tx2"/>
                </a:solidFill>
                <a:effectLst/>
                <a:latin typeface="Times New Roman" panose="02020603050405020304" pitchFamily="18" charset="0"/>
                <a:ea typeface="Calibri" panose="020F0502020204030204" pitchFamily="34" charset="0"/>
              </a:rPr>
              <a:t>3</a:t>
            </a:r>
            <a:r>
              <a:rPr lang="en-US" sz="1800" dirty="0">
                <a:solidFill>
                  <a:schemeClr val="tx2"/>
                </a:solidFill>
                <a:effectLst/>
                <a:latin typeface="Times New Roman" panose="02020603050405020304" pitchFamily="18" charset="0"/>
                <a:ea typeface="Calibri" panose="020F0502020204030204" pitchFamily="34" charset="0"/>
              </a:rPr>
              <a:t> values. </a:t>
            </a:r>
          </a:p>
          <a:p>
            <a:r>
              <a:rPr lang="en-US" sz="1800" dirty="0">
                <a:solidFill>
                  <a:schemeClr val="tx2"/>
                </a:solidFill>
                <a:effectLst/>
                <a:latin typeface="Times New Roman" panose="02020603050405020304" pitchFamily="18" charset="0"/>
                <a:ea typeface="Calibri" panose="020F0502020204030204" pitchFamily="34" charset="0"/>
              </a:rPr>
              <a:t>In contrast, only 4% (8/226) of patients taking desiccated thyroid hormone had above normal rT</a:t>
            </a:r>
            <a:r>
              <a:rPr lang="en-US" sz="1800" baseline="-25000" dirty="0">
                <a:solidFill>
                  <a:schemeClr val="tx2"/>
                </a:solidFill>
                <a:effectLst/>
                <a:latin typeface="Times New Roman" panose="02020603050405020304" pitchFamily="18" charset="0"/>
                <a:ea typeface="Calibri" panose="020F0502020204030204" pitchFamily="34" charset="0"/>
              </a:rPr>
              <a:t>3</a:t>
            </a:r>
            <a:r>
              <a:rPr lang="en-US" sz="1800" dirty="0">
                <a:solidFill>
                  <a:schemeClr val="tx2"/>
                </a:solidFill>
                <a:effectLst/>
                <a:latin typeface="Times New Roman" panose="02020603050405020304" pitchFamily="18" charset="0"/>
                <a:ea typeface="Calibri" panose="020F0502020204030204" pitchFamily="34" charset="0"/>
              </a:rPr>
              <a:t> values, compared to to 12% (10/83) of patients taking a T</a:t>
            </a:r>
            <a:r>
              <a:rPr lang="en-US" sz="1800" baseline="-25000" dirty="0">
                <a:solidFill>
                  <a:schemeClr val="tx2"/>
                </a:solidFill>
                <a:effectLst/>
                <a:latin typeface="Times New Roman" panose="02020603050405020304" pitchFamily="18" charset="0"/>
                <a:ea typeface="Calibri" panose="020F0502020204030204" pitchFamily="34" charset="0"/>
              </a:rPr>
              <a:t>3</a:t>
            </a:r>
            <a:r>
              <a:rPr lang="en-US" sz="1800" dirty="0">
                <a:solidFill>
                  <a:schemeClr val="tx2"/>
                </a:solidFill>
                <a:effectLst/>
                <a:latin typeface="Times New Roman" panose="02020603050405020304" pitchFamily="18" charset="0"/>
                <a:ea typeface="Calibri" panose="020F0502020204030204" pitchFamily="34" charset="0"/>
              </a:rPr>
              <a:t>-T</a:t>
            </a:r>
            <a:r>
              <a:rPr lang="en-US" sz="1800" baseline="-25000" dirty="0">
                <a:solidFill>
                  <a:schemeClr val="tx2"/>
                </a:solidFill>
                <a:effectLst/>
                <a:latin typeface="Times New Roman" panose="02020603050405020304" pitchFamily="18" charset="0"/>
                <a:ea typeface="Calibri" panose="020F0502020204030204" pitchFamily="34" charset="0"/>
              </a:rPr>
              <a:t>4</a:t>
            </a:r>
            <a:r>
              <a:rPr lang="en-US" sz="1800" dirty="0">
                <a:solidFill>
                  <a:schemeClr val="tx2"/>
                </a:solidFill>
                <a:effectLst/>
                <a:latin typeface="Times New Roman" panose="02020603050405020304" pitchFamily="18" charset="0"/>
                <a:ea typeface="Calibri" panose="020F0502020204030204" pitchFamily="34" charset="0"/>
              </a:rPr>
              <a:t> combination and 17% (24/138) of patients taking desiccated thyroid-T</a:t>
            </a:r>
            <a:r>
              <a:rPr lang="en-US" sz="1800" baseline="-25000" dirty="0">
                <a:solidFill>
                  <a:schemeClr val="tx2"/>
                </a:solidFill>
                <a:effectLst/>
                <a:latin typeface="Times New Roman" panose="02020603050405020304" pitchFamily="18" charset="0"/>
                <a:ea typeface="Calibri" panose="020F0502020204030204" pitchFamily="34" charset="0"/>
              </a:rPr>
              <a:t>4</a:t>
            </a:r>
            <a:r>
              <a:rPr lang="en-US" sz="1800" dirty="0">
                <a:solidFill>
                  <a:schemeClr val="tx2"/>
                </a:solidFill>
                <a:effectLst/>
                <a:latin typeface="Times New Roman" panose="02020603050405020304" pitchFamily="18" charset="0"/>
                <a:ea typeface="Calibri" panose="020F0502020204030204" pitchFamily="34" charset="0"/>
              </a:rPr>
              <a:t> combination.</a:t>
            </a:r>
          </a:p>
          <a:p>
            <a:r>
              <a:rPr lang="en-US" sz="1800" dirty="0">
                <a:solidFill>
                  <a:schemeClr val="tx2"/>
                </a:solidFill>
                <a:effectLst/>
                <a:latin typeface="Times New Roman" panose="02020603050405020304" pitchFamily="18" charset="0"/>
                <a:ea typeface="Calibri" panose="020F0502020204030204" pitchFamily="34" charset="0"/>
              </a:rPr>
              <a:t>Patients on all types of L-T</a:t>
            </a:r>
            <a:r>
              <a:rPr lang="en-US" sz="1800" baseline="-25000" dirty="0">
                <a:solidFill>
                  <a:schemeClr val="tx2"/>
                </a:solidFill>
                <a:effectLst/>
                <a:latin typeface="Times New Roman" panose="02020603050405020304" pitchFamily="18" charset="0"/>
                <a:ea typeface="Calibri" panose="020F0502020204030204" pitchFamily="34" charset="0"/>
              </a:rPr>
              <a:t>4</a:t>
            </a:r>
            <a:r>
              <a:rPr lang="en-US" sz="1800" dirty="0">
                <a:solidFill>
                  <a:schemeClr val="tx2"/>
                </a:solidFill>
                <a:effectLst/>
                <a:latin typeface="Times New Roman" panose="02020603050405020304" pitchFamily="18" charset="0"/>
                <a:ea typeface="Calibri" panose="020F0502020204030204" pitchFamily="34" charset="0"/>
              </a:rPr>
              <a:t> treatment had higher rT</a:t>
            </a:r>
            <a:r>
              <a:rPr lang="en-US" sz="1800" baseline="-25000" dirty="0">
                <a:solidFill>
                  <a:schemeClr val="tx2"/>
                </a:solidFill>
                <a:effectLst/>
                <a:latin typeface="Times New Roman" panose="02020603050405020304" pitchFamily="18" charset="0"/>
                <a:ea typeface="Calibri" panose="020F0502020204030204" pitchFamily="34" charset="0"/>
              </a:rPr>
              <a:t>3 </a:t>
            </a:r>
            <a:r>
              <a:rPr lang="en-US" sz="1800" dirty="0">
                <a:solidFill>
                  <a:schemeClr val="tx2"/>
                </a:solidFill>
                <a:effectLst/>
                <a:latin typeface="Times New Roman" panose="02020603050405020304" pitchFamily="18" charset="0"/>
                <a:ea typeface="Calibri" panose="020F0502020204030204" pitchFamily="34" charset="0"/>
              </a:rPr>
              <a:t>levels than those not on L-T</a:t>
            </a:r>
            <a:r>
              <a:rPr lang="en-US" sz="1800" baseline="-25000" dirty="0">
                <a:solidFill>
                  <a:schemeClr val="tx2"/>
                </a:solidFill>
                <a:effectLst/>
                <a:latin typeface="Times New Roman" panose="02020603050405020304" pitchFamily="18" charset="0"/>
                <a:ea typeface="Calibri" panose="020F0502020204030204" pitchFamily="34" charset="0"/>
              </a:rPr>
              <a:t>4</a:t>
            </a:r>
            <a:r>
              <a:rPr lang="en-US" sz="1800" dirty="0">
                <a:solidFill>
                  <a:schemeClr val="tx2"/>
                </a:solidFill>
                <a:effectLst/>
                <a:latin typeface="Times New Roman" panose="02020603050405020304" pitchFamily="18" charset="0"/>
                <a:ea typeface="Calibri" panose="020F0502020204030204" pitchFamily="34" charset="0"/>
              </a:rPr>
              <a:t> treatment (p &lt; 0.0001) and a higher percent of rT</a:t>
            </a:r>
            <a:r>
              <a:rPr lang="en-US" sz="1800" baseline="-25000" dirty="0">
                <a:solidFill>
                  <a:schemeClr val="tx2"/>
                </a:solidFill>
                <a:effectLst/>
                <a:latin typeface="Times New Roman" panose="02020603050405020304" pitchFamily="18" charset="0"/>
                <a:ea typeface="Calibri" panose="020F0502020204030204" pitchFamily="34" charset="0"/>
              </a:rPr>
              <a:t>3 </a:t>
            </a:r>
            <a:r>
              <a:rPr lang="en-US" sz="1800" dirty="0">
                <a:solidFill>
                  <a:schemeClr val="tx2"/>
                </a:solidFill>
                <a:effectLst/>
                <a:latin typeface="Times New Roman" panose="02020603050405020304" pitchFamily="18" charset="0"/>
                <a:ea typeface="Calibri" panose="020F0502020204030204" pitchFamily="34" charset="0"/>
              </a:rPr>
              <a:t>levels above the cutoff of 24.1 ng/dL (p &lt; 0.0001). </a:t>
            </a:r>
          </a:p>
          <a:p>
            <a:r>
              <a:rPr lang="en-US" sz="1800" dirty="0">
                <a:solidFill>
                  <a:schemeClr val="tx2"/>
                </a:solidFill>
                <a:effectLst/>
                <a:latin typeface="Times New Roman" panose="02020603050405020304" pitchFamily="18" charset="0"/>
                <a:ea typeface="Calibri" panose="020F0502020204030204" pitchFamily="34" charset="0"/>
              </a:rPr>
              <a:t>Linear regression analysis showed rT</a:t>
            </a:r>
            <a:r>
              <a:rPr lang="en-US" sz="1800" baseline="-25000" dirty="0">
                <a:solidFill>
                  <a:schemeClr val="tx2"/>
                </a:solidFill>
                <a:effectLst/>
                <a:latin typeface="Times New Roman" panose="02020603050405020304" pitchFamily="18" charset="0"/>
                <a:ea typeface="Calibri" panose="020F0502020204030204" pitchFamily="34" charset="0"/>
              </a:rPr>
              <a:t>3 </a:t>
            </a:r>
            <a:r>
              <a:rPr lang="en-US" sz="1800" dirty="0">
                <a:solidFill>
                  <a:schemeClr val="tx2"/>
                </a:solidFill>
                <a:effectLst/>
                <a:latin typeface="Times New Roman" panose="02020603050405020304" pitchFamily="18" charset="0"/>
                <a:ea typeface="Calibri" panose="020F0502020204030204" pitchFamily="34" charset="0"/>
              </a:rPr>
              <a:t>levels strongly correlated with free T</a:t>
            </a:r>
            <a:r>
              <a:rPr lang="en-US" sz="1800" baseline="-25000" dirty="0">
                <a:solidFill>
                  <a:schemeClr val="tx2"/>
                </a:solidFill>
                <a:effectLst/>
                <a:latin typeface="Times New Roman" panose="02020603050405020304" pitchFamily="18" charset="0"/>
                <a:ea typeface="Calibri" panose="020F0502020204030204" pitchFamily="34" charset="0"/>
              </a:rPr>
              <a:t>4</a:t>
            </a:r>
            <a:r>
              <a:rPr lang="en-US" sz="1800" dirty="0">
                <a:solidFill>
                  <a:schemeClr val="tx2"/>
                </a:solidFill>
                <a:effectLst/>
                <a:latin typeface="Times New Roman" panose="02020603050405020304" pitchFamily="18" charset="0"/>
                <a:ea typeface="Calibri" panose="020F0502020204030204" pitchFamily="34" charset="0"/>
              </a:rPr>
              <a:t> levels, and more weakly with free T</a:t>
            </a:r>
            <a:r>
              <a:rPr lang="en-US" sz="1800" baseline="-25000" dirty="0">
                <a:solidFill>
                  <a:schemeClr val="tx2"/>
                </a:solidFill>
                <a:effectLst/>
                <a:latin typeface="Times New Roman" panose="02020603050405020304" pitchFamily="18" charset="0"/>
                <a:ea typeface="Calibri" panose="020F0502020204030204" pitchFamily="34" charset="0"/>
              </a:rPr>
              <a:t>3</a:t>
            </a:r>
            <a:r>
              <a:rPr lang="en-US" sz="1800" dirty="0">
                <a:solidFill>
                  <a:schemeClr val="tx2"/>
                </a:solidFill>
                <a:effectLst/>
                <a:latin typeface="Times New Roman" panose="02020603050405020304" pitchFamily="18" charset="0"/>
                <a:ea typeface="Calibri" panose="020F0502020204030204" pitchFamily="34" charset="0"/>
              </a:rPr>
              <a:t> and inversely with log TSH levels.</a:t>
            </a:r>
            <a:r>
              <a:rPr lang="en-US" sz="1800" dirty="0">
                <a:solidFill>
                  <a:schemeClr val="tx2"/>
                </a:solidFill>
                <a:effectLst/>
                <a:latin typeface="Times New Roman" panose="02020603050405020304" pitchFamily="18" charset="0"/>
                <a:ea typeface="Times New Roman" panose="02020603050405020304" pitchFamily="18" charset="0"/>
              </a:rPr>
              <a:t> </a:t>
            </a:r>
            <a:endParaRPr lang="en-US" sz="2800" dirty="0">
              <a:solidFill>
                <a:schemeClr val="tx2"/>
              </a:solidFill>
            </a:endParaRPr>
          </a:p>
        </p:txBody>
      </p:sp>
    </p:spTree>
    <p:extLst>
      <p:ext uri="{BB962C8B-B14F-4D97-AF65-F5344CB8AC3E}">
        <p14:creationId xmlns:p14="http://schemas.microsoft.com/office/powerpoint/2010/main" val="240812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99BE2-BAA8-9679-7DD7-DD4BBDC514B6}"/>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CAA895DD-09CE-35D9-530B-6733419B780F}"/>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Results TPO ab</a:t>
            </a:r>
            <a:endParaRPr lang="en-US" sz="3200" dirty="0">
              <a:solidFill>
                <a:srgbClr val="FFC000"/>
              </a:solidFill>
            </a:endParaRPr>
          </a:p>
        </p:txBody>
      </p:sp>
      <p:sp>
        <p:nvSpPr>
          <p:cNvPr id="167939" name="Rectangle 3">
            <a:extLst>
              <a:ext uri="{FF2B5EF4-FFF2-40B4-BE49-F238E27FC236}">
                <a16:creationId xmlns:a16="http://schemas.microsoft.com/office/drawing/2014/main" id="{89F71E8D-BDA3-91A0-8420-7345B2C45B4D}"/>
              </a:ext>
            </a:extLst>
          </p:cNvPr>
          <p:cNvSpPr>
            <a:spLocks noGrp="1" noChangeArrowheads="1"/>
          </p:cNvSpPr>
          <p:nvPr>
            <p:ph type="body" idx="1"/>
          </p:nvPr>
        </p:nvSpPr>
        <p:spPr>
          <a:xfrm>
            <a:off x="533400" y="1016000"/>
            <a:ext cx="8382000" cy="3657600"/>
          </a:xfrm>
        </p:spPr>
        <p:txBody>
          <a:bodyPr/>
          <a:lstStyle/>
          <a:p>
            <a:r>
              <a:rPr lang="en-US" sz="2000" dirty="0">
                <a:solidFill>
                  <a:srgbClr val="FFFF00"/>
                </a:solidFill>
              </a:rPr>
              <a:t>For most thyroid treatment regimens, the proportion of patients with above normal rT</a:t>
            </a:r>
            <a:r>
              <a:rPr lang="en-US" sz="2000" baseline="-25000" dirty="0">
                <a:solidFill>
                  <a:srgbClr val="FFFF00"/>
                </a:solidFill>
              </a:rPr>
              <a:t>3</a:t>
            </a:r>
            <a:r>
              <a:rPr lang="en-US" sz="2000" dirty="0">
                <a:solidFill>
                  <a:srgbClr val="FFFF00"/>
                </a:solidFill>
              </a:rPr>
              <a:t> levels did not vary significantly with TPO antibody status, except for patients taking desiccated thyroid hormone replacement. </a:t>
            </a:r>
          </a:p>
          <a:p>
            <a:r>
              <a:rPr lang="en-US" sz="2000" dirty="0">
                <a:solidFill>
                  <a:srgbClr val="FFFF00"/>
                </a:solidFill>
              </a:rPr>
              <a:t>For this group, 0% (0/67) of the patients with circulating anti-TPO antibodies had elevated rT</a:t>
            </a:r>
            <a:r>
              <a:rPr lang="en-US" sz="2000" baseline="-25000" dirty="0">
                <a:solidFill>
                  <a:srgbClr val="FFFF00"/>
                </a:solidFill>
              </a:rPr>
              <a:t>3</a:t>
            </a:r>
            <a:r>
              <a:rPr lang="en-US" sz="2000" dirty="0">
                <a:solidFill>
                  <a:srgbClr val="FFFF00"/>
                </a:solidFill>
              </a:rPr>
              <a:t> levels, while 7% (6/88) of patients without these antibodies or who did not have them tested had elevated rT</a:t>
            </a:r>
            <a:r>
              <a:rPr lang="en-US" sz="2000" baseline="-25000" dirty="0">
                <a:solidFill>
                  <a:srgbClr val="FFFF00"/>
                </a:solidFill>
              </a:rPr>
              <a:t>3</a:t>
            </a:r>
            <a:r>
              <a:rPr lang="en-US" sz="2000" dirty="0">
                <a:solidFill>
                  <a:srgbClr val="FFFF00"/>
                </a:solidFill>
              </a:rPr>
              <a:t> levels (p=0.037). </a:t>
            </a:r>
          </a:p>
          <a:p>
            <a:r>
              <a:rPr lang="en-US" sz="2000" dirty="0">
                <a:solidFill>
                  <a:schemeClr val="tx2"/>
                </a:solidFill>
              </a:rPr>
              <a:t>Antibodies may be beneficial, but it might be an aberration</a:t>
            </a:r>
          </a:p>
        </p:txBody>
      </p:sp>
    </p:spTree>
    <p:extLst>
      <p:ext uri="{BB962C8B-B14F-4D97-AF65-F5344CB8AC3E}">
        <p14:creationId xmlns:p14="http://schemas.microsoft.com/office/powerpoint/2010/main" val="218288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a:solidFill>
                  <a:srgbClr val="FFC000"/>
                </a:solidFill>
              </a:rPr>
              <a:t>Results</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533400" y="1016000"/>
            <a:ext cx="8382000" cy="3657600"/>
          </a:xfrm>
        </p:spPr>
        <p:txBody>
          <a:bodyPr/>
          <a:lstStyle/>
          <a:p>
            <a:r>
              <a:rPr lang="en-US" sz="2800" dirty="0"/>
              <a:t>I did not look at whether high rT3 was correlated with hypothyroid symptoms, but plan to using the the Thyroid Symptom Questionnaire </a:t>
            </a:r>
          </a:p>
          <a:p>
            <a:r>
              <a:rPr lang="en-US" sz="2800" dirty="0"/>
              <a:t>I have patients with a high rT3 that are doing well and those with a low rT3 that are not.</a:t>
            </a:r>
          </a:p>
        </p:txBody>
      </p:sp>
    </p:spTree>
    <p:extLst>
      <p:ext uri="{BB962C8B-B14F-4D97-AF65-F5344CB8AC3E}">
        <p14:creationId xmlns:p14="http://schemas.microsoft.com/office/powerpoint/2010/main" val="45994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B844-76A7-F0AD-A8C5-FCC0FB0C246A}"/>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44F36E9B-453E-CA20-A91C-E92663ECE985}"/>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Results (from press release)</a:t>
            </a:r>
            <a:endParaRPr lang="en-US" sz="3200" dirty="0">
              <a:solidFill>
                <a:srgbClr val="FFC000"/>
              </a:solidFill>
            </a:endParaRPr>
          </a:p>
        </p:txBody>
      </p:sp>
      <p:sp>
        <p:nvSpPr>
          <p:cNvPr id="167939" name="Rectangle 3">
            <a:extLst>
              <a:ext uri="{FF2B5EF4-FFF2-40B4-BE49-F238E27FC236}">
                <a16:creationId xmlns:a16="http://schemas.microsoft.com/office/drawing/2014/main" id="{94EE08A9-B638-AFF9-4D2B-B62761054222}"/>
              </a:ext>
            </a:extLst>
          </p:cNvPr>
          <p:cNvSpPr>
            <a:spLocks noGrp="1" noChangeArrowheads="1"/>
          </p:cNvSpPr>
          <p:nvPr>
            <p:ph type="body" idx="1"/>
          </p:nvPr>
        </p:nvSpPr>
        <p:spPr>
          <a:xfrm>
            <a:off x="533400" y="1016000"/>
            <a:ext cx="8382000" cy="3657600"/>
          </a:xfrm>
        </p:spPr>
        <p:txBody>
          <a:bodyPr/>
          <a:lstStyle/>
          <a:p>
            <a:r>
              <a:rPr lang="en-US" sz="2400" dirty="0"/>
              <a:t>The results showed that patients on L T₄ alone (often considered the standard therapy for treating hypothyroidism) had the highest levels of </a:t>
            </a:r>
            <a:r>
              <a:rPr lang="en-US" sz="2400" dirty="0" err="1"/>
              <a:t>rT</a:t>
            </a:r>
            <a:r>
              <a:rPr lang="en-US" sz="2400" dirty="0"/>
              <a:t>₃—a biologically inactive hormone that can accumulate when the body fails to convert T₄ into active T₃. </a:t>
            </a:r>
          </a:p>
          <a:p>
            <a:r>
              <a:rPr lang="en-US" sz="2400" dirty="0"/>
              <a:t>In contrast, patients using T₃-containing treatments such as DTE had significantly lower </a:t>
            </a:r>
            <a:r>
              <a:rPr lang="en-US" sz="2400" dirty="0" err="1"/>
              <a:t>rT</a:t>
            </a:r>
            <a:r>
              <a:rPr lang="en-US" sz="2400" dirty="0"/>
              <a:t>₃ levels, suggesting that standard therapies may not be optimal for all patients. </a:t>
            </a:r>
          </a:p>
          <a:p>
            <a:r>
              <a:rPr lang="en-US" sz="2400" dirty="0"/>
              <a:t>As CDU continues to champion research that serves underserved populations and addresses long-standing gaps in health equity, this study underscores the value of reexamining medical norms in light of new data and patient experiences. </a:t>
            </a:r>
          </a:p>
          <a:p>
            <a:endParaRPr lang="en-US" sz="2400" dirty="0"/>
          </a:p>
        </p:txBody>
      </p:sp>
    </p:spTree>
    <p:extLst>
      <p:ext uri="{BB962C8B-B14F-4D97-AF65-F5344CB8AC3E}">
        <p14:creationId xmlns:p14="http://schemas.microsoft.com/office/powerpoint/2010/main" val="3341577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A239-9F2D-87E7-21FC-B1C2DBD47027}"/>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6046E99F-A295-F3D3-712E-2A6BAAEAD0D0}"/>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Discussion</a:t>
            </a:r>
            <a:endParaRPr lang="en-US" sz="3200" dirty="0">
              <a:solidFill>
                <a:srgbClr val="FFC000"/>
              </a:solidFill>
            </a:endParaRPr>
          </a:p>
        </p:txBody>
      </p:sp>
      <p:sp>
        <p:nvSpPr>
          <p:cNvPr id="167939" name="Rectangle 3">
            <a:extLst>
              <a:ext uri="{FF2B5EF4-FFF2-40B4-BE49-F238E27FC236}">
                <a16:creationId xmlns:a16="http://schemas.microsoft.com/office/drawing/2014/main" id="{28D34956-9193-4018-6B1B-BFBF4B87612B}"/>
              </a:ext>
            </a:extLst>
          </p:cNvPr>
          <p:cNvSpPr>
            <a:spLocks noGrp="1" noChangeArrowheads="1"/>
          </p:cNvSpPr>
          <p:nvPr>
            <p:ph type="body" idx="1"/>
          </p:nvPr>
        </p:nvSpPr>
        <p:spPr>
          <a:xfrm>
            <a:off x="533400" y="1016000"/>
            <a:ext cx="8382000" cy="3657600"/>
          </a:xfrm>
        </p:spPr>
        <p:txBody>
          <a:bodyPr/>
          <a:lstStyle/>
          <a:p>
            <a:r>
              <a:rPr lang="en-US" sz="2000" dirty="0"/>
              <a:t>The high prevalence of patients treated with thyroid preparations other than L-T</a:t>
            </a:r>
            <a:r>
              <a:rPr lang="en-US" sz="2000" baseline="-25000" dirty="0"/>
              <a:t>4</a:t>
            </a:r>
            <a:r>
              <a:rPr lang="en-US" sz="2000" dirty="0"/>
              <a:t> reflects the heterogeneity of providers as well as the dissatisfaction with conventional treatment among this group of patients. </a:t>
            </a:r>
          </a:p>
          <a:p>
            <a:r>
              <a:rPr lang="en-US" sz="2000" dirty="0"/>
              <a:t>We found that the proportion of patients with above normal rT</a:t>
            </a:r>
            <a:r>
              <a:rPr lang="en-US" sz="2000" baseline="-25000" dirty="0"/>
              <a:t>3</a:t>
            </a:r>
            <a:r>
              <a:rPr lang="en-US" sz="2000" dirty="0"/>
              <a:t> values varied significantly depending on the type of thyroid medication they were taking. </a:t>
            </a:r>
          </a:p>
          <a:p>
            <a:r>
              <a:rPr lang="en-US" sz="2000" dirty="0"/>
              <a:t>This proportion was higher in patients taking preparations containing L-T</a:t>
            </a:r>
            <a:r>
              <a:rPr lang="en-US" sz="2000" baseline="-25000" dirty="0"/>
              <a:t>4</a:t>
            </a:r>
            <a:r>
              <a:rPr lang="en-US" sz="2000" dirty="0"/>
              <a:t> but was lower in patients taking desiccated thyroid or L-T</a:t>
            </a:r>
            <a:r>
              <a:rPr lang="en-US" sz="2000" baseline="-25000" dirty="0"/>
              <a:t>3</a:t>
            </a:r>
            <a:r>
              <a:rPr lang="en-US" sz="2000" dirty="0"/>
              <a:t> preparations. </a:t>
            </a:r>
          </a:p>
          <a:p>
            <a:r>
              <a:rPr lang="en-US" sz="2000" dirty="0"/>
              <a:t>Groups that took preparations containing desiccated thyroid and/or L-T</a:t>
            </a:r>
            <a:r>
              <a:rPr lang="en-US" sz="2000" baseline="-25000" dirty="0"/>
              <a:t>3</a:t>
            </a:r>
            <a:r>
              <a:rPr lang="en-US" sz="2000" dirty="0"/>
              <a:t> with L-T</a:t>
            </a:r>
            <a:r>
              <a:rPr lang="en-US" sz="2000" baseline="-25000" dirty="0"/>
              <a:t>4</a:t>
            </a:r>
            <a:r>
              <a:rPr lang="en-US" sz="2000" dirty="0"/>
              <a:t> had a larger proportion of patients with above normal rT</a:t>
            </a:r>
            <a:r>
              <a:rPr lang="en-US" sz="2000" baseline="-25000" dirty="0"/>
              <a:t>3</a:t>
            </a:r>
            <a:r>
              <a:rPr lang="en-US" sz="2000" dirty="0"/>
              <a:t> values than groups that took the same preparations without L-T</a:t>
            </a:r>
            <a:r>
              <a:rPr lang="en-US" sz="2000" baseline="-25000" dirty="0"/>
              <a:t>4</a:t>
            </a:r>
            <a:r>
              <a:rPr lang="en-US" sz="2000" dirty="0"/>
              <a:t>.</a:t>
            </a:r>
          </a:p>
          <a:p>
            <a:r>
              <a:rPr lang="en-US" sz="2000" dirty="0"/>
              <a:t>Our results are consistent with previous findings that in short-term settings, L-T</a:t>
            </a:r>
            <a:r>
              <a:rPr lang="en-US" sz="2000" baseline="-25000" dirty="0"/>
              <a:t>4</a:t>
            </a:r>
            <a:r>
              <a:rPr lang="en-US" sz="2000" dirty="0"/>
              <a:t> can raise rT</a:t>
            </a:r>
            <a:r>
              <a:rPr lang="en-US" sz="2000" baseline="-25000" dirty="0"/>
              <a:t>3</a:t>
            </a:r>
            <a:r>
              <a:rPr lang="en-US" sz="2000" dirty="0"/>
              <a:t> levels and L-T</a:t>
            </a:r>
            <a:r>
              <a:rPr lang="en-US" sz="2000" baseline="-25000" dirty="0"/>
              <a:t>3</a:t>
            </a:r>
            <a:r>
              <a:rPr lang="en-US" sz="2000" dirty="0"/>
              <a:t> can lower rT</a:t>
            </a:r>
            <a:r>
              <a:rPr lang="en-US" sz="2000" baseline="-25000" dirty="0"/>
              <a:t>3</a:t>
            </a:r>
            <a:r>
              <a:rPr lang="en-US" sz="2000" dirty="0"/>
              <a:t> levels, although these effects need to be verified prospectively in larger, newer studies.</a:t>
            </a:r>
          </a:p>
        </p:txBody>
      </p:sp>
    </p:spTree>
    <p:extLst>
      <p:ext uri="{BB962C8B-B14F-4D97-AF65-F5344CB8AC3E}">
        <p14:creationId xmlns:p14="http://schemas.microsoft.com/office/powerpoint/2010/main" val="39467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948A-EFAE-6C03-F82C-DF8A34A7021A}"/>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49ADF962-0464-A09F-852E-011A3654BBCC}"/>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Strengths and Limitations</a:t>
            </a:r>
            <a:endParaRPr lang="en-US" sz="3200" dirty="0">
              <a:solidFill>
                <a:srgbClr val="FFC000"/>
              </a:solidFill>
            </a:endParaRPr>
          </a:p>
        </p:txBody>
      </p:sp>
      <p:sp>
        <p:nvSpPr>
          <p:cNvPr id="167939" name="Rectangle 3">
            <a:extLst>
              <a:ext uri="{FF2B5EF4-FFF2-40B4-BE49-F238E27FC236}">
                <a16:creationId xmlns:a16="http://schemas.microsoft.com/office/drawing/2014/main" id="{EE350C73-5788-746B-B87F-0159A869FC55}"/>
              </a:ext>
            </a:extLst>
          </p:cNvPr>
          <p:cNvSpPr>
            <a:spLocks noGrp="1" noChangeArrowheads="1"/>
          </p:cNvSpPr>
          <p:nvPr>
            <p:ph type="body" idx="1"/>
          </p:nvPr>
        </p:nvSpPr>
        <p:spPr>
          <a:xfrm>
            <a:off x="533400" y="1016000"/>
            <a:ext cx="8382000" cy="3657600"/>
          </a:xfrm>
        </p:spPr>
        <p:txBody>
          <a:bodyPr/>
          <a:lstStyle/>
          <a:p>
            <a:r>
              <a:rPr lang="en-US" sz="2000" dirty="0"/>
              <a:t>The strengths of our study include a large number of subjects taking different types of thyroid preparations, similar to what many patients are taking in real world settings. </a:t>
            </a:r>
          </a:p>
          <a:p>
            <a:r>
              <a:rPr lang="en-US" sz="2000" dirty="0"/>
              <a:t>Another strength is the measurement of rT</a:t>
            </a:r>
            <a:r>
              <a:rPr lang="en-US" sz="2000" baseline="-25000" dirty="0"/>
              <a:t>3</a:t>
            </a:r>
            <a:r>
              <a:rPr lang="en-US" sz="2000" dirty="0"/>
              <a:t> levels with an accurate mass-spectrometry methodology. </a:t>
            </a:r>
          </a:p>
          <a:p>
            <a:r>
              <a:rPr lang="en-US" sz="2000" dirty="0"/>
              <a:t>The limitations of the study include a potential bias of subjects more inclined to taking L-T</a:t>
            </a:r>
            <a:r>
              <a:rPr lang="en-US" sz="2000" baseline="-25000" dirty="0"/>
              <a:t>4</a:t>
            </a:r>
            <a:r>
              <a:rPr lang="en-US" sz="2000" dirty="0"/>
              <a:t> +L-T</a:t>
            </a:r>
            <a:r>
              <a:rPr lang="en-US" sz="2000" baseline="-25000" dirty="0"/>
              <a:t>3</a:t>
            </a:r>
            <a:r>
              <a:rPr lang="en-US" sz="2000" dirty="0"/>
              <a:t> and DTE preparations than would be seen in a typical Endocrinology clinic. </a:t>
            </a:r>
          </a:p>
          <a:p>
            <a:r>
              <a:rPr lang="en-US" sz="2000" dirty="0"/>
              <a:t>However, our findings of the highest rT</a:t>
            </a:r>
            <a:r>
              <a:rPr lang="en-US" sz="2000" baseline="-25000" dirty="0"/>
              <a:t>3</a:t>
            </a:r>
            <a:r>
              <a:rPr lang="en-US" sz="2000" dirty="0"/>
              <a:t> levels in those on L-T</a:t>
            </a:r>
            <a:r>
              <a:rPr lang="en-US" sz="2000" baseline="-25000" dirty="0"/>
              <a:t>4</a:t>
            </a:r>
            <a:r>
              <a:rPr lang="en-US" sz="2000" dirty="0"/>
              <a:t> alone would favor higher rT</a:t>
            </a:r>
            <a:r>
              <a:rPr lang="en-US" sz="2000" baseline="-25000" dirty="0"/>
              <a:t>3</a:t>
            </a:r>
            <a:r>
              <a:rPr lang="en-US" sz="2000" dirty="0"/>
              <a:t> levels in a typical Endocrinology clinic in which most patients are on L-T</a:t>
            </a:r>
            <a:r>
              <a:rPr lang="en-US" sz="2000" baseline="-25000" dirty="0"/>
              <a:t>4</a:t>
            </a:r>
            <a:r>
              <a:rPr lang="en-US" sz="2000" dirty="0"/>
              <a:t> alone. </a:t>
            </a:r>
          </a:p>
          <a:p>
            <a:r>
              <a:rPr lang="en-US" sz="2000" dirty="0"/>
              <a:t>Other limitations include the retrospective nature of the study, lack of objective measurements of fatigue and quality of life (QOL), and the lack of a causal relationship between rT</a:t>
            </a:r>
            <a:r>
              <a:rPr lang="en-US" sz="2000" baseline="-25000" dirty="0"/>
              <a:t>3</a:t>
            </a:r>
            <a:r>
              <a:rPr lang="en-US" sz="2000" dirty="0"/>
              <a:t> levels and fatigue and QOL symptoms, a limitation that should be addressed in future studies.</a:t>
            </a:r>
          </a:p>
        </p:txBody>
      </p:sp>
    </p:spTree>
    <p:extLst>
      <p:ext uri="{BB962C8B-B14F-4D97-AF65-F5344CB8AC3E}">
        <p14:creationId xmlns:p14="http://schemas.microsoft.com/office/powerpoint/2010/main" val="200763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A3C73B7-DE6D-DC43-AB57-4A8B10E5A017}"/>
              </a:ext>
            </a:extLst>
          </p:cNvPr>
          <p:cNvSpPr>
            <a:spLocks noGrp="1" noChangeArrowheads="1"/>
          </p:cNvSpPr>
          <p:nvPr>
            <p:ph type="title"/>
          </p:nvPr>
        </p:nvSpPr>
        <p:spPr>
          <a:xfrm>
            <a:off x="1219200" y="228600"/>
            <a:ext cx="6908800" cy="1016000"/>
          </a:xfrm>
        </p:spPr>
        <p:txBody>
          <a:bodyPr/>
          <a:lstStyle/>
          <a:p>
            <a:r>
              <a:rPr lang="en-US" altLang="en-US" dirty="0">
                <a:solidFill>
                  <a:srgbClr val="FFC000"/>
                </a:solidFill>
              </a:rPr>
              <a:t>Thyroid</a:t>
            </a:r>
          </a:p>
        </p:txBody>
      </p:sp>
      <p:pic>
        <p:nvPicPr>
          <p:cNvPr id="3" name="Picture 2">
            <a:extLst>
              <a:ext uri="{FF2B5EF4-FFF2-40B4-BE49-F238E27FC236}">
                <a16:creationId xmlns:a16="http://schemas.microsoft.com/office/drawing/2014/main" id="{31B3B691-31D7-8D4D-88D2-5A0D5FA6F54F}"/>
              </a:ext>
            </a:extLst>
          </p:cNvPr>
          <p:cNvPicPr>
            <a:picLocks noChangeAspect="1"/>
          </p:cNvPicPr>
          <p:nvPr/>
        </p:nvPicPr>
        <p:blipFill>
          <a:blip r:embed="rId3"/>
          <a:stretch>
            <a:fillRect/>
          </a:stretch>
        </p:blipFill>
        <p:spPr>
          <a:xfrm>
            <a:off x="2121172" y="2057400"/>
            <a:ext cx="5104856" cy="2870200"/>
          </a:xfrm>
          <a:prstGeom prst="rect">
            <a:avLst/>
          </a:prstGeom>
        </p:spPr>
      </p:pic>
    </p:spTree>
    <p:extLst>
      <p:ext uri="{BB962C8B-B14F-4D97-AF65-F5344CB8AC3E}">
        <p14:creationId xmlns:p14="http://schemas.microsoft.com/office/powerpoint/2010/main" val="402275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study-conclusions</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r>
              <a:rPr lang="en-US" sz="2400" dirty="0"/>
              <a:t>Measuring r</a:t>
            </a:r>
            <a:r>
              <a:rPr lang="x-none" sz="2400"/>
              <a:t>T</a:t>
            </a:r>
            <a:r>
              <a:rPr lang="x-none" sz="2400" baseline="-25000"/>
              <a:t>3 </a:t>
            </a:r>
            <a:r>
              <a:rPr lang="en-US" sz="2400" dirty="0"/>
              <a:t>may be helpful in some patients, especially those already on thyroid treatments that contain </a:t>
            </a:r>
            <a:r>
              <a:rPr lang="x-none" sz="2400"/>
              <a:t>T</a:t>
            </a:r>
            <a:r>
              <a:rPr lang="en-US" sz="2400" baseline="-25000" dirty="0"/>
              <a:t>4</a:t>
            </a:r>
            <a:r>
              <a:rPr lang="en-US" sz="2400" dirty="0"/>
              <a:t>. </a:t>
            </a:r>
          </a:p>
          <a:p>
            <a:r>
              <a:rPr lang="en-US" sz="2400" dirty="0"/>
              <a:t>r</a:t>
            </a:r>
            <a:r>
              <a:rPr lang="x-none" sz="2400"/>
              <a:t>T</a:t>
            </a:r>
            <a:r>
              <a:rPr lang="x-none" sz="2400" baseline="-25000"/>
              <a:t>3</a:t>
            </a:r>
            <a:r>
              <a:rPr lang="en-US" sz="2400" baseline="-25000" dirty="0"/>
              <a:t> </a:t>
            </a:r>
            <a:r>
              <a:rPr lang="en-US" sz="2400" dirty="0"/>
              <a:t>is less likely to be helpful in those not on thyroid medication</a:t>
            </a:r>
          </a:p>
          <a:p>
            <a:r>
              <a:rPr lang="en-US" sz="2400" dirty="0"/>
              <a:t>Patients that have an elevated r</a:t>
            </a:r>
            <a:r>
              <a:rPr lang="x-none" sz="2400"/>
              <a:t>T</a:t>
            </a:r>
            <a:r>
              <a:rPr lang="x-none" sz="2400" baseline="-25000"/>
              <a:t>3 </a:t>
            </a:r>
            <a:r>
              <a:rPr lang="en-US" sz="2400" dirty="0"/>
              <a:t>on thyroid treatment with either L-T4 alone or L-T4 plus desiccated thyroid may benefit from decreasing the amount of L-T4 given and increasing the amount of L-T3 or the desiccated thyroid given.</a:t>
            </a:r>
          </a:p>
          <a:p>
            <a:endParaRPr lang="en-US" sz="2400" dirty="0"/>
          </a:p>
          <a:p>
            <a:endParaRPr lang="en-US" sz="2800" dirty="0"/>
          </a:p>
        </p:txBody>
      </p:sp>
    </p:spTree>
    <p:extLst>
      <p:ext uri="{BB962C8B-B14F-4D97-AF65-F5344CB8AC3E}">
        <p14:creationId xmlns:p14="http://schemas.microsoft.com/office/powerpoint/2010/main" val="112597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D87D9-A8D9-B133-2F42-5DC7CF4DC097}"/>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01304514-0EF8-76ED-66B5-1F6F558552B9}"/>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study- future directions</a:t>
            </a:r>
            <a:endParaRPr lang="en-US" sz="3200" dirty="0">
              <a:solidFill>
                <a:srgbClr val="FFC000"/>
              </a:solidFill>
            </a:endParaRPr>
          </a:p>
        </p:txBody>
      </p:sp>
      <p:sp>
        <p:nvSpPr>
          <p:cNvPr id="167939" name="Rectangle 3">
            <a:extLst>
              <a:ext uri="{FF2B5EF4-FFF2-40B4-BE49-F238E27FC236}">
                <a16:creationId xmlns:a16="http://schemas.microsoft.com/office/drawing/2014/main" id="{FE862BAD-6143-FD75-FDBA-EF5847CBEF69}"/>
              </a:ext>
            </a:extLst>
          </p:cNvPr>
          <p:cNvSpPr>
            <a:spLocks noGrp="1" noChangeArrowheads="1"/>
          </p:cNvSpPr>
          <p:nvPr>
            <p:ph type="body" idx="1"/>
          </p:nvPr>
        </p:nvSpPr>
        <p:spPr>
          <a:xfrm>
            <a:off x="914400" y="1016000"/>
            <a:ext cx="7620000" cy="3657600"/>
          </a:xfrm>
        </p:spPr>
        <p:txBody>
          <a:bodyPr/>
          <a:lstStyle/>
          <a:p>
            <a:r>
              <a:rPr lang="en-US" sz="2000" dirty="0"/>
              <a:t>Further studies are needed to understand the implications of elevated rT</a:t>
            </a:r>
            <a:r>
              <a:rPr lang="en-US" sz="2000" baseline="-25000" dirty="0"/>
              <a:t>3</a:t>
            </a:r>
            <a:r>
              <a:rPr lang="en-US" sz="2000" dirty="0"/>
              <a:t> values in patients both on and off thyroid hormone replacement and whether its measurement will be useful in clinical practice to guide thyroid hormone replacement.</a:t>
            </a:r>
          </a:p>
          <a:p>
            <a:r>
              <a:rPr lang="en-US" sz="2000" dirty="0"/>
              <a:t>Randomized control studies are needed to determine if treatment with DTE or L-T</a:t>
            </a:r>
            <a:r>
              <a:rPr lang="en-US" sz="2000" baseline="-25000" dirty="0"/>
              <a:t>3</a:t>
            </a:r>
            <a:r>
              <a:rPr lang="en-US" sz="2000" dirty="0"/>
              <a:t> in patients with elevated rT</a:t>
            </a:r>
            <a:r>
              <a:rPr lang="en-US" sz="2000" baseline="-25000" dirty="0"/>
              <a:t>3</a:t>
            </a:r>
            <a:r>
              <a:rPr lang="en-US" sz="2000" dirty="0"/>
              <a:t> values will both lower elevated rT</a:t>
            </a:r>
            <a:r>
              <a:rPr lang="en-US" sz="2000" baseline="-25000" dirty="0"/>
              <a:t>3</a:t>
            </a:r>
            <a:r>
              <a:rPr lang="en-US" sz="2000" dirty="0"/>
              <a:t> values and improve measurements of fatigue and QOL. </a:t>
            </a:r>
          </a:p>
          <a:p>
            <a:r>
              <a:rPr lang="en-US" sz="2000" dirty="0"/>
              <a:t>Additional further studies are needed to determine what factors raise rT</a:t>
            </a:r>
            <a:r>
              <a:rPr lang="en-US" sz="2000" baseline="-25000" dirty="0"/>
              <a:t>3</a:t>
            </a:r>
            <a:r>
              <a:rPr lang="en-US" sz="2000" dirty="0"/>
              <a:t> values and if correcting them improves hypothyroid symptoms. </a:t>
            </a:r>
          </a:p>
          <a:p>
            <a:r>
              <a:rPr lang="en-US" sz="2000" dirty="0"/>
              <a:t>Overall, our study will open new avenues of thyroid disease research that could lead to improvement in clinical outcomes in patients with hypothyroidism.</a:t>
            </a:r>
          </a:p>
          <a:p>
            <a:endParaRPr lang="en-US" sz="2000" dirty="0"/>
          </a:p>
          <a:p>
            <a:endParaRPr lang="en-US" sz="2800" dirty="0"/>
          </a:p>
        </p:txBody>
      </p:sp>
    </p:spTree>
    <p:extLst>
      <p:ext uri="{BB962C8B-B14F-4D97-AF65-F5344CB8AC3E}">
        <p14:creationId xmlns:p14="http://schemas.microsoft.com/office/powerpoint/2010/main" val="275314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Conclusions</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r>
              <a:rPr lang="en-US" sz="2400" dirty="0"/>
              <a:t>The area of r</a:t>
            </a:r>
            <a:r>
              <a:rPr lang="x-none" sz="2400"/>
              <a:t>T</a:t>
            </a:r>
            <a:r>
              <a:rPr lang="x-none" sz="2400" baseline="-25000"/>
              <a:t>3 </a:t>
            </a:r>
            <a:r>
              <a:rPr lang="en-US" sz="2400" dirty="0"/>
              <a:t>is clearly an interesting area, and there is a clear division between endocrinologists who do not measure all and the functional doctors who measure it in almost everybody and treat almost everybody for it. </a:t>
            </a:r>
          </a:p>
          <a:p>
            <a:r>
              <a:rPr lang="en-US" sz="2400" dirty="0"/>
              <a:t>The test can be helpful in certain patients, but some discretion needs to be used in who gets thyroid medicine (especially for the rest of their life) and who does not. </a:t>
            </a:r>
          </a:p>
          <a:p>
            <a:endParaRPr lang="en-US" sz="2800" dirty="0"/>
          </a:p>
        </p:txBody>
      </p:sp>
    </p:spTree>
    <p:extLst>
      <p:ext uri="{BB962C8B-B14F-4D97-AF65-F5344CB8AC3E}">
        <p14:creationId xmlns:p14="http://schemas.microsoft.com/office/powerpoint/2010/main" val="3132415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7A2D9-8979-76CC-1C52-88561CF13E5D}"/>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BB56B12F-2D37-AFA1-E8A2-9CDD14E5EAA7}"/>
              </a:ext>
            </a:extLst>
          </p:cNvPr>
          <p:cNvSpPr>
            <a:spLocks noGrp="1" noChangeArrowheads="1"/>
          </p:cNvSpPr>
          <p:nvPr>
            <p:ph type="title"/>
          </p:nvPr>
        </p:nvSpPr>
        <p:spPr>
          <a:xfrm>
            <a:off x="533400" y="0"/>
            <a:ext cx="8382000" cy="1016000"/>
          </a:xfrm>
        </p:spPr>
        <p:txBody>
          <a:bodyPr/>
          <a:lstStyle/>
          <a:p>
            <a:pPr lvl="0"/>
            <a:r>
              <a:rPr lang="en-US" sz="3200" dirty="0">
                <a:solidFill>
                  <a:srgbClr val="FFC000"/>
                </a:solidFill>
              </a:rPr>
              <a:t>What are normal rT3 values?</a:t>
            </a:r>
          </a:p>
        </p:txBody>
      </p:sp>
      <p:sp>
        <p:nvSpPr>
          <p:cNvPr id="167939" name="Rectangle 3">
            <a:extLst>
              <a:ext uri="{FF2B5EF4-FFF2-40B4-BE49-F238E27FC236}">
                <a16:creationId xmlns:a16="http://schemas.microsoft.com/office/drawing/2014/main" id="{2194C8CC-CC5B-EDA5-6601-91E5AC1F12EF}"/>
              </a:ext>
            </a:extLst>
          </p:cNvPr>
          <p:cNvSpPr>
            <a:spLocks noGrp="1" noChangeArrowheads="1"/>
          </p:cNvSpPr>
          <p:nvPr>
            <p:ph type="body" idx="1"/>
          </p:nvPr>
        </p:nvSpPr>
        <p:spPr>
          <a:xfrm>
            <a:off x="914400" y="1016000"/>
            <a:ext cx="7620000" cy="3657600"/>
          </a:xfrm>
        </p:spPr>
        <p:txBody>
          <a:bodyPr/>
          <a:lstStyle/>
          <a:p>
            <a:r>
              <a:rPr lang="en-US" sz="2400" dirty="0"/>
              <a:t>Our study used the normal range &lt; 24 ng/dL</a:t>
            </a:r>
          </a:p>
          <a:p>
            <a:r>
              <a:rPr lang="en-US" sz="2400" dirty="0"/>
              <a:t>Probably &lt; 20 ng/dL might be a target if hypothyroid symptoms persist.</a:t>
            </a:r>
          </a:p>
          <a:p>
            <a:endParaRPr lang="en-US" sz="2800" dirty="0"/>
          </a:p>
        </p:txBody>
      </p:sp>
    </p:spTree>
    <p:extLst>
      <p:ext uri="{BB962C8B-B14F-4D97-AF65-F5344CB8AC3E}">
        <p14:creationId xmlns:p14="http://schemas.microsoft.com/office/powerpoint/2010/main" val="3210554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F48DD-E85C-9BD4-37B6-351992B2A696}"/>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A22A164F-18F4-2F23-06EC-38B4DEC10923}"/>
              </a:ext>
            </a:extLst>
          </p:cNvPr>
          <p:cNvSpPr>
            <a:spLocks noGrp="1" noChangeArrowheads="1"/>
          </p:cNvSpPr>
          <p:nvPr>
            <p:ph type="title"/>
          </p:nvPr>
        </p:nvSpPr>
        <p:spPr>
          <a:xfrm>
            <a:off x="533400" y="0"/>
            <a:ext cx="8382000" cy="1016000"/>
          </a:xfrm>
        </p:spPr>
        <p:txBody>
          <a:bodyPr/>
          <a:lstStyle/>
          <a:p>
            <a:pPr lvl="0"/>
            <a:r>
              <a:rPr lang="en-US" sz="3200" dirty="0">
                <a:solidFill>
                  <a:srgbClr val="FFC000"/>
                </a:solidFill>
              </a:rPr>
              <a:t>Who should get rT3 levels measured?</a:t>
            </a:r>
          </a:p>
        </p:txBody>
      </p:sp>
      <p:sp>
        <p:nvSpPr>
          <p:cNvPr id="167939" name="Rectangle 3">
            <a:extLst>
              <a:ext uri="{FF2B5EF4-FFF2-40B4-BE49-F238E27FC236}">
                <a16:creationId xmlns:a16="http://schemas.microsoft.com/office/drawing/2014/main" id="{10392A3B-0224-BB2B-7AAD-CB7741A9E5A2}"/>
              </a:ext>
            </a:extLst>
          </p:cNvPr>
          <p:cNvSpPr>
            <a:spLocks noGrp="1" noChangeArrowheads="1"/>
          </p:cNvSpPr>
          <p:nvPr>
            <p:ph type="body" idx="1"/>
          </p:nvPr>
        </p:nvSpPr>
        <p:spPr>
          <a:xfrm>
            <a:off x="914400" y="1016000"/>
            <a:ext cx="7620000" cy="3657600"/>
          </a:xfrm>
        </p:spPr>
        <p:txBody>
          <a:bodyPr/>
          <a:lstStyle/>
          <a:p>
            <a:r>
              <a:rPr lang="en-US" sz="2400" dirty="0"/>
              <a:t>Patients on thyroid hormone replacement with symptoms of persistent hypothyroidism/fatigue</a:t>
            </a:r>
          </a:p>
          <a:p>
            <a:endParaRPr lang="en-US" sz="2800" dirty="0"/>
          </a:p>
        </p:txBody>
      </p:sp>
    </p:spTree>
    <p:extLst>
      <p:ext uri="{BB962C8B-B14F-4D97-AF65-F5344CB8AC3E}">
        <p14:creationId xmlns:p14="http://schemas.microsoft.com/office/powerpoint/2010/main" val="2443642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C7324-4ED8-166F-010C-9B94F4A21B86}"/>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2CE2097C-7C56-3547-CAAA-1BC53F50911D}"/>
              </a:ext>
            </a:extLst>
          </p:cNvPr>
          <p:cNvSpPr>
            <a:spLocks noGrp="1" noChangeArrowheads="1"/>
          </p:cNvSpPr>
          <p:nvPr>
            <p:ph type="title"/>
          </p:nvPr>
        </p:nvSpPr>
        <p:spPr>
          <a:xfrm>
            <a:off x="533400" y="0"/>
            <a:ext cx="8382000" cy="1016000"/>
          </a:xfrm>
        </p:spPr>
        <p:txBody>
          <a:bodyPr/>
          <a:lstStyle/>
          <a:p>
            <a:pPr lvl="0"/>
            <a:r>
              <a:rPr lang="en-US" sz="3200" dirty="0">
                <a:solidFill>
                  <a:srgbClr val="FFC000"/>
                </a:solidFill>
              </a:rPr>
              <a:t>How do thyroid hormones affect rT3 levels?</a:t>
            </a:r>
          </a:p>
        </p:txBody>
      </p:sp>
      <p:sp>
        <p:nvSpPr>
          <p:cNvPr id="167939" name="Rectangle 3">
            <a:extLst>
              <a:ext uri="{FF2B5EF4-FFF2-40B4-BE49-F238E27FC236}">
                <a16:creationId xmlns:a16="http://schemas.microsoft.com/office/drawing/2014/main" id="{D8A766B5-3B6C-9D69-FC91-D655492E76C0}"/>
              </a:ext>
            </a:extLst>
          </p:cNvPr>
          <p:cNvSpPr>
            <a:spLocks noGrp="1" noChangeArrowheads="1"/>
          </p:cNvSpPr>
          <p:nvPr>
            <p:ph type="body" idx="1"/>
          </p:nvPr>
        </p:nvSpPr>
        <p:spPr>
          <a:xfrm>
            <a:off x="914400" y="1016000"/>
            <a:ext cx="7620000" cy="3657600"/>
          </a:xfrm>
        </p:spPr>
        <p:txBody>
          <a:bodyPr/>
          <a:lstStyle/>
          <a:p>
            <a:r>
              <a:rPr lang="en-US" sz="2400" dirty="0"/>
              <a:t>L-T4 appears to raise it and L-T3 or desiccated thyroid appears to lower it</a:t>
            </a:r>
          </a:p>
          <a:p>
            <a:endParaRPr lang="en-US" sz="2800" dirty="0"/>
          </a:p>
        </p:txBody>
      </p:sp>
    </p:spTree>
    <p:extLst>
      <p:ext uri="{BB962C8B-B14F-4D97-AF65-F5344CB8AC3E}">
        <p14:creationId xmlns:p14="http://schemas.microsoft.com/office/powerpoint/2010/main" val="119610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94323-EC3A-CF2E-7AAB-C9C2B36423A7}"/>
            </a:ext>
          </a:extLst>
        </p:cNvPr>
        <p:cNvGrpSpPr/>
        <p:nvPr/>
      </p:nvGrpSpPr>
      <p:grpSpPr>
        <a:xfrm>
          <a:off x="0" y="0"/>
          <a:ext cx="0" cy="0"/>
          <a:chOff x="0" y="0"/>
          <a:chExt cx="0" cy="0"/>
        </a:xfrm>
      </p:grpSpPr>
      <p:sp>
        <p:nvSpPr>
          <p:cNvPr id="167938" name="Rectangle 2">
            <a:extLst>
              <a:ext uri="{FF2B5EF4-FFF2-40B4-BE49-F238E27FC236}">
                <a16:creationId xmlns:a16="http://schemas.microsoft.com/office/drawing/2014/main" id="{A96B1B9E-D365-76BC-7CBF-5D19C0AF7D3B}"/>
              </a:ext>
            </a:extLst>
          </p:cNvPr>
          <p:cNvSpPr>
            <a:spLocks noGrp="1" noChangeArrowheads="1"/>
          </p:cNvSpPr>
          <p:nvPr>
            <p:ph type="title"/>
          </p:nvPr>
        </p:nvSpPr>
        <p:spPr>
          <a:xfrm>
            <a:off x="533400" y="0"/>
            <a:ext cx="8382000" cy="1016000"/>
          </a:xfrm>
        </p:spPr>
        <p:txBody>
          <a:bodyPr/>
          <a:lstStyle/>
          <a:p>
            <a:pPr lvl="0"/>
            <a:r>
              <a:rPr lang="en-US" sz="3200" dirty="0">
                <a:solidFill>
                  <a:srgbClr val="FFC000"/>
                </a:solidFill>
              </a:rPr>
              <a:t>How can you lower rT3?</a:t>
            </a:r>
          </a:p>
        </p:txBody>
      </p:sp>
      <p:sp>
        <p:nvSpPr>
          <p:cNvPr id="167939" name="Rectangle 3">
            <a:extLst>
              <a:ext uri="{FF2B5EF4-FFF2-40B4-BE49-F238E27FC236}">
                <a16:creationId xmlns:a16="http://schemas.microsoft.com/office/drawing/2014/main" id="{AE454A8A-8844-E8F0-7742-05D0997E0D77}"/>
              </a:ext>
            </a:extLst>
          </p:cNvPr>
          <p:cNvSpPr>
            <a:spLocks noGrp="1" noChangeArrowheads="1"/>
          </p:cNvSpPr>
          <p:nvPr>
            <p:ph type="body" idx="1"/>
          </p:nvPr>
        </p:nvSpPr>
        <p:spPr>
          <a:xfrm>
            <a:off x="914400" y="1016000"/>
            <a:ext cx="7620000" cy="3657600"/>
          </a:xfrm>
        </p:spPr>
        <p:txBody>
          <a:bodyPr/>
          <a:lstStyle/>
          <a:p>
            <a:r>
              <a:rPr lang="en-US" sz="2400" dirty="0"/>
              <a:t>Increase L-T3 or desiccated thyroid</a:t>
            </a:r>
          </a:p>
          <a:p>
            <a:r>
              <a:rPr lang="en-US" sz="2400" dirty="0"/>
              <a:t>Reduce stress</a:t>
            </a:r>
          </a:p>
          <a:p>
            <a:r>
              <a:rPr lang="en-US" sz="2400" dirty="0"/>
              <a:t>Lose weight</a:t>
            </a:r>
          </a:p>
          <a:p>
            <a:r>
              <a:rPr lang="en-US" sz="2400" dirty="0"/>
              <a:t>Eat cleaner</a:t>
            </a:r>
          </a:p>
          <a:p>
            <a:r>
              <a:rPr lang="en-US" sz="2400" dirty="0"/>
              <a:t>See Dr. Friedman</a:t>
            </a:r>
          </a:p>
          <a:p>
            <a:r>
              <a:rPr lang="en-US" sz="2400" dirty="0"/>
              <a:t>This is not on the radar of most conventional Endos (but hopefully it will)</a:t>
            </a:r>
          </a:p>
          <a:p>
            <a:r>
              <a:rPr lang="en-US" sz="2400" dirty="0"/>
              <a:t>Functional medicine doctors often don’t have the overall endocrine training to proper treat hypothyroid patients and often use r</a:t>
            </a:r>
            <a:r>
              <a:rPr lang="x-none" sz="2400"/>
              <a:t>T</a:t>
            </a:r>
            <a:r>
              <a:rPr lang="x-none" sz="2400" baseline="-25000"/>
              <a:t>3 </a:t>
            </a:r>
            <a:r>
              <a:rPr lang="en-US" sz="2400" dirty="0"/>
              <a:t>to an extreme and lack Dr. Friedman’s </a:t>
            </a:r>
            <a:r>
              <a:rPr lang="en-US" sz="2400"/>
              <a:t>research experience.</a:t>
            </a:r>
            <a:endParaRPr lang="en-US" sz="2400" dirty="0"/>
          </a:p>
          <a:p>
            <a:endParaRPr lang="en-US" sz="2800" dirty="0"/>
          </a:p>
        </p:txBody>
      </p:sp>
    </p:spTree>
    <p:extLst>
      <p:ext uri="{BB962C8B-B14F-4D97-AF65-F5344CB8AC3E}">
        <p14:creationId xmlns:p14="http://schemas.microsoft.com/office/powerpoint/2010/main" val="404610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326B8C46-D030-F445-8902-77E45E728452}"/>
              </a:ext>
            </a:extLst>
          </p:cNvPr>
          <p:cNvSpPr>
            <a:spLocks noGrp="1" noChangeArrowheads="1"/>
          </p:cNvSpPr>
          <p:nvPr>
            <p:ph type="title"/>
          </p:nvPr>
        </p:nvSpPr>
        <p:spPr>
          <a:xfrm>
            <a:off x="685800" y="110490"/>
            <a:ext cx="7772400" cy="1143000"/>
          </a:xfrm>
        </p:spPr>
        <p:txBody>
          <a:bodyPr/>
          <a:lstStyle/>
          <a:p>
            <a:pPr eaLnBrk="1" hangingPunct="1"/>
            <a:r>
              <a:rPr lang="en-US" altLang="en-US" sz="4000" dirty="0">
                <a:latin typeface="Times New Roman" panose="02020603050405020304" pitchFamily="18" charset="0"/>
              </a:rPr>
              <a:t>Visit </a:t>
            </a:r>
            <a:r>
              <a:rPr lang="en-US" altLang="en-US" sz="4000" dirty="0" err="1">
                <a:latin typeface="Times New Roman" panose="02020603050405020304" pitchFamily="18" charset="0"/>
              </a:rPr>
              <a:t>goodhormonehealth.com</a:t>
            </a:r>
            <a:endParaRPr lang="en-US" altLang="en-US" sz="4000" dirty="0">
              <a:latin typeface="Times New Roman" panose="02020603050405020304" pitchFamily="18" charset="0"/>
            </a:endParaRPr>
          </a:p>
        </p:txBody>
      </p:sp>
      <p:sp>
        <p:nvSpPr>
          <p:cNvPr id="44034" name="Rectangle 3">
            <a:extLst>
              <a:ext uri="{FF2B5EF4-FFF2-40B4-BE49-F238E27FC236}">
                <a16:creationId xmlns:a16="http://schemas.microsoft.com/office/drawing/2014/main" id="{4214E3EF-623C-E749-9272-DC3EEEBD3661}"/>
              </a:ext>
            </a:extLst>
          </p:cNvPr>
          <p:cNvSpPr>
            <a:spLocks noGrp="1" noChangeArrowheads="1"/>
          </p:cNvSpPr>
          <p:nvPr>
            <p:ph type="body" idx="1"/>
          </p:nvPr>
        </p:nvSpPr>
        <p:spPr>
          <a:xfrm>
            <a:off x="457200" y="914400"/>
            <a:ext cx="7772400" cy="4114800"/>
          </a:xfrm>
        </p:spPr>
        <p:txBody>
          <a:bodyPr/>
          <a:lstStyle/>
          <a:p>
            <a:pPr eaLnBrk="1" hangingPunct="1">
              <a:lnSpc>
                <a:spcPct val="90000"/>
              </a:lnSpc>
              <a:defRPr/>
            </a:pPr>
            <a:r>
              <a:rPr lang="en-US" sz="2000" dirty="0">
                <a:solidFill>
                  <a:srgbClr val="FFFF00"/>
                </a:solidFill>
                <a:latin typeface="Times New Roman" panose="02020603050405020304" pitchFamily="18" charset="0"/>
                <a:cs typeface="Times New Roman" panose="02020603050405020304" pitchFamily="18" charset="0"/>
              </a:rPr>
              <a:t>For more information or to schedule an appointment.</a:t>
            </a:r>
          </a:p>
          <a:p>
            <a:pPr>
              <a:buClr>
                <a:schemeClr val="tx1"/>
              </a:buClr>
              <a:buSzPct val="100000"/>
              <a:defRPr/>
            </a:pPr>
            <a:r>
              <a:rPr lang="en-US" altLang="ja-JP" sz="2000" dirty="0">
                <a:solidFill>
                  <a:srgbClr val="FFFF00"/>
                </a:solidFill>
                <a:latin typeface="Times New Roman" panose="02020603050405020304" pitchFamily="18" charset="0"/>
                <a:cs typeface="Times New Roman" panose="02020603050405020304" pitchFamily="18" charset="0"/>
              </a:rPr>
              <a:t>Talk will posted in a few days on my </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Website and YouTube</a:t>
            </a:r>
            <a:endParaRPr lang="en-US" sz="2000" dirty="0">
              <a:solidFill>
                <a:srgbClr val="FFFF00"/>
              </a:solidFill>
              <a:latin typeface="Times New Roman" panose="02020603050405020304" pitchFamily="18" charset="0"/>
              <a:cs typeface="Times New Roman" panose="02020603050405020304" pitchFamily="18" charset="0"/>
            </a:endParaRPr>
          </a:p>
          <a:p>
            <a:pPr marL="0" marR="0" algn="ctr"/>
            <a:r>
              <a:rPr lang="en-US" sz="2000" u="sng" dirty="0">
                <a:solidFill>
                  <a:srgbClr val="FFFF00"/>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https://www.facebook.com/goodhormonehealth</a:t>
            </a:r>
            <a:r>
              <a:rPr lang="en-US"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US" sz="2000" u="sng" dirty="0">
                <a:solidFill>
                  <a:srgbClr val="FFFF00"/>
                </a:solidFill>
                <a:latin typeface="Times New Roman" panose="02020603050405020304" pitchFamily="18" charset="0"/>
                <a:cs typeface="Times New Roman" panose="02020603050405020304" pitchFamily="18" charset="0"/>
              </a:rPr>
              <a:t>It will also be on Dr. Friedman’s podcast channel-</a:t>
            </a:r>
            <a:r>
              <a:rPr lang="en-US" sz="2000" dirty="0">
                <a:solidFill>
                  <a:srgbClr val="FFFF00"/>
                </a:solidFill>
                <a:latin typeface="Times New Roman" panose="02020603050405020304" pitchFamily="18" charset="0"/>
                <a:cs typeface="Times New Roman" panose="02020603050405020304" pitchFamily="18" charset="0"/>
              </a:rPr>
              <a:t> available on </a:t>
            </a:r>
            <a:r>
              <a:rPr lang="en-US" sz="2000" dirty="0" err="1">
                <a:solidFill>
                  <a:srgbClr val="FFFF00"/>
                </a:solidFill>
                <a:latin typeface="Times New Roman" panose="02020603050405020304" pitchFamily="18" charset="0"/>
                <a:cs typeface="Times New Roman" panose="02020603050405020304" pitchFamily="18" charset="0"/>
              </a:rPr>
              <a:t>spotify</a:t>
            </a:r>
            <a:r>
              <a:rPr lang="en-US" sz="2000" dirty="0">
                <a:solidFill>
                  <a:srgbClr val="FFFF00"/>
                </a:solidFill>
                <a:latin typeface="Times New Roman" panose="02020603050405020304" pitchFamily="18" charset="0"/>
                <a:cs typeface="Times New Roman" panose="02020603050405020304" pitchFamily="18" charset="0"/>
              </a:rPr>
              <a:t>, apple podcasts, </a:t>
            </a:r>
            <a:r>
              <a:rPr lang="en-US" sz="2000" dirty="0" err="1">
                <a:solidFill>
                  <a:srgbClr val="FFFF00"/>
                </a:solidFill>
                <a:latin typeface="Times New Roman" panose="02020603050405020304" pitchFamily="18" charset="0"/>
                <a:cs typeface="Times New Roman" panose="02020603050405020304" pitchFamily="18" charset="0"/>
              </a:rPr>
              <a:t>iheartradio</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podcastidex</a:t>
            </a:r>
            <a:r>
              <a:rPr lang="en-US" sz="2000" dirty="0">
                <a:solidFill>
                  <a:srgbClr val="FFFF00"/>
                </a:solidFill>
                <a:latin typeface="Times New Roman" panose="02020603050405020304" pitchFamily="18" charset="0"/>
                <a:cs typeface="Times New Roman" panose="02020603050405020304" pitchFamily="18" charset="0"/>
              </a:rPr>
              <a:t>, and amazon music</a:t>
            </a:r>
          </a:p>
          <a:p>
            <a:pPr>
              <a:buClr>
                <a:schemeClr val="tx1"/>
              </a:buClr>
              <a:buSzPct val="100000"/>
              <a:defRPr/>
            </a:pPr>
            <a:endParaRPr lang="en-US" sz="2000" dirty="0">
              <a:solidFill>
                <a:srgbClr val="FFFF00"/>
              </a:solidFill>
              <a:latin typeface="Times New Roman" panose="02020603050405020304" pitchFamily="18" charset="0"/>
              <a:cs typeface="Times New Roman" panose="02020603050405020304" pitchFamily="18" charset="0"/>
            </a:endParaRPr>
          </a:p>
          <a:p>
            <a:pPr>
              <a:buClr>
                <a:schemeClr val="tx1"/>
              </a:buClr>
              <a:buSzPct val="100000"/>
              <a:defRPr/>
            </a:pPr>
            <a:r>
              <a:rPr lang="en-US" sz="2000" dirty="0">
                <a:solidFill>
                  <a:srgbClr val="FFFF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mail@goodhormonehealth.com</a:t>
            </a:r>
            <a:endParaRPr lang="en-US" sz="2000" dirty="0">
              <a:solidFill>
                <a:srgbClr val="FFFF00"/>
              </a:solidFill>
              <a:latin typeface="Times New Roman" panose="02020603050405020304" pitchFamily="18" charset="0"/>
              <a:cs typeface="Times New Roman" panose="02020603050405020304" pitchFamily="18" charset="0"/>
            </a:endParaRPr>
          </a:p>
          <a:p>
            <a:pPr>
              <a:buClr>
                <a:schemeClr val="tx1"/>
              </a:buClr>
              <a:buSzPct val="100000"/>
              <a:defRPr/>
            </a:pPr>
            <a:r>
              <a:rPr lang="en-US" sz="2000" dirty="0">
                <a:solidFill>
                  <a:srgbClr val="FFFF00"/>
                </a:solidFill>
                <a:latin typeface="Times New Roman" panose="02020603050405020304" pitchFamily="18" charset="0"/>
                <a:cs typeface="Times New Roman" panose="02020603050405020304" pitchFamily="18" charset="0"/>
              </a:rPr>
              <a:t>Special thanks to social media expert Tiffany Sanders</a:t>
            </a:r>
          </a:p>
          <a:p>
            <a:pPr marL="0" indent="0" eaLnBrk="1" hangingPunct="1">
              <a:lnSpc>
                <a:spcPct val="90000"/>
              </a:lnSpc>
              <a:buFontTx/>
              <a:buNone/>
              <a:defRPr/>
            </a:pPr>
            <a:endParaRPr lang="en-US" sz="1800" dirty="0">
              <a:latin typeface="Times New Roman" charset="0"/>
            </a:endParaRPr>
          </a:p>
        </p:txBody>
      </p:sp>
      <p:pic>
        <p:nvPicPr>
          <p:cNvPr id="2" name="Picture 1">
            <a:extLst>
              <a:ext uri="{FF2B5EF4-FFF2-40B4-BE49-F238E27FC236}">
                <a16:creationId xmlns:a16="http://schemas.microsoft.com/office/drawing/2014/main" id="{8DF0E2B1-C012-B1BD-3C6C-E7A43E899FDD}"/>
              </a:ext>
            </a:extLst>
          </p:cNvPr>
          <p:cNvPicPr>
            <a:picLocks noChangeAspect="1"/>
          </p:cNvPicPr>
          <p:nvPr/>
        </p:nvPicPr>
        <p:blipFill>
          <a:blip r:embed="rId4"/>
          <a:stretch>
            <a:fillRect/>
          </a:stretch>
        </p:blipFill>
        <p:spPr>
          <a:xfrm>
            <a:off x="3352800" y="4572000"/>
            <a:ext cx="1371600" cy="1371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94A9E55-79E8-A442-8DE0-E652E82B64DF}"/>
              </a:ext>
            </a:extLst>
          </p:cNvPr>
          <p:cNvSpPr>
            <a:spLocks noGrp="1" noChangeArrowheads="1"/>
          </p:cNvSpPr>
          <p:nvPr>
            <p:ph type="title"/>
          </p:nvPr>
        </p:nvSpPr>
        <p:spPr>
          <a:xfrm>
            <a:off x="1117600" y="617538"/>
            <a:ext cx="6908800" cy="1016000"/>
          </a:xfrm>
        </p:spPr>
        <p:txBody>
          <a:bodyPr/>
          <a:lstStyle/>
          <a:p>
            <a:pPr>
              <a:defRPr/>
            </a:pPr>
            <a:r>
              <a:rPr lang="en-US" sz="3556" dirty="0">
                <a:solidFill>
                  <a:srgbClr val="FFC000"/>
                </a:solidFill>
              </a:rPr>
              <a:t>Hypothyroidism Treatment</a:t>
            </a:r>
            <a:endParaRPr lang="en-US" dirty="0">
              <a:solidFill>
                <a:srgbClr val="FFC000"/>
              </a:solidFill>
            </a:endParaRPr>
          </a:p>
        </p:txBody>
      </p:sp>
      <p:sp>
        <p:nvSpPr>
          <p:cNvPr id="167939" name="Rectangle 3">
            <a:extLst>
              <a:ext uri="{FF2B5EF4-FFF2-40B4-BE49-F238E27FC236}">
                <a16:creationId xmlns:a16="http://schemas.microsoft.com/office/drawing/2014/main" id="{8A532E28-4506-D749-9023-C88743026C6B}"/>
              </a:ext>
            </a:extLst>
          </p:cNvPr>
          <p:cNvSpPr>
            <a:spLocks noGrp="1" noChangeArrowheads="1"/>
          </p:cNvSpPr>
          <p:nvPr>
            <p:ph type="body" idx="1"/>
          </p:nvPr>
        </p:nvSpPr>
        <p:spPr>
          <a:xfrm>
            <a:off x="1004888" y="1770063"/>
            <a:ext cx="6908800" cy="3657600"/>
          </a:xfrm>
        </p:spPr>
        <p:txBody>
          <a:bodyPr/>
          <a:lstStyle/>
          <a:p>
            <a:pPr>
              <a:defRPr/>
            </a:pPr>
            <a:r>
              <a:rPr lang="en-US" sz="1778" dirty="0"/>
              <a:t>Many options for thyroid hormone replacement.</a:t>
            </a:r>
          </a:p>
          <a:p>
            <a:pPr>
              <a:defRPr/>
            </a:pPr>
            <a:r>
              <a:rPr lang="en-US" sz="1778" dirty="0"/>
              <a:t>L-T4 alone (Levothyroxine, Synthroid, </a:t>
            </a:r>
            <a:r>
              <a:rPr lang="en-US" sz="1778" dirty="0" err="1"/>
              <a:t>Levoxyl</a:t>
            </a:r>
            <a:r>
              <a:rPr lang="en-US" sz="1778" dirty="0"/>
              <a:t>, </a:t>
            </a:r>
            <a:r>
              <a:rPr lang="en-US" sz="1778" dirty="0" err="1"/>
              <a:t>Tirosint</a:t>
            </a:r>
            <a:r>
              <a:rPr lang="en-US" sz="1778" dirty="0"/>
              <a:t>, </a:t>
            </a:r>
            <a:r>
              <a:rPr lang="en-US" sz="1778" dirty="0" err="1"/>
              <a:t>Unithroid</a:t>
            </a:r>
            <a:r>
              <a:rPr lang="en-US" sz="1778" dirty="0"/>
              <a:t>)</a:t>
            </a:r>
          </a:p>
          <a:p>
            <a:pPr>
              <a:defRPr/>
            </a:pPr>
            <a:r>
              <a:rPr lang="en-US" sz="1778" dirty="0"/>
              <a:t>L-T4 gel capsules-</a:t>
            </a:r>
            <a:r>
              <a:rPr lang="en-US" sz="1778" dirty="0" err="1"/>
              <a:t>Tirosint</a:t>
            </a:r>
            <a:r>
              <a:rPr lang="en-US" sz="1778" dirty="0"/>
              <a:t>, generic </a:t>
            </a:r>
            <a:r>
              <a:rPr lang="en-US" sz="1778" dirty="0" err="1"/>
              <a:t>Tirosint</a:t>
            </a:r>
            <a:r>
              <a:rPr lang="en-US" sz="1778" dirty="0"/>
              <a:t>, </a:t>
            </a:r>
            <a:r>
              <a:rPr lang="en-US" sz="1778" dirty="0" err="1"/>
              <a:t>Thyquidity</a:t>
            </a:r>
            <a:endParaRPr lang="en-US" sz="1778" dirty="0"/>
          </a:p>
          <a:p>
            <a:pPr>
              <a:defRPr/>
            </a:pPr>
            <a:r>
              <a:rPr lang="en-US" sz="1778" dirty="0"/>
              <a:t>L-T3 (Cytomel, liothyronine) alone</a:t>
            </a:r>
          </a:p>
          <a:p>
            <a:pPr>
              <a:defRPr/>
            </a:pPr>
            <a:r>
              <a:rPr lang="en-US" sz="1778" dirty="0"/>
              <a:t>L-T4/L-T3 combinations</a:t>
            </a:r>
          </a:p>
          <a:p>
            <a:pPr>
              <a:defRPr/>
            </a:pPr>
            <a:r>
              <a:rPr lang="en-US" sz="1778" dirty="0"/>
              <a:t>Desiccated thyroid (</a:t>
            </a:r>
            <a:r>
              <a:rPr lang="en-US" sz="1778" dirty="0" err="1"/>
              <a:t>Adthyza</a:t>
            </a:r>
            <a:r>
              <a:rPr lang="en-US" sz="1778" dirty="0"/>
              <a:t> (may not be available), </a:t>
            </a:r>
            <a:r>
              <a:rPr lang="en-US" sz="1778" dirty="0" err="1"/>
              <a:t>Armour</a:t>
            </a:r>
            <a:r>
              <a:rPr lang="en-US" sz="1778" dirty="0"/>
              <a:t>, </a:t>
            </a:r>
            <a:r>
              <a:rPr lang="en-US" sz="1778" dirty="0" err="1"/>
              <a:t>NatureThroid</a:t>
            </a:r>
            <a:r>
              <a:rPr lang="en-US" sz="1778" dirty="0"/>
              <a:t>, WP thyroid, </a:t>
            </a:r>
            <a:r>
              <a:rPr lang="en-US" sz="1778" dirty="0" err="1"/>
              <a:t>Erfa</a:t>
            </a:r>
            <a:r>
              <a:rPr lang="en-US" sz="1778" dirty="0"/>
              <a:t>)-from pig thyroid. Often called Natural Desiccated Thyroid (NDT) or Desiccated Thyroid Extract (DTE)</a:t>
            </a:r>
          </a:p>
          <a:p>
            <a:pPr>
              <a:defRPr/>
            </a:pPr>
            <a:r>
              <a:rPr lang="en-US" sz="1778" dirty="0"/>
              <a:t>Desiccated thyroid/L-T4 combinations</a:t>
            </a:r>
          </a:p>
          <a:p>
            <a:pPr>
              <a:defRPr/>
            </a:pPr>
            <a:r>
              <a:rPr lang="en-US" sz="1778" dirty="0"/>
              <a:t>Proper treatment needs to be individualized (not one blood pressure medicine).</a:t>
            </a:r>
          </a:p>
          <a:p>
            <a:pPr>
              <a:defRPr/>
            </a:pPr>
            <a:r>
              <a:rPr lang="en-US" sz="1778" dirty="0"/>
              <a:t>Multiple studies have shown poor quality of life among patients on L-T4 replacement alone</a:t>
            </a:r>
          </a:p>
          <a:p>
            <a:pPr marL="0" indent="0">
              <a:buFontTx/>
              <a:buNone/>
              <a:defRPr/>
            </a:pPr>
            <a:endParaRPr lang="en-US" sz="177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DC5AAE25-7B4F-414E-82D3-AADFBCC3D5A9}"/>
              </a:ext>
            </a:extLst>
          </p:cNvPr>
          <p:cNvSpPr>
            <a:spLocks noGrp="1" noChangeArrowheads="1"/>
          </p:cNvSpPr>
          <p:nvPr>
            <p:ph type="title"/>
          </p:nvPr>
        </p:nvSpPr>
        <p:spPr>
          <a:xfrm>
            <a:off x="1117600" y="617538"/>
            <a:ext cx="6908800" cy="1016000"/>
          </a:xfrm>
        </p:spPr>
        <p:txBody>
          <a:bodyPr/>
          <a:lstStyle/>
          <a:p>
            <a:pPr>
              <a:defRPr/>
            </a:pPr>
            <a:r>
              <a:rPr lang="en-US" sz="3556" dirty="0">
                <a:solidFill>
                  <a:srgbClr val="FFC000"/>
                </a:solidFill>
              </a:rPr>
              <a:t>Hypothyroidism Treatment-Desiccated Thyroid</a:t>
            </a:r>
            <a:endParaRPr lang="en-US" dirty="0">
              <a:solidFill>
                <a:srgbClr val="FFC000"/>
              </a:solidFill>
            </a:endParaRPr>
          </a:p>
        </p:txBody>
      </p:sp>
      <p:sp>
        <p:nvSpPr>
          <p:cNvPr id="167939" name="Rectangle 3">
            <a:extLst>
              <a:ext uri="{FF2B5EF4-FFF2-40B4-BE49-F238E27FC236}">
                <a16:creationId xmlns:a16="http://schemas.microsoft.com/office/drawing/2014/main" id="{454239A7-094B-4440-90DF-B8C664F43273}"/>
              </a:ext>
            </a:extLst>
          </p:cNvPr>
          <p:cNvSpPr>
            <a:spLocks noGrp="1" noChangeArrowheads="1"/>
          </p:cNvSpPr>
          <p:nvPr>
            <p:ph type="body" idx="1"/>
          </p:nvPr>
        </p:nvSpPr>
        <p:spPr>
          <a:xfrm>
            <a:off x="450850" y="1770063"/>
            <a:ext cx="7462838" cy="3657600"/>
          </a:xfrm>
        </p:spPr>
        <p:txBody>
          <a:bodyPr/>
          <a:lstStyle/>
          <a:p>
            <a:pPr>
              <a:defRPr/>
            </a:pPr>
            <a:r>
              <a:rPr lang="en-US" sz="1600" dirty="0">
                <a:latin typeface="Arial" panose="020B0604020202020204" pitchFamily="34" charset="0"/>
                <a:cs typeface="Arial" panose="020B0604020202020204" pitchFamily="34" charset="0"/>
              </a:rPr>
              <a:t>Desiccated thyroid has a higher T3/T4 ratio than the human thyroid.</a:t>
            </a:r>
          </a:p>
          <a:p>
            <a:pPr>
              <a:defRPr/>
            </a:pPr>
            <a:r>
              <a:rPr lang="en-US" sz="1600" dirty="0">
                <a:latin typeface="Arial" panose="020B0604020202020204" pitchFamily="34" charset="0"/>
                <a:cs typeface="Arial" panose="020B0604020202020204" pitchFamily="34" charset="0"/>
              </a:rPr>
              <a:t>Many patients on desiccated thyroid alone have high fT3, low fT4 and low TSH</a:t>
            </a:r>
          </a:p>
          <a:p>
            <a:pPr>
              <a:defRPr/>
            </a:pPr>
            <a:r>
              <a:rPr lang="en-US" sz="1600" dirty="0">
                <a:latin typeface="Arial" panose="020B0604020202020204" pitchFamily="34" charset="0"/>
                <a:cs typeface="Arial" panose="020B0604020202020204" pitchFamily="34" charset="0"/>
              </a:rPr>
              <a:t>Desiccated thyroid has a higher T3/T4 ratio than the human thyroid. Some patients on desiccated thyroid (especially </a:t>
            </a:r>
            <a:r>
              <a:rPr lang="en-US" sz="1600" dirty="0" err="1">
                <a:latin typeface="Arial" panose="020B0604020202020204" pitchFamily="34" charset="0"/>
                <a:cs typeface="Arial" panose="020B0604020202020204" pitchFamily="34" charset="0"/>
              </a:rPr>
              <a:t>Armour</a:t>
            </a:r>
            <a:r>
              <a:rPr lang="en-US" sz="1600" dirty="0">
                <a:latin typeface="Arial" panose="020B0604020202020204" pitchFamily="34" charset="0"/>
                <a:cs typeface="Arial" panose="020B0604020202020204" pitchFamily="34" charset="0"/>
              </a:rPr>
              <a:t>) alone have high fT3, low fT4 and low TSH</a:t>
            </a:r>
          </a:p>
          <a:p>
            <a:pPr>
              <a:defRPr/>
            </a:pPr>
            <a:r>
              <a:rPr lang="en-US" sz="1600" dirty="0" err="1">
                <a:latin typeface="Arial" panose="020B0604020202020204" pitchFamily="34" charset="0"/>
                <a:cs typeface="Arial" panose="020B0604020202020204" pitchFamily="34" charset="0"/>
              </a:rPr>
              <a:t>Armour</a:t>
            </a:r>
            <a:r>
              <a:rPr lang="en-US" sz="1600" dirty="0">
                <a:latin typeface="Arial" panose="020B0604020202020204" pitchFamily="34" charset="0"/>
                <a:cs typeface="Arial" panose="020B0604020202020204" pitchFamily="34" charset="0"/>
              </a:rPr>
              <a:t> thyroid is now made by </a:t>
            </a:r>
            <a:r>
              <a:rPr lang="en-US" sz="1600" dirty="0" err="1">
                <a:latin typeface="Arial" panose="020B0604020202020204" pitchFamily="34" charset="0"/>
                <a:cs typeface="Arial" panose="020B0604020202020204" pitchFamily="34" charset="0"/>
              </a:rPr>
              <a:t>Abbvie</a:t>
            </a:r>
            <a:r>
              <a:rPr lang="en-US" sz="1600" dirty="0">
                <a:latin typeface="Arial" panose="020B0604020202020204" pitchFamily="34" charset="0"/>
                <a:cs typeface="Arial" panose="020B0604020202020204" pitchFamily="34" charset="0"/>
              </a:rPr>
              <a:t> and distributed by</a:t>
            </a:r>
            <a:r>
              <a:rPr lang="en-US" sz="1600" b="0" i="0" u="none" strike="noStrike" dirty="0">
                <a:solidFill>
                  <a:srgbClr val="202124"/>
                </a:solidFill>
                <a:effectLst/>
                <a:latin typeface="Arial" panose="020B0604020202020204" pitchFamily="34" charset="0"/>
                <a:cs typeface="Arial" panose="020B0604020202020204" pitchFamily="34" charset="0"/>
              </a:rPr>
              <a:t> </a:t>
            </a:r>
            <a:r>
              <a:rPr lang="en-US" sz="1600" b="0" i="0" u="none" strike="noStrike" dirty="0">
                <a:effectLst/>
                <a:latin typeface="Arial" panose="020B0604020202020204" pitchFamily="34" charset="0"/>
                <a:cs typeface="Arial" panose="020B0604020202020204" pitchFamily="34" charset="0"/>
              </a:rPr>
              <a:t>Allergan USA </a:t>
            </a:r>
            <a:r>
              <a:rPr lang="en-US" sz="1600" dirty="0">
                <a:latin typeface="Arial" panose="020B0604020202020204" pitchFamily="34" charset="0"/>
                <a:cs typeface="Arial" panose="020B0604020202020204" pitchFamily="34" charset="0"/>
              </a:rPr>
              <a:t>and concern about variability of preparations and lack of standardization are unfounded.</a:t>
            </a:r>
          </a:p>
          <a:p>
            <a:pPr>
              <a:defRPr/>
            </a:pPr>
            <a:r>
              <a:rPr lang="en-US" sz="1600" dirty="0">
                <a:latin typeface="Arial" panose="020B0604020202020204" pitchFamily="34" charset="0"/>
                <a:cs typeface="Arial" panose="020B0604020202020204" pitchFamily="34" charset="0"/>
              </a:rPr>
              <a:t>WP thyroid was a brand of desiccated thyroid with minimal binders and fillers</a:t>
            </a:r>
          </a:p>
          <a:p>
            <a:pPr>
              <a:defRPr/>
            </a:pPr>
            <a:r>
              <a:rPr lang="en-US" sz="1600" dirty="0">
                <a:latin typeface="Arial" panose="020B0604020202020204" pitchFamily="34" charset="0"/>
                <a:cs typeface="Arial" panose="020B0604020202020204" pitchFamily="34" charset="0"/>
              </a:rPr>
              <a:t>Both WP thyroid and </a:t>
            </a:r>
            <a:r>
              <a:rPr lang="en-US" sz="1600" dirty="0" err="1">
                <a:latin typeface="Arial" panose="020B0604020202020204" pitchFamily="34" charset="0"/>
                <a:cs typeface="Arial" panose="020B0604020202020204" pitchFamily="34" charset="0"/>
              </a:rPr>
              <a:t>NatureThroid</a:t>
            </a:r>
            <a:r>
              <a:rPr lang="en-US" sz="1600" dirty="0">
                <a:latin typeface="Arial" panose="020B0604020202020204" pitchFamily="34" charset="0"/>
                <a:cs typeface="Arial" panose="020B0604020202020204" pitchFamily="34" charset="0"/>
              </a:rPr>
              <a:t> (made by RLC labs) have been on backorder for 5 years and unlikely to return.</a:t>
            </a:r>
          </a:p>
          <a:p>
            <a:pPr>
              <a:defRPr/>
            </a:pPr>
            <a:r>
              <a:rPr lang="en-US" sz="1600" dirty="0" err="1">
                <a:latin typeface="Arial" panose="020B0604020202020204" pitchFamily="34" charset="0"/>
                <a:cs typeface="Arial" panose="020B0604020202020204" pitchFamily="34" charset="0"/>
              </a:rPr>
              <a:t>NatureThroid</a:t>
            </a:r>
            <a:r>
              <a:rPr lang="en-US" sz="1600" dirty="0">
                <a:latin typeface="Arial" panose="020B0604020202020204" pitchFamily="34" charset="0"/>
                <a:cs typeface="Arial" panose="020B0604020202020204" pitchFamily="34" charset="0"/>
              </a:rPr>
              <a:t> has more fillers than WP thyroid, but still pretty pure.</a:t>
            </a:r>
          </a:p>
          <a:p>
            <a:pPr>
              <a:defRPr/>
            </a:pPr>
            <a:r>
              <a:rPr lang="en-US" sz="1600" dirty="0" err="1">
                <a:latin typeface="Arial" panose="020B0604020202020204" pitchFamily="34" charset="0"/>
                <a:cs typeface="Arial" panose="020B0604020202020204" pitchFamily="34" charset="0"/>
              </a:rPr>
              <a:t>NatureThroid</a:t>
            </a:r>
            <a:r>
              <a:rPr lang="en-US" sz="1600" dirty="0">
                <a:latin typeface="Arial" panose="020B0604020202020204" pitchFamily="34" charset="0"/>
                <a:cs typeface="Arial" panose="020B0604020202020204" pitchFamily="34" charset="0"/>
              </a:rPr>
              <a:t> was recalled in 2020, but not recently</a:t>
            </a:r>
          </a:p>
          <a:p>
            <a:pPr marL="0" indent="0">
              <a:buFontTx/>
              <a:buNone/>
              <a:defRPr/>
            </a:pPr>
            <a:endParaRPr lang="en-US" sz="1778" dirty="0"/>
          </a:p>
        </p:txBody>
      </p:sp>
    </p:spTree>
    <p:extLst>
      <p:ext uri="{BB962C8B-B14F-4D97-AF65-F5344CB8AC3E}">
        <p14:creationId xmlns:p14="http://schemas.microsoft.com/office/powerpoint/2010/main" val="169163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CFC57F79-466C-7B45-913A-56A56CD34830}"/>
              </a:ext>
            </a:extLst>
          </p:cNvPr>
          <p:cNvSpPr>
            <a:spLocks noGrp="1" noChangeArrowheads="1"/>
          </p:cNvSpPr>
          <p:nvPr>
            <p:ph type="title"/>
          </p:nvPr>
        </p:nvSpPr>
        <p:spPr>
          <a:xfrm>
            <a:off x="1117600" y="618067"/>
            <a:ext cx="6908800" cy="1016000"/>
          </a:xfrm>
        </p:spPr>
        <p:txBody>
          <a:bodyPr/>
          <a:lstStyle/>
          <a:p>
            <a:pPr>
              <a:defRPr/>
            </a:pPr>
            <a:r>
              <a:rPr lang="en-US" sz="3556" dirty="0">
                <a:solidFill>
                  <a:srgbClr val="FFC000"/>
                </a:solidFill>
              </a:rPr>
              <a:t>Hypothyroidism-T4/T3 treatment</a:t>
            </a:r>
            <a:endParaRPr lang="en-US" dirty="0">
              <a:solidFill>
                <a:srgbClr val="FFC000"/>
              </a:solidFill>
            </a:endParaRPr>
          </a:p>
        </p:txBody>
      </p:sp>
      <p:sp>
        <p:nvSpPr>
          <p:cNvPr id="167939" name="Rectangle 3">
            <a:extLst>
              <a:ext uri="{FF2B5EF4-FFF2-40B4-BE49-F238E27FC236}">
                <a16:creationId xmlns:a16="http://schemas.microsoft.com/office/drawing/2014/main" id="{1B2D7241-974D-8C46-A989-001D90C88319}"/>
              </a:ext>
            </a:extLst>
          </p:cNvPr>
          <p:cNvSpPr>
            <a:spLocks noGrp="1" noChangeArrowheads="1"/>
          </p:cNvSpPr>
          <p:nvPr>
            <p:ph type="body" idx="1"/>
          </p:nvPr>
        </p:nvSpPr>
        <p:spPr>
          <a:xfrm>
            <a:off x="1004711" y="1769533"/>
            <a:ext cx="6908800" cy="3657600"/>
          </a:xfrm>
        </p:spPr>
        <p:txBody>
          <a:bodyPr/>
          <a:lstStyle/>
          <a:p>
            <a:pPr>
              <a:defRPr/>
            </a:pPr>
            <a:r>
              <a:rPr lang="en-US" sz="2133" dirty="0"/>
              <a:t>Some but not all studies show a benefit of L-T4/L-T3 treatment over L-T4 alone.</a:t>
            </a:r>
          </a:p>
          <a:p>
            <a:pPr>
              <a:defRPr/>
            </a:pPr>
            <a:r>
              <a:rPr lang="en-US" sz="2133" dirty="0"/>
              <a:t>Large study in Italy (</a:t>
            </a:r>
            <a:r>
              <a:rPr lang="en-US" sz="2133" dirty="0" err="1"/>
              <a:t>Gullo</a:t>
            </a:r>
            <a:r>
              <a:rPr lang="en-US" sz="2133" dirty="0"/>
              <a:t>, </a:t>
            </a:r>
            <a:r>
              <a:rPr lang="en-US" sz="2133" dirty="0" err="1"/>
              <a:t>PLoS</a:t>
            </a:r>
            <a:r>
              <a:rPr lang="en-US" sz="2133" dirty="0"/>
              <a:t> One, 2011, 6:e22552) found that in patients without a thyroid given L-T4 replacement, 15% had a low serum fT3 level, but normal TSH levels.</a:t>
            </a:r>
          </a:p>
          <a:p>
            <a:pPr>
              <a:defRPr/>
            </a:pPr>
            <a:r>
              <a:rPr lang="en-US" sz="2133" dirty="0"/>
              <a:t>This suggests that certain patients have a different setpoint for TSH secretion and that some patients need L-T4/L-T3 treatment to achieve normal freeT3 and freeT4 levels.</a:t>
            </a:r>
          </a:p>
        </p:txBody>
      </p:sp>
    </p:spTree>
    <p:extLst>
      <p:ext uri="{BB962C8B-B14F-4D97-AF65-F5344CB8AC3E}">
        <p14:creationId xmlns:p14="http://schemas.microsoft.com/office/powerpoint/2010/main" val="265089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94A9E55-79E8-A442-8DE0-E652E82B64DF}"/>
              </a:ext>
            </a:extLst>
          </p:cNvPr>
          <p:cNvSpPr>
            <a:spLocks noGrp="1" noChangeArrowheads="1"/>
          </p:cNvSpPr>
          <p:nvPr>
            <p:ph type="title"/>
          </p:nvPr>
        </p:nvSpPr>
        <p:spPr>
          <a:xfrm>
            <a:off x="1117600" y="617538"/>
            <a:ext cx="6908800" cy="1016000"/>
          </a:xfrm>
        </p:spPr>
        <p:txBody>
          <a:bodyPr/>
          <a:lstStyle/>
          <a:p>
            <a:pPr>
              <a:defRPr/>
            </a:pPr>
            <a:r>
              <a:rPr lang="en-US" sz="3556" dirty="0">
                <a:solidFill>
                  <a:srgbClr val="FFC000"/>
                </a:solidFill>
              </a:rPr>
              <a:t>So what is the problem?</a:t>
            </a:r>
            <a:endParaRPr lang="en-US" dirty="0">
              <a:solidFill>
                <a:srgbClr val="FFC000"/>
              </a:solidFill>
            </a:endParaRPr>
          </a:p>
        </p:txBody>
      </p:sp>
      <p:sp>
        <p:nvSpPr>
          <p:cNvPr id="167939" name="Rectangle 3">
            <a:extLst>
              <a:ext uri="{FF2B5EF4-FFF2-40B4-BE49-F238E27FC236}">
                <a16:creationId xmlns:a16="http://schemas.microsoft.com/office/drawing/2014/main" id="{8A532E28-4506-D749-9023-C88743026C6B}"/>
              </a:ext>
            </a:extLst>
          </p:cNvPr>
          <p:cNvSpPr>
            <a:spLocks noGrp="1" noChangeArrowheads="1"/>
          </p:cNvSpPr>
          <p:nvPr>
            <p:ph type="body" idx="1"/>
          </p:nvPr>
        </p:nvSpPr>
        <p:spPr>
          <a:xfrm>
            <a:off x="1004888" y="1770063"/>
            <a:ext cx="7300912" cy="3657600"/>
          </a:xfrm>
        </p:spPr>
        <p:txBody>
          <a:bodyPr/>
          <a:lstStyle/>
          <a:p>
            <a:r>
              <a:rPr lang="en-US" sz="2000" dirty="0"/>
              <a:t>Approximately 15-20% of the population on L-T4 monotherapy with a normal  TSH have hypothyroid symptoms including fatigue and poor quality of life</a:t>
            </a:r>
          </a:p>
          <a:p>
            <a:pPr>
              <a:spcBef>
                <a:spcPts val="0"/>
              </a:spcBef>
            </a:pPr>
            <a:r>
              <a:rPr lang="en-US" sz="2000" dirty="0"/>
              <a:t>These patients are the vocal minority who are not doing well on T4 treatment and would benefit from seeing a thyroid specialist like myself</a:t>
            </a:r>
          </a:p>
          <a:p>
            <a:pPr>
              <a:spcBef>
                <a:spcPts val="0"/>
              </a:spcBef>
            </a:pPr>
            <a:r>
              <a:rPr lang="en-US" sz="2000" dirty="0"/>
              <a:t>Is T4/T3 or desiccated thyroid the answer?</a:t>
            </a:r>
          </a:p>
          <a:p>
            <a:pPr>
              <a:spcBef>
                <a:spcPts val="0"/>
              </a:spcBef>
            </a:pPr>
            <a:r>
              <a:rPr lang="en-US" sz="2000" dirty="0"/>
              <a:t>Is rT3 part of the answer?</a:t>
            </a:r>
          </a:p>
          <a:p>
            <a:pPr>
              <a:spcBef>
                <a:spcPts val="0"/>
              </a:spcBef>
            </a:pPr>
            <a:endParaRPr lang="en-US" sz="1778" dirty="0"/>
          </a:p>
        </p:txBody>
      </p:sp>
      <p:pic>
        <p:nvPicPr>
          <p:cNvPr id="3" name="Picture 2" descr="Diagram&#10;&#10;AI-generated content may be incorrect.">
            <a:extLst>
              <a:ext uri="{FF2B5EF4-FFF2-40B4-BE49-F238E27FC236}">
                <a16:creationId xmlns:a16="http://schemas.microsoft.com/office/drawing/2014/main" id="{9CB7A9A2-6370-2DD8-EA26-A1AB2B0388F8}"/>
              </a:ext>
            </a:extLst>
          </p:cNvPr>
          <p:cNvPicPr>
            <a:picLocks noChangeAspect="1"/>
          </p:cNvPicPr>
          <p:nvPr/>
        </p:nvPicPr>
        <p:blipFill>
          <a:blip r:embed="rId3"/>
          <a:stretch>
            <a:fillRect/>
          </a:stretch>
        </p:blipFill>
        <p:spPr>
          <a:xfrm>
            <a:off x="5486400" y="4343400"/>
            <a:ext cx="2514600" cy="2514600"/>
          </a:xfrm>
          <a:prstGeom prst="rect">
            <a:avLst/>
          </a:prstGeom>
        </p:spPr>
      </p:pic>
    </p:spTree>
    <p:extLst>
      <p:ext uri="{BB962C8B-B14F-4D97-AF65-F5344CB8AC3E}">
        <p14:creationId xmlns:p14="http://schemas.microsoft.com/office/powerpoint/2010/main" val="222996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01E79B9-CBDC-8746-A442-ACE1C1B54BE0}"/>
              </a:ext>
            </a:extLst>
          </p:cNvPr>
          <p:cNvSpPr>
            <a:spLocks noGrp="1" noChangeArrowheads="1"/>
          </p:cNvSpPr>
          <p:nvPr>
            <p:ph type="title"/>
          </p:nvPr>
        </p:nvSpPr>
        <p:spPr>
          <a:xfrm>
            <a:off x="914400" y="97135"/>
            <a:ext cx="7493000" cy="1016000"/>
          </a:xfrm>
        </p:spPr>
        <p:txBody>
          <a:bodyPr/>
          <a:lstStyle/>
          <a:p>
            <a:pPr>
              <a:defRPr/>
            </a:pPr>
            <a:r>
              <a:rPr lang="en-US" sz="3600" b="1" dirty="0"/>
              <a:t>Summary Desiccated Thyroid Articles </a:t>
            </a:r>
            <a:endParaRPr lang="en-US" dirty="0"/>
          </a:p>
        </p:txBody>
      </p:sp>
      <p:sp>
        <p:nvSpPr>
          <p:cNvPr id="6" name="TextBox 5">
            <a:extLst>
              <a:ext uri="{FF2B5EF4-FFF2-40B4-BE49-F238E27FC236}">
                <a16:creationId xmlns:a16="http://schemas.microsoft.com/office/drawing/2014/main" id="{54E73C76-1CCB-3944-B304-8C343E269ED5}"/>
              </a:ext>
            </a:extLst>
          </p:cNvPr>
          <p:cNvSpPr txBox="1"/>
          <p:nvPr/>
        </p:nvSpPr>
        <p:spPr>
          <a:xfrm>
            <a:off x="1828800" y="5181600"/>
            <a:ext cx="439544" cy="461665"/>
          </a:xfrm>
          <a:prstGeom prst="rect">
            <a:avLst/>
          </a:prstGeom>
          <a:noFill/>
        </p:spPr>
        <p:txBody>
          <a:bodyPr wrap="none" rtlCol="0">
            <a:spAutoFit/>
          </a:bodyPr>
          <a:lstStyle/>
          <a:p>
            <a:r>
              <a:rPr lang="en-US" dirty="0"/>
              <a:t>   </a:t>
            </a:r>
          </a:p>
        </p:txBody>
      </p:sp>
      <p:sp>
        <p:nvSpPr>
          <p:cNvPr id="5" name="Rectangle 4">
            <a:extLst>
              <a:ext uri="{FF2B5EF4-FFF2-40B4-BE49-F238E27FC236}">
                <a16:creationId xmlns:a16="http://schemas.microsoft.com/office/drawing/2014/main" id="{18CB79CE-A817-A248-94C2-DF1C242661BC}"/>
              </a:ext>
            </a:extLst>
          </p:cNvPr>
          <p:cNvSpPr/>
          <p:nvPr/>
        </p:nvSpPr>
        <p:spPr>
          <a:xfrm>
            <a:off x="209550" y="1973640"/>
            <a:ext cx="8724900" cy="3785652"/>
          </a:xfrm>
          <a:prstGeom prst="rect">
            <a:avLst/>
          </a:prstGeom>
        </p:spPr>
        <p:txBody>
          <a:bodyPr wrap="square">
            <a:spAutoFit/>
          </a:bodyPr>
          <a:lstStyle/>
          <a:p>
            <a:pPr marL="342900" indent="-342900">
              <a:buFont typeface="Arial" panose="020B0604020202020204" pitchFamily="34" charset="0"/>
              <a:buChar char="•"/>
            </a:pPr>
            <a:r>
              <a:rPr lang="en-US" dirty="0"/>
              <a:t>7 peer-reviewed articles (some good and some not so good journals) showed that DTE was preferred over L-T4 and some articles over L-T4/L-T3</a:t>
            </a:r>
          </a:p>
          <a:p>
            <a:pPr marL="342900" indent="-342900">
              <a:buFont typeface="Arial" panose="020B0604020202020204" pitchFamily="34" charset="0"/>
              <a:buChar char="•"/>
            </a:pPr>
            <a:r>
              <a:rPr lang="en-US" dirty="0"/>
              <a:t>No studies showed L-T4 was better than desiccated thyroid</a:t>
            </a:r>
          </a:p>
          <a:p>
            <a:pPr marL="342900" indent="-342900">
              <a:buFont typeface="Arial" panose="020B0604020202020204" pitchFamily="34" charset="0"/>
              <a:buChar char="•"/>
            </a:pPr>
            <a:r>
              <a:rPr lang="en-US" dirty="0"/>
              <a:t>Side effects including hyperthyroidism were minimal</a:t>
            </a:r>
          </a:p>
          <a:p>
            <a:pPr marL="342900" indent="-342900">
              <a:buFont typeface="Arial" panose="020B0604020202020204" pitchFamily="34" charset="0"/>
              <a:buChar char="•"/>
            </a:pPr>
            <a:r>
              <a:rPr lang="en-US" dirty="0"/>
              <a:t>Bottom Line: Patients feel better on desiccated thyroid.</a:t>
            </a:r>
          </a:p>
          <a:p>
            <a:pPr marL="342900" indent="-342900">
              <a:buFont typeface="Arial" panose="020B0604020202020204" pitchFamily="34" charset="0"/>
              <a:buChar char="•"/>
            </a:pPr>
            <a:r>
              <a:rPr lang="en-US" dirty="0"/>
              <a:t>https://</a:t>
            </a:r>
            <a:r>
              <a:rPr lang="en-US" dirty="0" err="1"/>
              <a:t>www.medscape.com</a:t>
            </a:r>
            <a:r>
              <a:rPr lang="en-US" dirty="0"/>
              <a:t>/</a:t>
            </a:r>
            <a:r>
              <a:rPr lang="en-US" dirty="0" err="1"/>
              <a:t>viewarticle</a:t>
            </a:r>
            <a:r>
              <a:rPr lang="en-US" dirty="0"/>
              <a:t>/928573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8724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391059C-9DA0-994C-85F9-1C652E8FA018}"/>
              </a:ext>
            </a:extLst>
          </p:cNvPr>
          <p:cNvSpPr>
            <a:spLocks noGrp="1" noChangeArrowheads="1"/>
          </p:cNvSpPr>
          <p:nvPr>
            <p:ph type="title"/>
          </p:nvPr>
        </p:nvSpPr>
        <p:spPr>
          <a:xfrm>
            <a:off x="533400" y="0"/>
            <a:ext cx="8382000" cy="1016000"/>
          </a:xfrm>
        </p:spPr>
        <p:txBody>
          <a:bodyPr/>
          <a:lstStyle/>
          <a:p>
            <a:pPr>
              <a:defRPr/>
            </a:pPr>
            <a:r>
              <a:rPr lang="en-US" sz="3200" b="1" dirty="0">
                <a:solidFill>
                  <a:srgbClr val="FFC000"/>
                </a:solidFill>
              </a:rPr>
              <a:t>T4 to T3 or Reverse </a:t>
            </a:r>
            <a:r>
              <a:rPr lang="x-none" sz="3200" b="1">
                <a:solidFill>
                  <a:srgbClr val="FFC000"/>
                </a:solidFill>
              </a:rPr>
              <a:t>T</a:t>
            </a:r>
            <a:r>
              <a:rPr lang="x-none" sz="3200" b="1" baseline="-25000">
                <a:solidFill>
                  <a:srgbClr val="FFC000"/>
                </a:solidFill>
              </a:rPr>
              <a:t>3</a:t>
            </a:r>
            <a:r>
              <a:rPr lang="x-none" sz="3200" b="1">
                <a:solidFill>
                  <a:srgbClr val="FFC000"/>
                </a:solidFill>
              </a:rPr>
              <a:t> </a:t>
            </a:r>
            <a:r>
              <a:rPr lang="en-US" sz="3200" b="1" dirty="0">
                <a:solidFill>
                  <a:srgbClr val="FFC000"/>
                </a:solidFill>
              </a:rPr>
              <a:t>(r</a:t>
            </a:r>
            <a:r>
              <a:rPr lang="x-none" sz="3200" b="1">
                <a:solidFill>
                  <a:srgbClr val="FFC000"/>
                </a:solidFill>
              </a:rPr>
              <a:t>T</a:t>
            </a:r>
            <a:r>
              <a:rPr lang="x-none" sz="3200" b="1" baseline="-25000">
                <a:solidFill>
                  <a:srgbClr val="FFC000"/>
                </a:solidFill>
              </a:rPr>
              <a:t>3</a:t>
            </a:r>
            <a:r>
              <a:rPr lang="en-US" sz="3200" b="1" dirty="0">
                <a:solidFill>
                  <a:srgbClr val="FFC000"/>
                </a:solidFill>
              </a:rPr>
              <a:t>)</a:t>
            </a:r>
            <a:endParaRPr lang="en-US" sz="3200" dirty="0">
              <a:solidFill>
                <a:srgbClr val="FFC000"/>
              </a:solidFill>
            </a:endParaRPr>
          </a:p>
        </p:txBody>
      </p:sp>
      <p:sp>
        <p:nvSpPr>
          <p:cNvPr id="167939" name="Rectangle 3">
            <a:extLst>
              <a:ext uri="{FF2B5EF4-FFF2-40B4-BE49-F238E27FC236}">
                <a16:creationId xmlns:a16="http://schemas.microsoft.com/office/drawing/2014/main" id="{D09C2F17-61B0-C343-B8A1-465B84D51D6C}"/>
              </a:ext>
            </a:extLst>
          </p:cNvPr>
          <p:cNvSpPr>
            <a:spLocks noGrp="1" noChangeArrowheads="1"/>
          </p:cNvSpPr>
          <p:nvPr>
            <p:ph type="body" idx="1"/>
          </p:nvPr>
        </p:nvSpPr>
        <p:spPr>
          <a:xfrm>
            <a:off x="914400" y="1016000"/>
            <a:ext cx="7620000" cy="3657600"/>
          </a:xfrm>
        </p:spPr>
        <p:txBody>
          <a:bodyPr/>
          <a:lstStyle/>
          <a:p>
            <a:pPr>
              <a:defRPr/>
            </a:pPr>
            <a:r>
              <a:rPr lang="x-none" sz="2000"/>
              <a:t>Most of the circulating T</a:t>
            </a:r>
            <a:r>
              <a:rPr lang="x-none" sz="2000" baseline="-25000"/>
              <a:t>3</a:t>
            </a:r>
            <a:r>
              <a:rPr lang="x-none" sz="2000"/>
              <a:t> is derived from 5′-deiodination of circulating T</a:t>
            </a:r>
            <a:r>
              <a:rPr lang="x-none" sz="2000" baseline="-25000"/>
              <a:t>4</a:t>
            </a:r>
            <a:r>
              <a:rPr lang="x-none" sz="2000"/>
              <a:t> in the peripheral tissues</a:t>
            </a:r>
            <a:r>
              <a:rPr lang="en-US" sz="2000" dirty="0"/>
              <a:t> by type 1 deiodinase</a:t>
            </a:r>
            <a:r>
              <a:rPr lang="x-none" sz="2000"/>
              <a:t>. </a:t>
            </a:r>
            <a:endParaRPr lang="en-US" sz="2000" dirty="0"/>
          </a:p>
          <a:p>
            <a:pPr>
              <a:defRPr/>
            </a:pPr>
            <a:r>
              <a:rPr lang="x-none" sz="2000"/>
              <a:t>Deiodination of T</a:t>
            </a:r>
            <a:r>
              <a:rPr lang="x-none" sz="2000" baseline="-25000"/>
              <a:t>4</a:t>
            </a:r>
            <a:r>
              <a:rPr lang="x-none" sz="2000"/>
              <a:t> can occur at the outer ring (5′-deiodination), producing T</a:t>
            </a:r>
            <a:r>
              <a:rPr lang="x-none" sz="2000" baseline="-25000"/>
              <a:t>3</a:t>
            </a:r>
            <a:r>
              <a:rPr lang="x-none" sz="2000"/>
              <a:t> (3,5,3′-triiodothyronine), or at the inner ring, producing reverse T</a:t>
            </a:r>
            <a:r>
              <a:rPr lang="x-none" sz="2000" baseline="-25000"/>
              <a:t>3</a:t>
            </a:r>
            <a:r>
              <a:rPr lang="x-none" sz="2000"/>
              <a:t> (3,3,5′-triiodothyronine)</a:t>
            </a:r>
            <a:r>
              <a:rPr lang="en-US" sz="2000" dirty="0"/>
              <a:t> by type 3 deiodinase</a:t>
            </a:r>
            <a:r>
              <a:rPr lang="x-none" sz="2000"/>
              <a:t>. </a:t>
            </a:r>
            <a:endParaRPr lang="en-US" sz="2000" dirty="0"/>
          </a:p>
          <a:p>
            <a:pPr>
              <a:defRPr/>
            </a:pPr>
            <a:r>
              <a:rPr lang="en-US" sz="2000" dirty="0"/>
              <a:t>Type 2 deiodinase in the pituitary also converts </a:t>
            </a:r>
            <a:r>
              <a:rPr lang="x-none" sz="2000"/>
              <a:t>T</a:t>
            </a:r>
            <a:r>
              <a:rPr lang="x-none" sz="2000" baseline="-25000"/>
              <a:t>4</a:t>
            </a:r>
            <a:r>
              <a:rPr lang="x-none" sz="2000"/>
              <a:t> </a:t>
            </a:r>
            <a:r>
              <a:rPr lang="en-US" sz="2000" dirty="0"/>
              <a:t>to </a:t>
            </a:r>
            <a:r>
              <a:rPr lang="x-none" sz="2000"/>
              <a:t>T</a:t>
            </a:r>
            <a:r>
              <a:rPr lang="x-none" sz="2000" baseline="-25000"/>
              <a:t>3</a:t>
            </a:r>
            <a:r>
              <a:rPr lang="en-US" sz="2000" dirty="0"/>
              <a:t> and is regulated differently from type 1 deiodinase. </a:t>
            </a:r>
          </a:p>
        </p:txBody>
      </p:sp>
      <p:pic>
        <p:nvPicPr>
          <p:cNvPr id="2" name="Picture 1">
            <a:extLst>
              <a:ext uri="{FF2B5EF4-FFF2-40B4-BE49-F238E27FC236}">
                <a16:creationId xmlns:a16="http://schemas.microsoft.com/office/drawing/2014/main" id="{B18D9DB9-2403-354F-9413-929C59796351}"/>
              </a:ext>
            </a:extLst>
          </p:cNvPr>
          <p:cNvPicPr>
            <a:picLocks noChangeAspect="1"/>
          </p:cNvPicPr>
          <p:nvPr/>
        </p:nvPicPr>
        <p:blipFill>
          <a:blip r:embed="rId3"/>
          <a:stretch>
            <a:fillRect/>
          </a:stretch>
        </p:blipFill>
        <p:spPr>
          <a:xfrm>
            <a:off x="2338137" y="3657600"/>
            <a:ext cx="4772526" cy="3022600"/>
          </a:xfrm>
          <a:prstGeom prst="rect">
            <a:avLst/>
          </a:prstGeom>
        </p:spPr>
      </p:pic>
    </p:spTree>
    <p:extLst>
      <p:ext uri="{BB962C8B-B14F-4D97-AF65-F5344CB8AC3E}">
        <p14:creationId xmlns:p14="http://schemas.microsoft.com/office/powerpoint/2010/main" val="367475049"/>
      </p:ext>
    </p:extLst>
  </p:cSld>
  <p:clrMapOvr>
    <a:masterClrMapping/>
  </p:clrMapOvr>
</p:sld>
</file>

<file path=ppt/theme/theme1.xml><?xml version="1.0" encoding="utf-8"?>
<a:theme xmlns:a="http://schemas.openxmlformats.org/drawingml/2006/main" name="Blank Presentation">
  <a:themeElements>
    <a:clrScheme name="">
      <a:dk1>
        <a:srgbClr val="005A58"/>
      </a:dk1>
      <a:lt1>
        <a:srgbClr val="FFFFFF"/>
      </a:lt1>
      <a:dk2>
        <a:srgbClr val="0000FF"/>
      </a:dk2>
      <a:lt2>
        <a:srgbClr val="FFFF99"/>
      </a:lt2>
      <a:accent1>
        <a:srgbClr val="006462"/>
      </a:accent1>
      <a:accent2>
        <a:srgbClr val="6D6FC7"/>
      </a:accent2>
      <a:accent3>
        <a:srgbClr val="AAAAFF"/>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11741</TotalTime>
  <Words>2757</Words>
  <Application>Microsoft Macintosh PowerPoint</Application>
  <PresentationFormat>On-screen Show (4:3)</PresentationFormat>
  <Paragraphs>219</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vt:lpstr>
      <vt:lpstr>Times New Roman</vt:lpstr>
      <vt:lpstr>Blank Presentation</vt:lpstr>
      <vt:lpstr>PowerPoint Presentation</vt:lpstr>
      <vt:lpstr>Outline</vt:lpstr>
      <vt:lpstr>Thyroid</vt:lpstr>
      <vt:lpstr>Hypothyroidism Treatment</vt:lpstr>
      <vt:lpstr>Hypothyroidism Treatment-Desiccated Thyroid</vt:lpstr>
      <vt:lpstr>Hypothyroidism-T4/T3 treatment</vt:lpstr>
      <vt:lpstr>So what is the problem?</vt:lpstr>
      <vt:lpstr>Summary Desiccated Thyroid Articles </vt:lpstr>
      <vt:lpstr>T4 to T3 or Reverse T3 (rT3)</vt:lpstr>
      <vt:lpstr>T4 to T3 or Reverse T3 (rT3)</vt:lpstr>
      <vt:lpstr>T4 to T3 or Reverse T3 (rT3)</vt:lpstr>
      <vt:lpstr>Reverse T3</vt:lpstr>
      <vt:lpstr>T4 to T3 or Rt3</vt:lpstr>
      <vt:lpstr>Mainstream Endocrinologist and Reverse T3</vt:lpstr>
      <vt:lpstr>Mainstream Endocrinologist and Reverse T3</vt:lpstr>
      <vt:lpstr>Reverse T3 publication</vt:lpstr>
      <vt:lpstr>Reverse T3 publication</vt:lpstr>
      <vt:lpstr>Reverse T3 publication</vt:lpstr>
      <vt:lpstr>Type of thyroid medicine. </vt:lpstr>
      <vt:lpstr>Table 1. Mean, SD, N of rT3 (ng/dL), Free T3 (pg/mL), Free T4 (ng/dL) and TSH (µIU/mL)  </vt:lpstr>
      <vt:lpstr> Reverse T3 in patients with hypothyroidism on different thyroid hormone replacement    </vt:lpstr>
      <vt:lpstr>Table 3. Effect of L-T4 treatment on rT3 levels  </vt:lpstr>
      <vt:lpstr>Table 4. Correlations between rT3 levels and other hormones   </vt:lpstr>
      <vt:lpstr>Reverse T3 Results</vt:lpstr>
      <vt:lpstr>Reverse T3 Results TPO ab</vt:lpstr>
      <vt:lpstr>Reverse T3 Results</vt:lpstr>
      <vt:lpstr>Reverse T3 Results (from press release)</vt:lpstr>
      <vt:lpstr>Reverse T3 Discussion</vt:lpstr>
      <vt:lpstr>Reverse T3 Strengths and Limitations</vt:lpstr>
      <vt:lpstr>Reverse T3 study-conclusions</vt:lpstr>
      <vt:lpstr>Reverse T3 study- future directions</vt:lpstr>
      <vt:lpstr>Reverse T3 Conclusions</vt:lpstr>
      <vt:lpstr>What are normal rT3 values?</vt:lpstr>
      <vt:lpstr>Who should get rT3 levels measured?</vt:lpstr>
      <vt:lpstr>How do thyroid hormones affect rT3 levels?</vt:lpstr>
      <vt:lpstr>How can you lower rT3?</vt:lpstr>
      <vt:lpstr>Visit goodhormonehealth.com</vt:lpstr>
    </vt:vector>
  </TitlesOfParts>
  <Company>Dr. T. Friedman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Causes of Death (all ages)</dc:title>
  <dc:creator>Dr. T. Friedman</dc:creator>
  <cp:lastModifiedBy>Theodore Friedman</cp:lastModifiedBy>
  <cp:revision>202</cp:revision>
  <cp:lastPrinted>2008-04-17T18:16:53Z</cp:lastPrinted>
  <dcterms:created xsi:type="dcterms:W3CDTF">2008-04-17T17:13:08Z</dcterms:created>
  <dcterms:modified xsi:type="dcterms:W3CDTF">2025-06-22T07:11:16Z</dcterms:modified>
</cp:coreProperties>
</file>