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handoutMasterIdLst>
    <p:handoutMasterId r:id="rId37"/>
  </p:handoutMasterIdLst>
  <p:sldIdLst>
    <p:sldId id="256" r:id="rId2"/>
    <p:sldId id="284" r:id="rId3"/>
    <p:sldId id="322" r:id="rId4"/>
    <p:sldId id="384" r:id="rId5"/>
    <p:sldId id="385" r:id="rId6"/>
    <p:sldId id="387" r:id="rId7"/>
    <p:sldId id="388" r:id="rId8"/>
    <p:sldId id="389" r:id="rId9"/>
    <p:sldId id="390" r:id="rId10"/>
    <p:sldId id="391" r:id="rId11"/>
    <p:sldId id="1510" r:id="rId12"/>
    <p:sldId id="1511" r:id="rId13"/>
    <p:sldId id="1512" r:id="rId14"/>
    <p:sldId id="276" r:id="rId15"/>
    <p:sldId id="297" r:id="rId16"/>
    <p:sldId id="392" r:id="rId17"/>
    <p:sldId id="393" r:id="rId18"/>
    <p:sldId id="394" r:id="rId19"/>
    <p:sldId id="1514" r:id="rId20"/>
    <p:sldId id="1515" r:id="rId21"/>
    <p:sldId id="1513" r:id="rId22"/>
    <p:sldId id="1516" r:id="rId23"/>
    <p:sldId id="395" r:id="rId24"/>
    <p:sldId id="396" r:id="rId25"/>
    <p:sldId id="397" r:id="rId26"/>
    <p:sldId id="270" r:id="rId27"/>
    <p:sldId id="273" r:id="rId28"/>
    <p:sldId id="401" r:id="rId29"/>
    <p:sldId id="1509" r:id="rId30"/>
    <p:sldId id="1517" r:id="rId31"/>
    <p:sldId id="1508" r:id="rId32"/>
    <p:sldId id="1518" r:id="rId33"/>
    <p:sldId id="1519" r:id="rId34"/>
    <p:sldId id="381" r:id="rId35"/>
  </p:sldIdLst>
  <p:sldSz cx="10287000" cy="6858000" type="35mm"/>
  <p:notesSz cx="17526000" cy="231775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1"/>
    <p:restoredTop sz="93118"/>
  </p:normalViewPr>
  <p:slideViewPr>
    <p:cSldViewPr snapToGrid="0">
      <p:cViewPr varScale="1">
        <p:scale>
          <a:sx n="115" d="100"/>
          <a:sy n="115" d="100"/>
        </p:scale>
        <p:origin x="1704" y="19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F5F3731-CC1B-9840-B535-AB3B9E1940FA}"/>
              </a:ext>
            </a:extLst>
          </p:cNvPr>
          <p:cNvSpPr>
            <a:spLocks noGrp="1" noChangeArrowheads="1"/>
          </p:cNvSpPr>
          <p:nvPr>
            <p:ph type="body" sz="quarter" idx="3"/>
          </p:nvPr>
        </p:nvSpPr>
        <p:spPr bwMode="auto">
          <a:xfrm>
            <a:off x="2338388" y="11009313"/>
            <a:ext cx="12850812" cy="104298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234950" tIns="117475" rIns="234950" bIns="1174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a:extLst>
              <a:ext uri="{FF2B5EF4-FFF2-40B4-BE49-F238E27FC236}">
                <a16:creationId xmlns:a16="http://schemas.microsoft.com/office/drawing/2014/main" id="{A8803798-BE2C-6D3D-744E-7E2859D37809}"/>
              </a:ext>
            </a:extLst>
          </p:cNvPr>
          <p:cNvSpPr>
            <a:spLocks noGrp="1" noRot="1" noChangeAspect="1" noChangeArrowheads="1" noTextEdit="1"/>
          </p:cNvSpPr>
          <p:nvPr>
            <p:ph type="sldImg" idx="2"/>
          </p:nvPr>
        </p:nvSpPr>
        <p:spPr bwMode="auto">
          <a:xfrm>
            <a:off x="6184900" y="4364038"/>
            <a:ext cx="5156200" cy="344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2319338" rtl="0" eaLnBrk="0" fontAlgn="base" hangingPunct="0">
      <a:spcBef>
        <a:spcPct val="30000"/>
      </a:spcBef>
      <a:spcAft>
        <a:spcPct val="0"/>
      </a:spcAft>
      <a:defRPr sz="3000" kern="1200">
        <a:solidFill>
          <a:schemeClr val="tx1"/>
        </a:solidFill>
        <a:latin typeface="Times" charset="0"/>
        <a:ea typeface="ＭＳ Ｐゴシック" charset="0"/>
        <a:cs typeface="ＭＳ Ｐゴシック" charset="0"/>
      </a:defRPr>
    </a:lvl1pPr>
    <a:lvl2pPr marL="1160463"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2pPr>
    <a:lvl3pPr marL="2319338"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3pPr>
    <a:lvl4pPr marL="3481388"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4pPr>
    <a:lvl5pPr marL="4641850"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7C83EED-B1F1-E406-CE83-CA7447B5311F}"/>
              </a:ext>
            </a:extLst>
          </p:cNvPr>
          <p:cNvSpPr>
            <a:spLocks noGrp="1" noRot="1" noChangeAspect="1" noChangeArrowheads="1" noTextEdit="1"/>
          </p:cNvSpPr>
          <p:nvPr>
            <p:ph type="sldImg"/>
          </p:nvPr>
        </p:nvSpPr>
        <p:spPr>
          <a:xfrm>
            <a:off x="6181725" y="4364038"/>
            <a:ext cx="5162550" cy="3441700"/>
          </a:xfrm>
          <a:ln/>
        </p:spPr>
      </p:sp>
      <p:sp>
        <p:nvSpPr>
          <p:cNvPr id="197635" name="Rectangle 3">
            <a:extLst>
              <a:ext uri="{FF2B5EF4-FFF2-40B4-BE49-F238E27FC236}">
                <a16:creationId xmlns:a16="http://schemas.microsoft.com/office/drawing/2014/main" id="{F4382E7D-C70D-2E4F-92FD-AFF4AB6417FA}"/>
              </a:ext>
            </a:extLst>
          </p:cNvPr>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B484807-9392-4365-B21D-EA9A4261664F}"/>
              </a:ext>
            </a:extLst>
          </p:cNvPr>
          <p:cNvSpPr>
            <a:spLocks noGrp="1" noChangeArrowheads="1"/>
          </p:cNvSpPr>
          <p:nvPr>
            <p:ph type="ftr" sz="quarter" idx="4"/>
          </p:nvPr>
        </p:nvSpPr>
        <p:spPr/>
        <p:txBody>
          <a:bodyPr/>
          <a:lstStyle/>
          <a:p>
            <a:pPr>
              <a:defRPr/>
            </a:pPr>
            <a:r>
              <a:rPr lang="en-US" altLang="en-US"/>
              <a:t>02-05-1219-A; EX 36570</a:t>
            </a:r>
          </a:p>
          <a:p>
            <a:pPr>
              <a:defRPr/>
            </a:pPr>
            <a:r>
              <a:rPr lang="en-US" altLang="en-US"/>
              <a:t>©2005 AMYLIN PHARMACEUTICALS, INC. AND ELI LILLY AND COMPANY. </a:t>
            </a:r>
          </a:p>
        </p:txBody>
      </p:sp>
      <p:sp>
        <p:nvSpPr>
          <p:cNvPr id="7" name="Rectangle 7">
            <a:extLst>
              <a:ext uri="{FF2B5EF4-FFF2-40B4-BE49-F238E27FC236}">
                <a16:creationId xmlns:a16="http://schemas.microsoft.com/office/drawing/2014/main" id="{F21831B1-934F-4ACC-B997-9E52EBE14492}"/>
              </a:ext>
            </a:extLst>
          </p:cNvPr>
          <p:cNvSpPr>
            <a:spLocks noGrp="1" noChangeArrowheads="1"/>
          </p:cNvSpPr>
          <p:nvPr>
            <p:ph type="sldNum" sz="quarter" idx="5"/>
          </p:nvPr>
        </p:nvSpPr>
        <p:spPr/>
        <p:txBody>
          <a:bodyPr/>
          <a:lstStyle/>
          <a:p>
            <a:pPr>
              <a:defRPr/>
            </a:pPr>
            <a:fld id="{637F826B-F186-408E-B760-63114BDDE9DB}" type="slidenum">
              <a:rPr lang="en-US" altLang="en-US" smtClean="0"/>
              <a:pPr>
                <a:defRPr/>
              </a:pPr>
              <a:t>15</a:t>
            </a:fld>
            <a:endParaRPr lang="en-US" altLang="en-US"/>
          </a:p>
        </p:txBody>
      </p:sp>
      <p:sp>
        <p:nvSpPr>
          <p:cNvPr id="62468" name="Rectangle 2"/>
          <p:cNvSpPr>
            <a:spLocks noGrp="1" noRot="1" noChangeAspect="1" noChangeArrowheads="1" noTextEdit="1"/>
          </p:cNvSpPr>
          <p:nvPr>
            <p:ph type="sldImg"/>
          </p:nvPr>
        </p:nvSpPr>
        <p:spPr bwMode="auto">
          <a:xfrm>
            <a:off x="161925" y="393700"/>
            <a:ext cx="4138613" cy="276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xfrm>
            <a:off x="399204" y="3310230"/>
            <a:ext cx="6377517" cy="5839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Required</a:t>
            </a:r>
          </a:p>
          <a:p>
            <a:pPr lvl="1" eaLnBrk="1" hangingPunct="1"/>
            <a:endParaRPr lang="en-US" altLang="en-US"/>
          </a:p>
          <a:p>
            <a:pPr eaLnBrk="1" hangingPunct="1"/>
            <a:r>
              <a:rPr lang="en-US" altLang="en-US"/>
              <a:t>DISCUSSION POINTS:</a:t>
            </a:r>
          </a:p>
          <a:p>
            <a:pPr lvl="1" eaLnBrk="1" hangingPunct="1"/>
            <a:r>
              <a:rPr lang="en-US" altLang="en-US"/>
              <a:t>--Upon food ingestion, GLP-1 is secreted into the circulation from L cells of small intestine. </a:t>
            </a:r>
          </a:p>
          <a:p>
            <a:pPr lvl="1" eaLnBrk="1" hangingPunct="1"/>
            <a:r>
              <a:rPr lang="en-US" altLang="en-US"/>
              <a:t>--GLP-1 increases beta-cell response by enhancing glucose-dependent insulin secretion. </a:t>
            </a:r>
          </a:p>
          <a:p>
            <a:pPr lvl="1" eaLnBrk="1" hangingPunct="1"/>
            <a:r>
              <a:rPr lang="en-US" altLang="en-US"/>
              <a:t>--GLP-1 decreases beta-cell workload and hence the demand for insulin secretion by:</a:t>
            </a:r>
          </a:p>
          <a:p>
            <a:pPr lvl="2" eaLnBrk="1" hangingPunct="1"/>
            <a:r>
              <a:rPr lang="en-US" altLang="en-US"/>
              <a:t>--Regulating the rate of gastric emptying such that meal nutrients are delivered to the small intestine and, in turn, absorbed into the circulation more smoothly, reducing peak nutrient absorption and insulin demand (beta-cell workload)</a:t>
            </a:r>
          </a:p>
          <a:p>
            <a:pPr lvl="2" eaLnBrk="1" hangingPunct="1"/>
            <a:r>
              <a:rPr lang="en-US" altLang="en-US"/>
              <a:t>--Decreasing postprandial glucagon secretion from pancreatic alpha cells, which helps to maintain the counterregulatory balance between insulin and glucagon  </a:t>
            </a:r>
          </a:p>
          <a:p>
            <a:pPr lvl="2" eaLnBrk="1" hangingPunct="1"/>
            <a:r>
              <a:rPr lang="en-US" altLang="en-US"/>
              <a:t>--Reducing postprandial glucagon secretion, GLP-1 has an indirect benefit on beta-cell workload, since decreased glucagon secretion will produce decreased postprandial hepatic glucose output</a:t>
            </a:r>
          </a:p>
          <a:p>
            <a:pPr lvl="2" eaLnBrk="1" hangingPunct="1"/>
            <a:r>
              <a:rPr lang="en-US" altLang="en-US"/>
              <a:t>--Having effects on the central nervous system, resulting in increased satiety (sensation of satisfaction with food intake) and a reduction of food intake</a:t>
            </a:r>
          </a:p>
          <a:p>
            <a:pPr lvl="1" eaLnBrk="1" hangingPunct="1"/>
            <a:r>
              <a:rPr lang="en-US" altLang="en-US"/>
              <a:t>--By decreasing beta-cell workload and improving beta-cell response, GLP-1 is an important regulator of glucose homeostasis.</a:t>
            </a:r>
          </a:p>
          <a:p>
            <a:pPr lvl="1" eaLnBrk="1" hangingPunct="1"/>
            <a:endParaRPr lang="en-US" altLang="en-US"/>
          </a:p>
          <a:p>
            <a:pPr eaLnBrk="1" hangingPunct="1"/>
            <a:r>
              <a:rPr lang="en-US" altLang="en-US"/>
              <a:t>SLIDE BACKGROUND:</a:t>
            </a:r>
          </a:p>
          <a:p>
            <a:pPr lvl="1" eaLnBrk="1" hangingPunct="1"/>
            <a:r>
              <a:rPr lang="en-US" altLang="en-US"/>
              <a:t>--Effect on Beta-cell: Drucker DJ. Diabetes. 1998; 47:159-169</a:t>
            </a:r>
          </a:p>
          <a:p>
            <a:pPr lvl="1" eaLnBrk="1" hangingPunct="1"/>
            <a:r>
              <a:rPr lang="en-US" altLang="en-US"/>
              <a:t>--Effect on Alpha cell:  Larsson H, et al. Acta Physiol Scand. 1997; 160:413-422</a:t>
            </a:r>
          </a:p>
          <a:p>
            <a:pPr lvl="1" eaLnBrk="1" hangingPunct="1"/>
            <a:r>
              <a:rPr lang="en-US" altLang="en-US"/>
              <a:t>--Effects on Liver: Larsson H, et al. Acta Physiol Scand. 1997; 160:413-422</a:t>
            </a:r>
          </a:p>
          <a:p>
            <a:pPr lvl="1" eaLnBrk="1" hangingPunct="1"/>
            <a:r>
              <a:rPr lang="en-US" altLang="en-US"/>
              <a:t>--Effects on Stomach: Nauck MA, et al. Diabetologia. 1996; 39:1546-1553</a:t>
            </a:r>
          </a:p>
          <a:p>
            <a:pPr lvl="1" eaLnBrk="1" hangingPunct="1"/>
            <a:r>
              <a:rPr lang="en-US" altLang="en-US"/>
              <a:t>--Effects on CNS: Flint A, et al. J Clin Invest. 1998; 101:515-520</a:t>
            </a:r>
          </a:p>
          <a:p>
            <a:pPr lvl="1" eaLnBrk="1" hangingPunct="1"/>
            <a:endParaRPr lang="en-US" altLang="en-US"/>
          </a:p>
        </p:txBody>
      </p:sp>
    </p:spTree>
    <p:extLst>
      <p:ext uri="{BB962C8B-B14F-4D97-AF65-F5344CB8AC3E}">
        <p14:creationId xmlns:p14="http://schemas.microsoft.com/office/powerpoint/2010/main" val="159439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077913" y="914400"/>
            <a:ext cx="47005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412081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Gothic" charset="0"/>
                <a:cs typeface="Gothic" charset="0"/>
              </a:rPr>
              <a:t>Figure 2 Effect of Once-Weekly </a:t>
            </a:r>
            <a:r>
              <a:rPr lang="en-GB" dirty="0" err="1">
                <a:latin typeface="Arial" charset="0"/>
                <a:ea typeface="Gothic" charset="0"/>
                <a:cs typeface="Gothic" charset="0"/>
              </a:rPr>
              <a:t>Tirzepatide</a:t>
            </a:r>
            <a:r>
              <a:rPr lang="en-GB" dirty="0">
                <a:latin typeface="Arial" charset="0"/>
                <a:ea typeface="Gothic" charset="0"/>
                <a:cs typeface="Gothic" charset="0"/>
              </a:rPr>
              <a:t>, as Compared with </a:t>
            </a:r>
            <a:r>
              <a:rPr lang="en-GB" dirty="0" err="1">
                <a:latin typeface="Arial" charset="0"/>
                <a:ea typeface="Gothic" charset="0"/>
                <a:cs typeface="Gothic" charset="0"/>
              </a:rPr>
              <a:t>Semaglutide</a:t>
            </a:r>
            <a:r>
              <a:rPr lang="en-GB" dirty="0">
                <a:latin typeface="Arial" charset="0"/>
                <a:ea typeface="Gothic" charset="0"/>
                <a:cs typeface="Gothic" charset="0"/>
              </a:rPr>
              <a:t>, on Body Weight, the Percentage of Patients Who Met Weight-Loss Goals, and the Lipid Profile. Least-squares means (±SE) are presented, unless otherwise noted. Error bars indicate the standard error. Panel A shows the change from baseline in body weight at 40 weeks, as assessed with analysis of covariance with multiple imputation for treatment for missing weight at 40 weeks (treatment-regimen </a:t>
            </a:r>
            <a:r>
              <a:rPr lang="en-GB" dirty="0" err="1">
                <a:latin typeface="Arial" charset="0"/>
                <a:ea typeface="Gothic" charset="0"/>
                <a:cs typeface="Gothic" charset="0"/>
              </a:rPr>
              <a:t>estimand</a:t>
            </a:r>
            <a:r>
              <a:rPr lang="en-GB" dirty="0">
                <a:latin typeface="Arial" charset="0"/>
                <a:ea typeface="Gothic" charset="0"/>
                <a:cs typeface="Gothic" charset="0"/>
              </a:rPr>
              <a:t>). ETDs are least-squares means (95% confidence interval) at 40 weeks in the modified intention-to-treat population. Panel B shows the change from baseline in body weight over time, derived from a mixed-model repeated-measures analysis (efficacy </a:t>
            </a:r>
            <a:r>
              <a:rPr lang="en-GB" dirty="0" err="1">
                <a:latin typeface="Arial" charset="0"/>
                <a:ea typeface="Gothic" charset="0"/>
                <a:cs typeface="Gothic" charset="0"/>
              </a:rPr>
              <a:t>estimand</a:t>
            </a:r>
            <a:r>
              <a:rPr lang="en-GB" dirty="0">
                <a:latin typeface="Arial" charset="0"/>
                <a:ea typeface="Gothic" charset="0"/>
                <a:cs typeface="Gothic" charset="0"/>
              </a:rPr>
              <a:t>). The </a:t>
            </a:r>
            <a:r>
              <a:rPr lang="en-GB" dirty="0" err="1">
                <a:latin typeface="Arial" charset="0"/>
                <a:ea typeface="Gothic" charset="0"/>
                <a:cs typeface="Gothic" charset="0"/>
              </a:rPr>
              <a:t>percent</a:t>
            </a:r>
            <a:r>
              <a:rPr lang="en-GB" dirty="0">
                <a:latin typeface="Arial" charset="0"/>
                <a:ea typeface="Gothic" charset="0"/>
                <a:cs typeface="Gothic" charset="0"/>
              </a:rPr>
              <a:t> changes from baseline values at 40 weeks are shown in parentheses. Arrows indicate the times at which the maintenance doses of </a:t>
            </a:r>
            <a:r>
              <a:rPr lang="en-GB" dirty="0" err="1">
                <a:latin typeface="Arial" charset="0"/>
                <a:ea typeface="Gothic" charset="0"/>
                <a:cs typeface="Gothic" charset="0"/>
              </a:rPr>
              <a:t>tirzepatide</a:t>
            </a:r>
            <a:r>
              <a:rPr lang="en-GB" dirty="0">
                <a:latin typeface="Arial" charset="0"/>
                <a:ea typeface="Gothic" charset="0"/>
                <a:cs typeface="Gothic" charset="0"/>
              </a:rPr>
              <a:t> (5 mg, 10 mg, or 15 mg) and </a:t>
            </a:r>
            <a:r>
              <a:rPr lang="en-GB" dirty="0" err="1">
                <a:latin typeface="Arial" charset="0"/>
                <a:ea typeface="Gothic" charset="0"/>
                <a:cs typeface="Gothic" charset="0"/>
              </a:rPr>
              <a:t>semaglutide</a:t>
            </a:r>
            <a:r>
              <a:rPr lang="en-GB" dirty="0">
                <a:latin typeface="Arial" charset="0"/>
                <a:ea typeface="Gothic" charset="0"/>
                <a:cs typeface="Gothic" charset="0"/>
              </a:rPr>
              <a:t> 1 mg were achieved. Panel C shows the percentage of patients who had body-weight reductions of at least 5%, 10%, or 15% from baseline to week 40 (treatment-regimen </a:t>
            </a:r>
            <a:r>
              <a:rPr lang="en-GB" dirty="0" err="1">
                <a:latin typeface="Arial" charset="0"/>
                <a:ea typeface="Gothic" charset="0"/>
                <a:cs typeface="Gothic" charset="0"/>
              </a:rPr>
              <a:t>estimand</a:t>
            </a:r>
            <a:r>
              <a:rPr lang="en-GB" dirty="0">
                <a:latin typeface="Arial" charset="0"/>
                <a:ea typeface="Gothic" charset="0"/>
                <a:cs typeface="Gothic" charset="0"/>
              </a:rPr>
              <a:t>). The percentage was calculated with the use of Rubin’s rules by combining the percentages of patients who met the target in imputed data sets. Panel D shows the </a:t>
            </a:r>
            <a:r>
              <a:rPr lang="en-GB" dirty="0" err="1">
                <a:latin typeface="Arial" charset="0"/>
                <a:ea typeface="Gothic" charset="0"/>
                <a:cs typeface="Gothic" charset="0"/>
              </a:rPr>
              <a:t>percent</a:t>
            </a:r>
            <a:r>
              <a:rPr lang="en-GB" dirty="0">
                <a:latin typeface="Arial" charset="0"/>
                <a:ea typeface="Gothic" charset="0"/>
                <a:cs typeface="Gothic" charset="0"/>
              </a:rPr>
              <a:t> change (±SE) from baseline in lipid levels at 40 weeks, as estimated with the use of log transformation. HDL denotes high-density lipoprotein, LDL low-density lipoprotein, and VLDL very-low-density lipoprotein.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736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06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83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960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344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6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28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39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828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156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B4283D5-4CBF-F48E-41A7-B37421C77900}"/>
              </a:ext>
            </a:extLst>
          </p:cNvPr>
          <p:cNvSpPr>
            <a:spLocks noGrp="1" noChangeArrowheads="1"/>
          </p:cNvSpPr>
          <p:nvPr>
            <p:ph type="title"/>
          </p:nvPr>
        </p:nvSpPr>
        <p:spPr bwMode="auto">
          <a:xfrm>
            <a:off x="12573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93A1614-F8FD-917E-6F6E-EE15CC942043}"/>
              </a:ext>
            </a:extLst>
          </p:cNvPr>
          <p:cNvSpPr>
            <a:spLocks noGrp="1" noChangeArrowheads="1"/>
          </p:cNvSpPr>
          <p:nvPr>
            <p:ph type="body" idx="1"/>
          </p:nvPr>
        </p:nvSpPr>
        <p:spPr bwMode="auto">
          <a:xfrm>
            <a:off x="12573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lr>
          <a:schemeClr val="tx1"/>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ounjaro.com/savings-resourc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goodhormonehealth.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dlineplus.gov/druginfo/meds/a695033.html" TargetMode="External"/><Relationship Id="rId2" Type="http://schemas.openxmlformats.org/officeDocument/2006/relationships/hyperlink" Target="https://medlineplus.gov/druginfo/meds/a612037.html" TargetMode="External"/><Relationship Id="rId1" Type="http://schemas.openxmlformats.org/officeDocument/2006/relationships/slideLayout" Target="../slideLayouts/slideLayout2.xml"/><Relationship Id="rId4" Type="http://schemas.openxmlformats.org/officeDocument/2006/relationships/hyperlink" Target="https://medlineplus.gov/druginfo/meds/a601244.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xlist.com/script/main/art.asp?articlekey=101642" TargetMode="External"/><Relationship Id="rId2" Type="http://schemas.openxmlformats.org/officeDocument/2006/relationships/hyperlink" Target="https://www.rxlist.com/script/main/art.asp?articlekey=249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D8FA00A8-E881-1183-87B9-76C1F5AFBC4C}"/>
              </a:ext>
            </a:extLst>
          </p:cNvPr>
          <p:cNvSpPr>
            <a:spLocks noGrp="1" noChangeArrowheads="1"/>
          </p:cNvSpPr>
          <p:nvPr>
            <p:ph type="title"/>
          </p:nvPr>
        </p:nvSpPr>
        <p:spPr>
          <a:xfrm>
            <a:off x="1107688" y="3622017"/>
            <a:ext cx="7797800" cy="1143000"/>
          </a:xfrm>
        </p:spPr>
        <p:txBody>
          <a:bodyPr/>
          <a:lstStyle/>
          <a:p>
            <a:r>
              <a:rPr lang="en-US" altLang="en-US" sz="2800" dirty="0">
                <a:solidFill>
                  <a:srgbClr val="FAFD00"/>
                </a:solidFill>
              </a:rPr>
              <a:t>Theodore C. Friedman, M.D., Ph.D.</a:t>
            </a:r>
            <a:br>
              <a:rPr lang="en-US" altLang="en-US" sz="2800" dirty="0">
                <a:solidFill>
                  <a:srgbClr val="FAFD00"/>
                </a:solidFill>
              </a:rPr>
            </a:br>
            <a:r>
              <a:rPr lang="en-US" altLang="en-US" sz="2800" dirty="0">
                <a:solidFill>
                  <a:srgbClr val="FAFD00"/>
                </a:solidFill>
              </a:rPr>
              <a:t> (the Wiz) </a:t>
            </a:r>
            <a:br>
              <a:rPr lang="en-US" altLang="en-US" sz="2800" dirty="0">
                <a:solidFill>
                  <a:srgbClr val="FAFD00"/>
                </a:solidFill>
              </a:rPr>
            </a:br>
            <a:r>
              <a:rPr lang="en-US" altLang="en-US" sz="2800" dirty="0">
                <a:solidFill>
                  <a:srgbClr val="FAFD00"/>
                </a:solidFill>
              </a:rPr>
              <a:t>Professor of Medicine-UCLA</a:t>
            </a:r>
            <a:br>
              <a:rPr lang="en-US" altLang="en-US" sz="2800" dirty="0">
                <a:solidFill>
                  <a:srgbClr val="FAFD00"/>
                </a:solidFill>
              </a:rPr>
            </a:br>
            <a:r>
              <a:rPr lang="en-US" altLang="en-US" sz="2800" dirty="0">
                <a:solidFill>
                  <a:srgbClr val="FAFD00"/>
                </a:solidFill>
              </a:rPr>
              <a:t>Chairman, Department of Internal Medicine</a:t>
            </a:r>
            <a:br>
              <a:rPr lang="en-US" altLang="en-US" sz="2800" dirty="0">
                <a:solidFill>
                  <a:srgbClr val="FAFD00"/>
                </a:solidFill>
              </a:rPr>
            </a:br>
            <a:r>
              <a:rPr lang="en-US" altLang="en-US" sz="2800" dirty="0">
                <a:solidFill>
                  <a:srgbClr val="FAFD00"/>
                </a:solidFill>
              </a:rPr>
              <a:t>Charles R. Drew University</a:t>
            </a:r>
            <a:br>
              <a:rPr lang="en-US" altLang="en-US" sz="2800" dirty="0">
                <a:solidFill>
                  <a:srgbClr val="FAFD00"/>
                </a:solidFill>
              </a:rPr>
            </a:br>
            <a:r>
              <a:rPr lang="en-US" altLang="en-US" sz="2800" dirty="0">
                <a:solidFill>
                  <a:srgbClr val="FAFD00"/>
                </a:solidFill>
              </a:rPr>
              <a:t>Dr. Friedman’s Endocrinology Clinic</a:t>
            </a:r>
            <a:br>
              <a:rPr lang="en-US" altLang="en-US" sz="2800" dirty="0">
                <a:solidFill>
                  <a:srgbClr val="FAFD00"/>
                </a:solidFill>
              </a:rPr>
            </a:br>
            <a:r>
              <a:rPr lang="en-US" sz="1800" dirty="0">
                <a:effectLst/>
                <a:latin typeface="Helvetica Neue LT Std 67 Medium" panose="02000503000000020004" pitchFamily="2" charset="0"/>
                <a:ea typeface="Calibri" panose="020F0502020204030204" pitchFamily="34" charset="0"/>
                <a:cs typeface="Times New Roman" panose="02020603050405020304" pitchFamily="18" charset="0"/>
              </a:rPr>
              <a:t>Oh-Oh-Oh-Ozempic</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Helvetica Neue LT Std 67 Medium" panose="02000503000000020004" pitchFamily="2" charset="0"/>
                <a:ea typeface="Calibri" panose="020F0502020204030204" pitchFamily="34" charset="0"/>
                <a:cs typeface="Times New Roman" panose="02020603050405020304" pitchFamily="18" charset="0"/>
              </a:rPr>
              <a:t>Webinar on Ozempic and other new weight loss medicines.</a:t>
            </a:r>
            <a:br>
              <a:rPr lang="en-US" altLang="en-US" sz="3200" dirty="0"/>
            </a:br>
            <a:r>
              <a:rPr lang="en-US" altLang="en-US" sz="3200" dirty="0"/>
              <a:t>https://</a:t>
            </a:r>
            <a:r>
              <a:rPr lang="en-US" altLang="en-US" sz="3200" dirty="0" err="1"/>
              <a:t>www.youtube.com</a:t>
            </a:r>
            <a:r>
              <a:rPr lang="en-US" altLang="en-US" sz="3200" dirty="0"/>
              <a:t>/</a:t>
            </a:r>
            <a:r>
              <a:rPr lang="en-US" altLang="en-US" sz="3200" dirty="0" err="1"/>
              <a:t>watch?v</a:t>
            </a:r>
            <a:r>
              <a:rPr lang="en-US" altLang="en-US" sz="3200" dirty="0"/>
              <a:t>=bzIBj90D3YA</a:t>
            </a:r>
            <a:br>
              <a:rPr lang="en-US" altLang="en-US" sz="3200" dirty="0"/>
            </a:br>
            <a:r>
              <a:rPr lang="en-US" altLang="en-US" sz="3200" dirty="0" err="1">
                <a:solidFill>
                  <a:srgbClr val="FFFF00"/>
                </a:solidFill>
              </a:rPr>
              <a:t>GoodHormoneHealth</a:t>
            </a:r>
            <a:r>
              <a:rPr lang="en-US" altLang="en-US" sz="3200" dirty="0">
                <a:solidFill>
                  <a:srgbClr val="FFFF00"/>
                </a:solidFill>
              </a:rPr>
              <a:t> Webinar</a:t>
            </a:r>
            <a:br>
              <a:rPr lang="en-US" altLang="en-US" sz="2800" dirty="0">
                <a:solidFill>
                  <a:srgbClr val="FAFD00"/>
                </a:solidFill>
              </a:rPr>
            </a:br>
            <a:br>
              <a:rPr lang="en-US" altLang="en-US" sz="2800" dirty="0">
                <a:solidFill>
                  <a:srgbClr val="FAFD00"/>
                </a:solidFill>
              </a:rPr>
            </a:br>
            <a:r>
              <a:rPr lang="en-US" altLang="en-US" sz="2800" dirty="0">
                <a:solidFill>
                  <a:srgbClr val="FAFD00"/>
                </a:solidFill>
              </a:rPr>
              <a:t>July 8, 2023</a:t>
            </a:r>
            <a:br>
              <a:rPr lang="en-US" altLang="en-US" sz="3600" dirty="0">
                <a:solidFill>
                  <a:srgbClr val="FAFD00"/>
                </a:solidFill>
              </a:rPr>
            </a:br>
            <a:br>
              <a:rPr lang="en-US" altLang="en-US" sz="3600" dirty="0">
                <a:solidFill>
                  <a:srgbClr val="FAFD00"/>
                </a:solidFill>
              </a:rPr>
            </a:br>
            <a:endParaRPr lang="en-US" altLang="en-US" sz="3600" dirty="0">
              <a:solidFill>
                <a:srgbClr val="FAFD00"/>
              </a:solidFill>
            </a:endParaRPr>
          </a:p>
        </p:txBody>
      </p:sp>
      <p:pic>
        <p:nvPicPr>
          <p:cNvPr id="4098" name="Picture 2">
            <a:extLst>
              <a:ext uri="{FF2B5EF4-FFF2-40B4-BE49-F238E27FC236}">
                <a16:creationId xmlns:a16="http://schemas.microsoft.com/office/drawing/2014/main" id="{983807FB-E153-3C8C-004E-C07474D08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22AC953F-17A8-78B3-2FC4-2F331C928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038" y="176213"/>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GLP-1 receptor agonists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r>
              <a:rPr lang="en-US" sz="1800" dirty="0">
                <a:effectLst/>
                <a:latin typeface="Times New Roman" panose="02020603050405020304" pitchFamily="18" charset="0"/>
                <a:ea typeface="Times New Roman" panose="02020603050405020304" pitchFamily="18" charset="0"/>
              </a:rPr>
              <a:t>Incretin effect</a:t>
            </a:r>
          </a:p>
          <a:p>
            <a:r>
              <a:rPr lang="en-US" sz="1800" dirty="0">
                <a:latin typeface="Times New Roman" panose="02020603050405020304" pitchFamily="18" charset="0"/>
                <a:ea typeface="Times New Roman" panose="02020603050405020304" pitchFamily="18" charset="0"/>
              </a:rPr>
              <a:t>Oral glucose raises more insulin than iv glucose</a:t>
            </a:r>
          </a:p>
          <a:p>
            <a:r>
              <a:rPr lang="en-US" sz="1800" dirty="0">
                <a:effectLst/>
                <a:latin typeface="Times New Roman" panose="02020603050405020304" pitchFamily="18" charset="0"/>
                <a:ea typeface="Times New Roman" panose="02020603050405020304" pitchFamily="18" charset="0"/>
              </a:rPr>
              <a:t>GI factor that secretes insulin</a:t>
            </a:r>
          </a:p>
          <a:p>
            <a:r>
              <a:rPr lang="en-US" sz="1800" dirty="0">
                <a:latin typeface="Times New Roman" panose="02020603050405020304" pitchFamily="18" charset="0"/>
                <a:ea typeface="Times New Roman" panose="02020603050405020304" pitchFamily="18" charset="0"/>
              </a:rPr>
              <a:t>Found to be GLP-1 and GIP-1</a:t>
            </a:r>
          </a:p>
          <a:p>
            <a:r>
              <a:rPr lang="en-US" sz="1800" dirty="0">
                <a:latin typeface="Times New Roman" panose="02020603050405020304" pitchFamily="18" charset="0"/>
                <a:ea typeface="Times New Roman" panose="02020603050405020304" pitchFamily="18" charset="0"/>
              </a:rPr>
              <a:t>Found to have GLP-1 receptors in the brain that control appetite</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381189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GLP-1 receptor agonists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3397678" y="1371600"/>
            <a:ext cx="6002144" cy="4114800"/>
          </a:xfrm>
        </p:spPr>
        <p:txBody>
          <a:bodyPr/>
          <a:lstStyle/>
          <a:p>
            <a:endParaRPr lang="en-US" sz="1800" dirty="0">
              <a:effectLst/>
              <a:latin typeface="Times New Roman" panose="02020603050405020304" pitchFamily="18" charset="0"/>
              <a:ea typeface="Times New Roman" panose="02020603050405020304" pitchFamily="18" charset="0"/>
            </a:endParaRPr>
          </a:p>
          <a:p>
            <a:r>
              <a:rPr lang="en-US" sz="1400" b="0" i="0" u="none" strike="noStrike" dirty="0">
                <a:solidFill>
                  <a:srgbClr val="FFFF00"/>
                </a:solidFill>
                <a:effectLst/>
                <a:latin typeface="Calibri" panose="020F0502020204030204" pitchFamily="34" charset="0"/>
                <a:cs typeface="Calibri" panose="020F0502020204030204" pitchFamily="34" charset="0"/>
              </a:rPr>
              <a:t>In 1980, researchers at Massachusetts General Hospital wanted to use new technology to find the gene that encodes a hormone called glucagon. The team decided to study Anglerfish, which have special organs that make the hormone, simplifying the task of gathering samples of pure tissue.</a:t>
            </a:r>
          </a:p>
          <a:p>
            <a:r>
              <a:rPr lang="en-US" sz="1400" b="0" i="0" strike="noStrike" dirty="0">
                <a:solidFill>
                  <a:srgbClr val="FFFF00"/>
                </a:solidFill>
                <a:effectLst/>
                <a:latin typeface="Calibri" panose="020F0502020204030204" pitchFamily="34" charset="0"/>
                <a:cs typeface="Calibri" panose="020F0502020204030204" pitchFamily="34" charset="0"/>
              </a:rPr>
              <a:t>They determined the genetic sequence of glucagon and they learned that the same gene encodes related hormones known as peptides</a:t>
            </a:r>
          </a:p>
          <a:p>
            <a:r>
              <a:rPr lang="en-US" sz="1400" b="0" i="0" u="none" strike="noStrike" dirty="0">
                <a:solidFill>
                  <a:srgbClr val="FFFF00"/>
                </a:solidFill>
                <a:effectLst/>
                <a:latin typeface="Calibri" panose="020F0502020204030204" pitchFamily="34" charset="0"/>
                <a:cs typeface="Calibri" panose="020F0502020204030204" pitchFamily="34" charset="0"/>
              </a:rPr>
              <a:t>It was called glucagon-like peptide-1 and its nickname was GLP-1. </a:t>
            </a:r>
          </a:p>
          <a:p>
            <a:pPr algn="l" rtl="0"/>
            <a:r>
              <a:rPr lang="en-US" sz="1400" b="0" i="0" u="none" strike="noStrike" dirty="0">
                <a:solidFill>
                  <a:srgbClr val="FFFF00"/>
                </a:solidFill>
                <a:effectLst/>
                <a:latin typeface="Calibri" panose="020F0502020204030204" pitchFamily="34" charset="0"/>
                <a:cs typeface="Calibri" panose="020F0502020204030204" pitchFamily="34" charset="0"/>
              </a:rPr>
              <a:t>Scientists in Massachusetts and Europe learned that it encourages insulin release and lowers blood sugar. That held out hope that it could help treat diabetes. Later they discovered that GLP-1 </a:t>
            </a:r>
            <a:r>
              <a:rPr lang="en-US" sz="1400" b="0" i="0" strike="noStrike" dirty="0">
                <a:solidFill>
                  <a:srgbClr val="FFFF00"/>
                </a:solidFill>
                <a:effectLst/>
                <a:latin typeface="Calibri" panose="020F0502020204030204" pitchFamily="34" charset="0"/>
                <a:cs typeface="Calibri" panose="020F0502020204030204" pitchFamily="34" charset="0"/>
              </a:rPr>
              <a:t>makes people feel fuller faster and slows down emptying of food from the stomach. </a:t>
            </a:r>
          </a:p>
          <a:p>
            <a:pPr algn="l" rtl="0"/>
            <a:r>
              <a:rPr lang="en-US" sz="1400" b="0" i="0" u="none" strike="noStrike" dirty="0">
                <a:solidFill>
                  <a:srgbClr val="FFFF00"/>
                </a:solidFill>
                <a:effectLst/>
                <a:latin typeface="Calibri" panose="020F0502020204030204" pitchFamily="34" charset="0"/>
                <a:cs typeface="Calibri" panose="020F0502020204030204" pitchFamily="34" charset="0"/>
              </a:rPr>
              <a:t>But there was a problem: GLP-1 vanishes from the human body nearly as fast as it is secreted, chewed up by enzymes and washed away by the kidneys in minutes. That meant there was little chance of developing the magic peptide into a drug.</a:t>
            </a:r>
          </a:p>
          <a:p>
            <a:pPr algn="l" rtl="0"/>
            <a:r>
              <a:rPr lang="en-US" sz="1400" dirty="0">
                <a:solidFill>
                  <a:srgbClr val="FFFF00"/>
                </a:solidFill>
                <a:latin typeface="Calibri" panose="020F0502020204030204" pitchFamily="34" charset="0"/>
                <a:cs typeface="Calibri" panose="020F0502020204030204" pitchFamily="34" charset="0"/>
              </a:rPr>
              <a:t>Scientists turned to the </a:t>
            </a:r>
            <a:r>
              <a:rPr lang="en-US" sz="1400" dirty="0" err="1">
                <a:solidFill>
                  <a:srgbClr val="FFFF00"/>
                </a:solidFill>
                <a:latin typeface="Calibri" panose="020F0502020204030204" pitchFamily="34" charset="0"/>
                <a:cs typeface="Calibri" panose="020F0502020204030204" pitchFamily="34" charset="0"/>
              </a:rPr>
              <a:t>gila</a:t>
            </a:r>
            <a:r>
              <a:rPr lang="en-US" sz="1400" dirty="0">
                <a:solidFill>
                  <a:srgbClr val="FFFF00"/>
                </a:solidFill>
                <a:latin typeface="Calibri" panose="020F0502020204030204" pitchFamily="34" charset="0"/>
                <a:cs typeface="Calibri" panose="020F0502020204030204" pitchFamily="34" charset="0"/>
              </a:rPr>
              <a:t> monster, who don’t get high or low blood sugar despite eating </a:t>
            </a:r>
            <a:r>
              <a:rPr lang="en-US" sz="1400" b="0" i="0" u="none" strike="noStrike" dirty="0">
                <a:solidFill>
                  <a:srgbClr val="FFFF00"/>
                </a:solidFill>
                <a:effectLst/>
                <a:latin typeface="Calibri" panose="020F0502020204030204" pitchFamily="34" charset="0"/>
                <a:cs typeface="Calibri" panose="020F0502020204030204" pitchFamily="34" charset="0"/>
              </a:rPr>
              <a:t>four meals per year. </a:t>
            </a:r>
          </a:p>
          <a:p>
            <a:pPr algn="l" rtl="0"/>
            <a:r>
              <a:rPr lang="en-US" sz="1400" dirty="0">
                <a:solidFill>
                  <a:srgbClr val="FFFF00"/>
                </a:solidFill>
                <a:latin typeface="Calibri" panose="020F0502020204030204" pitchFamily="34" charset="0"/>
                <a:cs typeface="Calibri" panose="020F0502020204030204" pitchFamily="34" charset="0"/>
              </a:rPr>
              <a:t>They live </a:t>
            </a:r>
            <a:r>
              <a:rPr lang="en-US" sz="1400" b="0" i="0" u="none" strike="noStrike" dirty="0">
                <a:solidFill>
                  <a:srgbClr val="FFFF00"/>
                </a:solidFill>
                <a:effectLst/>
                <a:latin typeface="Calibri" panose="020F0502020204030204" pitchFamily="34" charset="0"/>
                <a:cs typeface="Calibri" panose="020F0502020204030204" pitchFamily="34" charset="0"/>
              </a:rPr>
              <a:t>most of their lives below ground, slowly digesting energy stored in their tails.</a:t>
            </a:r>
          </a:p>
          <a:p>
            <a:pPr marL="0" indent="0" algn="l" rtl="0">
              <a:buNone/>
            </a:pPr>
            <a:endParaRPr lang="en-US" sz="1400" b="0" i="0" u="none" strike="noStrike" dirty="0">
              <a:solidFill>
                <a:srgbClr val="FFFF00"/>
              </a:solidFill>
              <a:effectLst/>
              <a:latin typeface="Calibri" panose="020F0502020204030204" pitchFamily="34" charset="0"/>
              <a:cs typeface="Calibri" panose="020F0502020204030204" pitchFamily="34" charset="0"/>
            </a:endParaRPr>
          </a:p>
          <a:p>
            <a:endParaRPr lang="en-US" sz="900" b="0" i="0" u="none" strike="noStrike" dirty="0">
              <a:effectLst/>
              <a:latin typeface="var(--article-font-family)"/>
            </a:endParaRPr>
          </a:p>
        </p:txBody>
      </p:sp>
      <p:pic>
        <p:nvPicPr>
          <p:cNvPr id="2" name="Picture 1">
            <a:extLst>
              <a:ext uri="{FF2B5EF4-FFF2-40B4-BE49-F238E27FC236}">
                <a16:creationId xmlns:a16="http://schemas.microsoft.com/office/drawing/2014/main" id="{0C6FEA56-337E-4047-3B18-F67A24F9FE1D}"/>
              </a:ext>
            </a:extLst>
          </p:cNvPr>
          <p:cNvPicPr>
            <a:picLocks noChangeAspect="1"/>
          </p:cNvPicPr>
          <p:nvPr/>
        </p:nvPicPr>
        <p:blipFill>
          <a:blip r:embed="rId2"/>
          <a:stretch>
            <a:fillRect/>
          </a:stretch>
        </p:blipFill>
        <p:spPr>
          <a:xfrm>
            <a:off x="430871" y="3757962"/>
            <a:ext cx="2715322" cy="1392960"/>
          </a:xfrm>
          <a:prstGeom prst="rect">
            <a:avLst/>
          </a:prstGeom>
        </p:spPr>
      </p:pic>
      <p:pic>
        <p:nvPicPr>
          <p:cNvPr id="3" name="Picture 2">
            <a:extLst>
              <a:ext uri="{FF2B5EF4-FFF2-40B4-BE49-F238E27FC236}">
                <a16:creationId xmlns:a16="http://schemas.microsoft.com/office/drawing/2014/main" id="{F358115E-2948-F15A-4DF5-05F815CA685D}"/>
              </a:ext>
            </a:extLst>
          </p:cNvPr>
          <p:cNvPicPr>
            <a:picLocks noChangeAspect="1"/>
          </p:cNvPicPr>
          <p:nvPr/>
        </p:nvPicPr>
        <p:blipFill>
          <a:blip r:embed="rId3"/>
          <a:stretch>
            <a:fillRect/>
          </a:stretch>
        </p:blipFill>
        <p:spPr>
          <a:xfrm>
            <a:off x="430871" y="1371600"/>
            <a:ext cx="2278875" cy="1536613"/>
          </a:xfrm>
          <a:prstGeom prst="rect">
            <a:avLst/>
          </a:prstGeom>
        </p:spPr>
      </p:pic>
      <p:sp>
        <p:nvSpPr>
          <p:cNvPr id="4" name="TextBox 3">
            <a:extLst>
              <a:ext uri="{FF2B5EF4-FFF2-40B4-BE49-F238E27FC236}">
                <a16:creationId xmlns:a16="http://schemas.microsoft.com/office/drawing/2014/main" id="{216D831F-C87A-D02B-25DA-7F0A952F38AE}"/>
              </a:ext>
            </a:extLst>
          </p:cNvPr>
          <p:cNvSpPr txBox="1"/>
          <p:nvPr/>
        </p:nvSpPr>
        <p:spPr>
          <a:xfrm>
            <a:off x="1070517" y="3256156"/>
            <a:ext cx="1500732" cy="461665"/>
          </a:xfrm>
          <a:prstGeom prst="rect">
            <a:avLst/>
          </a:prstGeom>
          <a:noFill/>
        </p:spPr>
        <p:txBody>
          <a:bodyPr wrap="none" rtlCol="0">
            <a:spAutoFit/>
          </a:bodyPr>
          <a:lstStyle/>
          <a:p>
            <a:r>
              <a:rPr lang="en-US" dirty="0"/>
              <a:t>Anglerfish</a:t>
            </a:r>
          </a:p>
        </p:txBody>
      </p:sp>
      <p:sp>
        <p:nvSpPr>
          <p:cNvPr id="5" name="TextBox 4">
            <a:extLst>
              <a:ext uri="{FF2B5EF4-FFF2-40B4-BE49-F238E27FC236}">
                <a16:creationId xmlns:a16="http://schemas.microsoft.com/office/drawing/2014/main" id="{A5EAAAF8-EE15-E183-88D1-C178411852AE}"/>
              </a:ext>
            </a:extLst>
          </p:cNvPr>
          <p:cNvSpPr txBox="1"/>
          <p:nvPr/>
        </p:nvSpPr>
        <p:spPr>
          <a:xfrm>
            <a:off x="1070517" y="5486400"/>
            <a:ext cx="1781257" cy="461665"/>
          </a:xfrm>
          <a:prstGeom prst="rect">
            <a:avLst/>
          </a:prstGeom>
          <a:noFill/>
        </p:spPr>
        <p:txBody>
          <a:bodyPr wrap="none" rtlCol="0">
            <a:spAutoFit/>
          </a:bodyPr>
          <a:lstStyle/>
          <a:p>
            <a:r>
              <a:rPr lang="en-US" dirty="0"/>
              <a:t>Gila monster</a:t>
            </a:r>
          </a:p>
        </p:txBody>
      </p:sp>
    </p:spTree>
    <p:extLst>
      <p:ext uri="{BB962C8B-B14F-4D97-AF65-F5344CB8AC3E}">
        <p14:creationId xmlns:p14="http://schemas.microsoft.com/office/powerpoint/2010/main" val="268472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GLP-1 receptor agonists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3397678" y="1371600"/>
            <a:ext cx="6002144" cy="4114800"/>
          </a:xfrm>
        </p:spPr>
        <p:txBody>
          <a:bodyPr/>
          <a:lstStyle/>
          <a:p>
            <a:endParaRPr lang="en-US" sz="1800" dirty="0">
              <a:effectLst/>
              <a:latin typeface="Times New Roman" panose="02020603050405020304" pitchFamily="18" charset="0"/>
              <a:ea typeface="Times New Roman" panose="02020603050405020304" pitchFamily="18" charset="0"/>
            </a:endParaRPr>
          </a:p>
          <a:p>
            <a:pPr algn="l" rtl="0"/>
            <a:r>
              <a:rPr lang="en-US" sz="1400" b="0" i="0" u="none" strike="noStrike" dirty="0" err="1">
                <a:solidFill>
                  <a:srgbClr val="FFFF00"/>
                </a:solidFill>
                <a:effectLst/>
                <a:latin typeface="Calibri" panose="020F0502020204030204" pitchFamily="34" charset="0"/>
                <a:cs typeface="Calibri" panose="020F0502020204030204" pitchFamily="34" charset="0"/>
              </a:rPr>
              <a:t>Eng</a:t>
            </a:r>
            <a:r>
              <a:rPr lang="en-US" sz="1400" b="0" i="0" u="none" strike="noStrike" dirty="0">
                <a:solidFill>
                  <a:srgbClr val="FFFF00"/>
                </a:solidFill>
                <a:effectLst/>
                <a:latin typeface="Calibri" panose="020F0502020204030204" pitchFamily="34" charset="0"/>
                <a:cs typeface="Calibri" panose="020F0502020204030204" pitchFamily="34" charset="0"/>
              </a:rPr>
              <a:t> and </a:t>
            </a:r>
            <a:r>
              <a:rPr lang="en-US" sz="1400" b="0" i="0" u="none" strike="noStrike" dirty="0" err="1">
                <a:solidFill>
                  <a:srgbClr val="FFFF00"/>
                </a:solidFill>
                <a:effectLst/>
                <a:latin typeface="Calibri" panose="020F0502020204030204" pitchFamily="34" charset="0"/>
                <a:cs typeface="Calibri" panose="020F0502020204030204" pitchFamily="34" charset="0"/>
              </a:rPr>
              <a:t>Raufman</a:t>
            </a:r>
            <a:r>
              <a:rPr lang="en-US" sz="1400" b="0" i="0" u="none" strike="noStrike" dirty="0">
                <a:solidFill>
                  <a:srgbClr val="FFFF00"/>
                </a:solidFill>
                <a:effectLst/>
                <a:latin typeface="Calibri" panose="020F0502020204030204" pitchFamily="34" charset="0"/>
                <a:cs typeface="Calibri" panose="020F0502020204030204" pitchFamily="34" charset="0"/>
              </a:rPr>
              <a:t> studied powdered Gila monster venom ordered from the Miami Serpentarium, whose owner survived 172 snake bites over the years as he produced venom for research.</a:t>
            </a:r>
            <a:r>
              <a:rPr lang="en-US" sz="1400" b="1" i="0" u="none" strike="noStrike" dirty="0">
                <a:solidFill>
                  <a:srgbClr val="FFFF00"/>
                </a:solidFill>
                <a:effectLst/>
                <a:latin typeface="Calibri" panose="020F0502020204030204" pitchFamily="34" charset="0"/>
                <a:cs typeface="Calibri" panose="020F0502020204030204" pitchFamily="34" charset="0"/>
              </a:rPr>
              <a:t> </a:t>
            </a:r>
            <a:endParaRPr lang="en-US" sz="1400" b="0" i="0" u="none" strike="noStrike" dirty="0">
              <a:solidFill>
                <a:srgbClr val="FFFF00"/>
              </a:solidFill>
              <a:effectLst/>
              <a:latin typeface="Calibri" panose="020F0502020204030204" pitchFamily="34" charset="0"/>
              <a:cs typeface="Calibri" panose="020F0502020204030204" pitchFamily="34" charset="0"/>
            </a:endParaRPr>
          </a:p>
          <a:p>
            <a:pPr algn="l" rtl="0"/>
            <a:r>
              <a:rPr lang="en-US" sz="1400" b="0" i="0" u="none" strike="noStrike" dirty="0" err="1">
                <a:solidFill>
                  <a:srgbClr val="FFFF00"/>
                </a:solidFill>
                <a:effectLst/>
                <a:latin typeface="Calibri" panose="020F0502020204030204" pitchFamily="34" charset="0"/>
                <a:cs typeface="Calibri" panose="020F0502020204030204" pitchFamily="34" charset="0"/>
              </a:rPr>
              <a:t>Eng</a:t>
            </a:r>
            <a:r>
              <a:rPr lang="en-US" sz="1400" b="0" i="0" u="none" strike="noStrike" dirty="0">
                <a:solidFill>
                  <a:srgbClr val="FFFF00"/>
                </a:solidFill>
                <a:effectLst/>
                <a:latin typeface="Calibri" panose="020F0502020204030204" pitchFamily="34" charset="0"/>
                <a:cs typeface="Calibri" panose="020F0502020204030204" pitchFamily="34" charset="0"/>
              </a:rPr>
              <a:t> isolated a small peptide that he called Exendin-4, which they found was similar to human GLP-1. </a:t>
            </a:r>
          </a:p>
          <a:p>
            <a:r>
              <a:rPr lang="en-US" sz="1400" b="0" i="0" u="none" strike="noStrike" dirty="0" err="1">
                <a:solidFill>
                  <a:srgbClr val="FFFF00"/>
                </a:solidFill>
                <a:effectLst/>
                <a:latin typeface="Calibri" panose="020F0502020204030204" pitchFamily="34" charset="0"/>
                <a:cs typeface="Calibri" panose="020F0502020204030204" pitchFamily="34" charset="0"/>
              </a:rPr>
              <a:t>Eng</a:t>
            </a:r>
            <a:r>
              <a:rPr lang="en-US" sz="1400" b="0" i="0" u="none" strike="noStrike" dirty="0">
                <a:solidFill>
                  <a:srgbClr val="FFFF00"/>
                </a:solidFill>
                <a:effectLst/>
                <a:latin typeface="Calibri" panose="020F0502020204030204" pitchFamily="34" charset="0"/>
                <a:cs typeface="Calibri" panose="020F0502020204030204" pitchFamily="34" charset="0"/>
              </a:rPr>
              <a:t> then tested his new peptide on diabetic mice and found something intriguing: It not only reduced blood glucose, it did so for hours.</a:t>
            </a:r>
          </a:p>
          <a:p>
            <a:r>
              <a:rPr lang="en-US" sz="1400" b="0" i="0" u="none" strike="noStrike" dirty="0">
                <a:solidFill>
                  <a:srgbClr val="FFFF00"/>
                </a:solidFill>
                <a:effectLst/>
                <a:latin typeface="Calibri" panose="020F0502020204030204" pitchFamily="34" charset="0"/>
                <a:cs typeface="Calibri" panose="020F0502020204030204" pitchFamily="34" charset="0"/>
              </a:rPr>
              <a:t>Nausea was a major side effect</a:t>
            </a:r>
          </a:p>
          <a:p>
            <a:pPr algn="l" rtl="0"/>
            <a:r>
              <a:rPr lang="en-US" sz="1400" b="0" i="0" u="none" strike="noStrike" dirty="0">
                <a:solidFill>
                  <a:srgbClr val="FFFF00"/>
                </a:solidFill>
                <a:effectLst/>
                <a:latin typeface="Calibri" panose="020F0502020204030204" pitchFamily="34" charset="0"/>
                <a:cs typeface="Calibri" panose="020F0502020204030204" pitchFamily="34" charset="0"/>
              </a:rPr>
              <a:t>David Nathan, a </a:t>
            </a:r>
            <a:r>
              <a:rPr lang="en-US" sz="1400" b="0" i="0" u="none" strike="noStrike" dirty="0" err="1">
                <a:solidFill>
                  <a:srgbClr val="FFFF00"/>
                </a:solidFill>
                <a:effectLst/>
                <a:latin typeface="Calibri" panose="020F0502020204030204" pitchFamily="34" charset="0"/>
                <a:cs typeface="Calibri" panose="020F0502020204030204" pitchFamily="34" charset="0"/>
              </a:rPr>
              <a:t>MassGen</a:t>
            </a:r>
            <a:r>
              <a:rPr lang="en-US" sz="1400" b="0" i="0" u="none" strike="noStrike" dirty="0">
                <a:solidFill>
                  <a:srgbClr val="FFFF00"/>
                </a:solidFill>
                <a:effectLst/>
                <a:latin typeface="Calibri" panose="020F0502020204030204" pitchFamily="34" charset="0"/>
                <a:cs typeface="Calibri" panose="020F0502020204030204" pitchFamily="34" charset="0"/>
              </a:rPr>
              <a:t> physician scientist who led a 1991 study, still remembers what happened when they increased the dose: “One person leaned over the side of his chair and threw up on my shoes.”</a:t>
            </a:r>
            <a:endParaRPr lang="en-US" sz="1400" dirty="0">
              <a:solidFill>
                <a:srgbClr val="FFFF00"/>
              </a:solidFill>
              <a:latin typeface="Calibri" panose="020F0502020204030204" pitchFamily="34" charset="0"/>
              <a:cs typeface="Calibri" panose="020F0502020204030204" pitchFamily="34" charset="0"/>
            </a:endParaRPr>
          </a:p>
          <a:p>
            <a:r>
              <a:rPr lang="en-US" sz="1400" b="0" i="0" u="none" strike="noStrike" dirty="0">
                <a:solidFill>
                  <a:srgbClr val="FFFF00"/>
                </a:solidFill>
                <a:effectLst/>
                <a:latin typeface="Calibri" panose="020F0502020204030204" pitchFamily="34" charset="0"/>
                <a:cs typeface="Calibri" panose="020F0502020204030204" pitchFamily="34" charset="0"/>
              </a:rPr>
              <a:t>They worked to develop Exendin-4 into a drug by synthesizing the Gila monster peptide. </a:t>
            </a:r>
            <a:endParaRPr lang="en-US" sz="1400" dirty="0">
              <a:solidFill>
                <a:srgbClr val="FFFF00"/>
              </a:solidFill>
              <a:latin typeface="Calibri" panose="020F0502020204030204" pitchFamily="34" charset="0"/>
              <a:cs typeface="Calibri" panose="020F0502020204030204" pitchFamily="34" charset="0"/>
            </a:endParaRPr>
          </a:p>
          <a:p>
            <a:r>
              <a:rPr lang="en-US" sz="1400" b="0" i="0" u="none" strike="noStrike" dirty="0">
                <a:solidFill>
                  <a:srgbClr val="FFFF00"/>
                </a:solidFill>
                <a:effectLst/>
                <a:latin typeface="Calibri" panose="020F0502020204030204" pitchFamily="34" charset="0"/>
                <a:cs typeface="Calibri" panose="020F0502020204030204" pitchFamily="34" charset="0"/>
              </a:rPr>
              <a:t>The Food and Drug Administration approved the first GLP-1-based treatment in 2005. </a:t>
            </a:r>
          </a:p>
          <a:p>
            <a:pPr algn="l" rtl="0"/>
            <a:r>
              <a:rPr lang="en-US" sz="1400" b="0" i="0" u="none" strike="noStrike" dirty="0">
                <a:solidFill>
                  <a:srgbClr val="FFFF00"/>
                </a:solidFill>
                <a:effectLst/>
                <a:latin typeface="Calibri" panose="020F0502020204030204" pitchFamily="34" charset="0"/>
                <a:cs typeface="Calibri" panose="020F0502020204030204" pitchFamily="34" charset="0"/>
              </a:rPr>
              <a:t>Novo Nordisk worked on its own drug that more closely resembled the human peptide. With some clever chemistry it bumped up this drug’s time in the body to a day. Its first GLP-1 drug, the once-daily shot liraglutide, would receive FDA approval in 2010. </a:t>
            </a:r>
          </a:p>
          <a:p>
            <a:endParaRPr lang="en-US" sz="900" b="0" i="0" u="none" strike="noStrike" dirty="0">
              <a:effectLst/>
              <a:latin typeface="var(--article-font-family)"/>
            </a:endParaRPr>
          </a:p>
        </p:txBody>
      </p:sp>
      <p:pic>
        <p:nvPicPr>
          <p:cNvPr id="2" name="Picture 1">
            <a:extLst>
              <a:ext uri="{FF2B5EF4-FFF2-40B4-BE49-F238E27FC236}">
                <a16:creationId xmlns:a16="http://schemas.microsoft.com/office/drawing/2014/main" id="{0C6FEA56-337E-4047-3B18-F67A24F9FE1D}"/>
              </a:ext>
            </a:extLst>
          </p:cNvPr>
          <p:cNvPicPr>
            <a:picLocks noChangeAspect="1"/>
          </p:cNvPicPr>
          <p:nvPr/>
        </p:nvPicPr>
        <p:blipFill>
          <a:blip r:embed="rId2"/>
          <a:stretch>
            <a:fillRect/>
          </a:stretch>
        </p:blipFill>
        <p:spPr>
          <a:xfrm>
            <a:off x="430871" y="3757962"/>
            <a:ext cx="2715322" cy="1392960"/>
          </a:xfrm>
          <a:prstGeom prst="rect">
            <a:avLst/>
          </a:prstGeom>
        </p:spPr>
      </p:pic>
      <p:pic>
        <p:nvPicPr>
          <p:cNvPr id="3" name="Picture 2">
            <a:extLst>
              <a:ext uri="{FF2B5EF4-FFF2-40B4-BE49-F238E27FC236}">
                <a16:creationId xmlns:a16="http://schemas.microsoft.com/office/drawing/2014/main" id="{F358115E-2948-F15A-4DF5-05F815CA685D}"/>
              </a:ext>
            </a:extLst>
          </p:cNvPr>
          <p:cNvPicPr>
            <a:picLocks noChangeAspect="1"/>
          </p:cNvPicPr>
          <p:nvPr/>
        </p:nvPicPr>
        <p:blipFill>
          <a:blip r:embed="rId3"/>
          <a:stretch>
            <a:fillRect/>
          </a:stretch>
        </p:blipFill>
        <p:spPr>
          <a:xfrm>
            <a:off x="430871" y="1371600"/>
            <a:ext cx="2278875" cy="1536613"/>
          </a:xfrm>
          <a:prstGeom prst="rect">
            <a:avLst/>
          </a:prstGeom>
        </p:spPr>
      </p:pic>
      <p:sp>
        <p:nvSpPr>
          <p:cNvPr id="4" name="TextBox 3">
            <a:extLst>
              <a:ext uri="{FF2B5EF4-FFF2-40B4-BE49-F238E27FC236}">
                <a16:creationId xmlns:a16="http://schemas.microsoft.com/office/drawing/2014/main" id="{216D831F-C87A-D02B-25DA-7F0A952F38AE}"/>
              </a:ext>
            </a:extLst>
          </p:cNvPr>
          <p:cNvSpPr txBox="1"/>
          <p:nvPr/>
        </p:nvSpPr>
        <p:spPr>
          <a:xfrm>
            <a:off x="1070517" y="3256156"/>
            <a:ext cx="1500732" cy="461665"/>
          </a:xfrm>
          <a:prstGeom prst="rect">
            <a:avLst/>
          </a:prstGeom>
          <a:noFill/>
        </p:spPr>
        <p:txBody>
          <a:bodyPr wrap="none" rtlCol="0">
            <a:spAutoFit/>
          </a:bodyPr>
          <a:lstStyle/>
          <a:p>
            <a:r>
              <a:rPr lang="en-US" dirty="0"/>
              <a:t>Anglerfish</a:t>
            </a:r>
          </a:p>
        </p:txBody>
      </p:sp>
      <p:sp>
        <p:nvSpPr>
          <p:cNvPr id="5" name="TextBox 4">
            <a:extLst>
              <a:ext uri="{FF2B5EF4-FFF2-40B4-BE49-F238E27FC236}">
                <a16:creationId xmlns:a16="http://schemas.microsoft.com/office/drawing/2014/main" id="{A5EAAAF8-EE15-E183-88D1-C178411852AE}"/>
              </a:ext>
            </a:extLst>
          </p:cNvPr>
          <p:cNvSpPr txBox="1"/>
          <p:nvPr/>
        </p:nvSpPr>
        <p:spPr>
          <a:xfrm>
            <a:off x="1070517" y="5486400"/>
            <a:ext cx="1781257" cy="461665"/>
          </a:xfrm>
          <a:prstGeom prst="rect">
            <a:avLst/>
          </a:prstGeom>
          <a:noFill/>
        </p:spPr>
        <p:txBody>
          <a:bodyPr wrap="none" rtlCol="0">
            <a:spAutoFit/>
          </a:bodyPr>
          <a:lstStyle/>
          <a:p>
            <a:r>
              <a:rPr lang="en-US" dirty="0"/>
              <a:t>Gila monster</a:t>
            </a:r>
          </a:p>
        </p:txBody>
      </p:sp>
    </p:spTree>
    <p:extLst>
      <p:ext uri="{BB962C8B-B14F-4D97-AF65-F5344CB8AC3E}">
        <p14:creationId xmlns:p14="http://schemas.microsoft.com/office/powerpoint/2010/main" val="137819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GLP-1 receptor agonists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3397678" y="1371600"/>
            <a:ext cx="6002144" cy="4114800"/>
          </a:xfrm>
        </p:spPr>
        <p:txBody>
          <a:bodyPr/>
          <a:lstStyle/>
          <a:p>
            <a:pPr algn="l" rtl="0"/>
            <a:r>
              <a:rPr lang="en-US" sz="1400" b="0" i="0" u="none" strike="noStrike" dirty="0">
                <a:solidFill>
                  <a:srgbClr val="FFFF00"/>
                </a:solidFill>
                <a:effectLst/>
                <a:latin typeface="Calibri" panose="020F0502020204030204" pitchFamily="34" charset="0"/>
                <a:cs typeface="Calibri" panose="020F0502020204030204" pitchFamily="34" charset="0"/>
              </a:rPr>
              <a:t>Seven years later came its longer-lasting diabetes drug, the once-weekly shot </a:t>
            </a:r>
            <a:r>
              <a:rPr lang="en-US" sz="1400" b="0" i="0" u="none" strike="noStrike" dirty="0" err="1">
                <a:solidFill>
                  <a:srgbClr val="FFFF00"/>
                </a:solidFill>
                <a:effectLst/>
                <a:latin typeface="Calibri" panose="020F0502020204030204" pitchFamily="34" charset="0"/>
                <a:cs typeface="Calibri" panose="020F0502020204030204" pitchFamily="34" charset="0"/>
              </a:rPr>
              <a:t>semaglutide</a:t>
            </a:r>
            <a:r>
              <a:rPr lang="en-US" sz="1400" b="0" i="0" u="none" strike="noStrike" dirty="0">
                <a:solidFill>
                  <a:srgbClr val="FFFF00"/>
                </a:solidFill>
                <a:effectLst/>
                <a:latin typeface="Calibri" panose="020F0502020204030204" pitchFamily="34" charset="0"/>
                <a:cs typeface="Calibri" panose="020F0502020204030204" pitchFamily="34" charset="0"/>
              </a:rPr>
              <a:t>. As it turned out, it was also the best of the drugs for weight loss, making it the first blockbuster in the category. A higher dose was approved in 2021 to treat obesity. </a:t>
            </a:r>
          </a:p>
          <a:p>
            <a:pPr algn="l" rtl="0"/>
            <a:r>
              <a:rPr lang="en-US" sz="1400" b="0" i="0" u="none" strike="noStrike" dirty="0">
                <a:solidFill>
                  <a:srgbClr val="FFFF00"/>
                </a:solidFill>
                <a:effectLst/>
                <a:latin typeface="Calibri" panose="020F0502020204030204" pitchFamily="34" charset="0"/>
                <a:cs typeface="Calibri" panose="020F0502020204030204" pitchFamily="34" charset="0"/>
              </a:rPr>
              <a:t>Those two approved doses are better known today by their brand names: Ozempic and </a:t>
            </a:r>
            <a:r>
              <a:rPr lang="en-US" sz="1400" b="0" i="0" u="none" strike="noStrike" dirty="0" err="1">
                <a:solidFill>
                  <a:srgbClr val="FFFF00"/>
                </a:solidFill>
                <a:effectLst/>
                <a:latin typeface="Calibri" panose="020F0502020204030204" pitchFamily="34" charset="0"/>
                <a:cs typeface="Calibri" panose="020F0502020204030204" pitchFamily="34" charset="0"/>
              </a:rPr>
              <a:t>Wegovy</a:t>
            </a:r>
            <a:r>
              <a:rPr lang="en-US" sz="1400" dirty="0">
                <a:solidFill>
                  <a:srgbClr val="FFFF00"/>
                </a:solidFill>
                <a:latin typeface="Calibri" panose="020F0502020204030204" pitchFamily="34" charset="0"/>
                <a:cs typeface="Calibri" panose="020F0502020204030204" pitchFamily="34" charset="0"/>
              </a:rPr>
              <a:t>.</a:t>
            </a:r>
            <a:endParaRPr lang="en-US" sz="1400" b="0" i="0" u="none" strike="noStrike" dirty="0">
              <a:solidFill>
                <a:srgbClr val="FFFF00"/>
              </a:solidFill>
              <a:effectLst/>
              <a:latin typeface="Calibri" panose="020F0502020204030204" pitchFamily="34" charset="0"/>
              <a:cs typeface="Calibri" panose="020F0502020204030204" pitchFamily="34" charset="0"/>
            </a:endParaRPr>
          </a:p>
          <a:p>
            <a:endParaRPr lang="en-US" sz="900" b="0" i="0" u="none" strike="noStrike" dirty="0">
              <a:effectLst/>
              <a:latin typeface="var(--article-font-family)"/>
            </a:endParaRPr>
          </a:p>
        </p:txBody>
      </p:sp>
      <p:pic>
        <p:nvPicPr>
          <p:cNvPr id="2" name="Picture 1">
            <a:extLst>
              <a:ext uri="{FF2B5EF4-FFF2-40B4-BE49-F238E27FC236}">
                <a16:creationId xmlns:a16="http://schemas.microsoft.com/office/drawing/2014/main" id="{0C6FEA56-337E-4047-3B18-F67A24F9FE1D}"/>
              </a:ext>
            </a:extLst>
          </p:cNvPr>
          <p:cNvPicPr>
            <a:picLocks noChangeAspect="1"/>
          </p:cNvPicPr>
          <p:nvPr/>
        </p:nvPicPr>
        <p:blipFill>
          <a:blip r:embed="rId2"/>
          <a:stretch>
            <a:fillRect/>
          </a:stretch>
        </p:blipFill>
        <p:spPr>
          <a:xfrm>
            <a:off x="430871" y="3757962"/>
            <a:ext cx="2715322" cy="1392960"/>
          </a:xfrm>
          <a:prstGeom prst="rect">
            <a:avLst/>
          </a:prstGeom>
        </p:spPr>
      </p:pic>
      <p:pic>
        <p:nvPicPr>
          <p:cNvPr id="3" name="Picture 2">
            <a:extLst>
              <a:ext uri="{FF2B5EF4-FFF2-40B4-BE49-F238E27FC236}">
                <a16:creationId xmlns:a16="http://schemas.microsoft.com/office/drawing/2014/main" id="{F358115E-2948-F15A-4DF5-05F815CA685D}"/>
              </a:ext>
            </a:extLst>
          </p:cNvPr>
          <p:cNvPicPr>
            <a:picLocks noChangeAspect="1"/>
          </p:cNvPicPr>
          <p:nvPr/>
        </p:nvPicPr>
        <p:blipFill>
          <a:blip r:embed="rId3"/>
          <a:stretch>
            <a:fillRect/>
          </a:stretch>
        </p:blipFill>
        <p:spPr>
          <a:xfrm>
            <a:off x="430871" y="1371600"/>
            <a:ext cx="2278875" cy="1536613"/>
          </a:xfrm>
          <a:prstGeom prst="rect">
            <a:avLst/>
          </a:prstGeom>
        </p:spPr>
      </p:pic>
      <p:sp>
        <p:nvSpPr>
          <p:cNvPr id="4" name="TextBox 3">
            <a:extLst>
              <a:ext uri="{FF2B5EF4-FFF2-40B4-BE49-F238E27FC236}">
                <a16:creationId xmlns:a16="http://schemas.microsoft.com/office/drawing/2014/main" id="{216D831F-C87A-D02B-25DA-7F0A952F38AE}"/>
              </a:ext>
            </a:extLst>
          </p:cNvPr>
          <p:cNvSpPr txBox="1"/>
          <p:nvPr/>
        </p:nvSpPr>
        <p:spPr>
          <a:xfrm>
            <a:off x="1070517" y="3256156"/>
            <a:ext cx="1500732" cy="461665"/>
          </a:xfrm>
          <a:prstGeom prst="rect">
            <a:avLst/>
          </a:prstGeom>
          <a:noFill/>
        </p:spPr>
        <p:txBody>
          <a:bodyPr wrap="none" rtlCol="0">
            <a:spAutoFit/>
          </a:bodyPr>
          <a:lstStyle/>
          <a:p>
            <a:r>
              <a:rPr lang="en-US" dirty="0"/>
              <a:t>Anglerfish</a:t>
            </a:r>
          </a:p>
        </p:txBody>
      </p:sp>
      <p:sp>
        <p:nvSpPr>
          <p:cNvPr id="5" name="TextBox 4">
            <a:extLst>
              <a:ext uri="{FF2B5EF4-FFF2-40B4-BE49-F238E27FC236}">
                <a16:creationId xmlns:a16="http://schemas.microsoft.com/office/drawing/2014/main" id="{A5EAAAF8-EE15-E183-88D1-C178411852AE}"/>
              </a:ext>
            </a:extLst>
          </p:cNvPr>
          <p:cNvSpPr txBox="1"/>
          <p:nvPr/>
        </p:nvSpPr>
        <p:spPr>
          <a:xfrm>
            <a:off x="1070517" y="5486400"/>
            <a:ext cx="1781257" cy="461665"/>
          </a:xfrm>
          <a:prstGeom prst="rect">
            <a:avLst/>
          </a:prstGeom>
          <a:noFill/>
        </p:spPr>
        <p:txBody>
          <a:bodyPr wrap="none" rtlCol="0">
            <a:spAutoFit/>
          </a:bodyPr>
          <a:lstStyle/>
          <a:p>
            <a:r>
              <a:rPr lang="en-US" dirty="0"/>
              <a:t>Gila monster</a:t>
            </a:r>
          </a:p>
        </p:txBody>
      </p:sp>
    </p:spTree>
    <p:extLst>
      <p:ext uri="{BB962C8B-B14F-4D97-AF65-F5344CB8AC3E}">
        <p14:creationId xmlns:p14="http://schemas.microsoft.com/office/powerpoint/2010/main" val="306837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 of GLP-1 receptor agonist</a:t>
            </a:r>
          </a:p>
        </p:txBody>
      </p:sp>
      <p:sp>
        <p:nvSpPr>
          <p:cNvPr id="3" name="Content Placeholder 2"/>
          <p:cNvSpPr>
            <a:spLocks noGrp="1"/>
          </p:cNvSpPr>
          <p:nvPr>
            <p:ph idx="1"/>
          </p:nvPr>
        </p:nvSpPr>
        <p:spPr>
          <a:xfrm>
            <a:off x="1076864" y="2491899"/>
            <a:ext cx="7610476" cy="3670767"/>
          </a:xfrm>
        </p:spPr>
        <p:txBody>
          <a:bodyPr>
            <a:normAutofit lnSpcReduction="10000"/>
          </a:bodyPr>
          <a:lstStyle/>
          <a:p>
            <a:r>
              <a:rPr lang="en-US" dirty="0">
                <a:solidFill>
                  <a:srgbClr val="FFFF00"/>
                </a:solidFill>
              </a:rPr>
              <a:t>In hyperglycemic states, GLP-1 receptor agonists stimulate insulin secretion</a:t>
            </a:r>
          </a:p>
          <a:p>
            <a:r>
              <a:rPr lang="en-US" dirty="0">
                <a:solidFill>
                  <a:srgbClr val="FFFF00"/>
                </a:solidFill>
                <a:sym typeface="Wingdings"/>
              </a:rPr>
              <a:t>Delays gastric emptying</a:t>
            </a:r>
            <a:endParaRPr lang="en-US" dirty="0">
              <a:solidFill>
                <a:srgbClr val="FFFF00"/>
              </a:solidFill>
            </a:endParaRPr>
          </a:p>
          <a:p>
            <a:r>
              <a:rPr lang="en-US" dirty="0">
                <a:solidFill>
                  <a:srgbClr val="FFFF00"/>
                </a:solidFill>
              </a:rPr>
              <a:t>In hyperglycemic or </a:t>
            </a:r>
            <a:r>
              <a:rPr lang="en-US" dirty="0" err="1">
                <a:solidFill>
                  <a:srgbClr val="FFFF00"/>
                </a:solidFill>
              </a:rPr>
              <a:t>euglycemic</a:t>
            </a:r>
            <a:r>
              <a:rPr lang="en-US" dirty="0">
                <a:solidFill>
                  <a:srgbClr val="FFFF00"/>
                </a:solidFill>
              </a:rPr>
              <a:t> states </a:t>
            </a:r>
            <a:r>
              <a:rPr lang="en-US" dirty="0">
                <a:solidFill>
                  <a:srgbClr val="FFFF00"/>
                </a:solidFill>
                <a:sym typeface="Wingdings"/>
              </a:rPr>
              <a:t> suppress glucagon secretion</a:t>
            </a:r>
          </a:p>
          <a:p>
            <a:r>
              <a:rPr lang="en-US" dirty="0">
                <a:solidFill>
                  <a:srgbClr val="FFFF00"/>
                </a:solidFill>
                <a:sym typeface="Wingdings"/>
              </a:rPr>
              <a:t>Decreases appetite</a:t>
            </a:r>
          </a:p>
          <a:p>
            <a:r>
              <a:rPr lang="en-US" dirty="0">
                <a:solidFill>
                  <a:srgbClr val="FFFF00"/>
                </a:solidFill>
                <a:sym typeface="Wingdings"/>
              </a:rPr>
              <a:t>Reduces body weight</a:t>
            </a:r>
            <a:endParaRPr lang="en-US" dirty="0">
              <a:solidFill>
                <a:srgbClr val="FFFF00"/>
              </a:solidFill>
            </a:endParaRPr>
          </a:p>
        </p:txBody>
      </p:sp>
      <p:cxnSp>
        <p:nvCxnSpPr>
          <p:cNvPr id="8" name="Straight Arrow Connector 7"/>
          <p:cNvCxnSpPr/>
          <p:nvPr/>
        </p:nvCxnSpPr>
        <p:spPr>
          <a:xfrm flipH="1">
            <a:off x="8046906" y="2708214"/>
            <a:ext cx="699771" cy="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8046906" y="3573302"/>
            <a:ext cx="699771" cy="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746676" y="2708214"/>
            <a:ext cx="0" cy="865088"/>
          </a:xfrm>
          <a:prstGeom prst="line">
            <a:avLst/>
          </a:prstGeom>
          <a:ln>
            <a:solidFill>
              <a:srgbClr val="21449B"/>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58767" y="2695530"/>
            <a:ext cx="1456685" cy="830997"/>
          </a:xfrm>
          <a:prstGeom prst="rect">
            <a:avLst/>
          </a:prstGeom>
          <a:noFill/>
        </p:spPr>
        <p:txBody>
          <a:bodyPr wrap="square" rtlCol="0">
            <a:spAutoFit/>
          </a:bodyPr>
          <a:lstStyle/>
          <a:p>
            <a:r>
              <a:rPr lang="en-US" dirty="0" err="1">
                <a:solidFill>
                  <a:schemeClr val="accent5"/>
                </a:solidFill>
              </a:rPr>
              <a:t>Incretin</a:t>
            </a:r>
            <a:r>
              <a:rPr lang="en-US" dirty="0">
                <a:solidFill>
                  <a:schemeClr val="accent5"/>
                </a:solidFill>
              </a:rPr>
              <a:t> effects</a:t>
            </a:r>
          </a:p>
        </p:txBody>
      </p:sp>
    </p:spTree>
    <p:extLst>
      <p:ext uri="{BB962C8B-B14F-4D97-AF65-F5344CB8AC3E}">
        <p14:creationId xmlns:p14="http://schemas.microsoft.com/office/powerpoint/2010/main" val="2210402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hidden="1"/>
          <p:cNvSpPr>
            <a:spLocks noGrp="1" noChangeArrowheads="1"/>
          </p:cNvSpPr>
          <p:nvPr>
            <p:ph type="title"/>
          </p:nvPr>
        </p:nvSpPr>
        <p:spPr/>
        <p:txBody>
          <a:bodyPr>
            <a:normAutofit fontScale="90000"/>
          </a:bodyPr>
          <a:lstStyle/>
          <a:p>
            <a:r>
              <a:rPr lang="en-US" altLang="en-US" dirty="0"/>
              <a:t>GLP-1 Effects in Humans</a:t>
            </a:r>
            <a:br>
              <a:rPr lang="en-US" altLang="en-US" dirty="0"/>
            </a:br>
            <a:r>
              <a:rPr lang="en-US" altLang="en-US" sz="3000" dirty="0"/>
              <a:t>Understanding the Natural Role of Incretins</a:t>
            </a:r>
          </a:p>
        </p:txBody>
      </p:sp>
      <p:pic>
        <p:nvPicPr>
          <p:cNvPr id="61443" name="Picture 3" descr="TEMP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1268" name="Picture 4" descr="1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814" y="1829991"/>
            <a:ext cx="191809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69" name="Picture 5"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833" y="3203972"/>
            <a:ext cx="1270397" cy="7084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0" name="Picture 6" descr="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649" y="4227911"/>
            <a:ext cx="2025253"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1" name="Picture 7" descr="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9110" y="1456135"/>
            <a:ext cx="1284684" cy="100607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2" name="Picture 8" descr="1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5223" y="2391966"/>
            <a:ext cx="1814513"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3" name="Picture 9" descr="1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0042" y="3101579"/>
            <a:ext cx="1590675"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4" name="Picture 10" descr="1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9301" y="3848100"/>
            <a:ext cx="1806179" cy="7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5" name="Picture 11" descr="1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6025" y="4704161"/>
            <a:ext cx="1550194"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1276" name="Line 12"/>
          <p:cNvSpPr>
            <a:spLocks noChangeShapeType="1"/>
          </p:cNvSpPr>
          <p:nvPr/>
        </p:nvSpPr>
        <p:spPr bwMode="auto">
          <a:xfrm flipH="1" flipV="1">
            <a:off x="5254229" y="2294336"/>
            <a:ext cx="350044" cy="157163"/>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51277" name="Line 13"/>
          <p:cNvSpPr>
            <a:spLocks noChangeShapeType="1"/>
          </p:cNvSpPr>
          <p:nvPr/>
        </p:nvSpPr>
        <p:spPr bwMode="auto">
          <a:xfrm rot="10916269" flipH="1">
            <a:off x="3554017" y="4348164"/>
            <a:ext cx="1372790" cy="46435"/>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grpSp>
        <p:nvGrpSpPr>
          <p:cNvPr id="651278" name="Group 14"/>
          <p:cNvGrpSpPr>
            <a:grpSpLocks/>
          </p:cNvGrpSpPr>
          <p:nvPr/>
        </p:nvGrpSpPr>
        <p:grpSpPr bwMode="auto">
          <a:xfrm>
            <a:off x="5011342" y="3242073"/>
            <a:ext cx="1204913" cy="1117997"/>
            <a:chOff x="2769" y="2003"/>
            <a:chExt cx="1012" cy="939"/>
          </a:xfrm>
        </p:grpSpPr>
        <p:sp>
          <p:nvSpPr>
            <p:cNvPr id="61459" name="Line 15"/>
            <p:cNvSpPr>
              <a:spLocks noChangeShapeType="1"/>
            </p:cNvSpPr>
            <p:nvPr/>
          </p:nvSpPr>
          <p:spPr bwMode="auto">
            <a:xfrm rot="5400000" flipV="1">
              <a:off x="2310" y="2474"/>
              <a:ext cx="936" cy="0"/>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1460" name="Line 16"/>
            <p:cNvSpPr>
              <a:spLocks noChangeShapeType="1"/>
            </p:cNvSpPr>
            <p:nvPr/>
          </p:nvSpPr>
          <p:spPr bwMode="auto">
            <a:xfrm flipH="1">
              <a:off x="2769" y="2003"/>
              <a:ext cx="1012" cy="1"/>
            </a:xfrm>
            <a:prstGeom prst="line">
              <a:avLst/>
            </a:prstGeom>
            <a:noFill/>
            <a:ln w="28575">
              <a:solidFill>
                <a:srgbClr val="FFFF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grpSp>
      <p:sp>
        <p:nvSpPr>
          <p:cNvPr id="651281" name="Line 17"/>
          <p:cNvSpPr>
            <a:spLocks noChangeShapeType="1"/>
          </p:cNvSpPr>
          <p:nvPr/>
        </p:nvSpPr>
        <p:spPr bwMode="auto">
          <a:xfrm rot="-24380" flipH="1" flipV="1">
            <a:off x="5144693" y="4177905"/>
            <a:ext cx="1496615" cy="620315"/>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51282" name="Freeform 18"/>
          <p:cNvSpPr>
            <a:spLocks/>
          </p:cNvSpPr>
          <p:nvPr/>
        </p:nvSpPr>
        <p:spPr bwMode="auto">
          <a:xfrm rot="2855784">
            <a:off x="7215784" y="3537944"/>
            <a:ext cx="332184" cy="707231"/>
          </a:xfrm>
          <a:custGeom>
            <a:avLst/>
            <a:gdLst>
              <a:gd name="T0" fmla="*/ 2147483646 w 597"/>
              <a:gd name="T1" fmla="*/ 0 h 469"/>
              <a:gd name="T2" fmla="*/ 2147483646 w 597"/>
              <a:gd name="T3" fmla="*/ 2147483646 h 469"/>
              <a:gd name="T4" fmla="*/ 0 w 597"/>
              <a:gd name="T5" fmla="*/ 2147483646 h 469"/>
              <a:gd name="T6" fmla="*/ 0 60000 65536"/>
              <a:gd name="T7" fmla="*/ 0 60000 65536"/>
              <a:gd name="T8" fmla="*/ 0 60000 65536"/>
            </a:gdLst>
            <a:ahLst/>
            <a:cxnLst>
              <a:cxn ang="T6">
                <a:pos x="T0" y="T1"/>
              </a:cxn>
              <a:cxn ang="T7">
                <a:pos x="T2" y="T3"/>
              </a:cxn>
              <a:cxn ang="T8">
                <a:pos x="T4" y="T5"/>
              </a:cxn>
            </a:cxnLst>
            <a:rect l="0" t="0" r="r" b="b"/>
            <a:pathLst>
              <a:path w="597" h="469">
                <a:moveTo>
                  <a:pt x="33" y="0"/>
                </a:moveTo>
                <a:cubicBezTo>
                  <a:pt x="315" y="55"/>
                  <a:pt x="597" y="111"/>
                  <a:pt x="592" y="189"/>
                </a:cubicBezTo>
                <a:cubicBezTo>
                  <a:pt x="587" y="267"/>
                  <a:pt x="99" y="422"/>
                  <a:pt x="0" y="469"/>
                </a:cubicBezTo>
              </a:path>
            </a:pathLst>
          </a:custGeom>
          <a:noFill/>
          <a:ln w="28575" cap="flat" cmpd="sng">
            <a:solidFill>
              <a:srgbClr val="FFFFFF"/>
            </a:solidFill>
            <a:prstDash val="dash"/>
            <a:round/>
            <a:headEnd type="none" w="med" len="med"/>
            <a:tailEnd type="triangl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1350"/>
          </a:p>
        </p:txBody>
      </p:sp>
      <p:sp>
        <p:nvSpPr>
          <p:cNvPr id="651283" name="Line 19"/>
          <p:cNvSpPr>
            <a:spLocks noChangeShapeType="1"/>
          </p:cNvSpPr>
          <p:nvPr/>
        </p:nvSpPr>
        <p:spPr bwMode="auto">
          <a:xfrm flipH="1">
            <a:off x="4848226" y="4001691"/>
            <a:ext cx="1497806" cy="0"/>
          </a:xfrm>
          <a:prstGeom prst="line">
            <a:avLst/>
          </a:prstGeom>
          <a:noFill/>
          <a:ln w="28575">
            <a:solidFill>
              <a:srgbClr val="FFFFFF"/>
            </a:solidFill>
            <a:prstDash val="dash"/>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51284" name="Line 20"/>
          <p:cNvSpPr>
            <a:spLocks noChangeShapeType="1"/>
          </p:cNvSpPr>
          <p:nvPr/>
        </p:nvSpPr>
        <p:spPr bwMode="auto">
          <a:xfrm rot="10775620" flipH="1" flipV="1">
            <a:off x="3376614" y="2295525"/>
            <a:ext cx="1514475" cy="2506266"/>
          </a:xfrm>
          <a:prstGeom prst="line">
            <a:avLst/>
          </a:prstGeom>
          <a:noFill/>
          <a:ln w="38100">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9331729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err="1">
                <a:solidFill>
                  <a:srgbClr val="FFFF00"/>
                </a:solidFill>
                <a:effectLst/>
                <a:latin typeface="Times New Roman" panose="02020603050405020304" pitchFamily="18" charset="0"/>
                <a:ea typeface="Calibri" panose="020F0502020204030204" pitchFamily="34" charset="0"/>
              </a:rPr>
              <a:t>Semaglutide</a:t>
            </a:r>
            <a:r>
              <a:rPr lang="en-US" sz="1800" dirty="0">
                <a:solidFill>
                  <a:srgbClr val="FFFF00"/>
                </a:solidFill>
                <a:effectLst/>
                <a:latin typeface="Times New Roman" panose="02020603050405020304" pitchFamily="18" charset="0"/>
                <a:ea typeface="Calibri" panose="020F0502020204030204" pitchFamily="34" charset="0"/>
              </a:rPr>
              <a:t> (Ozempic) is a diabetes medicine that leads to profound and sustained weight loss.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It is not an amphetamine like drug so patients who have side effects on </a:t>
            </a:r>
            <a:r>
              <a:rPr lang="en-US" sz="1800" dirty="0">
                <a:solidFill>
                  <a:srgbClr val="FFFF00"/>
                </a:solidFill>
                <a:effectLst/>
                <a:latin typeface="Times New Roman" panose="02020603050405020304" pitchFamily="18" charset="0"/>
                <a:ea typeface="Times New Roman" panose="02020603050405020304" pitchFamily="18" charset="0"/>
              </a:rPr>
              <a:t>Phentermine or Phendimetrazine are likely to tolerate </a:t>
            </a:r>
            <a:r>
              <a:rPr lang="en-US" sz="1800" dirty="0">
                <a:solidFill>
                  <a:srgbClr val="FFFF00"/>
                </a:solidFill>
                <a:effectLst/>
                <a:latin typeface="Times New Roman" panose="02020603050405020304" pitchFamily="18" charset="0"/>
                <a:ea typeface="Calibri" panose="020F0502020204030204" pitchFamily="34" charset="0"/>
              </a:rPr>
              <a:t>Ozempic.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To avoid side effects including nausea (which is common) and feeling full, it is recommended to go up gradually on the dose of Ozempic (0.25 mg weekly for 1 month, then 0.5 mg weekly for 1 month, then 1 mg weekly). </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Some patients do fine on a lower dose.</a:t>
            </a:r>
            <a:endParaRPr lang="en-US" sz="1800" dirty="0">
              <a:solidFill>
                <a:srgbClr val="FFFF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The 2 mg dose has recently been approved and patients can go right from the 1 mg dose to the 2 mg and get an additional weight loss effect.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 recommend </a:t>
            </a:r>
            <a:r>
              <a:rPr lang="en-US" sz="1800" dirty="0">
                <a:solidFill>
                  <a:srgbClr val="FFFF00"/>
                </a:solidFill>
                <a:latin typeface="Times New Roman" panose="02020603050405020304" pitchFamily="18" charset="0"/>
                <a:ea typeface="Calibri" panose="020F0502020204030204" pitchFamily="34" charset="0"/>
              </a:rPr>
              <a:t>taking the 2 mg dose every 10 days for the first 2 doses.</a:t>
            </a:r>
            <a:endParaRPr lang="en-US" sz="1800" dirty="0">
              <a:solidFill>
                <a:srgbClr val="FFFF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If you get mild nausea, go down to a lower dose (go to 0.25 mg a week, if on 0.5.mg). </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We can prescribe Zofran for the nausea </a:t>
            </a:r>
            <a:endParaRPr lang="en-US" sz="1800" dirty="0">
              <a:solidFill>
                <a:srgbClr val="FFFF00"/>
              </a:solidFill>
              <a:effectLst/>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25152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18 clicks is 0.25 mg, so patients who develop nausea can go down in clicks.</a:t>
            </a:r>
          </a:p>
          <a:p>
            <a:pPr marL="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If the nausea is severe, stop the Ozempic until the nausea resolves, then restart at 8 clicks and go up by 5 clicks every 2 weeks as tolerated..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The weight loss is greater at higher doses. Other side effects include vomiting, diarrhea and constipation.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Ozempic lowers HbA1c (only modestly if already low), has cardioprotective and renal protective effects and improves PCOS and fatty liver disease.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It usually doesn’t give low blood sugars.</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Side effects</a:t>
            </a:r>
            <a:endParaRPr lang="en-US" sz="1800" dirty="0">
              <a:solidFill>
                <a:srgbClr val="FFFF00"/>
              </a:solidFill>
              <a:effectLst/>
              <a:latin typeface="Times New Roman" panose="02020603050405020304" pitchFamily="18" charset="0"/>
              <a:ea typeface="Calibri" panose="020F0502020204030204" pitchFamily="34" charset="0"/>
            </a:endParaRP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Nausea</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Feeling full</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Vomiting</a:t>
            </a:r>
          </a:p>
          <a:p>
            <a:pPr lvl="1" indent="-342900">
              <a:lnSpc>
                <a:spcPct val="150000"/>
              </a:lnSpc>
              <a:spcBef>
                <a:spcPts val="0"/>
              </a:spcBef>
              <a:spcAft>
                <a:spcPts val="0"/>
              </a:spcAft>
              <a:buSzPts val="1000"/>
              <a:buFont typeface="Symbol" pitchFamily="2" charset="2"/>
              <a:buChar char=""/>
              <a:tabLst>
                <a:tab pos="0" algn="l"/>
              </a:tabLst>
            </a:pPr>
            <a:r>
              <a:rPr lang="en-US" sz="1400" dirty="0">
                <a:latin typeface="Times New Roman" panose="02020603050405020304" pitchFamily="18" charset="0"/>
                <a:ea typeface="Calibri" panose="020F0502020204030204" pitchFamily="34" charset="0"/>
              </a:rPr>
              <a:t>Food stuck in your chest</a:t>
            </a:r>
            <a:endParaRPr lang="en-US" sz="1400" dirty="0">
              <a:effectLst/>
              <a:latin typeface="Times New Roman" panose="02020603050405020304" pitchFamily="18" charset="0"/>
              <a:ea typeface="Calibri" panose="020F0502020204030204" pitchFamily="34" charset="0"/>
            </a:endParaRP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abdominal pain</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loss of appetite</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diarrhea</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Times New Roman" panose="02020603050405020304" pitchFamily="18" charset="0"/>
              </a:rPr>
              <a:t>constipation</a:t>
            </a:r>
            <a:r>
              <a:rPr lang="en-US" sz="700" dirty="0">
                <a:effectLst/>
              </a:rPr>
              <a:t> </a:t>
            </a:r>
            <a:endParaRPr lang="en-US" sz="14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308304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2228850" y="-26517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pic>
        <p:nvPicPr>
          <p:cNvPr id="3" name="Picture 2" descr="A screenshot of a computer&#10;&#10;Description automatically generated">
            <a:extLst>
              <a:ext uri="{FF2B5EF4-FFF2-40B4-BE49-F238E27FC236}">
                <a16:creationId xmlns:a16="http://schemas.microsoft.com/office/drawing/2014/main" id="{740400CC-76FE-88B5-8750-067D9C57035F}"/>
              </a:ext>
            </a:extLst>
          </p:cNvPr>
          <p:cNvPicPr>
            <a:picLocks noChangeAspect="1"/>
          </p:cNvPicPr>
          <p:nvPr/>
        </p:nvPicPr>
        <p:blipFill rotWithShape="1">
          <a:blip r:embed="rId2"/>
          <a:srcRect l="10616" t="17909" r="10330" b="28411"/>
          <a:stretch/>
        </p:blipFill>
        <p:spPr>
          <a:xfrm>
            <a:off x="1436417" y="868537"/>
            <a:ext cx="6144322" cy="2709746"/>
          </a:xfrm>
          <a:prstGeom prst="rect">
            <a:avLst/>
          </a:prstGeom>
        </p:spPr>
      </p:pic>
      <p:pic>
        <p:nvPicPr>
          <p:cNvPr id="1026" name="Picture 35" descr="Ozempic® pen 0.25 mg or 0.5 mg">
            <a:extLst>
              <a:ext uri="{FF2B5EF4-FFF2-40B4-BE49-F238E27FC236}">
                <a16:creationId xmlns:a16="http://schemas.microsoft.com/office/drawing/2014/main" id="{1FC351E0-98CB-3953-7004-40AEB6F3A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6856"/>
            <a:ext cx="3657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6" descr="Beginning and maintenance doses">
            <a:extLst>
              <a:ext uri="{FF2B5EF4-FFF2-40B4-BE49-F238E27FC236}">
                <a16:creationId xmlns:a16="http://schemas.microsoft.com/office/drawing/2014/main" id="{05F199E8-8901-9163-0A3A-1B268D06D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15" y="4529689"/>
            <a:ext cx="3429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40753ED-F363-20FD-72F1-D18368DB9FF3}"/>
              </a:ext>
            </a:extLst>
          </p:cNvPr>
          <p:cNvSpPr>
            <a:spLocks noChangeArrowheads="1"/>
          </p:cNvSpPr>
          <p:nvPr/>
        </p:nvSpPr>
        <p:spPr bwMode="auto">
          <a:xfrm>
            <a:off x="0" y="3773488"/>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DA0812"/>
                </a:solidFill>
                <a:effectLst/>
                <a:latin typeface="Arial" panose="020B0604020202020204" pitchFamily="34" charset="0"/>
                <a:ea typeface="Times New Roman" panose="02020603050405020304" pitchFamily="18" charset="0"/>
              </a:rPr>
              <a:t>Getting started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B666D1C1-EF71-A3EF-5EC2-2C3FE726BBA1}"/>
              </a:ext>
            </a:extLst>
          </p:cNvPr>
          <p:cNvSpPr>
            <a:spLocks noChangeArrowheads="1"/>
          </p:cNvSpPr>
          <p:nvPr/>
        </p:nvSpPr>
        <p:spPr bwMode="auto">
          <a:xfrm>
            <a:off x="0" y="914400"/>
            <a:ext cx="10287000" cy="0"/>
          </a:xfrm>
          <a:prstGeom prst="rect">
            <a:avLst/>
          </a:prstGeom>
          <a:solidFill>
            <a:srgbClr val="F0EF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id="{837115E4-CBDE-CBFD-E331-F6AE9BE46C4A}"/>
              </a:ext>
            </a:extLst>
          </p:cNvPr>
          <p:cNvSpPr>
            <a:spLocks noChangeArrowheads="1"/>
          </p:cNvSpPr>
          <p:nvPr/>
        </p:nvSpPr>
        <p:spPr bwMode="auto">
          <a:xfrm>
            <a:off x="0" y="262731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8EA11FCB-9605-A260-4C85-A201386E52C4}"/>
              </a:ext>
            </a:extLst>
          </p:cNvPr>
          <p:cNvSpPr txBox="1"/>
          <p:nvPr/>
        </p:nvSpPr>
        <p:spPr>
          <a:xfrm>
            <a:off x="4324636" y="3916124"/>
            <a:ext cx="5060424" cy="1323439"/>
          </a:xfrm>
          <a:prstGeom prst="rect">
            <a:avLst/>
          </a:prstGeom>
          <a:noFill/>
        </p:spPr>
        <p:txBody>
          <a:bodyPr wrap="none" rtlCol="0">
            <a:spAutoFit/>
          </a:bodyPr>
          <a:lstStyle/>
          <a:p>
            <a:r>
              <a:rPr lang="en-US" sz="1400" b="0" i="0" u="none" strike="noStrike" dirty="0">
                <a:solidFill>
                  <a:srgbClr val="FFFF00"/>
                </a:solidFill>
                <a:effectLst/>
                <a:latin typeface="Calibri" panose="020F0502020204030204" pitchFamily="34" charset="0"/>
                <a:cs typeface="Calibri" panose="020F0502020204030204" pitchFamily="34" charset="0"/>
              </a:rPr>
              <a:t>We will order 2 of the 0.25 or 0.5 mg (2 mg/3 ml) pen (red label) </a:t>
            </a:r>
          </a:p>
          <a:p>
            <a:r>
              <a:rPr lang="en-US" sz="1400" dirty="0">
                <a:solidFill>
                  <a:srgbClr val="FFFF00"/>
                </a:solidFill>
                <a:effectLst/>
                <a:latin typeface="Calibri" panose="020F0502020204030204" pitchFamily="34" charset="0"/>
                <a:ea typeface="Arial" panose="020B0604020202020204" pitchFamily="34" charset="0"/>
                <a:cs typeface="Calibri" panose="020F0502020204030204" pitchFamily="34" charset="0"/>
              </a:rPr>
              <a:t>Start with Ozempic 0.25 mg weekly for 4 weeks</a:t>
            </a:r>
          </a:p>
          <a:p>
            <a:r>
              <a:rPr lang="en-US" sz="1400" dirty="0">
                <a:solidFill>
                  <a:srgbClr val="FFFF00"/>
                </a:solidFill>
                <a:latin typeface="Calibri" panose="020F0502020204030204" pitchFamily="34" charset="0"/>
                <a:ea typeface="Arial" panose="020B0604020202020204" pitchFamily="34" charset="0"/>
                <a:cs typeface="Calibri" panose="020F0502020204030204" pitchFamily="34" charset="0"/>
              </a:rPr>
              <a:t>Then go to </a:t>
            </a:r>
            <a:r>
              <a:rPr lang="en-US" sz="1400" dirty="0">
                <a:solidFill>
                  <a:srgbClr val="FFFF00"/>
                </a:solidFill>
                <a:effectLst/>
                <a:latin typeface="Calibri" panose="020F0502020204030204" pitchFamily="34" charset="0"/>
                <a:ea typeface="Arial" panose="020B0604020202020204" pitchFamily="34" charset="0"/>
                <a:cs typeface="Calibri" panose="020F0502020204030204" pitchFamily="34" charset="0"/>
              </a:rPr>
              <a:t>Ozempic 0.5 mg weekly for 6 weeks</a:t>
            </a:r>
          </a:p>
          <a:p>
            <a:r>
              <a:rPr lang="en-US" sz="1400" b="0" i="0" u="none" strike="noStrike" dirty="0">
                <a:solidFill>
                  <a:srgbClr val="FFFF00"/>
                </a:solidFill>
                <a:effectLst/>
                <a:latin typeface="Calibri" panose="020F0502020204030204" pitchFamily="34" charset="0"/>
                <a:cs typeface="Calibri" panose="020F0502020204030204" pitchFamily="34" charset="0"/>
              </a:rPr>
              <a:t>That will use up the two of the 2 mg/3 ml and last 2 and ½ months </a:t>
            </a:r>
          </a:p>
          <a:p>
            <a:endParaRPr lang="en-US" dirty="0"/>
          </a:p>
        </p:txBody>
      </p:sp>
    </p:spTree>
    <p:extLst>
      <p:ext uri="{BB962C8B-B14F-4D97-AF65-F5344CB8AC3E}">
        <p14:creationId xmlns:p14="http://schemas.microsoft.com/office/powerpoint/2010/main" val="707952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2228850" y="-26517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pic>
        <p:nvPicPr>
          <p:cNvPr id="3" name="Picture 2" descr="A screenshot of a computer&#10;&#10;Description automatically generated">
            <a:extLst>
              <a:ext uri="{FF2B5EF4-FFF2-40B4-BE49-F238E27FC236}">
                <a16:creationId xmlns:a16="http://schemas.microsoft.com/office/drawing/2014/main" id="{740400CC-76FE-88B5-8750-067D9C57035F}"/>
              </a:ext>
            </a:extLst>
          </p:cNvPr>
          <p:cNvPicPr>
            <a:picLocks noChangeAspect="1"/>
          </p:cNvPicPr>
          <p:nvPr/>
        </p:nvPicPr>
        <p:blipFill rotWithShape="1">
          <a:blip r:embed="rId2"/>
          <a:srcRect l="10616" t="17909" r="10330" b="28411"/>
          <a:stretch/>
        </p:blipFill>
        <p:spPr>
          <a:xfrm>
            <a:off x="1436417" y="868537"/>
            <a:ext cx="6144322" cy="2709746"/>
          </a:xfrm>
          <a:prstGeom prst="rect">
            <a:avLst/>
          </a:prstGeom>
        </p:spPr>
      </p:pic>
      <p:sp>
        <p:nvSpPr>
          <p:cNvPr id="5" name="Rectangle 3">
            <a:extLst>
              <a:ext uri="{FF2B5EF4-FFF2-40B4-BE49-F238E27FC236}">
                <a16:creationId xmlns:a16="http://schemas.microsoft.com/office/drawing/2014/main" id="{240753ED-F363-20FD-72F1-D18368DB9FF3}"/>
              </a:ext>
            </a:extLst>
          </p:cNvPr>
          <p:cNvSpPr>
            <a:spLocks noChangeArrowheads="1"/>
          </p:cNvSpPr>
          <p:nvPr/>
        </p:nvSpPr>
        <p:spPr bwMode="auto">
          <a:xfrm>
            <a:off x="0" y="3632756"/>
            <a:ext cx="33586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kumimoji="0" lang="en-US" altLang="en-US" sz="1600" b="1" i="0" u="none" strike="noStrike" cap="none" normalizeH="0" baseline="0" dirty="0">
                <a:ln>
                  <a:noFill/>
                </a:ln>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Then </a:t>
            </a:r>
            <a:r>
              <a:rPr kumimoji="0" lang="es-ES" altLang="en-US" sz="1600" b="1" i="0" u="none" strike="noStrike" cap="none" normalizeH="0" baseline="0" dirty="0">
                <a:ln>
                  <a:noFill/>
                </a:ln>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THE 1MG DOSE PEN (blue </a:t>
            </a:r>
            <a:r>
              <a:rPr kumimoji="0" lang="es-ES" altLang="en-US" sz="1600" b="1" i="0" u="none" strike="noStrike" cap="none" normalizeH="0" baseline="0" dirty="0" err="1">
                <a:ln>
                  <a:noFill/>
                </a:ln>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label</a:t>
            </a:r>
            <a:r>
              <a:rPr kumimoji="0" lang="es-ES" altLang="en-US" sz="1600" b="1" i="0" u="none" strike="noStrike" cap="none" normalizeH="0" baseline="0" dirty="0">
                <a:ln>
                  <a:noFill/>
                </a:ln>
                <a:solidFill>
                  <a:srgbClr val="00B0F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s-ES" altLang="en-US" sz="1600" b="0" i="0" u="none" strike="noStrike" cap="none" normalizeH="0" baseline="0" dirty="0">
              <a:ln>
                <a:noFill/>
              </a:ln>
              <a:solidFill>
                <a:srgbClr val="00B0F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B0F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B666D1C1-EF71-A3EF-5EC2-2C3FE726BBA1}"/>
              </a:ext>
            </a:extLst>
          </p:cNvPr>
          <p:cNvSpPr>
            <a:spLocks noChangeArrowheads="1"/>
          </p:cNvSpPr>
          <p:nvPr/>
        </p:nvSpPr>
        <p:spPr bwMode="auto">
          <a:xfrm>
            <a:off x="0" y="914400"/>
            <a:ext cx="10287000" cy="0"/>
          </a:xfrm>
          <a:prstGeom prst="rect">
            <a:avLst/>
          </a:prstGeom>
          <a:solidFill>
            <a:srgbClr val="F0EF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id="{837115E4-CBDE-CBFD-E331-F6AE9BE46C4A}"/>
              </a:ext>
            </a:extLst>
          </p:cNvPr>
          <p:cNvSpPr>
            <a:spLocks noChangeArrowheads="1"/>
          </p:cNvSpPr>
          <p:nvPr/>
        </p:nvSpPr>
        <p:spPr bwMode="auto">
          <a:xfrm>
            <a:off x="0" y="262731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8EA11FCB-9605-A260-4C85-A201386E52C4}"/>
              </a:ext>
            </a:extLst>
          </p:cNvPr>
          <p:cNvSpPr txBox="1"/>
          <p:nvPr/>
        </p:nvSpPr>
        <p:spPr>
          <a:xfrm>
            <a:off x="4324636" y="3916124"/>
            <a:ext cx="5758998" cy="1938992"/>
          </a:xfrm>
          <a:prstGeom prst="rect">
            <a:avLst/>
          </a:prstGeom>
          <a:noFill/>
        </p:spPr>
        <p:txBody>
          <a:bodyPr wrap="square" rtlCol="0">
            <a:spAutoFit/>
          </a:bodyPr>
          <a:lstStyle/>
          <a:p>
            <a:pPr marL="0" marR="0" algn="l">
              <a:spcBef>
                <a:spcPts val="0"/>
              </a:spcBef>
              <a:spcAft>
                <a:spcPts val="0"/>
              </a:spcAft>
            </a:pPr>
            <a:r>
              <a:rPr lang="en-US" sz="1600" b="0" i="0" u="none" strike="noStrike" dirty="0">
                <a:solidFill>
                  <a:srgbClr val="FFFF00"/>
                </a:solidFill>
                <a:effectLst/>
                <a:latin typeface="Calibri" panose="020F0502020204030204" pitchFamily="34" charset="0"/>
                <a:cs typeface="Calibri" panose="020F0502020204030204" pitchFamily="34" charset="0"/>
              </a:rPr>
              <a:t>We will then order 3 of the 1 mg dose (4 mg/3 ml) pen (blue label) </a:t>
            </a:r>
          </a:p>
          <a:p>
            <a:pPr marL="0" marR="0" algn="l">
              <a:spcBef>
                <a:spcPts val="0"/>
              </a:spcBef>
              <a:spcAft>
                <a:spcPts val="0"/>
              </a:spcAft>
            </a:pPr>
            <a:r>
              <a:rPr lang="en-US" sz="1600" b="0" i="0" u="none" strike="noStrike" dirty="0">
                <a:solidFill>
                  <a:srgbClr val="FFFF00"/>
                </a:solidFill>
                <a:effectLst/>
                <a:latin typeface="Calibri" panose="020F0502020204030204" pitchFamily="34" charset="0"/>
                <a:cs typeface="Calibri" panose="020F0502020204030204" pitchFamily="34" charset="0"/>
              </a:rPr>
              <a:t>to be taken weekly that will last 3 months</a:t>
            </a:r>
          </a:p>
          <a:p>
            <a:pPr marL="0" marR="0" algn="l">
              <a:spcBef>
                <a:spcPts val="0"/>
              </a:spcBef>
              <a:spcAft>
                <a:spcPts val="0"/>
              </a:spcAft>
            </a:pPr>
            <a:r>
              <a:rPr lang="en-US" sz="1600" dirty="0">
                <a:solidFill>
                  <a:srgbClr val="FFFF00"/>
                </a:solidFill>
                <a:latin typeface="Calibri" panose="020F0502020204030204" pitchFamily="34" charset="0"/>
                <a:cs typeface="Calibri" panose="020F0502020204030204" pitchFamily="34" charset="0"/>
              </a:rPr>
              <a:t>Patients </a:t>
            </a:r>
            <a:r>
              <a:rPr lang="en-US" sz="1600" b="0" i="0" u="none" strike="noStrike" dirty="0">
                <a:solidFill>
                  <a:srgbClr val="FFFF00"/>
                </a:solidFill>
                <a:effectLst/>
                <a:latin typeface="Calibri" panose="020F0502020204030204" pitchFamily="34" charset="0"/>
                <a:cs typeface="Calibri" panose="020F0502020204030204" pitchFamily="34" charset="0"/>
              </a:rPr>
              <a:t>need to have an appointment after 3 months</a:t>
            </a:r>
          </a:p>
          <a:p>
            <a:pPr marL="0" marR="0" algn="l">
              <a:spcBef>
                <a:spcPts val="0"/>
              </a:spcBef>
              <a:spcAft>
                <a:spcPts val="0"/>
              </a:spcAft>
            </a:pPr>
            <a:r>
              <a:rPr lang="en-US" sz="1600" dirty="0">
                <a:solidFill>
                  <a:srgbClr val="FFFF00"/>
                </a:solidFill>
                <a:latin typeface="Calibri" panose="020F0502020204030204" pitchFamily="34" charset="0"/>
                <a:cs typeface="Calibri" panose="020F0502020204030204" pitchFamily="34" charset="0"/>
              </a:rPr>
              <a:t>We could then </a:t>
            </a:r>
            <a:r>
              <a:rPr lang="en-US" sz="1600" b="0" i="0" u="none" strike="noStrike" dirty="0">
                <a:solidFill>
                  <a:srgbClr val="FFFF00"/>
                </a:solidFill>
                <a:effectLst/>
                <a:latin typeface="Calibri" panose="020F0502020204030204" pitchFamily="34" charset="0"/>
                <a:cs typeface="Calibri" panose="020F0502020204030204" pitchFamily="34" charset="0"/>
              </a:rPr>
              <a:t>order 3 of the 2 mg dose (8mg/ 3 ml) (brown label) pen that will last 3 months </a:t>
            </a:r>
          </a:p>
          <a:p>
            <a:pPr marL="0" marR="0" algn="l">
              <a:spcBef>
                <a:spcPts val="0"/>
              </a:spcBef>
              <a:spcAft>
                <a:spcPts val="0"/>
              </a:spcAft>
            </a:pPr>
            <a:r>
              <a:rPr lang="en-US" sz="1600" b="0" i="0" u="none" strike="noStrike" dirty="0">
                <a:solidFill>
                  <a:srgbClr val="FFFF00"/>
                </a:solidFill>
                <a:effectLst/>
                <a:latin typeface="Calibri" panose="020F0502020204030204" pitchFamily="34" charset="0"/>
                <a:cs typeface="Calibri" panose="020F0502020204030204" pitchFamily="34" charset="0"/>
              </a:rPr>
              <a:t> </a:t>
            </a:r>
          </a:p>
          <a:p>
            <a:endParaRPr lang="en-US" dirty="0"/>
          </a:p>
        </p:txBody>
      </p:sp>
      <p:pic>
        <p:nvPicPr>
          <p:cNvPr id="3073" name="Picture 39" descr="Ozempic® (semaglutide) injection 1 mg pen">
            <a:extLst>
              <a:ext uri="{FF2B5EF4-FFF2-40B4-BE49-F238E27FC236}">
                <a16:creationId xmlns:a16="http://schemas.microsoft.com/office/drawing/2014/main" id="{778D1DFE-2608-8534-5761-40EF47641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66" y="4002088"/>
            <a:ext cx="36703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DF605BB-1956-AB87-14E9-6DF96CA8C746}"/>
              </a:ext>
            </a:extLst>
          </p:cNvPr>
          <p:cNvPicPr>
            <a:picLocks noChangeAspect="1"/>
          </p:cNvPicPr>
          <p:nvPr/>
        </p:nvPicPr>
        <p:blipFill>
          <a:blip r:embed="rId4"/>
          <a:stretch>
            <a:fillRect/>
          </a:stretch>
        </p:blipFill>
        <p:spPr>
          <a:xfrm>
            <a:off x="488950" y="4977884"/>
            <a:ext cx="2477274" cy="1155700"/>
          </a:xfrm>
          <a:prstGeom prst="rect">
            <a:avLst/>
          </a:prstGeom>
        </p:spPr>
      </p:pic>
      <p:sp>
        <p:nvSpPr>
          <p:cNvPr id="10" name="Rectangle 3">
            <a:extLst>
              <a:ext uri="{FF2B5EF4-FFF2-40B4-BE49-F238E27FC236}">
                <a16:creationId xmlns:a16="http://schemas.microsoft.com/office/drawing/2014/main" id="{0E0A25CC-E69E-9920-1742-466975EC4FD1}"/>
              </a:ext>
            </a:extLst>
          </p:cNvPr>
          <p:cNvSpPr>
            <a:spLocks noChangeArrowheads="1"/>
          </p:cNvSpPr>
          <p:nvPr/>
        </p:nvSpPr>
        <p:spPr bwMode="auto">
          <a:xfrm>
            <a:off x="48281" y="4514981"/>
            <a:ext cx="354007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kumimoji="0" lang="en-US" altLang="en-US" sz="1600" b="1" i="0" u="none" strike="noStrike" cap="none" normalizeH="0" baseline="0" dirty="0">
                <a:ln>
                  <a:noFill/>
                </a:ln>
                <a:solidFill>
                  <a:schemeClr val="accent4">
                    <a:lumMod val="75000"/>
                  </a:schemeClr>
                </a:solidFill>
                <a:effectLst/>
                <a:latin typeface="Calibri" panose="020F0502020204030204" pitchFamily="34" charset="0"/>
                <a:ea typeface="Times New Roman" panose="02020603050405020304" pitchFamily="18" charset="0"/>
                <a:cs typeface="Calibri" panose="020F0502020204030204" pitchFamily="34" charset="0"/>
              </a:rPr>
              <a:t>Then </a:t>
            </a:r>
            <a:r>
              <a:rPr kumimoji="0" lang="es-ES" altLang="en-US" sz="1600" b="1" i="0" u="none" strike="noStrike" cap="none" normalizeH="0" baseline="0" dirty="0">
                <a:ln>
                  <a:noFill/>
                </a:ln>
                <a:solidFill>
                  <a:schemeClr val="accent4">
                    <a:lumMod val="75000"/>
                  </a:schemeClr>
                </a:solidFill>
                <a:effectLst/>
                <a:latin typeface="Calibri" panose="020F0502020204030204" pitchFamily="34" charset="0"/>
                <a:ea typeface="Times New Roman" panose="02020603050405020304" pitchFamily="18" charset="0"/>
                <a:cs typeface="Calibri" panose="020F0502020204030204" pitchFamily="34" charset="0"/>
              </a:rPr>
              <a:t>THE 2MG DOSE PEN (</a:t>
            </a:r>
            <a:r>
              <a:rPr kumimoji="0" lang="es-ES" altLang="en-US" sz="1600" b="1" i="0" u="none" strike="noStrike" cap="none" normalizeH="0" baseline="0" dirty="0" err="1">
                <a:ln>
                  <a:noFill/>
                </a:ln>
                <a:solidFill>
                  <a:schemeClr val="accent4">
                    <a:lumMod val="75000"/>
                  </a:schemeClr>
                </a:solidFill>
                <a:effectLst/>
                <a:latin typeface="Calibri" panose="020F0502020204030204" pitchFamily="34" charset="0"/>
                <a:ea typeface="Times New Roman" panose="02020603050405020304" pitchFamily="18" charset="0"/>
                <a:cs typeface="Calibri" panose="020F0502020204030204" pitchFamily="34" charset="0"/>
              </a:rPr>
              <a:t>brown</a:t>
            </a:r>
            <a:r>
              <a:rPr kumimoji="0" lang="es-ES" altLang="en-US" sz="1600" b="1" i="0" u="none" strike="noStrike" cap="none" normalizeH="0" baseline="0" dirty="0">
                <a:ln>
                  <a:noFill/>
                </a:ln>
                <a:solidFill>
                  <a:schemeClr val="accent4">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s-ES" altLang="en-US" sz="1600" b="1" i="0" u="none" strike="noStrike" cap="none" normalizeH="0" baseline="0" dirty="0" err="1">
                <a:ln>
                  <a:noFill/>
                </a:ln>
                <a:solidFill>
                  <a:schemeClr val="accent4">
                    <a:lumMod val="75000"/>
                  </a:schemeClr>
                </a:solidFill>
                <a:effectLst/>
                <a:latin typeface="Calibri" panose="020F0502020204030204" pitchFamily="34" charset="0"/>
                <a:ea typeface="Times New Roman" panose="02020603050405020304" pitchFamily="18" charset="0"/>
                <a:cs typeface="Calibri" panose="020F0502020204030204" pitchFamily="34" charset="0"/>
              </a:rPr>
              <a:t>label</a:t>
            </a:r>
            <a:r>
              <a:rPr kumimoji="0" lang="es-ES" altLang="en-US" sz="1600" b="1" i="0" u="none" strike="noStrike" cap="none" normalizeH="0" baseline="0" dirty="0">
                <a:ln>
                  <a:noFill/>
                </a:ln>
                <a:solidFill>
                  <a:schemeClr val="accent4">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s-ES" altLang="en-US" sz="1600" b="0" i="0" u="none" strike="noStrike" cap="none" normalizeH="0" baseline="0" dirty="0">
              <a:ln>
                <a:noFill/>
              </a:ln>
              <a:solidFill>
                <a:schemeClr val="accent4">
                  <a:lumMod val="75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B0F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578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CFA4CD46-F1E1-B32A-2B1C-28DE3753970C}"/>
              </a:ext>
            </a:extLst>
          </p:cNvPr>
          <p:cNvSpPr>
            <a:spLocks noGrp="1" noChangeArrowheads="1"/>
          </p:cNvSpPr>
          <p:nvPr>
            <p:ph type="title"/>
          </p:nvPr>
        </p:nvSpPr>
        <p:spPr>
          <a:xfrm>
            <a:off x="1333500" y="304800"/>
            <a:ext cx="7620000" cy="1143000"/>
          </a:xfrm>
        </p:spPr>
        <p:txBody>
          <a:bodyPr/>
          <a:lstStyle/>
          <a:p>
            <a:r>
              <a:rPr lang="en-US" altLang="en-US"/>
              <a:t>Outline</a:t>
            </a:r>
          </a:p>
        </p:txBody>
      </p:sp>
      <p:sp>
        <p:nvSpPr>
          <p:cNvPr id="6146" name="Rectangle 3">
            <a:extLst>
              <a:ext uri="{FF2B5EF4-FFF2-40B4-BE49-F238E27FC236}">
                <a16:creationId xmlns:a16="http://schemas.microsoft.com/office/drawing/2014/main" id="{A094997B-F408-082D-D363-E20C80BDA5FC}"/>
              </a:ext>
            </a:extLst>
          </p:cNvPr>
          <p:cNvSpPr>
            <a:spLocks noGrp="1" noChangeArrowheads="1"/>
          </p:cNvSpPr>
          <p:nvPr>
            <p:ph type="body" idx="1"/>
          </p:nvPr>
        </p:nvSpPr>
        <p:spPr>
          <a:xfrm>
            <a:off x="1257300" y="1524000"/>
            <a:ext cx="7162800" cy="3505200"/>
          </a:xfrm>
        </p:spPr>
        <p:txBody>
          <a:bodyPr/>
          <a:lstStyle/>
          <a:p>
            <a:pPr marL="342900" marR="0" lvl="0" indent="-342900">
              <a:spcBef>
                <a:spcPts val="0"/>
              </a:spcBef>
              <a:spcAft>
                <a:spcPts val="0"/>
              </a:spcAft>
              <a:buFont typeface="Times New Roman" panose="02020603050405020304" pitchFamily="18" charset="0"/>
              <a:buChar char="•"/>
              <a:tabLst>
                <a:tab pos="457200" algn="l"/>
              </a:tabLst>
            </a:pPr>
            <a:r>
              <a:rPr lang="en-US" sz="24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Focus on Health and Wellness</a:t>
            </a:r>
          </a:p>
          <a:p>
            <a:pPr marL="342900" marR="0" lvl="0" indent="-342900">
              <a:spcBef>
                <a:spcPts val="0"/>
              </a:spcBef>
              <a:spcAft>
                <a:spcPts val="0"/>
              </a:spcAft>
              <a:buFont typeface="Times New Roman" panose="02020603050405020304" pitchFamily="18" charset="0"/>
              <a:buChar char="•"/>
              <a:tabLst>
                <a:tab pos="457200" algn="l"/>
              </a:tabLst>
            </a:pPr>
            <a:r>
              <a:rPr lang="en-US" sz="24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Who should go on weight-loss medications?</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24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Which weight-loss medications are the best?</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24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What are the side effects? </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24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How do they work with diet and exercise?</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24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How do you get insurance coverage?</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24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There will be an opportunity for patients to share their experience on Facebook</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7" name="Picture 6" descr="MMj02347170000[1]">
            <a:extLst>
              <a:ext uri="{FF2B5EF4-FFF2-40B4-BE49-F238E27FC236}">
                <a16:creationId xmlns:a16="http://schemas.microsoft.com/office/drawing/2014/main" id="{05B02C90-B3AA-DAB0-E53F-811548940FB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86713" y="5105400"/>
            <a:ext cx="10969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2228850" y="-26517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id="{B666D1C1-EF71-A3EF-5EC2-2C3FE726BBA1}"/>
              </a:ext>
            </a:extLst>
          </p:cNvPr>
          <p:cNvSpPr>
            <a:spLocks noChangeArrowheads="1"/>
          </p:cNvSpPr>
          <p:nvPr/>
        </p:nvSpPr>
        <p:spPr bwMode="auto">
          <a:xfrm>
            <a:off x="0" y="914400"/>
            <a:ext cx="10287000" cy="0"/>
          </a:xfrm>
          <a:prstGeom prst="rect">
            <a:avLst/>
          </a:prstGeom>
          <a:solidFill>
            <a:srgbClr val="F0EF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35A97AC5-7216-DEF4-691E-138012D9F8A1}"/>
              </a:ext>
            </a:extLst>
          </p:cNvPr>
          <p:cNvGraphicFramePr>
            <a:graphicFrameLocks noGrp="1"/>
          </p:cNvGraphicFramePr>
          <p:nvPr>
            <p:extLst>
              <p:ext uri="{D42A27DB-BD31-4B8C-83A1-F6EECF244321}">
                <p14:modId xmlns:p14="http://schemas.microsoft.com/office/powerpoint/2010/main" val="3948297181"/>
              </p:ext>
            </p:extLst>
          </p:nvPr>
        </p:nvGraphicFramePr>
        <p:xfrm>
          <a:off x="1702225" y="947854"/>
          <a:ext cx="7127875" cy="2481146"/>
        </p:xfrm>
        <a:graphic>
          <a:graphicData uri="http://schemas.openxmlformats.org/drawingml/2006/table">
            <a:tbl>
              <a:tblPr firstRow="1" firstCol="1" lastRow="1" lastCol="1" bandRow="1" bandCol="1">
                <a:tableStyleId>{5C22544A-7EE6-4342-B048-85BDC9FD1C3A}</a:tableStyleId>
              </a:tblPr>
              <a:tblGrid>
                <a:gridCol w="3490595">
                  <a:extLst>
                    <a:ext uri="{9D8B030D-6E8A-4147-A177-3AD203B41FA5}">
                      <a16:colId xmlns:a16="http://schemas.microsoft.com/office/drawing/2014/main" val="2580290127"/>
                    </a:ext>
                  </a:extLst>
                </a:gridCol>
                <a:gridCol w="3637280">
                  <a:extLst>
                    <a:ext uri="{9D8B030D-6E8A-4147-A177-3AD203B41FA5}">
                      <a16:colId xmlns:a16="http://schemas.microsoft.com/office/drawing/2014/main" val="1092303950"/>
                    </a:ext>
                  </a:extLst>
                </a:gridCol>
              </a:tblGrid>
              <a:tr h="2481146">
                <a:tc>
                  <a:txBody>
                    <a:bodyPr/>
                    <a:lstStyle/>
                    <a:p>
                      <a:pPr marL="79375" marR="0">
                        <a:lnSpc>
                          <a:spcPct val="103000"/>
                        </a:lnSpc>
                        <a:spcBef>
                          <a:spcPts val="425"/>
                        </a:spcBef>
                        <a:spcAft>
                          <a:spcPts val="0"/>
                        </a:spcAft>
                      </a:pPr>
                      <a:r>
                        <a:rPr lang="en-US" sz="2800">
                          <a:effectLst/>
                        </a:rPr>
                        <a:t>Ozempic (Semaglutide)</a:t>
                      </a:r>
                      <a:endParaRPr lang="en-US" sz="1100">
                        <a:effectLst/>
                      </a:endParaRPr>
                    </a:p>
                    <a:p>
                      <a:pPr marL="79375" marR="0">
                        <a:spcBef>
                          <a:spcPts val="5"/>
                        </a:spcBef>
                        <a:spcAft>
                          <a:spcPts val="0"/>
                        </a:spcAft>
                      </a:pPr>
                      <a:r>
                        <a:rPr lang="en-US" sz="2000">
                          <a:effectLst/>
                        </a:rPr>
                        <a:t>A once-a-week</a:t>
                      </a:r>
                      <a:r>
                        <a:rPr lang="en-US" sz="2000" spc="-390">
                          <a:effectLst/>
                        </a:rPr>
                        <a:t> </a:t>
                      </a:r>
                      <a:r>
                        <a:rPr lang="en-US" sz="2000">
                          <a:effectLst/>
                        </a:rPr>
                        <a:t>injection!</a:t>
                      </a:r>
                      <a:endParaRPr lang="en-US" sz="1100">
                        <a:effectLst/>
                      </a:endParaRPr>
                    </a:p>
                    <a:p>
                      <a:pPr marL="342900" marR="0" lvl="0" indent="-342900">
                        <a:spcBef>
                          <a:spcPts val="190"/>
                        </a:spcBef>
                        <a:spcAft>
                          <a:spcPts val="0"/>
                        </a:spcAft>
                        <a:buClr>
                          <a:srgbClr val="808080"/>
                        </a:buClr>
                        <a:buSzPts val="1400"/>
                        <a:buFont typeface="Arial" panose="020B0604020202020204" pitchFamily="34" charset="0"/>
                        <a:buChar char="•"/>
                        <a:tabLst>
                          <a:tab pos="536575" algn="l"/>
                          <a:tab pos="537210" algn="l"/>
                        </a:tabLst>
                      </a:pPr>
                      <a:r>
                        <a:rPr lang="en-US" sz="1400">
                          <a:effectLst/>
                        </a:rPr>
                        <a:t>Can</a:t>
                      </a:r>
                      <a:r>
                        <a:rPr lang="en-US" sz="1400" spc="-125">
                          <a:effectLst/>
                        </a:rPr>
                        <a:t> </a:t>
                      </a:r>
                      <a:r>
                        <a:rPr lang="en-US" sz="1400">
                          <a:effectLst/>
                        </a:rPr>
                        <a:t>use</a:t>
                      </a:r>
                      <a:r>
                        <a:rPr lang="en-US" sz="1400" spc="-110">
                          <a:effectLst/>
                        </a:rPr>
                        <a:t> </a:t>
                      </a:r>
                      <a:r>
                        <a:rPr lang="en-US" sz="1400">
                          <a:effectLst/>
                        </a:rPr>
                        <a:t>with</a:t>
                      </a:r>
                      <a:r>
                        <a:rPr lang="en-US" sz="1400" spc="-120">
                          <a:effectLst/>
                        </a:rPr>
                        <a:t> </a:t>
                      </a:r>
                      <a:r>
                        <a:rPr lang="en-US" sz="1400">
                          <a:effectLst/>
                        </a:rPr>
                        <a:t>or</a:t>
                      </a:r>
                      <a:r>
                        <a:rPr lang="en-US" sz="1400" spc="-105">
                          <a:effectLst/>
                        </a:rPr>
                        <a:t> </a:t>
                      </a:r>
                      <a:r>
                        <a:rPr lang="en-US" sz="1400">
                          <a:effectLst/>
                        </a:rPr>
                        <a:t>without</a:t>
                      </a:r>
                      <a:r>
                        <a:rPr lang="en-US" sz="1400" spc="-135">
                          <a:effectLst/>
                        </a:rPr>
                        <a:t> </a:t>
                      </a:r>
                      <a:r>
                        <a:rPr lang="en-US" sz="1400">
                          <a:effectLst/>
                        </a:rPr>
                        <a:t>meals</a:t>
                      </a:r>
                      <a:endParaRPr lang="en-US" sz="1100">
                        <a:effectLst/>
                      </a:endParaRPr>
                    </a:p>
                    <a:p>
                      <a:pPr marL="342900" marR="528320" lvl="0" indent="-342900">
                        <a:lnSpc>
                          <a:spcPct val="105000"/>
                        </a:lnSpc>
                        <a:spcBef>
                          <a:spcPts val="190"/>
                        </a:spcBef>
                        <a:spcAft>
                          <a:spcPts val="0"/>
                        </a:spcAft>
                        <a:buClr>
                          <a:srgbClr val="808080"/>
                        </a:buClr>
                        <a:buSzPts val="1400"/>
                        <a:buFont typeface="Arial" panose="020B0604020202020204" pitchFamily="34" charset="0"/>
                        <a:buChar char="•"/>
                        <a:tabLst>
                          <a:tab pos="536575" algn="l"/>
                          <a:tab pos="537210" algn="l"/>
                        </a:tabLst>
                      </a:pPr>
                      <a:r>
                        <a:rPr lang="en-US" sz="1400">
                          <a:effectLst/>
                        </a:rPr>
                        <a:t>Inject</a:t>
                      </a:r>
                      <a:r>
                        <a:rPr lang="en-US" sz="1400" spc="-155">
                          <a:effectLst/>
                        </a:rPr>
                        <a:t> </a:t>
                      </a:r>
                      <a:r>
                        <a:rPr lang="en-US" sz="1400">
                          <a:effectLst/>
                        </a:rPr>
                        <a:t>just</a:t>
                      </a:r>
                      <a:r>
                        <a:rPr lang="en-US" sz="1400" spc="-150">
                          <a:effectLst/>
                        </a:rPr>
                        <a:t> </a:t>
                      </a:r>
                      <a:r>
                        <a:rPr lang="en-US" sz="1400">
                          <a:effectLst/>
                        </a:rPr>
                        <a:t>once</a:t>
                      </a:r>
                      <a:r>
                        <a:rPr lang="en-US" sz="1400" spc="-150">
                          <a:effectLst/>
                        </a:rPr>
                        <a:t> </a:t>
                      </a:r>
                      <a:r>
                        <a:rPr lang="en-US" sz="1400">
                          <a:effectLst/>
                        </a:rPr>
                        <a:t>a</a:t>
                      </a:r>
                      <a:r>
                        <a:rPr lang="en-US" sz="1400" spc="-155">
                          <a:effectLst/>
                        </a:rPr>
                        <a:t> </a:t>
                      </a:r>
                      <a:r>
                        <a:rPr lang="en-US" sz="1400">
                          <a:effectLst/>
                        </a:rPr>
                        <a:t>week,</a:t>
                      </a:r>
                      <a:r>
                        <a:rPr lang="en-US" sz="1400" spc="-150">
                          <a:effectLst/>
                        </a:rPr>
                        <a:t> </a:t>
                      </a:r>
                      <a:r>
                        <a:rPr lang="en-US" sz="1400">
                          <a:effectLst/>
                        </a:rPr>
                        <a:t>same</a:t>
                      </a:r>
                      <a:r>
                        <a:rPr lang="en-US" sz="1400" spc="-155">
                          <a:effectLst/>
                        </a:rPr>
                        <a:t> </a:t>
                      </a:r>
                      <a:r>
                        <a:rPr lang="en-US" sz="1400">
                          <a:effectLst/>
                        </a:rPr>
                        <a:t>day each</a:t>
                      </a:r>
                      <a:r>
                        <a:rPr lang="en-US" sz="1400" spc="-95">
                          <a:effectLst/>
                        </a:rPr>
                        <a:t> </a:t>
                      </a:r>
                      <a:r>
                        <a:rPr lang="en-US" sz="1400">
                          <a:effectLst/>
                        </a:rPr>
                        <a:t>week</a:t>
                      </a:r>
                      <a:endParaRPr lang="en-US" sz="1100">
                        <a:effectLst/>
                      </a:endParaRPr>
                    </a:p>
                    <a:p>
                      <a:pPr marL="342900" marR="0" lvl="0" indent="-342900">
                        <a:spcBef>
                          <a:spcPts val="60"/>
                        </a:spcBef>
                        <a:spcAft>
                          <a:spcPts val="0"/>
                        </a:spcAft>
                        <a:buClr>
                          <a:srgbClr val="808080"/>
                        </a:buClr>
                        <a:buSzPts val="1400"/>
                        <a:buFont typeface="Arial" panose="020B0604020202020204" pitchFamily="34" charset="0"/>
                        <a:buChar char="•"/>
                        <a:tabLst>
                          <a:tab pos="536575" algn="l"/>
                          <a:tab pos="537210" algn="l"/>
                        </a:tabLst>
                      </a:pPr>
                      <a:r>
                        <a:rPr lang="en-US" sz="1400">
                          <a:effectLst/>
                        </a:rPr>
                        <a:t>Is</a:t>
                      </a:r>
                      <a:r>
                        <a:rPr lang="en-US" sz="1400" spc="-110">
                          <a:effectLst/>
                        </a:rPr>
                        <a:t> </a:t>
                      </a:r>
                      <a:r>
                        <a:rPr lang="en-US" sz="1400">
                          <a:effectLst/>
                        </a:rPr>
                        <a:t>not</a:t>
                      </a:r>
                      <a:r>
                        <a:rPr lang="en-US" sz="1400" spc="-100">
                          <a:effectLst/>
                        </a:rPr>
                        <a:t> </a:t>
                      </a:r>
                      <a:r>
                        <a:rPr lang="en-US" sz="1400">
                          <a:effectLst/>
                        </a:rPr>
                        <a:t>the</a:t>
                      </a:r>
                      <a:r>
                        <a:rPr lang="en-US" sz="1400" spc="-100">
                          <a:effectLst/>
                        </a:rPr>
                        <a:t> </a:t>
                      </a:r>
                      <a:r>
                        <a:rPr lang="en-US" sz="1400">
                          <a:effectLst/>
                        </a:rPr>
                        <a:t>same</a:t>
                      </a:r>
                      <a:r>
                        <a:rPr lang="en-US" sz="1400" spc="-105">
                          <a:effectLst/>
                        </a:rPr>
                        <a:t> </a:t>
                      </a:r>
                      <a:r>
                        <a:rPr lang="en-US" sz="1400" spc="-15">
                          <a:effectLst/>
                        </a:rPr>
                        <a:t>as</a:t>
                      </a:r>
                      <a:r>
                        <a:rPr lang="en-US" sz="1400" spc="-100">
                          <a:effectLst/>
                        </a:rPr>
                        <a:t> </a:t>
                      </a:r>
                      <a:r>
                        <a:rPr lang="en-US" sz="1400">
                          <a:effectLst/>
                        </a:rPr>
                        <a:t>insulin!</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7320" marR="0">
                        <a:spcBef>
                          <a:spcPts val="1110"/>
                        </a:spcBef>
                        <a:spcAft>
                          <a:spcPts val="0"/>
                        </a:spcAft>
                      </a:pPr>
                      <a:r>
                        <a:rPr lang="en-US" sz="2200" dirty="0">
                          <a:effectLst/>
                        </a:rPr>
                        <a:t>🩸</a:t>
                      </a:r>
                      <a:r>
                        <a:rPr lang="en-US" sz="2200" spc="45" dirty="0">
                          <a:effectLst/>
                        </a:rPr>
                        <a:t> </a:t>
                      </a:r>
                      <a:r>
                        <a:rPr lang="en-US" sz="1600" spc="45" dirty="0">
                          <a:effectLst/>
                        </a:rPr>
                        <a:t>Ozempic</a:t>
                      </a:r>
                      <a:r>
                        <a:rPr lang="en-US" sz="1600" spc="-230" dirty="0">
                          <a:effectLst/>
                        </a:rPr>
                        <a:t> </a:t>
                      </a:r>
                      <a:r>
                        <a:rPr lang="en-US" sz="1600" dirty="0">
                          <a:effectLst/>
                        </a:rPr>
                        <a:t>reduces</a:t>
                      </a:r>
                      <a:r>
                        <a:rPr lang="en-US" sz="1600" spc="-230" dirty="0">
                          <a:effectLst/>
                        </a:rPr>
                        <a:t> </a:t>
                      </a:r>
                      <a:r>
                        <a:rPr lang="en-US" sz="1600" dirty="0">
                          <a:effectLst/>
                        </a:rPr>
                        <a:t>blood</a:t>
                      </a:r>
                      <a:r>
                        <a:rPr lang="en-US" sz="1600" spc="-225" dirty="0">
                          <a:effectLst/>
                        </a:rPr>
                        <a:t> </a:t>
                      </a:r>
                      <a:r>
                        <a:rPr lang="en-US" sz="1600" dirty="0">
                          <a:effectLst/>
                        </a:rPr>
                        <a:t>sugar</a:t>
                      </a:r>
                      <a:r>
                        <a:rPr lang="en-US" sz="1600" spc="-220" dirty="0">
                          <a:effectLst/>
                        </a:rPr>
                        <a:t> </a:t>
                      </a:r>
                      <a:r>
                        <a:rPr lang="en-US" sz="1600" spc="-225" dirty="0">
                          <a:effectLst/>
                        </a:rPr>
                        <a:t>A</a:t>
                      </a:r>
                      <a:r>
                        <a:rPr lang="en-US" sz="1600" dirty="0">
                          <a:effectLst/>
                        </a:rPr>
                        <a:t>1C</a:t>
                      </a:r>
                      <a:endParaRPr lang="en-US" sz="1100" dirty="0">
                        <a:effectLst/>
                      </a:endParaRPr>
                    </a:p>
                    <a:p>
                      <a:pPr marL="147320" marR="0">
                        <a:spcBef>
                          <a:spcPts val="1110"/>
                        </a:spcBef>
                        <a:spcAft>
                          <a:spcPts val="0"/>
                        </a:spcAft>
                      </a:pPr>
                      <a:r>
                        <a:rPr lang="en-US" sz="1600" dirty="0">
                          <a:effectLst/>
                        </a:rPr>
                        <a:t>       </a:t>
                      </a:r>
                      <a:r>
                        <a:rPr lang="en-US" sz="1100" dirty="0">
                          <a:effectLst/>
                        </a:rPr>
                        <a:t>Ozempic does not cause low blood sugar. </a:t>
                      </a:r>
                    </a:p>
                    <a:p>
                      <a:pPr marL="147320" marR="0">
                        <a:spcBef>
                          <a:spcPts val="1110"/>
                        </a:spcBef>
                        <a:spcAft>
                          <a:spcPts val="0"/>
                        </a:spcAft>
                      </a:pPr>
                      <a:r>
                        <a:rPr lang="en-US" sz="1100" dirty="0">
                          <a:effectLst/>
                        </a:rPr>
                        <a:t>  </a:t>
                      </a:r>
                      <a:r>
                        <a:rPr lang="en-US" sz="1400" dirty="0">
                          <a:effectLst/>
                        </a:rPr>
                        <a:t>Ozempic can reduce weight</a:t>
                      </a:r>
                      <a:r>
                        <a:rPr lang="en-US" sz="1100" dirty="0">
                          <a:effectLst/>
                        </a:rPr>
                        <a:t> </a:t>
                      </a:r>
                    </a:p>
                    <a:p>
                      <a:pPr marL="536575" marR="563880">
                        <a:lnSpc>
                          <a:spcPct val="112000"/>
                        </a:lnSpc>
                        <a:spcBef>
                          <a:spcPts val="1190"/>
                        </a:spcBef>
                        <a:spcAft>
                          <a:spcPts val="0"/>
                        </a:spcAft>
                      </a:pPr>
                      <a:r>
                        <a:rPr lang="en-US" sz="1400" dirty="0">
                          <a:effectLst/>
                        </a:rPr>
                        <a:t>Ozempic</a:t>
                      </a:r>
                      <a:r>
                        <a:rPr lang="en-US" sz="1400" spc="-165" dirty="0">
                          <a:effectLst/>
                        </a:rPr>
                        <a:t> </a:t>
                      </a:r>
                      <a:r>
                        <a:rPr lang="en-US" sz="1400" dirty="0">
                          <a:effectLst/>
                        </a:rPr>
                        <a:t>can</a:t>
                      </a:r>
                      <a:r>
                        <a:rPr lang="en-US" sz="1400" spc="-160" dirty="0">
                          <a:effectLst/>
                        </a:rPr>
                        <a:t> </a:t>
                      </a:r>
                      <a:r>
                        <a:rPr lang="en-US" sz="1400" dirty="0">
                          <a:effectLst/>
                        </a:rPr>
                        <a:t>reduce</a:t>
                      </a:r>
                      <a:r>
                        <a:rPr lang="en-US" sz="1400" spc="-165" dirty="0">
                          <a:effectLst/>
                        </a:rPr>
                        <a:t> </a:t>
                      </a:r>
                      <a:r>
                        <a:rPr lang="en-US" sz="1400" dirty="0">
                          <a:effectLst/>
                        </a:rPr>
                        <a:t>risk</a:t>
                      </a:r>
                      <a:r>
                        <a:rPr lang="en-US" sz="1400" spc="-155" dirty="0">
                          <a:effectLst/>
                        </a:rPr>
                        <a:t> </a:t>
                      </a:r>
                      <a:r>
                        <a:rPr lang="en-US" sz="1400" dirty="0">
                          <a:effectLst/>
                        </a:rPr>
                        <a:t>of</a:t>
                      </a:r>
                      <a:r>
                        <a:rPr lang="en-US" sz="1400" spc="-150" dirty="0">
                          <a:effectLst/>
                        </a:rPr>
                        <a:t> </a:t>
                      </a:r>
                      <a:r>
                        <a:rPr lang="en-US" sz="1400" dirty="0">
                          <a:effectLst/>
                        </a:rPr>
                        <a:t>heart, kidney,</a:t>
                      </a:r>
                      <a:r>
                        <a:rPr lang="en-US" sz="1400" spc="-185" dirty="0">
                          <a:effectLst/>
                        </a:rPr>
                        <a:t> </a:t>
                      </a:r>
                      <a:r>
                        <a:rPr lang="en-US" sz="1400" dirty="0">
                          <a:effectLst/>
                        </a:rPr>
                        <a:t>and</a:t>
                      </a:r>
                      <a:r>
                        <a:rPr lang="en-US" sz="1400" spc="-175" dirty="0">
                          <a:effectLst/>
                        </a:rPr>
                        <a:t> </a:t>
                      </a:r>
                      <a:r>
                        <a:rPr lang="en-US" sz="1400" dirty="0">
                          <a:effectLst/>
                        </a:rPr>
                        <a:t>liver</a:t>
                      </a:r>
                      <a:r>
                        <a:rPr lang="en-US" sz="1400" spc="-175" dirty="0">
                          <a:effectLst/>
                        </a:rPr>
                        <a:t> </a:t>
                      </a:r>
                      <a:r>
                        <a:rPr lang="en-US" sz="1400" dirty="0">
                          <a:effectLst/>
                        </a:rPr>
                        <a:t>disease</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75523183"/>
                  </a:ext>
                </a:extLst>
              </a:tr>
            </a:tbl>
          </a:graphicData>
        </a:graphic>
      </p:graphicFrame>
      <p:grpSp>
        <p:nvGrpSpPr>
          <p:cNvPr id="39" name="Group 38">
            <a:extLst>
              <a:ext uri="{FF2B5EF4-FFF2-40B4-BE49-F238E27FC236}">
                <a16:creationId xmlns:a16="http://schemas.microsoft.com/office/drawing/2014/main" id="{993D190E-C363-6A86-BB20-8D14C6E596A2}"/>
              </a:ext>
            </a:extLst>
          </p:cNvPr>
          <p:cNvGrpSpPr>
            <a:grpSpLocks/>
          </p:cNvGrpSpPr>
          <p:nvPr/>
        </p:nvGrpSpPr>
        <p:grpSpPr bwMode="auto">
          <a:xfrm>
            <a:off x="838308" y="3932456"/>
            <a:ext cx="3940810" cy="1769745"/>
            <a:chOff x="0" y="0"/>
            <a:chExt cx="6206" cy="2787"/>
          </a:xfrm>
        </p:grpSpPr>
        <p:pic>
          <p:nvPicPr>
            <p:cNvPr id="40" name="Picture 39" descr="A picture containing vector graphics  Description automatically generated">
              <a:extLst>
                <a:ext uri="{FF2B5EF4-FFF2-40B4-BE49-F238E27FC236}">
                  <a16:creationId xmlns:a16="http://schemas.microsoft.com/office/drawing/2014/main" id="{B098C4FB-B674-8802-91D6-1C641330D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 y="144"/>
              <a:ext cx="2461"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40">
              <a:extLst>
                <a:ext uri="{FF2B5EF4-FFF2-40B4-BE49-F238E27FC236}">
                  <a16:creationId xmlns:a16="http://schemas.microsoft.com/office/drawing/2014/main" id="{6EB17279-1EC2-8F1F-5435-9C8785E8463C}"/>
                </a:ext>
              </a:extLst>
            </p:cNvPr>
            <p:cNvSpPr>
              <a:spLocks/>
            </p:cNvSpPr>
            <p:nvPr/>
          </p:nvSpPr>
          <p:spPr bwMode="auto">
            <a:xfrm>
              <a:off x="15" y="15"/>
              <a:ext cx="6176" cy="2757"/>
            </a:xfrm>
            <a:custGeom>
              <a:avLst/>
              <a:gdLst>
                <a:gd name="T0" fmla="+- 0 15 15"/>
                <a:gd name="T1" fmla="*/ T0 w 6176"/>
                <a:gd name="T2" fmla="+- 0 475 15"/>
                <a:gd name="T3" fmla="*/ 475 h 2757"/>
                <a:gd name="T4" fmla="+- 0 21 15"/>
                <a:gd name="T5" fmla="*/ T4 w 6176"/>
                <a:gd name="T6" fmla="+- 0 400 15"/>
                <a:gd name="T7" fmla="*/ 400 h 2757"/>
                <a:gd name="T8" fmla="+- 0 38 15"/>
                <a:gd name="T9" fmla="*/ T8 w 6176"/>
                <a:gd name="T10" fmla="+- 0 329 15"/>
                <a:gd name="T11" fmla="*/ 329 h 2757"/>
                <a:gd name="T12" fmla="+- 0 66 15"/>
                <a:gd name="T13" fmla="*/ T12 w 6176"/>
                <a:gd name="T14" fmla="+- 0 263 15"/>
                <a:gd name="T15" fmla="*/ 263 h 2757"/>
                <a:gd name="T16" fmla="+- 0 104 15"/>
                <a:gd name="T17" fmla="*/ T16 w 6176"/>
                <a:gd name="T18" fmla="+- 0 203 15"/>
                <a:gd name="T19" fmla="*/ 203 h 2757"/>
                <a:gd name="T20" fmla="+- 0 150 15"/>
                <a:gd name="T21" fmla="*/ T20 w 6176"/>
                <a:gd name="T22" fmla="+- 0 150 15"/>
                <a:gd name="T23" fmla="*/ 150 h 2757"/>
                <a:gd name="T24" fmla="+- 0 203 15"/>
                <a:gd name="T25" fmla="*/ T24 w 6176"/>
                <a:gd name="T26" fmla="+- 0 104 15"/>
                <a:gd name="T27" fmla="*/ 104 h 2757"/>
                <a:gd name="T28" fmla="+- 0 263 15"/>
                <a:gd name="T29" fmla="*/ T28 w 6176"/>
                <a:gd name="T30" fmla="+- 0 66 15"/>
                <a:gd name="T31" fmla="*/ 66 h 2757"/>
                <a:gd name="T32" fmla="+- 0 329 15"/>
                <a:gd name="T33" fmla="*/ T32 w 6176"/>
                <a:gd name="T34" fmla="+- 0 38 15"/>
                <a:gd name="T35" fmla="*/ 38 h 2757"/>
                <a:gd name="T36" fmla="+- 0 400 15"/>
                <a:gd name="T37" fmla="*/ T36 w 6176"/>
                <a:gd name="T38" fmla="+- 0 21 15"/>
                <a:gd name="T39" fmla="*/ 21 h 2757"/>
                <a:gd name="T40" fmla="+- 0 475 15"/>
                <a:gd name="T41" fmla="*/ T40 w 6176"/>
                <a:gd name="T42" fmla="+- 0 15 15"/>
                <a:gd name="T43" fmla="*/ 15 h 2757"/>
                <a:gd name="T44" fmla="+- 0 5731 15"/>
                <a:gd name="T45" fmla="*/ T44 w 6176"/>
                <a:gd name="T46" fmla="+- 0 15 15"/>
                <a:gd name="T47" fmla="*/ 15 h 2757"/>
                <a:gd name="T48" fmla="+- 0 5806 15"/>
                <a:gd name="T49" fmla="*/ T48 w 6176"/>
                <a:gd name="T50" fmla="+- 0 21 15"/>
                <a:gd name="T51" fmla="*/ 21 h 2757"/>
                <a:gd name="T52" fmla="+- 0 5877 15"/>
                <a:gd name="T53" fmla="*/ T52 w 6176"/>
                <a:gd name="T54" fmla="+- 0 38 15"/>
                <a:gd name="T55" fmla="*/ 38 h 2757"/>
                <a:gd name="T56" fmla="+- 0 5943 15"/>
                <a:gd name="T57" fmla="*/ T56 w 6176"/>
                <a:gd name="T58" fmla="+- 0 66 15"/>
                <a:gd name="T59" fmla="*/ 66 h 2757"/>
                <a:gd name="T60" fmla="+- 0 6003 15"/>
                <a:gd name="T61" fmla="*/ T60 w 6176"/>
                <a:gd name="T62" fmla="+- 0 104 15"/>
                <a:gd name="T63" fmla="*/ 104 h 2757"/>
                <a:gd name="T64" fmla="+- 0 6056 15"/>
                <a:gd name="T65" fmla="*/ T64 w 6176"/>
                <a:gd name="T66" fmla="+- 0 150 15"/>
                <a:gd name="T67" fmla="*/ 150 h 2757"/>
                <a:gd name="T68" fmla="+- 0 6102 15"/>
                <a:gd name="T69" fmla="*/ T68 w 6176"/>
                <a:gd name="T70" fmla="+- 0 203 15"/>
                <a:gd name="T71" fmla="*/ 203 h 2757"/>
                <a:gd name="T72" fmla="+- 0 6140 15"/>
                <a:gd name="T73" fmla="*/ T72 w 6176"/>
                <a:gd name="T74" fmla="+- 0 263 15"/>
                <a:gd name="T75" fmla="*/ 263 h 2757"/>
                <a:gd name="T76" fmla="+- 0 6168 15"/>
                <a:gd name="T77" fmla="*/ T76 w 6176"/>
                <a:gd name="T78" fmla="+- 0 329 15"/>
                <a:gd name="T79" fmla="*/ 329 h 2757"/>
                <a:gd name="T80" fmla="+- 0 6185 15"/>
                <a:gd name="T81" fmla="*/ T80 w 6176"/>
                <a:gd name="T82" fmla="+- 0 400 15"/>
                <a:gd name="T83" fmla="*/ 400 h 2757"/>
                <a:gd name="T84" fmla="+- 0 6191 15"/>
                <a:gd name="T85" fmla="*/ T84 w 6176"/>
                <a:gd name="T86" fmla="+- 0 475 15"/>
                <a:gd name="T87" fmla="*/ 475 h 2757"/>
                <a:gd name="T88" fmla="+- 0 6191 15"/>
                <a:gd name="T89" fmla="*/ T88 w 6176"/>
                <a:gd name="T90" fmla="+- 0 2312 15"/>
                <a:gd name="T91" fmla="*/ 2312 h 2757"/>
                <a:gd name="T92" fmla="+- 0 6185 15"/>
                <a:gd name="T93" fmla="*/ T92 w 6176"/>
                <a:gd name="T94" fmla="+- 0 2387 15"/>
                <a:gd name="T95" fmla="*/ 2387 h 2757"/>
                <a:gd name="T96" fmla="+- 0 6168 15"/>
                <a:gd name="T97" fmla="*/ T96 w 6176"/>
                <a:gd name="T98" fmla="+- 0 2458 15"/>
                <a:gd name="T99" fmla="*/ 2458 h 2757"/>
                <a:gd name="T100" fmla="+- 0 6140 15"/>
                <a:gd name="T101" fmla="*/ T100 w 6176"/>
                <a:gd name="T102" fmla="+- 0 2524 15"/>
                <a:gd name="T103" fmla="*/ 2524 h 2757"/>
                <a:gd name="T104" fmla="+- 0 6102 15"/>
                <a:gd name="T105" fmla="*/ T104 w 6176"/>
                <a:gd name="T106" fmla="+- 0 2584 15"/>
                <a:gd name="T107" fmla="*/ 2584 h 2757"/>
                <a:gd name="T108" fmla="+- 0 6056 15"/>
                <a:gd name="T109" fmla="*/ T108 w 6176"/>
                <a:gd name="T110" fmla="+- 0 2637 15"/>
                <a:gd name="T111" fmla="*/ 2637 h 2757"/>
                <a:gd name="T112" fmla="+- 0 6003 15"/>
                <a:gd name="T113" fmla="*/ T112 w 6176"/>
                <a:gd name="T114" fmla="+- 0 2683 15"/>
                <a:gd name="T115" fmla="*/ 2683 h 2757"/>
                <a:gd name="T116" fmla="+- 0 5943 15"/>
                <a:gd name="T117" fmla="*/ T116 w 6176"/>
                <a:gd name="T118" fmla="+- 0 2721 15"/>
                <a:gd name="T119" fmla="*/ 2721 h 2757"/>
                <a:gd name="T120" fmla="+- 0 5877 15"/>
                <a:gd name="T121" fmla="*/ T120 w 6176"/>
                <a:gd name="T122" fmla="+- 0 2749 15"/>
                <a:gd name="T123" fmla="*/ 2749 h 2757"/>
                <a:gd name="T124" fmla="+- 0 5806 15"/>
                <a:gd name="T125" fmla="*/ T124 w 6176"/>
                <a:gd name="T126" fmla="+- 0 2766 15"/>
                <a:gd name="T127" fmla="*/ 2766 h 2757"/>
                <a:gd name="T128" fmla="+- 0 5731 15"/>
                <a:gd name="T129" fmla="*/ T128 w 6176"/>
                <a:gd name="T130" fmla="+- 0 2772 15"/>
                <a:gd name="T131" fmla="*/ 2772 h 2757"/>
                <a:gd name="T132" fmla="+- 0 475 15"/>
                <a:gd name="T133" fmla="*/ T132 w 6176"/>
                <a:gd name="T134" fmla="+- 0 2772 15"/>
                <a:gd name="T135" fmla="*/ 2772 h 2757"/>
                <a:gd name="T136" fmla="+- 0 400 15"/>
                <a:gd name="T137" fmla="*/ T136 w 6176"/>
                <a:gd name="T138" fmla="+- 0 2766 15"/>
                <a:gd name="T139" fmla="*/ 2766 h 2757"/>
                <a:gd name="T140" fmla="+- 0 329 15"/>
                <a:gd name="T141" fmla="*/ T140 w 6176"/>
                <a:gd name="T142" fmla="+- 0 2749 15"/>
                <a:gd name="T143" fmla="*/ 2749 h 2757"/>
                <a:gd name="T144" fmla="+- 0 263 15"/>
                <a:gd name="T145" fmla="*/ T144 w 6176"/>
                <a:gd name="T146" fmla="+- 0 2721 15"/>
                <a:gd name="T147" fmla="*/ 2721 h 2757"/>
                <a:gd name="T148" fmla="+- 0 203 15"/>
                <a:gd name="T149" fmla="*/ T148 w 6176"/>
                <a:gd name="T150" fmla="+- 0 2683 15"/>
                <a:gd name="T151" fmla="*/ 2683 h 2757"/>
                <a:gd name="T152" fmla="+- 0 150 15"/>
                <a:gd name="T153" fmla="*/ T152 w 6176"/>
                <a:gd name="T154" fmla="+- 0 2637 15"/>
                <a:gd name="T155" fmla="*/ 2637 h 2757"/>
                <a:gd name="T156" fmla="+- 0 104 15"/>
                <a:gd name="T157" fmla="*/ T156 w 6176"/>
                <a:gd name="T158" fmla="+- 0 2584 15"/>
                <a:gd name="T159" fmla="*/ 2584 h 2757"/>
                <a:gd name="T160" fmla="+- 0 66 15"/>
                <a:gd name="T161" fmla="*/ T160 w 6176"/>
                <a:gd name="T162" fmla="+- 0 2524 15"/>
                <a:gd name="T163" fmla="*/ 2524 h 2757"/>
                <a:gd name="T164" fmla="+- 0 38 15"/>
                <a:gd name="T165" fmla="*/ T164 w 6176"/>
                <a:gd name="T166" fmla="+- 0 2458 15"/>
                <a:gd name="T167" fmla="*/ 2458 h 2757"/>
                <a:gd name="T168" fmla="+- 0 21 15"/>
                <a:gd name="T169" fmla="*/ T168 w 6176"/>
                <a:gd name="T170" fmla="+- 0 2387 15"/>
                <a:gd name="T171" fmla="*/ 2387 h 2757"/>
                <a:gd name="T172" fmla="+- 0 15 15"/>
                <a:gd name="T173" fmla="*/ T172 w 6176"/>
                <a:gd name="T174" fmla="+- 0 2312 15"/>
                <a:gd name="T175" fmla="*/ 2312 h 2757"/>
                <a:gd name="T176" fmla="+- 0 15 15"/>
                <a:gd name="T177" fmla="*/ T176 w 6176"/>
                <a:gd name="T178" fmla="+- 0 475 15"/>
                <a:gd name="T179" fmla="*/ 475 h 27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6176" h="2757">
                  <a:moveTo>
                    <a:pt x="0" y="460"/>
                  </a:moveTo>
                  <a:lnTo>
                    <a:pt x="6" y="385"/>
                  </a:lnTo>
                  <a:lnTo>
                    <a:pt x="23" y="314"/>
                  </a:lnTo>
                  <a:lnTo>
                    <a:pt x="51" y="248"/>
                  </a:lnTo>
                  <a:lnTo>
                    <a:pt x="89" y="188"/>
                  </a:lnTo>
                  <a:lnTo>
                    <a:pt x="135" y="135"/>
                  </a:lnTo>
                  <a:lnTo>
                    <a:pt x="188" y="89"/>
                  </a:lnTo>
                  <a:lnTo>
                    <a:pt x="248" y="51"/>
                  </a:lnTo>
                  <a:lnTo>
                    <a:pt x="314" y="23"/>
                  </a:lnTo>
                  <a:lnTo>
                    <a:pt x="385" y="6"/>
                  </a:lnTo>
                  <a:lnTo>
                    <a:pt x="460" y="0"/>
                  </a:lnTo>
                  <a:lnTo>
                    <a:pt x="5716" y="0"/>
                  </a:lnTo>
                  <a:lnTo>
                    <a:pt x="5791" y="6"/>
                  </a:lnTo>
                  <a:lnTo>
                    <a:pt x="5862" y="23"/>
                  </a:lnTo>
                  <a:lnTo>
                    <a:pt x="5928" y="51"/>
                  </a:lnTo>
                  <a:lnTo>
                    <a:pt x="5988" y="89"/>
                  </a:lnTo>
                  <a:lnTo>
                    <a:pt x="6041" y="135"/>
                  </a:lnTo>
                  <a:lnTo>
                    <a:pt x="6087" y="188"/>
                  </a:lnTo>
                  <a:lnTo>
                    <a:pt x="6125" y="248"/>
                  </a:lnTo>
                  <a:lnTo>
                    <a:pt x="6153" y="314"/>
                  </a:lnTo>
                  <a:lnTo>
                    <a:pt x="6170" y="385"/>
                  </a:lnTo>
                  <a:lnTo>
                    <a:pt x="6176" y="460"/>
                  </a:lnTo>
                  <a:lnTo>
                    <a:pt x="6176" y="2297"/>
                  </a:lnTo>
                  <a:lnTo>
                    <a:pt x="6170" y="2372"/>
                  </a:lnTo>
                  <a:lnTo>
                    <a:pt x="6153" y="2443"/>
                  </a:lnTo>
                  <a:lnTo>
                    <a:pt x="6125" y="2509"/>
                  </a:lnTo>
                  <a:lnTo>
                    <a:pt x="6087" y="2569"/>
                  </a:lnTo>
                  <a:lnTo>
                    <a:pt x="6041" y="2622"/>
                  </a:lnTo>
                  <a:lnTo>
                    <a:pt x="5988" y="2668"/>
                  </a:lnTo>
                  <a:lnTo>
                    <a:pt x="5928" y="2706"/>
                  </a:lnTo>
                  <a:lnTo>
                    <a:pt x="5862" y="2734"/>
                  </a:lnTo>
                  <a:lnTo>
                    <a:pt x="5791" y="2751"/>
                  </a:lnTo>
                  <a:lnTo>
                    <a:pt x="5716" y="2757"/>
                  </a:lnTo>
                  <a:lnTo>
                    <a:pt x="460" y="2757"/>
                  </a:lnTo>
                  <a:lnTo>
                    <a:pt x="385" y="2751"/>
                  </a:lnTo>
                  <a:lnTo>
                    <a:pt x="314" y="2734"/>
                  </a:lnTo>
                  <a:lnTo>
                    <a:pt x="248" y="2706"/>
                  </a:lnTo>
                  <a:lnTo>
                    <a:pt x="188" y="2668"/>
                  </a:lnTo>
                  <a:lnTo>
                    <a:pt x="135" y="2622"/>
                  </a:lnTo>
                  <a:lnTo>
                    <a:pt x="89" y="2569"/>
                  </a:lnTo>
                  <a:lnTo>
                    <a:pt x="51" y="2509"/>
                  </a:lnTo>
                  <a:lnTo>
                    <a:pt x="23" y="2443"/>
                  </a:lnTo>
                  <a:lnTo>
                    <a:pt x="6" y="2372"/>
                  </a:lnTo>
                  <a:lnTo>
                    <a:pt x="0" y="2297"/>
                  </a:lnTo>
                  <a:lnTo>
                    <a:pt x="0" y="46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2" name="Text Box 9">
              <a:extLst>
                <a:ext uri="{FF2B5EF4-FFF2-40B4-BE49-F238E27FC236}">
                  <a16:creationId xmlns:a16="http://schemas.microsoft.com/office/drawing/2014/main" id="{B72CDF6C-A7D9-9AA5-295C-69B9E5115753}"/>
                </a:ext>
              </a:extLst>
            </p:cNvPr>
            <p:cNvSpPr txBox="1">
              <a:spLocks noChangeArrowheads="1"/>
            </p:cNvSpPr>
            <p:nvPr/>
          </p:nvSpPr>
          <p:spPr bwMode="auto">
            <a:xfrm>
              <a:off x="0" y="0"/>
              <a:ext cx="6206"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92300" marR="4318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 </a:t>
              </a:r>
            </a:p>
            <a:p>
              <a:pPr marL="1892300" marR="4318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Inject under your skin on the</a:t>
              </a:r>
              <a:endParaRPr lang="en-US" sz="1100" dirty="0">
                <a:effectLst/>
                <a:latin typeface="Arial" panose="020B0604020202020204" pitchFamily="34" charset="0"/>
                <a:ea typeface="Arial" panose="020B0604020202020204" pitchFamily="34" charset="0"/>
              </a:endParaRPr>
            </a:p>
            <a:p>
              <a:pPr marL="1892300" marR="4318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abdomen,</a:t>
              </a:r>
              <a:r>
                <a:rPr lang="en-US" sz="1000" spc="-165"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thigh,</a:t>
              </a:r>
              <a:r>
                <a:rPr lang="en-US" sz="1000" spc="-165"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or</a:t>
              </a:r>
              <a:r>
                <a:rPr lang="en-US" sz="1000" spc="-165"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upper</a:t>
              </a:r>
              <a:r>
                <a:rPr lang="en-US" sz="1000" spc="-165"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arm.</a:t>
              </a:r>
              <a:r>
                <a:rPr lang="en-US" sz="1000" spc="-160"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Do not inject into a muscle or vein.</a:t>
              </a:r>
              <a:endParaRPr lang="en-US" sz="1100" dirty="0">
                <a:effectLst/>
                <a:latin typeface="Arial" panose="020B0604020202020204" pitchFamily="34" charset="0"/>
                <a:ea typeface="Arial" panose="020B0604020202020204" pitchFamily="34" charset="0"/>
              </a:endParaRPr>
            </a:p>
            <a:p>
              <a:pPr marL="1892300" marR="98425">
                <a:lnSpc>
                  <a:spcPct val="115000"/>
                </a:lnSpc>
                <a:spcBef>
                  <a:spcPts val="790"/>
                </a:spcBef>
                <a:spcAft>
                  <a:spcPts val="0"/>
                </a:spcAft>
              </a:pPr>
              <a:r>
                <a:rPr lang="en-US" sz="1000" dirty="0">
                  <a:effectLst/>
                  <a:latin typeface="Arial" panose="020B0604020202020204" pitchFamily="34" charset="0"/>
                  <a:ea typeface="Arial" panose="020B0604020202020204" pitchFamily="34" charset="0"/>
                </a:rPr>
                <a:t>Change</a:t>
              </a:r>
              <a:r>
                <a:rPr lang="en-US" sz="1000" spc="-105"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(rotate)</a:t>
              </a:r>
              <a:r>
                <a:rPr lang="en-US" sz="1000" spc="-105"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your</a:t>
              </a:r>
              <a:r>
                <a:rPr lang="en-US" sz="1000" spc="-115"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injection</a:t>
              </a:r>
              <a:r>
                <a:rPr lang="en-US" sz="1000" spc="-105" dirty="0">
                  <a:effectLst/>
                  <a:latin typeface="Arial" panose="020B0604020202020204" pitchFamily="34" charset="0"/>
                  <a:ea typeface="Arial" panose="020B0604020202020204" pitchFamily="34" charset="0"/>
                </a:rPr>
                <a:t> </a:t>
              </a:r>
              <a:r>
                <a:rPr lang="en-US" sz="1000" dirty="0">
                  <a:effectLst/>
                  <a:latin typeface="Arial" panose="020B0604020202020204" pitchFamily="34" charset="0"/>
                  <a:ea typeface="Arial" panose="020B0604020202020204" pitchFamily="34" charset="0"/>
                </a:rPr>
                <a:t>site. </a:t>
              </a:r>
              <a:endParaRPr lang="en-US" sz="1100" dirty="0">
                <a:effectLst/>
                <a:latin typeface="Arial" panose="020B0604020202020204" pitchFamily="34" charset="0"/>
                <a:ea typeface="Arial" panose="020B0604020202020204" pitchFamily="34" charset="0"/>
              </a:endParaRPr>
            </a:p>
            <a:p>
              <a:pPr marL="1892300" marR="98425">
                <a:lnSpc>
                  <a:spcPct val="115000"/>
                </a:lnSpc>
                <a:spcBef>
                  <a:spcPts val="790"/>
                </a:spcBef>
                <a:spcAft>
                  <a:spcPts val="0"/>
                </a:spcAft>
              </a:pPr>
              <a:r>
                <a:rPr lang="en-US" sz="1000" dirty="0">
                  <a:effectLst/>
                  <a:latin typeface="Arial" panose="020B0604020202020204" pitchFamily="34" charset="0"/>
                  <a:ea typeface="Arial" panose="020B0604020202020204" pitchFamily="34" charset="0"/>
                </a:rPr>
                <a:t>If you are having side effects, do not increase dose and notify your provider.</a:t>
              </a:r>
              <a:endParaRPr lang="en-US" sz="1100" dirty="0">
                <a:effectLst/>
                <a:latin typeface="Arial" panose="020B0604020202020204" pitchFamily="34" charset="0"/>
                <a:ea typeface="Arial" panose="020B0604020202020204" pitchFamily="34" charset="0"/>
              </a:endParaRPr>
            </a:p>
          </p:txBody>
        </p:sp>
      </p:grpSp>
      <p:grpSp>
        <p:nvGrpSpPr>
          <p:cNvPr id="43" name="Group 42">
            <a:extLst>
              <a:ext uri="{FF2B5EF4-FFF2-40B4-BE49-F238E27FC236}">
                <a16:creationId xmlns:a16="http://schemas.microsoft.com/office/drawing/2014/main" id="{982494EE-72C8-40B5-9510-26CEC1C296FC}"/>
              </a:ext>
            </a:extLst>
          </p:cNvPr>
          <p:cNvGrpSpPr>
            <a:grpSpLocks/>
          </p:cNvGrpSpPr>
          <p:nvPr/>
        </p:nvGrpSpPr>
        <p:grpSpPr bwMode="auto">
          <a:xfrm>
            <a:off x="5266162" y="4023896"/>
            <a:ext cx="2781300" cy="1693545"/>
            <a:chOff x="15" y="15"/>
            <a:chExt cx="4500" cy="2757"/>
          </a:xfrm>
        </p:grpSpPr>
        <p:sp>
          <p:nvSpPr>
            <p:cNvPr id="44" name="Freeform 43">
              <a:extLst>
                <a:ext uri="{FF2B5EF4-FFF2-40B4-BE49-F238E27FC236}">
                  <a16:creationId xmlns:a16="http://schemas.microsoft.com/office/drawing/2014/main" id="{46FBB508-F793-6379-7F87-E4FCD2D62197}"/>
                </a:ext>
              </a:extLst>
            </p:cNvPr>
            <p:cNvSpPr>
              <a:spLocks/>
            </p:cNvSpPr>
            <p:nvPr/>
          </p:nvSpPr>
          <p:spPr bwMode="auto">
            <a:xfrm>
              <a:off x="15" y="15"/>
              <a:ext cx="4500" cy="2757"/>
            </a:xfrm>
            <a:custGeom>
              <a:avLst/>
              <a:gdLst>
                <a:gd name="T0" fmla="+- 0 15 15"/>
                <a:gd name="T1" fmla="*/ T0 w 4500"/>
                <a:gd name="T2" fmla="+- 0 475 15"/>
                <a:gd name="T3" fmla="*/ 475 h 2757"/>
                <a:gd name="T4" fmla="+- 0 21 15"/>
                <a:gd name="T5" fmla="*/ T4 w 4500"/>
                <a:gd name="T6" fmla="+- 0 400 15"/>
                <a:gd name="T7" fmla="*/ 400 h 2757"/>
                <a:gd name="T8" fmla="+- 0 38 15"/>
                <a:gd name="T9" fmla="*/ T8 w 4500"/>
                <a:gd name="T10" fmla="+- 0 329 15"/>
                <a:gd name="T11" fmla="*/ 329 h 2757"/>
                <a:gd name="T12" fmla="+- 0 66 15"/>
                <a:gd name="T13" fmla="*/ T12 w 4500"/>
                <a:gd name="T14" fmla="+- 0 263 15"/>
                <a:gd name="T15" fmla="*/ 263 h 2757"/>
                <a:gd name="T16" fmla="+- 0 104 15"/>
                <a:gd name="T17" fmla="*/ T16 w 4500"/>
                <a:gd name="T18" fmla="+- 0 203 15"/>
                <a:gd name="T19" fmla="*/ 203 h 2757"/>
                <a:gd name="T20" fmla="+- 0 150 15"/>
                <a:gd name="T21" fmla="*/ T20 w 4500"/>
                <a:gd name="T22" fmla="+- 0 150 15"/>
                <a:gd name="T23" fmla="*/ 150 h 2757"/>
                <a:gd name="T24" fmla="+- 0 203 15"/>
                <a:gd name="T25" fmla="*/ T24 w 4500"/>
                <a:gd name="T26" fmla="+- 0 104 15"/>
                <a:gd name="T27" fmla="*/ 104 h 2757"/>
                <a:gd name="T28" fmla="+- 0 263 15"/>
                <a:gd name="T29" fmla="*/ T28 w 4500"/>
                <a:gd name="T30" fmla="+- 0 66 15"/>
                <a:gd name="T31" fmla="*/ 66 h 2757"/>
                <a:gd name="T32" fmla="+- 0 329 15"/>
                <a:gd name="T33" fmla="*/ T32 w 4500"/>
                <a:gd name="T34" fmla="+- 0 38 15"/>
                <a:gd name="T35" fmla="*/ 38 h 2757"/>
                <a:gd name="T36" fmla="+- 0 400 15"/>
                <a:gd name="T37" fmla="*/ T36 w 4500"/>
                <a:gd name="T38" fmla="+- 0 21 15"/>
                <a:gd name="T39" fmla="*/ 21 h 2757"/>
                <a:gd name="T40" fmla="+- 0 475 15"/>
                <a:gd name="T41" fmla="*/ T40 w 4500"/>
                <a:gd name="T42" fmla="+- 0 15 15"/>
                <a:gd name="T43" fmla="*/ 15 h 2757"/>
                <a:gd name="T44" fmla="+- 0 4055 15"/>
                <a:gd name="T45" fmla="*/ T44 w 4500"/>
                <a:gd name="T46" fmla="+- 0 15 15"/>
                <a:gd name="T47" fmla="*/ 15 h 2757"/>
                <a:gd name="T48" fmla="+- 0 4130 15"/>
                <a:gd name="T49" fmla="*/ T48 w 4500"/>
                <a:gd name="T50" fmla="+- 0 21 15"/>
                <a:gd name="T51" fmla="*/ 21 h 2757"/>
                <a:gd name="T52" fmla="+- 0 4201 15"/>
                <a:gd name="T53" fmla="*/ T52 w 4500"/>
                <a:gd name="T54" fmla="+- 0 38 15"/>
                <a:gd name="T55" fmla="*/ 38 h 2757"/>
                <a:gd name="T56" fmla="+- 0 4267 15"/>
                <a:gd name="T57" fmla="*/ T56 w 4500"/>
                <a:gd name="T58" fmla="+- 0 66 15"/>
                <a:gd name="T59" fmla="*/ 66 h 2757"/>
                <a:gd name="T60" fmla="+- 0 4327 15"/>
                <a:gd name="T61" fmla="*/ T60 w 4500"/>
                <a:gd name="T62" fmla="+- 0 104 15"/>
                <a:gd name="T63" fmla="*/ 104 h 2757"/>
                <a:gd name="T64" fmla="+- 0 4380 15"/>
                <a:gd name="T65" fmla="*/ T64 w 4500"/>
                <a:gd name="T66" fmla="+- 0 150 15"/>
                <a:gd name="T67" fmla="*/ 150 h 2757"/>
                <a:gd name="T68" fmla="+- 0 4426 15"/>
                <a:gd name="T69" fmla="*/ T68 w 4500"/>
                <a:gd name="T70" fmla="+- 0 203 15"/>
                <a:gd name="T71" fmla="*/ 203 h 2757"/>
                <a:gd name="T72" fmla="+- 0 4464 15"/>
                <a:gd name="T73" fmla="*/ T72 w 4500"/>
                <a:gd name="T74" fmla="+- 0 263 15"/>
                <a:gd name="T75" fmla="*/ 263 h 2757"/>
                <a:gd name="T76" fmla="+- 0 4492 15"/>
                <a:gd name="T77" fmla="*/ T76 w 4500"/>
                <a:gd name="T78" fmla="+- 0 329 15"/>
                <a:gd name="T79" fmla="*/ 329 h 2757"/>
                <a:gd name="T80" fmla="+- 0 4509 15"/>
                <a:gd name="T81" fmla="*/ T80 w 4500"/>
                <a:gd name="T82" fmla="+- 0 400 15"/>
                <a:gd name="T83" fmla="*/ 400 h 2757"/>
                <a:gd name="T84" fmla="+- 0 4515 15"/>
                <a:gd name="T85" fmla="*/ T84 w 4500"/>
                <a:gd name="T86" fmla="+- 0 475 15"/>
                <a:gd name="T87" fmla="*/ 475 h 2757"/>
                <a:gd name="T88" fmla="+- 0 4515 15"/>
                <a:gd name="T89" fmla="*/ T88 w 4500"/>
                <a:gd name="T90" fmla="+- 0 2312 15"/>
                <a:gd name="T91" fmla="*/ 2312 h 2757"/>
                <a:gd name="T92" fmla="+- 0 4509 15"/>
                <a:gd name="T93" fmla="*/ T92 w 4500"/>
                <a:gd name="T94" fmla="+- 0 2387 15"/>
                <a:gd name="T95" fmla="*/ 2387 h 2757"/>
                <a:gd name="T96" fmla="+- 0 4492 15"/>
                <a:gd name="T97" fmla="*/ T96 w 4500"/>
                <a:gd name="T98" fmla="+- 0 2458 15"/>
                <a:gd name="T99" fmla="*/ 2458 h 2757"/>
                <a:gd name="T100" fmla="+- 0 4464 15"/>
                <a:gd name="T101" fmla="*/ T100 w 4500"/>
                <a:gd name="T102" fmla="+- 0 2524 15"/>
                <a:gd name="T103" fmla="*/ 2524 h 2757"/>
                <a:gd name="T104" fmla="+- 0 4426 15"/>
                <a:gd name="T105" fmla="*/ T104 w 4500"/>
                <a:gd name="T106" fmla="+- 0 2584 15"/>
                <a:gd name="T107" fmla="*/ 2584 h 2757"/>
                <a:gd name="T108" fmla="+- 0 4380 15"/>
                <a:gd name="T109" fmla="*/ T108 w 4500"/>
                <a:gd name="T110" fmla="+- 0 2637 15"/>
                <a:gd name="T111" fmla="*/ 2637 h 2757"/>
                <a:gd name="T112" fmla="+- 0 4327 15"/>
                <a:gd name="T113" fmla="*/ T112 w 4500"/>
                <a:gd name="T114" fmla="+- 0 2683 15"/>
                <a:gd name="T115" fmla="*/ 2683 h 2757"/>
                <a:gd name="T116" fmla="+- 0 4267 15"/>
                <a:gd name="T117" fmla="*/ T116 w 4500"/>
                <a:gd name="T118" fmla="+- 0 2721 15"/>
                <a:gd name="T119" fmla="*/ 2721 h 2757"/>
                <a:gd name="T120" fmla="+- 0 4201 15"/>
                <a:gd name="T121" fmla="*/ T120 w 4500"/>
                <a:gd name="T122" fmla="+- 0 2749 15"/>
                <a:gd name="T123" fmla="*/ 2749 h 2757"/>
                <a:gd name="T124" fmla="+- 0 4130 15"/>
                <a:gd name="T125" fmla="*/ T124 w 4500"/>
                <a:gd name="T126" fmla="+- 0 2766 15"/>
                <a:gd name="T127" fmla="*/ 2766 h 2757"/>
                <a:gd name="T128" fmla="+- 0 4055 15"/>
                <a:gd name="T129" fmla="*/ T128 w 4500"/>
                <a:gd name="T130" fmla="+- 0 2772 15"/>
                <a:gd name="T131" fmla="*/ 2772 h 2757"/>
                <a:gd name="T132" fmla="+- 0 475 15"/>
                <a:gd name="T133" fmla="*/ T132 w 4500"/>
                <a:gd name="T134" fmla="+- 0 2772 15"/>
                <a:gd name="T135" fmla="*/ 2772 h 2757"/>
                <a:gd name="T136" fmla="+- 0 400 15"/>
                <a:gd name="T137" fmla="*/ T136 w 4500"/>
                <a:gd name="T138" fmla="+- 0 2766 15"/>
                <a:gd name="T139" fmla="*/ 2766 h 2757"/>
                <a:gd name="T140" fmla="+- 0 329 15"/>
                <a:gd name="T141" fmla="*/ T140 w 4500"/>
                <a:gd name="T142" fmla="+- 0 2749 15"/>
                <a:gd name="T143" fmla="*/ 2749 h 2757"/>
                <a:gd name="T144" fmla="+- 0 263 15"/>
                <a:gd name="T145" fmla="*/ T144 w 4500"/>
                <a:gd name="T146" fmla="+- 0 2721 15"/>
                <a:gd name="T147" fmla="*/ 2721 h 2757"/>
                <a:gd name="T148" fmla="+- 0 203 15"/>
                <a:gd name="T149" fmla="*/ T148 w 4500"/>
                <a:gd name="T150" fmla="+- 0 2683 15"/>
                <a:gd name="T151" fmla="*/ 2683 h 2757"/>
                <a:gd name="T152" fmla="+- 0 150 15"/>
                <a:gd name="T153" fmla="*/ T152 w 4500"/>
                <a:gd name="T154" fmla="+- 0 2637 15"/>
                <a:gd name="T155" fmla="*/ 2637 h 2757"/>
                <a:gd name="T156" fmla="+- 0 104 15"/>
                <a:gd name="T157" fmla="*/ T156 w 4500"/>
                <a:gd name="T158" fmla="+- 0 2584 15"/>
                <a:gd name="T159" fmla="*/ 2584 h 2757"/>
                <a:gd name="T160" fmla="+- 0 66 15"/>
                <a:gd name="T161" fmla="*/ T160 w 4500"/>
                <a:gd name="T162" fmla="+- 0 2524 15"/>
                <a:gd name="T163" fmla="*/ 2524 h 2757"/>
                <a:gd name="T164" fmla="+- 0 38 15"/>
                <a:gd name="T165" fmla="*/ T164 w 4500"/>
                <a:gd name="T166" fmla="+- 0 2458 15"/>
                <a:gd name="T167" fmla="*/ 2458 h 2757"/>
                <a:gd name="T168" fmla="+- 0 21 15"/>
                <a:gd name="T169" fmla="*/ T168 w 4500"/>
                <a:gd name="T170" fmla="+- 0 2387 15"/>
                <a:gd name="T171" fmla="*/ 2387 h 2757"/>
                <a:gd name="T172" fmla="+- 0 15 15"/>
                <a:gd name="T173" fmla="*/ T172 w 4500"/>
                <a:gd name="T174" fmla="+- 0 2312 15"/>
                <a:gd name="T175" fmla="*/ 2312 h 2757"/>
                <a:gd name="T176" fmla="+- 0 15 15"/>
                <a:gd name="T177" fmla="*/ T176 w 4500"/>
                <a:gd name="T178" fmla="+- 0 475 15"/>
                <a:gd name="T179" fmla="*/ 475 h 27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00" h="2757">
                  <a:moveTo>
                    <a:pt x="0" y="460"/>
                  </a:moveTo>
                  <a:lnTo>
                    <a:pt x="6" y="385"/>
                  </a:lnTo>
                  <a:lnTo>
                    <a:pt x="23" y="314"/>
                  </a:lnTo>
                  <a:lnTo>
                    <a:pt x="51" y="248"/>
                  </a:lnTo>
                  <a:lnTo>
                    <a:pt x="89" y="188"/>
                  </a:lnTo>
                  <a:lnTo>
                    <a:pt x="135" y="135"/>
                  </a:lnTo>
                  <a:lnTo>
                    <a:pt x="188" y="89"/>
                  </a:lnTo>
                  <a:lnTo>
                    <a:pt x="248" y="51"/>
                  </a:lnTo>
                  <a:lnTo>
                    <a:pt x="314" y="23"/>
                  </a:lnTo>
                  <a:lnTo>
                    <a:pt x="385" y="6"/>
                  </a:lnTo>
                  <a:lnTo>
                    <a:pt x="460" y="0"/>
                  </a:lnTo>
                  <a:lnTo>
                    <a:pt x="4040" y="0"/>
                  </a:lnTo>
                  <a:lnTo>
                    <a:pt x="4115" y="6"/>
                  </a:lnTo>
                  <a:lnTo>
                    <a:pt x="4186" y="23"/>
                  </a:lnTo>
                  <a:lnTo>
                    <a:pt x="4252" y="51"/>
                  </a:lnTo>
                  <a:lnTo>
                    <a:pt x="4312" y="89"/>
                  </a:lnTo>
                  <a:lnTo>
                    <a:pt x="4365" y="135"/>
                  </a:lnTo>
                  <a:lnTo>
                    <a:pt x="4411" y="188"/>
                  </a:lnTo>
                  <a:lnTo>
                    <a:pt x="4449" y="248"/>
                  </a:lnTo>
                  <a:lnTo>
                    <a:pt x="4477" y="314"/>
                  </a:lnTo>
                  <a:lnTo>
                    <a:pt x="4494" y="385"/>
                  </a:lnTo>
                  <a:lnTo>
                    <a:pt x="4500" y="460"/>
                  </a:lnTo>
                  <a:lnTo>
                    <a:pt x="4500" y="2297"/>
                  </a:lnTo>
                  <a:lnTo>
                    <a:pt x="4494" y="2372"/>
                  </a:lnTo>
                  <a:lnTo>
                    <a:pt x="4477" y="2443"/>
                  </a:lnTo>
                  <a:lnTo>
                    <a:pt x="4449" y="2509"/>
                  </a:lnTo>
                  <a:lnTo>
                    <a:pt x="4411" y="2569"/>
                  </a:lnTo>
                  <a:lnTo>
                    <a:pt x="4365" y="2622"/>
                  </a:lnTo>
                  <a:lnTo>
                    <a:pt x="4312" y="2668"/>
                  </a:lnTo>
                  <a:lnTo>
                    <a:pt x="4252" y="2706"/>
                  </a:lnTo>
                  <a:lnTo>
                    <a:pt x="4186" y="2734"/>
                  </a:lnTo>
                  <a:lnTo>
                    <a:pt x="4115" y="2751"/>
                  </a:lnTo>
                  <a:lnTo>
                    <a:pt x="4040" y="2757"/>
                  </a:lnTo>
                  <a:lnTo>
                    <a:pt x="460" y="2757"/>
                  </a:lnTo>
                  <a:lnTo>
                    <a:pt x="385" y="2751"/>
                  </a:lnTo>
                  <a:lnTo>
                    <a:pt x="314" y="2734"/>
                  </a:lnTo>
                  <a:lnTo>
                    <a:pt x="248" y="2706"/>
                  </a:lnTo>
                  <a:lnTo>
                    <a:pt x="188" y="2668"/>
                  </a:lnTo>
                  <a:lnTo>
                    <a:pt x="135" y="2622"/>
                  </a:lnTo>
                  <a:lnTo>
                    <a:pt x="89" y="2569"/>
                  </a:lnTo>
                  <a:lnTo>
                    <a:pt x="51" y="2509"/>
                  </a:lnTo>
                  <a:lnTo>
                    <a:pt x="23" y="2443"/>
                  </a:lnTo>
                  <a:lnTo>
                    <a:pt x="6" y="2372"/>
                  </a:lnTo>
                  <a:lnTo>
                    <a:pt x="0" y="2297"/>
                  </a:lnTo>
                  <a:lnTo>
                    <a:pt x="0" y="46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5" name="Picture 44" descr="Icon  Description automatically generated">
              <a:extLst>
                <a:ext uri="{FF2B5EF4-FFF2-40B4-BE49-F238E27FC236}">
                  <a16:creationId xmlns:a16="http://schemas.microsoft.com/office/drawing/2014/main" id="{F5D059A6-3B52-BFEC-9DEC-3763B5182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 y="1509"/>
              <a:ext cx="841"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Icon  Description automatically generated">
              <a:extLst>
                <a:ext uri="{FF2B5EF4-FFF2-40B4-BE49-F238E27FC236}">
                  <a16:creationId xmlns:a16="http://schemas.microsoft.com/office/drawing/2014/main" id="{6141F2E9-8405-0005-FAB5-5CA553E11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 y="264"/>
              <a:ext cx="638"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4">
              <a:extLst>
                <a:ext uri="{FF2B5EF4-FFF2-40B4-BE49-F238E27FC236}">
                  <a16:creationId xmlns:a16="http://schemas.microsoft.com/office/drawing/2014/main" id="{0546E4D5-978B-122A-3191-A691F1458234}"/>
                </a:ext>
              </a:extLst>
            </p:cNvPr>
            <p:cNvSpPr txBox="1">
              <a:spLocks noChangeArrowheads="1"/>
            </p:cNvSpPr>
            <p:nvPr/>
          </p:nvSpPr>
          <p:spPr bwMode="auto">
            <a:xfrm>
              <a:off x="1259" y="345"/>
              <a:ext cx="2710"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175"/>
                </a:spcBef>
                <a:spcAft>
                  <a:spcPts val="0"/>
                </a:spcAft>
              </a:pPr>
              <a:r>
                <a:rPr lang="en-US" sz="1000">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p:txBody>
        </p:sp>
        <p:sp>
          <p:nvSpPr>
            <p:cNvPr id="48" name="Text Box 3">
              <a:extLst>
                <a:ext uri="{FF2B5EF4-FFF2-40B4-BE49-F238E27FC236}">
                  <a16:creationId xmlns:a16="http://schemas.microsoft.com/office/drawing/2014/main" id="{160C41CB-C6D0-922B-3C55-CD53FC542903}"/>
                </a:ext>
              </a:extLst>
            </p:cNvPr>
            <p:cNvSpPr txBox="1">
              <a:spLocks noChangeArrowheads="1"/>
            </p:cNvSpPr>
            <p:nvPr/>
          </p:nvSpPr>
          <p:spPr bwMode="auto">
            <a:xfrm>
              <a:off x="1311" y="90"/>
              <a:ext cx="2774" cy="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60"/>
                </a:lnSpc>
                <a:spcBef>
                  <a:spcPts val="0"/>
                </a:spcBef>
                <a:spcAft>
                  <a:spcPts val="0"/>
                </a:spcAft>
              </a:pPr>
              <a:r>
                <a:rPr lang="en-US" sz="16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0" marR="0">
                <a:lnSpc>
                  <a:spcPts val="960"/>
                </a:lnSpc>
                <a:spcBef>
                  <a:spcPts val="0"/>
                </a:spcBef>
                <a:spcAft>
                  <a:spcPts val="0"/>
                </a:spcAft>
              </a:pPr>
              <a:r>
                <a:rPr lang="en-US" sz="16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0" marR="0">
                <a:lnSpc>
                  <a:spcPts val="960"/>
                </a:lnSpc>
                <a:spcBef>
                  <a:spcPts val="0"/>
                </a:spcBef>
                <a:spcAft>
                  <a:spcPts val="0"/>
                </a:spcAft>
              </a:pPr>
              <a:r>
                <a:rPr lang="en-US" sz="16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0" marR="0">
                <a:lnSpc>
                  <a:spcPts val="960"/>
                </a:lnSpc>
                <a:spcBef>
                  <a:spcPts val="0"/>
                </a:spcBef>
                <a:spcAft>
                  <a:spcPts val="0"/>
                </a:spcAft>
              </a:pPr>
              <a:r>
                <a:rPr lang="en-US" sz="12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0" marR="0">
                <a:lnSpc>
                  <a:spcPts val="960"/>
                </a:lnSpc>
                <a:spcBef>
                  <a:spcPts val="0"/>
                </a:spcBef>
                <a:spcAft>
                  <a:spcPts val="0"/>
                </a:spcAft>
              </a:pPr>
              <a:r>
                <a:rPr lang="en-US" sz="1200" dirty="0">
                  <a:effectLst/>
                  <a:latin typeface="Arial" panose="020B0604020202020204" pitchFamily="34" charset="0"/>
                  <a:ea typeface="Arial" panose="020B0604020202020204" pitchFamily="34" charset="0"/>
                </a:rPr>
                <a:t>Store</a:t>
              </a:r>
              <a:r>
                <a:rPr lang="en-US" sz="1200" spc="-15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your</a:t>
              </a:r>
              <a:r>
                <a:rPr lang="en-US" sz="1200" spc="-15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pen</a:t>
              </a:r>
              <a:r>
                <a:rPr lang="en-US" sz="1200" spc="-15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in the refrigerator.</a:t>
              </a:r>
              <a:endParaRPr lang="en-US" sz="1100" dirty="0">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2316491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Ozempic is an expensive medicine, so patients should check with their insurance to see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if they cover Ozempic (used for diabetes) 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(used for weight loss) and what is the approval process. </a:t>
            </a:r>
          </a:p>
          <a:p>
            <a:pPr marL="0" marR="0" algn="just">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Insurance companies vary in their coverage and are getting more strict with coverages</a:t>
            </a:r>
          </a:p>
          <a:p>
            <a:pPr marL="0" algn="just">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 require bein</a:t>
            </a:r>
            <a:r>
              <a:rPr lang="en-US" sz="1800" dirty="0">
                <a:latin typeface="Times New Roman" panose="02020603050405020304" pitchFamily="18" charset="0"/>
                <a:ea typeface="Calibri" panose="020F0502020204030204" pitchFamily="34" charset="0"/>
                <a:cs typeface="Times New Roman" panose="02020603050405020304" pitchFamily="18" charset="0"/>
              </a:rPr>
              <a:t>g on less expensive GLP-1R drugs (</a:t>
            </a:r>
            <a:r>
              <a:rPr lang="en-US" sz="1800" dirty="0">
                <a:effectLst/>
                <a:latin typeface="Times New Roman" panose="02020603050405020304" pitchFamily="18" charset="0"/>
                <a:cs typeface="Times New Roman" panose="02020603050405020304" pitchFamily="18" charset="0"/>
              </a:rPr>
              <a:t>Trulicity, Victoza) before Ozempic.</a:t>
            </a:r>
          </a:p>
          <a:p>
            <a:pPr marL="0" algn="just">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Our office will do one pre-auth for these medications, but can not battle insurance companies.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final option is it is available at a lower cost (but still expensive) from Canadian pharmacies. </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I don’t recommend compounded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least now)</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192630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a:solidFill>
                  <a:srgbClr val="FF0000"/>
                </a:solidFill>
                <a:latin typeface="Times New Roman" panose="02020603050405020304" pitchFamily="18" charset="0"/>
                <a:ea typeface="Calibri" panose="020F0502020204030204" pitchFamily="34" charset="0"/>
              </a:rPr>
              <a:t>Long-term side effects (</a:t>
            </a:r>
            <a:r>
              <a:rPr lang="en-US" sz="4400" dirty="0">
                <a:solidFill>
                  <a:srgbClr val="FF0000"/>
                </a:solidFill>
                <a:effectLst/>
                <a:latin typeface="Times New Roman" panose="02020603050405020304" pitchFamily="18" charset="0"/>
                <a:ea typeface="Calibri" panose="020F0502020204030204" pitchFamily="34" charset="0"/>
              </a:rPr>
              <a:t>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Unknown</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Many but not all weight loss meds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Phen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/Fen,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Lorcaserin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dirty="0">
                <a:solidFill>
                  <a:srgbClr val="FFFF00"/>
                </a:solidFill>
                <a:effectLst/>
                <a:latin typeface="Times New Roman" panose="02020603050405020304" pitchFamily="18" charset="0"/>
                <a:cs typeface="Times New Roman" panose="02020603050405020304" pitchFamily="18" charset="0"/>
              </a:rPr>
              <a:t>Sibutramine) we</a:t>
            </a:r>
            <a:r>
              <a:rPr lang="en-US" sz="1800" dirty="0">
                <a:solidFill>
                  <a:srgbClr val="FFFF00"/>
                </a:solidFill>
                <a:latin typeface="Times New Roman" panose="02020603050405020304" pitchFamily="18" charset="0"/>
                <a:cs typeface="Times New Roman" panose="02020603050405020304" pitchFamily="18" charset="0"/>
              </a:rPr>
              <a:t>re found to have long term side effects and pulled from the market.</a:t>
            </a:r>
          </a:p>
          <a:p>
            <a:pPr marL="0" marR="0" algn="just">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 don’t think this will happen with Ozempic</a:t>
            </a: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In rats, it causes a rare type of thyroid cancer called medullary thyroid Cancer</a:t>
            </a:r>
          </a:p>
          <a:p>
            <a:pPr marL="0" marR="0" algn="just">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In p</a:t>
            </a: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eople a few, but not most studies have found a slight increase in papillary thyroid cancer. </a:t>
            </a:r>
          </a:p>
          <a:p>
            <a:pPr marL="0" marR="0" algn="just">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 don’t think this a a concern and don’t recommend anything to monitor or prevent it.</a:t>
            </a: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But only take Ozempic if you need it</a:t>
            </a: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112501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err="1">
                <a:solidFill>
                  <a:srgbClr val="FF0000"/>
                </a:solidFill>
                <a:effectLst/>
                <a:latin typeface="Times New Roman" panose="02020603050405020304" pitchFamily="18" charset="0"/>
                <a:ea typeface="Calibri" panose="020F0502020204030204" pitchFamily="34" charset="0"/>
              </a:rPr>
              <a:t>Semaglutide</a:t>
            </a:r>
            <a:r>
              <a:rPr lang="en-US" dirty="0">
                <a:solidFill>
                  <a:srgbClr val="FF0000"/>
                </a:solidFill>
                <a:effectLst/>
                <a:latin typeface="Times New Roman" panose="02020603050405020304" pitchFamily="18" charset="0"/>
                <a:ea typeface="Calibri" panose="020F0502020204030204" pitchFamily="34" charset="0"/>
              </a:rPr>
              <a:t> (</a:t>
            </a:r>
            <a:r>
              <a:rPr lang="en-US" dirty="0" err="1">
                <a:solidFill>
                  <a:srgbClr val="FF0000"/>
                </a:solidFill>
                <a:effectLst/>
                <a:latin typeface="Times New Roman" panose="02020603050405020304" pitchFamily="18" charset="0"/>
                <a:ea typeface="Calibri" panose="020F0502020204030204" pitchFamily="34" charset="0"/>
              </a:rPr>
              <a:t>Wegovy</a:t>
            </a:r>
            <a:r>
              <a:rPr lang="en-US" dirty="0">
                <a:solidFill>
                  <a:srgbClr val="FF0000"/>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rPr>
              <a:t> and Ozempic are the same drug, but </a:t>
            </a:r>
            <a:r>
              <a:rPr lang="en-US" sz="1800" dirty="0" err="1">
                <a:effectLst/>
                <a:latin typeface="Times New Roman" panose="02020603050405020304" pitchFamily="18" charset="0"/>
                <a:ea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rPr>
              <a:t> is approved for weight loss.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 comes in 0.25 mg, 0.5 mg, 1 mg, 1.7 mg and 2.4 mg delivery pens and does not allow partial dosing (clicks).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Patients should stay on each dose for 1 month and only go up if they are not experiencing side effects.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There is a shortage of the medications, patients should try different pharmacies.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Its side effects are similar to Ozempic.</a:t>
            </a:r>
            <a:r>
              <a:rPr lang="en-US" sz="1100" dirty="0">
                <a:effectLst/>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4198641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err="1">
                <a:solidFill>
                  <a:srgbClr val="C00000"/>
                </a:solidFill>
                <a:effectLst/>
                <a:latin typeface="Times New Roman" panose="02020603050405020304" pitchFamily="18" charset="0"/>
                <a:ea typeface="Calibri" panose="020F0502020204030204" pitchFamily="34" charset="0"/>
              </a:rPr>
              <a:t>Semaglutide</a:t>
            </a:r>
            <a:r>
              <a:rPr lang="en-US" dirty="0">
                <a:solidFill>
                  <a:srgbClr val="C00000"/>
                </a:solidFill>
                <a:effectLst/>
                <a:latin typeface="Times New Roman" panose="02020603050405020304" pitchFamily="18" charset="0"/>
                <a:ea typeface="Calibri" panose="020F0502020204030204" pitchFamily="34" charset="0"/>
              </a:rPr>
              <a:t> (</a:t>
            </a:r>
            <a:r>
              <a:rPr lang="en-US" dirty="0" err="1">
                <a:solidFill>
                  <a:srgbClr val="C00000"/>
                </a:solidFill>
                <a:effectLst/>
                <a:latin typeface="Times New Roman" panose="02020603050405020304" pitchFamily="18" charset="0"/>
                <a:ea typeface="Calibri" panose="020F0502020204030204" pitchFamily="34" charset="0"/>
              </a:rPr>
              <a:t>Rybelsus</a:t>
            </a:r>
            <a:r>
              <a:rPr lang="en-US" dirty="0">
                <a:solidFill>
                  <a:srgbClr val="C00000"/>
                </a:solidFill>
                <a:effectLst/>
                <a:latin typeface="Times New Roman" panose="02020603050405020304" pitchFamily="18" charset="0"/>
                <a:ea typeface="Calibri" panose="020F0502020204030204" pitchFamily="34" charset="0"/>
              </a:rPr>
              <a:t>) </a:t>
            </a:r>
            <a:endPar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Rybelsus</a:t>
            </a:r>
            <a:r>
              <a:rPr lang="en-US" sz="1100" dirty="0">
                <a:effectLst/>
              </a:rPr>
              <a:t> , </a:t>
            </a:r>
            <a:r>
              <a:rPr lang="en-US" sz="1800" dirty="0" err="1">
                <a:effectLst/>
                <a:latin typeface="Times New Roman" panose="02020603050405020304" pitchFamily="18" charset="0"/>
                <a:ea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rPr>
              <a:t> and Ozempic are the same drug, but </a:t>
            </a:r>
            <a:r>
              <a:rPr lang="en-US" sz="1800" dirty="0" err="1">
                <a:effectLst/>
                <a:latin typeface="Times New Roman" panose="02020603050405020304" pitchFamily="18" charset="0"/>
                <a:ea typeface="Calibri" panose="020F0502020204030204" pitchFamily="34" charset="0"/>
              </a:rPr>
              <a:t>Rybelsus</a:t>
            </a:r>
            <a:r>
              <a:rPr lang="en-US" sz="1100" dirty="0">
                <a:effectLst/>
              </a:rPr>
              <a:t> </a:t>
            </a:r>
            <a:r>
              <a:rPr lang="en-US" sz="1800" dirty="0">
                <a:effectLst/>
                <a:latin typeface="Times New Roman" panose="02020603050405020304" pitchFamily="18" charset="0"/>
                <a:ea typeface="Times New Roman" panose="02020603050405020304" pitchFamily="18" charset="0"/>
              </a:rPr>
              <a:t> is oral and gives less weight loss than Ozempic</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It is approved for diabetes</a:t>
            </a: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 comes in </a:t>
            </a:r>
            <a:r>
              <a:rPr lang="en-US" sz="1800" dirty="0">
                <a:latin typeface="Times New Roman" panose="02020603050405020304" pitchFamily="18" charset="0"/>
                <a:ea typeface="Times New Roman" panose="02020603050405020304" pitchFamily="18" charset="0"/>
              </a:rPr>
              <a:t>7 and 14 mg</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Patients should stay on each dose for 1 month and only go up if they are not experiencing side effects.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Its side effects are similar to Ozempic.</a:t>
            </a:r>
            <a:r>
              <a:rPr lang="en-US" sz="1100" dirty="0">
                <a:effectLst/>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rPr>
              <a:t>I rarely prescribe it.</a:t>
            </a: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355675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138819" y="228600"/>
            <a:ext cx="8321598" cy="1143000"/>
          </a:xfrm>
        </p:spPr>
        <p:txBody>
          <a:bodyPr/>
          <a:lstStyle/>
          <a:p>
            <a:pPr lvl="1"/>
            <a:r>
              <a:rPr lang="en-US" sz="4400" dirty="0" err="1">
                <a:solidFill>
                  <a:srgbClr val="FFC000"/>
                </a:solidFill>
                <a:effectLst/>
                <a:latin typeface="Times New Roman" panose="02020603050405020304" pitchFamily="18" charset="0"/>
                <a:ea typeface="Times New Roman" panose="02020603050405020304" pitchFamily="18" charset="0"/>
              </a:rPr>
              <a:t>Mounjaro</a:t>
            </a:r>
            <a:r>
              <a:rPr lang="en-US" sz="4400" dirty="0">
                <a:solidFill>
                  <a:srgbClr val="FFC000"/>
                </a:solidFill>
                <a:effectLst/>
                <a:latin typeface="Times New Roman" panose="02020603050405020304" pitchFamily="18" charset="0"/>
                <a:ea typeface="Times New Roman" panose="02020603050405020304" pitchFamily="18" charset="0"/>
              </a:rPr>
              <a:t> (</a:t>
            </a:r>
            <a:r>
              <a:rPr lang="en-US" sz="4400" dirty="0" err="1">
                <a:solidFill>
                  <a:srgbClr val="FFC000"/>
                </a:solidFill>
                <a:effectLst/>
                <a:latin typeface="Times New Roman" panose="02020603050405020304" pitchFamily="18" charset="0"/>
                <a:ea typeface="Times New Roman" panose="02020603050405020304" pitchFamily="18" charset="0"/>
              </a:rPr>
              <a:t>tirzepatide</a:t>
            </a:r>
            <a:r>
              <a:rPr lang="en-US" sz="4400" dirty="0">
                <a:solidFill>
                  <a:srgbClr val="FFC000"/>
                </a:solidFill>
                <a:effectLst/>
                <a:latin typeface="Times New Roman" panose="02020603050405020304" pitchFamily="18" charset="0"/>
                <a:ea typeface="Times New Roman" panose="02020603050405020304" pitchFamily="18" charset="0"/>
              </a:rPr>
              <a:t>)</a:t>
            </a:r>
            <a:endParaRPr lang="en-US"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err="1">
                <a:effectLst/>
                <a:latin typeface="Times New Roman" panose="02020603050405020304" pitchFamily="18" charset="0"/>
                <a:ea typeface="Times New Roman" panose="02020603050405020304" pitchFamily="18" charset="0"/>
              </a:rPr>
              <a:t>Mounjaro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tirzepatide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Mounjaro</a:t>
            </a:r>
            <a:r>
              <a:rPr lang="en-US" sz="1800" dirty="0">
                <a:effectLst/>
                <a:latin typeface="Times New Roman" panose="02020603050405020304" pitchFamily="18" charset="0"/>
                <a:ea typeface="Times New Roman" panose="02020603050405020304" pitchFamily="18" charset="0"/>
              </a:rPr>
              <a:t> is a new diabetes drug that is called a dual incretin (GLP-1 plus GIP).</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Not yet FDA-approved for weight loss and hasn’t been found to have cardio-protective effects (but probably does)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It has very impressive weight loss properties with patients on the highest dose losing up to 25 pounds.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 is given once a week like Ozempic and has similar side effects as Ozempic including nausea, diarrhea, decreased appetite, vomiting, constipation, indigestion, and abdominal pain.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 doses are 2.5 mg, 5 mg, 7.5 mg, 10 mg, 12.5 mg, or 15 mg per 0.5 mL in single-dose pen and a patient should stay on the same dose for 4 weeks and only go up the higher dose if no side effects are present. </a:t>
            </a:r>
          </a:p>
          <a:p>
            <a:pPr marL="0" algn="just">
              <a:spcBef>
                <a:spcPts val="0"/>
              </a:spcBef>
              <a:spcAft>
                <a:spcPts val="0"/>
              </a:spcAft>
            </a:pPr>
            <a:r>
              <a:rPr lang="en-US" sz="1800">
                <a:solidFill>
                  <a:srgbClr val="FFFF00"/>
                </a:solidFill>
                <a:latin typeface="Times New Roman" panose="02020603050405020304" pitchFamily="18" charset="0"/>
                <a:ea typeface="Calibri" panose="020F0502020204030204" pitchFamily="34" charset="0"/>
              </a:rPr>
              <a:t>Some patients do fine on a lower dose.</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There is a coupon that patients can pay as little as $25/3 months at </a:t>
            </a:r>
            <a:r>
              <a:rPr lang="en-US" sz="1800" dirty="0">
                <a:effectLst/>
                <a:latin typeface="Times New Roman" panose="02020603050405020304" pitchFamily="18" charset="0"/>
                <a:ea typeface="Times New Roman" panose="02020603050405020304" pitchFamily="18" charset="0"/>
                <a:hlinkClick r:id="rId2"/>
              </a:rPr>
              <a:t>https://www.mounjaro.com/savings-resources</a:t>
            </a:r>
            <a:r>
              <a:rPr lang="en-US" sz="1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But coverage is less than it used to be, but can be helpful if a high co-pay.</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533583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269419" y="1643785"/>
            <a:ext cx="7610476" cy="2674471"/>
          </a:xfrm>
        </p:spPr>
        <p:txBody>
          <a:bodyPr/>
          <a:lstStyle/>
          <a:p>
            <a:r>
              <a:rPr lang="en-US" dirty="0" err="1">
                <a:solidFill>
                  <a:schemeClr val="tx1"/>
                </a:solidFill>
              </a:rPr>
              <a:t>Tirzepatide</a:t>
            </a:r>
            <a:r>
              <a:rPr lang="en-US" dirty="0">
                <a:solidFill>
                  <a:schemeClr val="tx1"/>
                </a:solidFill>
              </a:rPr>
              <a:t> “</a:t>
            </a:r>
            <a:r>
              <a:rPr lang="en-US" dirty="0" err="1">
                <a:solidFill>
                  <a:schemeClr val="tx1"/>
                </a:solidFill>
              </a:rPr>
              <a:t>twincretin</a:t>
            </a:r>
            <a:r>
              <a:rPr lang="en-US" dirty="0">
                <a:solidFill>
                  <a:schemeClr val="tx1"/>
                </a:solidFill>
              </a:rPr>
              <a:t>” </a:t>
            </a:r>
            <a:r>
              <a:rPr lang="en-US" dirty="0"/>
              <a:t>is a dual glucose-dependent insulinotropic polypeptide (GIP) and glucagon- like peptide-1 (GLP-1) receptor agonist that is under development for the treatment of type 2 diabetes.</a:t>
            </a:r>
          </a:p>
          <a:p>
            <a:endParaRPr lang="en-US" dirty="0"/>
          </a:p>
          <a:p>
            <a:endParaRPr lang="en-US" dirty="0"/>
          </a:p>
        </p:txBody>
      </p:sp>
      <p:sp>
        <p:nvSpPr>
          <p:cNvPr id="5" name="TextBox 4"/>
          <p:cNvSpPr txBox="1"/>
          <p:nvPr/>
        </p:nvSpPr>
        <p:spPr>
          <a:xfrm>
            <a:off x="3104931" y="4133590"/>
            <a:ext cx="1490253" cy="461665"/>
          </a:xfrm>
          <a:prstGeom prst="rect">
            <a:avLst/>
          </a:prstGeom>
          <a:noFill/>
        </p:spPr>
        <p:txBody>
          <a:bodyPr wrap="square" rtlCol="0">
            <a:spAutoFit/>
          </a:bodyPr>
          <a:lstStyle/>
          <a:p>
            <a:pPr algn="ctr"/>
            <a:r>
              <a:rPr lang="en-US" dirty="0"/>
              <a:t>GLP</a:t>
            </a:r>
          </a:p>
        </p:txBody>
      </p:sp>
      <p:sp>
        <p:nvSpPr>
          <p:cNvPr id="6" name="TextBox 5"/>
          <p:cNvSpPr txBox="1"/>
          <p:nvPr/>
        </p:nvSpPr>
        <p:spPr>
          <a:xfrm>
            <a:off x="5492710" y="4133590"/>
            <a:ext cx="1490253" cy="461665"/>
          </a:xfrm>
          <a:prstGeom prst="rect">
            <a:avLst/>
          </a:prstGeom>
          <a:noFill/>
        </p:spPr>
        <p:txBody>
          <a:bodyPr wrap="square" rtlCol="0">
            <a:spAutoFit/>
          </a:bodyPr>
          <a:lstStyle/>
          <a:p>
            <a:pPr algn="ctr"/>
            <a:r>
              <a:rPr lang="en-US" dirty="0"/>
              <a:t>GIP</a:t>
            </a:r>
          </a:p>
        </p:txBody>
      </p:sp>
      <p:cxnSp>
        <p:nvCxnSpPr>
          <p:cNvPr id="8" name="Straight Arrow Connector 7"/>
          <p:cNvCxnSpPr/>
          <p:nvPr/>
        </p:nvCxnSpPr>
        <p:spPr>
          <a:xfrm>
            <a:off x="3850057" y="4502922"/>
            <a:ext cx="1224600" cy="5118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50057" y="5144311"/>
            <a:ext cx="2513992" cy="830997"/>
          </a:xfrm>
          <a:prstGeom prst="rect">
            <a:avLst/>
          </a:prstGeom>
          <a:noFill/>
          <a:ln>
            <a:solidFill>
              <a:srgbClr val="21449B"/>
            </a:solidFill>
          </a:ln>
        </p:spPr>
        <p:txBody>
          <a:bodyPr wrap="square" rtlCol="0">
            <a:spAutoFit/>
          </a:bodyPr>
          <a:lstStyle/>
          <a:p>
            <a:pPr algn="ctr"/>
            <a:r>
              <a:rPr lang="en-US" dirty="0"/>
              <a:t>Enhanced </a:t>
            </a:r>
            <a:r>
              <a:rPr lang="en-US" dirty="0" err="1"/>
              <a:t>Incretin</a:t>
            </a:r>
            <a:r>
              <a:rPr lang="en-US" dirty="0"/>
              <a:t> effects</a:t>
            </a:r>
          </a:p>
        </p:txBody>
      </p:sp>
      <p:cxnSp>
        <p:nvCxnSpPr>
          <p:cNvPr id="11" name="Straight Arrow Connector 10"/>
          <p:cNvCxnSpPr>
            <a:cxnSpLocks/>
            <a:stCxn id="6" idx="2"/>
          </p:cNvCxnSpPr>
          <p:nvPr/>
        </p:nvCxnSpPr>
        <p:spPr>
          <a:xfrm flipH="1">
            <a:off x="5212345" y="4595255"/>
            <a:ext cx="1025492" cy="419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7A8AEA9-7D83-2B40-B4E9-7F62F014E914}"/>
              </a:ext>
            </a:extLst>
          </p:cNvPr>
          <p:cNvSpPr txBox="1"/>
          <p:nvPr/>
        </p:nvSpPr>
        <p:spPr>
          <a:xfrm>
            <a:off x="3723843" y="5926920"/>
            <a:ext cx="2963449" cy="830997"/>
          </a:xfrm>
          <a:prstGeom prst="rect">
            <a:avLst/>
          </a:prstGeom>
          <a:noFill/>
          <a:ln>
            <a:solidFill>
              <a:srgbClr val="21449B"/>
            </a:solidFill>
          </a:ln>
        </p:spPr>
        <p:txBody>
          <a:bodyPr wrap="square" rtlCol="0">
            <a:spAutoFit/>
          </a:bodyPr>
          <a:lstStyle/>
          <a:p>
            <a:pPr algn="ctr"/>
            <a:r>
              <a:rPr lang="en-US" dirty="0"/>
              <a:t>“Incretin” GI peptides that lower glucose</a:t>
            </a:r>
          </a:p>
        </p:txBody>
      </p:sp>
    </p:spTree>
    <p:extLst>
      <p:ext uri="{BB962C8B-B14F-4D97-AF65-F5344CB8AC3E}">
        <p14:creationId xmlns:p14="http://schemas.microsoft.com/office/powerpoint/2010/main" val="404046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954541" y="101712"/>
            <a:ext cx="8494560" cy="448969"/>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latin typeface="Arial" charset="0"/>
              </a:rPr>
              <a:t>Effect of Once-Weekly Tirzepatide, as Compared with Semaglutide, on Body Weight, the Percentage of Patients Who Met Weight-Loss Goals, and the Lipid Profile.</a:t>
            </a:r>
            <a:endParaRPr lang="en-GB" sz="1500" b="1" dirty="0">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883021" y="6270419"/>
            <a:ext cx="2566080" cy="432045"/>
          </a:xfrm>
          <a:prstGeom prst="rect">
            <a:avLst/>
          </a:prstGeom>
          <a:noFill/>
        </p:spPr>
      </p:pic>
      <p:sp>
        <p:nvSpPr>
          <p:cNvPr id="5124" name="Text Box 4"/>
          <p:cNvSpPr txBox="1">
            <a:spLocks noChangeArrowheads="1"/>
          </p:cNvSpPr>
          <p:nvPr/>
        </p:nvSpPr>
        <p:spPr bwMode="auto">
          <a:xfrm>
            <a:off x="2254079" y="5972309"/>
            <a:ext cx="5758684" cy="165045"/>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Frías JP et al. N Engl J Med 2021;385:503-515</a:t>
            </a:r>
            <a:endParaRPr lang="en-GB" sz="1100" b="1" dirty="0">
              <a:solidFill>
                <a:srgbClr val="FFFFFF"/>
              </a:solidFill>
              <a:latin typeface="Arial" charset="0"/>
            </a:endParaRPr>
          </a:p>
        </p:txBody>
      </p:sp>
      <p:pic>
        <p:nvPicPr>
          <p:cNvPr id="2" name="Picture 1" descr="Screen Shot 2021-11-01 at 5.21.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395" y="550681"/>
            <a:ext cx="7615756" cy="6307319"/>
          </a:xfrm>
          <a:prstGeom prst="rect">
            <a:avLst/>
          </a:prstGeom>
        </p:spPr>
      </p:pic>
      <p:sp>
        <p:nvSpPr>
          <p:cNvPr id="6" name="Oval 5">
            <a:extLst>
              <a:ext uri="{FF2B5EF4-FFF2-40B4-BE49-F238E27FC236}">
                <a16:creationId xmlns:a16="http://schemas.microsoft.com/office/drawing/2014/main" id="{9A91C71A-3347-754D-B7F5-1AE410D60C2C}"/>
              </a:ext>
            </a:extLst>
          </p:cNvPr>
          <p:cNvSpPr/>
          <p:nvPr/>
        </p:nvSpPr>
        <p:spPr>
          <a:xfrm>
            <a:off x="7696695" y="2315688"/>
            <a:ext cx="950026" cy="134191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877254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do you get insurance coverage?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Call up your insurance to see if they cover weight loss medicines (many don’t cover at all). </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Ask the criteria for coverage and if there is a pre-auth form</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Ask </a:t>
            </a:r>
            <a:r>
              <a:rPr lang="en-US" sz="1800" dirty="0">
                <a:latin typeface="Times New Roman" panose="02020603050405020304" pitchFamily="18" charset="0"/>
                <a:ea typeface="Times New Roman" panose="02020603050405020304" pitchFamily="18" charset="0"/>
              </a:rPr>
              <a:t>what the criteria for coverage of Ozempic is (do you have to diabetes or does insulin resistance or pre-diabetes qualify or PCOS qualify)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a:t>
            </a:r>
            <a:r>
              <a:rPr lang="en-US" sz="1800" dirty="0">
                <a:latin typeface="Times New Roman" panose="02020603050405020304" pitchFamily="18" charset="0"/>
                <a:ea typeface="Times New Roman" panose="02020603050405020304" pitchFamily="18" charset="0"/>
              </a:rPr>
              <a:t>f no coverage for these medicines, appeals or face-to-face appeals are unlikely to be successful.</a:t>
            </a:r>
          </a:p>
          <a:p>
            <a:pPr marL="0" indent="0">
              <a:buNone/>
            </a:pPr>
            <a:endParaRPr lang="en-US" altLang="en-US" sz="2000" dirty="0"/>
          </a:p>
        </p:txBody>
      </p:sp>
    </p:spTree>
    <p:extLst>
      <p:ext uri="{BB962C8B-B14F-4D97-AF65-F5344CB8AC3E}">
        <p14:creationId xmlns:p14="http://schemas.microsoft.com/office/powerpoint/2010/main" val="1835473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long do you take weight loss medications?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Until you get side effects</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Until you are at your ideal weight (and then taper)</a:t>
            </a:r>
            <a:endParaRPr lang="en-US" sz="20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Phentermine usually stops working in 3-6 mon</a:t>
            </a:r>
            <a:r>
              <a:rPr lang="en-US" sz="2000" dirty="0">
                <a:latin typeface="Times New Roman" panose="02020603050405020304" pitchFamily="18" charset="0"/>
                <a:ea typeface="Times New Roman" panose="02020603050405020304" pitchFamily="18" charset="0"/>
              </a:rPr>
              <a:t>ths, take a holiday and restart</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Most weight loss medications have some rebound weight gain when they are stopped</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66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Focus on Health and Wellness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My main approach to weight loss is to rule out any endocrine problems, such as hypothyroidism, Cushing syndrome, or growth hormone deficiency, that may lead to weight gain. </a:t>
            </a:r>
          </a:p>
          <a:p>
            <a:r>
              <a:rPr lang="en-US" sz="1800" dirty="0">
                <a:effectLst/>
                <a:latin typeface="Times New Roman" panose="02020603050405020304" pitchFamily="18" charset="0"/>
                <a:ea typeface="Times New Roman" panose="02020603050405020304" pitchFamily="18" charset="0"/>
              </a:rPr>
              <a:t>Simultaneous I encourage the patient to consume a low-calorie diet, and I often recommends eating a large quantity of vegetables, as they are low in calories with a large amount of nutrition, as well as to move. </a:t>
            </a:r>
          </a:p>
          <a:p>
            <a:r>
              <a:rPr lang="en-US" altLang="en-US" sz="1800" dirty="0">
                <a:latin typeface="Times New Roman" panose="02020603050405020304" pitchFamily="18" charset="0"/>
              </a:rPr>
              <a:t>Get a good night sleep</a:t>
            </a:r>
          </a:p>
          <a:p>
            <a:r>
              <a:rPr lang="en-US" altLang="en-US" sz="1800" dirty="0">
                <a:latin typeface="Times New Roman" panose="02020603050405020304" pitchFamily="18" charset="0"/>
              </a:rPr>
              <a:t>Good mental health</a:t>
            </a:r>
          </a:p>
          <a:p>
            <a:r>
              <a:rPr lang="en-US" altLang="en-US" sz="1800" dirty="0">
                <a:latin typeface="Times New Roman" panose="02020603050405020304" pitchFamily="18" charset="0"/>
              </a:rPr>
              <a:t>Be out in nature</a:t>
            </a:r>
          </a:p>
          <a:p>
            <a:r>
              <a:rPr lang="en-US" altLang="en-US" sz="1800" dirty="0">
                <a:latin typeface="Times New Roman" panose="02020603050405020304" pitchFamily="18" charset="0"/>
              </a:rPr>
              <a:t>Avoid stress or at least don’t let stress bother you.</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What do you do when Ozempic stops working</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Push the diet and exercise</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Take a break for a month and restart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See if your insurance covers </a:t>
            </a:r>
            <a:r>
              <a:rPr lang="en-US" sz="1800" dirty="0" err="1">
                <a:effectLst/>
                <a:latin typeface="Times New Roman" panose="02020603050405020304" pitchFamily="18" charset="0"/>
                <a:ea typeface="Times New Roman" panose="02020603050405020304" pitchFamily="18" charset="0"/>
              </a:rPr>
              <a:t>Mounjaro</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1682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do they work with diet and exercise?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rPr>
              <a:t>Weight loss medications curb appetite, so you put less toxic foods in your body</a:t>
            </a:r>
          </a:p>
          <a:p>
            <a:pPr marL="0" marR="0">
              <a:spcBef>
                <a:spcPts val="0"/>
              </a:spcBef>
              <a:spcAft>
                <a:spcPts val="0"/>
              </a:spcAft>
            </a:pPr>
            <a:r>
              <a:rPr lang="en-US" sz="2400" dirty="0">
                <a:latin typeface="Times New Roman" panose="02020603050405020304" pitchFamily="18" charset="0"/>
                <a:ea typeface="Calibri" panose="020F0502020204030204" pitchFamily="34" charset="0"/>
              </a:rPr>
              <a:t>Food is expensive and time consuming</a:t>
            </a: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Allows for a jumpstart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Decreases cravings</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Decreases insulin resistance</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People feel better with less weight</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Less inflammation</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Easier to exercise</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Better gut health (microbiome)</a:t>
            </a:r>
          </a:p>
          <a:p>
            <a:pPr marL="0" indent="0">
              <a:buNone/>
            </a:pPr>
            <a:endParaRPr lang="en-US" altLang="en-US" sz="2000" dirty="0"/>
          </a:p>
        </p:txBody>
      </p:sp>
    </p:spTree>
    <p:extLst>
      <p:ext uri="{BB962C8B-B14F-4D97-AF65-F5344CB8AC3E}">
        <p14:creationId xmlns:p14="http://schemas.microsoft.com/office/powerpoint/2010/main" val="2274661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Ozempic diet</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Ozempic can result in loss of muscle mass, so consume a fair amount of protein.</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Ride the decrease in food cravings and eat a low carb diet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Eat clean </a:t>
            </a:r>
          </a:p>
        </p:txBody>
      </p:sp>
    </p:spTree>
    <p:extLst>
      <p:ext uri="{BB962C8B-B14F-4D97-AF65-F5344CB8AC3E}">
        <p14:creationId xmlns:p14="http://schemas.microsoft.com/office/powerpoint/2010/main" val="3571511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Questions and comments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Patients to share their experience on Facebook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01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6F4943-50BE-724B-95B6-A770A2919917}"/>
              </a:ext>
            </a:extLst>
          </p:cNvPr>
          <p:cNvSpPr>
            <a:spLocks noGrp="1" noChangeArrowheads="1"/>
          </p:cNvSpPr>
          <p:nvPr>
            <p:ph type="title"/>
          </p:nvPr>
        </p:nvSpPr>
        <p:spPr>
          <a:xfrm>
            <a:off x="495300" y="228600"/>
            <a:ext cx="7772400" cy="1143000"/>
          </a:xfrm>
        </p:spPr>
        <p:txBody>
          <a:bodyPr/>
          <a:lstStyle/>
          <a:p>
            <a:pPr>
              <a:defRPr/>
            </a:pPr>
            <a:r>
              <a:rPr lang="en-US" sz="3600" dirty="0">
                <a:cs typeface="+mj-cs"/>
              </a:rPr>
              <a:t>For more information/to schedule an appointment</a:t>
            </a:r>
          </a:p>
        </p:txBody>
      </p:sp>
      <p:sp>
        <p:nvSpPr>
          <p:cNvPr id="5" name="Rectangle 3">
            <a:extLst>
              <a:ext uri="{FF2B5EF4-FFF2-40B4-BE49-F238E27FC236}">
                <a16:creationId xmlns:a16="http://schemas.microsoft.com/office/drawing/2014/main" id="{1BB6A02B-1E6D-454D-B535-B78FD76EFF2D}"/>
              </a:ext>
            </a:extLst>
          </p:cNvPr>
          <p:cNvSpPr txBox="1">
            <a:spLocks noChangeArrowheads="1"/>
          </p:cNvSpPr>
          <p:nvPr/>
        </p:nvSpPr>
        <p:spPr bwMode="auto">
          <a:xfrm>
            <a:off x="1181100" y="1778000"/>
            <a:ext cx="7772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90488" tIns="44450" rIns="90488" bIns="44450"/>
          <a:lstStyle>
            <a:lvl1pPr marL="342900" indent="-342900" algn="l" rtl="0" eaLnBrk="0" fontAlgn="base" hangingPunct="0">
              <a:spcBef>
                <a:spcPct val="20000"/>
              </a:spcBef>
              <a:spcAft>
                <a:spcPct val="0"/>
              </a:spcAft>
              <a:buClr>
                <a:schemeClr val="tx1"/>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a:lstStyle>
          <a:p>
            <a:pPr>
              <a:defRPr/>
            </a:pPr>
            <a:r>
              <a:rPr lang="en-US" sz="2400" dirty="0">
                <a:solidFill>
                  <a:srgbClr val="FAFD00"/>
                </a:solidFill>
                <a:uFill>
                  <a:solidFill>
                    <a:schemeClr val="tx1"/>
                  </a:solidFill>
                </a:uFill>
                <a:cs typeface="+mn-cs"/>
              </a:rPr>
              <a:t>Talk will be posted at </a:t>
            </a:r>
            <a:r>
              <a:rPr lang="en-US" sz="2400" dirty="0">
                <a:solidFill>
                  <a:srgbClr val="FAFD00"/>
                </a:solidFill>
                <a:uFill>
                  <a:solidFill>
                    <a:schemeClr val="tx1"/>
                  </a:solidFill>
                </a:uFill>
                <a:cs typeface="+mn-cs"/>
                <a:hlinkClick r:id="rId2"/>
              </a:rPr>
              <a:t>www.goodhormonehealth.com</a:t>
            </a:r>
            <a:r>
              <a:rPr lang="en-US" sz="2400" dirty="0">
                <a:solidFill>
                  <a:srgbClr val="FAFD00"/>
                </a:solidFill>
                <a:uFill>
                  <a:solidFill>
                    <a:schemeClr val="tx1"/>
                  </a:solidFill>
                </a:uFill>
                <a:cs typeface="+mn-cs"/>
              </a:rPr>
              <a:t> in a few days</a:t>
            </a:r>
          </a:p>
          <a:p>
            <a:pPr>
              <a:defRPr/>
            </a:pPr>
            <a:r>
              <a:rPr lang="en-US" sz="2400" u="sng" dirty="0">
                <a:solidFill>
                  <a:srgbClr val="FAFD00"/>
                </a:solidFill>
                <a:cs typeface="+mn-cs"/>
              </a:rPr>
              <a:t>Please email </a:t>
            </a:r>
            <a:r>
              <a:rPr lang="en-US" sz="2400" u="sng">
                <a:solidFill>
                  <a:srgbClr val="FAFD00"/>
                </a:solidFill>
                <a:cs typeface="+mn-cs"/>
              </a:rPr>
              <a:t>us at mail</a:t>
            </a:r>
            <a:r>
              <a:rPr lang="en-US" sz="2400" u="sng" dirty="0" err="1">
                <a:solidFill>
                  <a:srgbClr val="FAFD00"/>
                </a:solidFill>
                <a:cs typeface="+mn-cs"/>
              </a:rPr>
              <a:t>@goodhormonehealth.com</a:t>
            </a:r>
            <a:endParaRPr lang="en-US" sz="2400" dirty="0">
              <a:solidFill>
                <a:srgbClr val="FAFD00"/>
              </a:solidFill>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But I’ve done all that</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p:txBody>
          <a:bodyPr/>
          <a:lstStyle/>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Many of his patients already have a healthy diet and exercise.</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Many patients need a jumpstart for the weight loss, and this is where weight loss medications comes into play.</a:t>
            </a:r>
          </a:p>
          <a:p>
            <a:pPr marL="0" marR="0">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They can often reduce food cravings.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Dr. Friedman often prescribes weight loss medications after other endocrine conditions are diagnosed/treated.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90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2022 Endocrine Society</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Dr. Friedman’s most recent Endocrine Society meeting, it was pointed out that only 2% of patients with obesity are on weight loss medications.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Imagine if only 2% or patients with diabetes were on diabetes medicines or 2% of patients with high blood pressure were on anti-hypertensive medications.</a:t>
            </a:r>
            <a:r>
              <a:rPr lang="en-US" sz="2400" dirty="0">
                <a:effectLst/>
                <a:latin typeface="Times New Roman" panose="02020603050405020304" pitchFamily="18" charset="0"/>
                <a:cs typeface="Times New Roman" panose="02020603050405020304" pitchFamily="18" charset="0"/>
              </a:rPr>
              <a:t> </a:t>
            </a:r>
          </a:p>
          <a:p>
            <a:r>
              <a:rPr lang="en-US" altLang="en-US" sz="2400" dirty="0"/>
              <a:t>Reasons why?</a:t>
            </a:r>
          </a:p>
          <a:p>
            <a:pPr lvl="1"/>
            <a:r>
              <a:rPr lang="en-US" altLang="en-US" sz="2000" dirty="0"/>
              <a:t>Doctors don’t prescribe them</a:t>
            </a:r>
          </a:p>
          <a:p>
            <a:pPr lvl="1"/>
            <a:r>
              <a:rPr lang="en-US" altLang="en-US" sz="2000" dirty="0"/>
              <a:t>Unrealistic views that if obese patients had more willpower, they could lose weight</a:t>
            </a:r>
          </a:p>
          <a:p>
            <a:pPr lvl="1"/>
            <a:r>
              <a:rPr lang="en-US" altLang="en-US" sz="2000" dirty="0"/>
              <a:t>Costs</a:t>
            </a:r>
          </a:p>
          <a:p>
            <a:pPr lvl="1"/>
            <a:r>
              <a:rPr lang="en-US" altLang="en-US" sz="2000" dirty="0"/>
              <a:t>Lack of insurance coverage/difficult </a:t>
            </a:r>
            <a:r>
              <a:rPr lang="en-US" altLang="en-US" sz="2000" dirty="0" err="1"/>
              <a:t>preauth</a:t>
            </a:r>
            <a:r>
              <a:rPr lang="en-US" altLang="en-US" sz="2000" dirty="0"/>
              <a:t> requirements. </a:t>
            </a:r>
          </a:p>
          <a:p>
            <a:pPr lvl="1"/>
            <a:r>
              <a:rPr lang="en-US" altLang="en-US" sz="2000" dirty="0"/>
              <a:t>Side effects</a:t>
            </a:r>
          </a:p>
        </p:txBody>
      </p:sp>
    </p:spTree>
    <p:extLst>
      <p:ext uri="{BB962C8B-B14F-4D97-AF65-F5344CB8AC3E}">
        <p14:creationId xmlns:p14="http://schemas.microsoft.com/office/powerpoint/2010/main" val="425449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r>
              <a:rPr lang="en-US" altLang="en-US" dirty="0"/>
              <a:t>Type of Weight Loss Medications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Stimulants (related to </a:t>
            </a:r>
            <a:r>
              <a:rPr lang="en-US" sz="2400" dirty="0">
                <a:effectLst/>
                <a:latin typeface="Times New Roman" panose="02020603050405020304" pitchFamily="18" charset="0"/>
                <a:ea typeface="Calibri" panose="020F0502020204030204" pitchFamily="34" charset="0"/>
              </a:rPr>
              <a:t>amphetamine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Phentermine</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Phendimetrazine</a:t>
            </a:r>
          </a:p>
          <a:p>
            <a:pPr lvl="1"/>
            <a:r>
              <a:rPr lang="en-US" altLang="en-US" sz="1400" dirty="0" err="1">
                <a:latin typeface="Times New Roman" panose="02020603050405020304" pitchFamily="18" charset="0"/>
                <a:cs typeface="Times New Roman" panose="02020603050405020304" pitchFamily="18" charset="0"/>
              </a:rPr>
              <a:t>Tenuate</a:t>
            </a:r>
            <a:endParaRPr lang="en-US" altLang="en-US" sz="1400" dirty="0">
              <a:latin typeface="Times New Roman" panose="02020603050405020304" pitchFamily="18" charset="0"/>
              <a:cs typeface="Times New Roman" panose="02020603050405020304" pitchFamily="18" charset="0"/>
            </a:endParaRPr>
          </a:p>
          <a:p>
            <a:pPr lvl="1"/>
            <a:r>
              <a:rPr lang="en-US" sz="1400" u="sng" dirty="0">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Phentermine-topiramate</a:t>
            </a:r>
            <a:r>
              <a:rPr lang="en-US" sz="1400" dirty="0">
                <a:effectLst/>
                <a:latin typeface="Times New Roman" panose="02020603050405020304" pitchFamily="18" charset="0"/>
                <a:ea typeface="Calibri" panose="020F0502020204030204" pitchFamily="34" charset="0"/>
              </a:rPr>
              <a:t>  Qsymia) </a:t>
            </a:r>
          </a:p>
          <a:p>
            <a:r>
              <a:rPr lang="en-US" altLang="en-US" sz="2200" dirty="0">
                <a:latin typeface="Times New Roman" panose="02020603050405020304" pitchFamily="18" charset="0"/>
                <a:cs typeface="Times New Roman" panose="02020603050405020304" pitchFamily="18" charset="0"/>
              </a:rPr>
              <a:t>GLP-1 receptor agonists (originally diabetes drugs) </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Ozempic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Rybelsus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r>
              <a:rPr lang="en-US" altLang="en-US" sz="1400" dirty="0" err="1">
                <a:latin typeface="Times New Roman" panose="02020603050405020304" pitchFamily="18" charset="0"/>
                <a:cs typeface="Times New Roman" panose="02020603050405020304" pitchFamily="18" charset="0"/>
              </a:rPr>
              <a:t>Wegovy</a:t>
            </a:r>
            <a:r>
              <a:rPr lang="en-US" alt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1"/>
            <a:r>
              <a:rPr lang="en-US" altLang="en-US" sz="1400" dirty="0" err="1">
                <a:latin typeface="Times New Roman" panose="02020603050405020304" pitchFamily="18" charset="0"/>
                <a:cs typeface="Times New Roman" panose="02020603050405020304" pitchFamily="18" charset="0"/>
              </a:rPr>
              <a:t>Mounjaro</a:t>
            </a:r>
            <a:r>
              <a:rPr lang="en-US" alt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tirzepatide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700" dirty="0">
                <a:effectLst/>
                <a:latin typeface="Times New Roman" panose="02020603050405020304" pitchFamily="18" charset="0"/>
                <a:cs typeface="Times New Roman" panose="02020603050405020304" pitchFamily="18" charset="0"/>
              </a:rPr>
              <a:t> </a:t>
            </a:r>
            <a:endParaRPr lang="en-US" altLang="en-US" sz="1400" dirty="0">
              <a:latin typeface="Times New Roman" panose="02020603050405020304" pitchFamily="18" charset="0"/>
              <a:cs typeface="Times New Roman" panose="02020603050405020304" pitchFamily="18" charset="0"/>
            </a:endParaRPr>
          </a:p>
          <a:p>
            <a:pPr lvl="1"/>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Liraglutide (Victoza,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Saxenda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800" dirty="0">
                <a:effectLst/>
                <a:latin typeface="Times New Roman" panose="02020603050405020304" pitchFamily="18" charset="0"/>
                <a:cs typeface="Times New Roman" panose="02020603050405020304" pitchFamily="18" charset="0"/>
              </a:rPr>
              <a:t> </a:t>
            </a:r>
          </a:p>
          <a:p>
            <a:pPr lvl="1"/>
            <a:r>
              <a:rPr lang="en-US" sz="1400" b="0" spc="15" dirty="0">
                <a:effectLst/>
                <a:latin typeface="Times New Roman" panose="02020603050405020304" pitchFamily="18" charset="0"/>
                <a:ea typeface="Calibri" panose="020F0502020204030204" pitchFamily="34" charset="0"/>
                <a:cs typeface="Times New Roman" panose="02020603050405020304" pitchFamily="18" charset="0"/>
              </a:rPr>
              <a:t>Dulaglutide</a:t>
            </a: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(Trulicity</a:t>
            </a:r>
            <a:r>
              <a:rPr lang="en-US" sz="1400" b="0" spc="15"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1800" spc="15" dirty="0">
                <a:latin typeface="Times New Roman" panose="02020603050405020304" pitchFamily="18" charset="0"/>
                <a:cs typeface="Times New Roman" panose="02020603050405020304" pitchFamily="18" charset="0"/>
              </a:rPr>
              <a:t>Others</a:t>
            </a:r>
          </a:p>
          <a:p>
            <a:pPr marL="400050" lvl="1">
              <a:spcBef>
                <a:spcPts val="0"/>
              </a:spcBef>
              <a:spcAft>
                <a:spcPts val="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Naltrexone-bupropion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Contrave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400050" lvl="1">
              <a:spcBef>
                <a:spcPts val="0"/>
              </a:spcBef>
              <a:spcAft>
                <a:spcPts val="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Orlistat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(Alli)</a:t>
            </a:r>
          </a:p>
          <a:p>
            <a:pPr marL="0" marR="0">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Belviq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lorcaserin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was removed from the market in 2020 due to increased rates of cancer. </a:t>
            </a:r>
            <a:br>
              <a:rPr lang="en-US" sz="1800" dirty="0">
                <a:effectLst/>
                <a:latin typeface="Times New Roman" panose="02020603050405020304" pitchFamily="18"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68454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Phentermine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878158" y="8001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Also called </a:t>
            </a:r>
            <a:r>
              <a:rPr lang="en-US" sz="1800" dirty="0" err="1">
                <a:effectLst/>
                <a:latin typeface="Times New Roman" panose="02020603050405020304" pitchFamily="18" charset="0"/>
                <a:ea typeface="Calibri" panose="020F0502020204030204" pitchFamily="34" charset="0"/>
              </a:rPr>
              <a:t>Adipex</a:t>
            </a:r>
            <a:r>
              <a:rPr lang="en-US" sz="1800" dirty="0">
                <a:effectLst/>
                <a:latin typeface="Times New Roman" panose="02020603050405020304" pitchFamily="18" charset="0"/>
                <a:ea typeface="Calibri" panose="020F0502020204030204" pitchFamily="34" charset="0"/>
              </a:rPr>
              <a:t>-P, </a:t>
            </a:r>
            <a:r>
              <a:rPr lang="en-US" sz="1800" dirty="0" err="1">
                <a:effectLst/>
                <a:latin typeface="Times New Roman" panose="02020603050405020304" pitchFamily="18" charset="0"/>
                <a:ea typeface="Calibri" panose="020F0502020204030204" pitchFamily="34" charset="0"/>
              </a:rPr>
              <a:t>Suprenza</a:t>
            </a:r>
            <a:endParaRPr lang="en-US" sz="1800" dirty="0">
              <a:effectLst/>
              <a:latin typeface="Times New Roman" panose="02020603050405020304" pitchFamily="18" charset="0"/>
              <a:ea typeface="Calibri" panose="020F0502020204030204" pitchFamily="34" charset="0"/>
            </a:endParaRP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Was part of Fen-phen, fenfluramine was removed from the market due to heart and lung problems, phentermine has been used for 50 years and is safe</a:t>
            </a:r>
            <a:endParaRPr lang="en-US" sz="1800" dirty="0">
              <a:effectLst/>
              <a:latin typeface="Times New Roman" panose="02020603050405020304" pitchFamily="18" charset="0"/>
              <a:ea typeface="Times New Roman" panose="02020603050405020304" pitchFamily="18" charset="0"/>
            </a:endParaRPr>
          </a:p>
          <a:p>
            <a:pPr marL="0" marR="126365"/>
            <a:r>
              <a:rPr lang="en-US" sz="1800" dirty="0">
                <a:effectLst/>
                <a:latin typeface="Times New Roman" panose="02020603050405020304" pitchFamily="18" charset="0"/>
                <a:ea typeface="Calibri" panose="020F0502020204030204" pitchFamily="34" charset="0"/>
              </a:rPr>
              <a:t>15 mg, 30 mg, or 37.5 mg tablets or capsules</a:t>
            </a: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$40/month (37.5 mg)</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Approved </a:t>
            </a:r>
            <a:r>
              <a:rPr lang="en-US" sz="1800" dirty="0">
                <a:latin typeface="Times New Roman" panose="02020603050405020304" pitchFamily="18" charset="0"/>
                <a:ea typeface="Calibri" panose="020F0502020204030204" pitchFamily="34" charset="0"/>
              </a:rPr>
              <a:t>for s</a:t>
            </a:r>
            <a:r>
              <a:rPr lang="en-US" sz="1800" dirty="0">
                <a:effectLst/>
                <a:latin typeface="Times New Roman" panose="02020603050405020304" pitchFamily="18" charset="0"/>
                <a:ea typeface="Calibri" panose="020F0502020204030204" pitchFamily="34" charset="0"/>
              </a:rPr>
              <a:t>hort-term use (2-4 months) </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Decreasing appetite and may have some effects on increased metabolism </a:t>
            </a:r>
          </a:p>
          <a:p>
            <a:pPr marL="0" marR="126365">
              <a:spcBef>
                <a:spcPts val="0"/>
              </a:spcBef>
              <a:spcAft>
                <a:spcPts val="0"/>
              </a:spcAft>
            </a:pPr>
            <a:r>
              <a:rPr lang="en-US" sz="1800"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 the family of amphetamine-like drugs.</a:t>
            </a:r>
            <a:r>
              <a:rPr lang="en-US" sz="1100" dirty="0">
                <a:effectLst/>
              </a:rPr>
              <a:t> </a:t>
            </a: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Common side effects</a:t>
            </a: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hyper or jittery</a:t>
            </a:r>
            <a:endParaRPr lang="en-US" sz="18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rapid heart beat,</a:t>
            </a:r>
            <a:endParaRPr lang="en-US" sz="18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increased blood pressure</a:t>
            </a:r>
            <a:endParaRPr lang="en-US" sz="18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trouble sleeping</a:t>
            </a:r>
            <a:endParaRPr lang="en-US" sz="1800" dirty="0">
              <a:effectLst/>
              <a:latin typeface="Times New Roman" panose="02020603050405020304" pitchFamily="18" charset="0"/>
              <a:ea typeface="Times New Roman" panose="02020603050405020304" pitchFamily="18" charset="0"/>
            </a:endParaRPr>
          </a:p>
          <a:p>
            <a:pPr lvl="1"/>
            <a:r>
              <a:rPr lang="en-US" sz="1800" dirty="0">
                <a:effectLst/>
                <a:latin typeface="Times New Roman" panose="02020603050405020304" pitchFamily="18" charset="0"/>
                <a:ea typeface="Times New Roman" panose="02020603050405020304" pitchFamily="18" charset="0"/>
              </a:rPr>
              <a:t>urinary retention</a:t>
            </a:r>
          </a:p>
          <a:p>
            <a:pPr marL="0" marR="0"/>
            <a:r>
              <a:rPr lang="en-US" sz="1800" dirty="0">
                <a:effectLst/>
                <a:latin typeface="Times New Roman" panose="02020603050405020304" pitchFamily="18" charset="0"/>
                <a:ea typeface="Calibri" panose="020F0502020204030204" pitchFamily="34" charset="0"/>
              </a:rPr>
              <a:t>Works well at low cost</a:t>
            </a:r>
          </a:p>
          <a:p>
            <a:pPr marL="0" marR="0"/>
            <a:r>
              <a:rPr lang="en-US" sz="1800" dirty="0">
                <a:latin typeface="Times New Roman" panose="02020603050405020304" pitchFamily="18" charset="0"/>
                <a:ea typeface="Times New Roman" panose="02020603050405020304" pitchFamily="18" charset="0"/>
              </a:rPr>
              <a:t>I usually give a half pill before lunch and dinner, if insomnia move to earlier in the day</a:t>
            </a:r>
            <a:endParaRPr lang="en-US" sz="1800" dirty="0">
              <a:effectLst/>
              <a:latin typeface="Times New Roman" panose="02020603050405020304" pitchFamily="18" charset="0"/>
              <a:ea typeface="Times New Roman" panose="02020603050405020304" pitchFamily="18" charset="0"/>
            </a:endParaRPr>
          </a:p>
          <a:p>
            <a:pPr marL="0" marR="126365"/>
            <a:r>
              <a:rPr lang="en-US" sz="1800" dirty="0">
                <a:effectLst/>
                <a:latin typeface="Times New Roman" panose="02020603050405020304" pitchFamily="18" charset="0"/>
                <a:ea typeface="Calibri" panose="020F0502020204030204" pitchFamily="34" charset="0"/>
              </a:rPr>
              <a:t>Long -term use not established</a:t>
            </a:r>
          </a:p>
          <a:p>
            <a:pPr marL="0" marR="126365"/>
            <a:r>
              <a:rPr lang="en-US" sz="1800" dirty="0">
                <a:effectLst/>
                <a:latin typeface="Times New Roman" panose="02020603050405020304" pitchFamily="18" charset="0"/>
                <a:ea typeface="Times New Roman" panose="02020603050405020304" pitchFamily="18" charset="0"/>
              </a:rPr>
              <a:t>I usually gives this for a period of 2 to 6 months. </a:t>
            </a:r>
          </a:p>
          <a:p>
            <a:pPr lvl="1"/>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endParaRPr lang="en-US" sz="1800"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14563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128239"/>
            <a:ext cx="8321598" cy="1143000"/>
          </a:xfrm>
        </p:spPr>
        <p:txBody>
          <a:bodyPr/>
          <a:lstStyle/>
          <a:p>
            <a:pPr marL="0" marR="126365">
              <a:spcBef>
                <a:spcPts val="0"/>
              </a:spcBef>
              <a:spcAft>
                <a:spcPts val="0"/>
              </a:spcAft>
            </a:pPr>
            <a:r>
              <a:rPr lang="en-US" b="1" dirty="0">
                <a:solidFill>
                  <a:srgbClr val="FFC000"/>
                </a:solidFill>
                <a:effectLst/>
                <a:latin typeface="Times New Roman" panose="02020603050405020304" pitchFamily="18" charset="0"/>
                <a:ea typeface="Calibri" panose="020F0502020204030204" pitchFamily="34" charset="0"/>
              </a:rPr>
              <a:t>Phendimetrazine</a:t>
            </a:r>
            <a:endParaRPr lang="en-US" dirty="0">
              <a:solidFill>
                <a:srgbClr val="FFC000"/>
              </a:solidFill>
              <a:effectLst/>
              <a:latin typeface="Times New Roman" panose="02020603050405020304" pitchFamily="18" charset="0"/>
              <a:ea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880947"/>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Also called </a:t>
            </a:r>
            <a:r>
              <a:rPr lang="en-US" sz="1800" b="1" dirty="0">
                <a:solidFill>
                  <a:srgbClr val="FFFF00"/>
                </a:solidFill>
                <a:effectLst/>
                <a:latin typeface="Times New Roman" panose="02020603050405020304" pitchFamily="18" charset="0"/>
                <a:ea typeface="Calibri" panose="020F0502020204030204" pitchFamily="34" charset="0"/>
              </a:rPr>
              <a:t>(</a:t>
            </a:r>
            <a:r>
              <a:rPr lang="en-US" sz="1800" b="1" dirty="0" err="1">
                <a:solidFill>
                  <a:srgbClr val="FFFF00"/>
                </a:solidFill>
                <a:effectLst/>
                <a:latin typeface="Times New Roman" panose="02020603050405020304" pitchFamily="18" charset="0"/>
                <a:ea typeface="Calibri" panose="020F0502020204030204" pitchFamily="34" charset="0"/>
              </a:rPr>
              <a:t>Bontril</a:t>
            </a:r>
            <a:r>
              <a:rPr lang="en-US" sz="1800" b="1" dirty="0">
                <a:solidFill>
                  <a:srgbClr val="FFFF00"/>
                </a:solidFill>
                <a:effectLst/>
                <a:latin typeface="Times New Roman" panose="02020603050405020304" pitchFamily="18" charset="0"/>
                <a:ea typeface="Calibri" panose="020F0502020204030204" pitchFamily="34" charset="0"/>
              </a:rPr>
              <a:t>)</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Immediate release 35 mg. SR 105 mg</a:t>
            </a: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32.14 per 90 tablets (35 mg)  $33.64 (30 tablets105 </a:t>
            </a:r>
            <a:r>
              <a:rPr lang="en-US" sz="1800" dirty="0" err="1">
                <a:effectLst/>
                <a:latin typeface="Times New Roman" panose="02020603050405020304" pitchFamily="18" charset="0"/>
                <a:ea typeface="Calibri" panose="020F0502020204030204" pitchFamily="34" charset="0"/>
              </a:rPr>
              <a:t>mSR</a:t>
            </a:r>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Decreasing appetite and may have some effects on increased metabolism </a:t>
            </a:r>
          </a:p>
          <a:p>
            <a:pPr marL="0" marR="126365">
              <a:spcBef>
                <a:spcPts val="0"/>
              </a:spcBef>
              <a:spcAft>
                <a:spcPts val="0"/>
              </a:spcAft>
            </a:pPr>
            <a:r>
              <a:rPr lang="en-US" sz="1800"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 the family of amphetamine-like drugs.</a:t>
            </a:r>
            <a:r>
              <a:rPr lang="en-US" sz="1100" dirty="0">
                <a:effectLst/>
              </a:rPr>
              <a:t> </a:t>
            </a:r>
            <a:endParaRPr lang="en-US" sz="1800" dirty="0">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Common side effects</a:t>
            </a: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dizziness</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u="none" strike="noStrike" dirty="0">
                <a:solidFill>
                  <a:srgbClr val="FFFF00"/>
                </a:solidFill>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dry mouth</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difficulty sleeping (insomnia</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irritability</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nausea</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u="none" strike="noStrike" dirty="0">
                <a:solidFill>
                  <a:srgbClr val="FFFF00"/>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vomiting</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upset stomach</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Diarrhea</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The standard immediate-release form is labeled as PDM, a reference to the active ingredient phendimetrazine. </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It is a 35 mg tablet most often prescribed for use two to three times per day, to be taken orally 30-60 minutes before each meal. </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The sustained-release formula is taken as a single dose of one 105 mg tablet taken 30-60 minutes before the morning meal each day</a:t>
            </a:r>
            <a:r>
              <a:rPr lang="en-US" sz="1800" dirty="0">
                <a:solidFill>
                  <a:srgbClr val="FFFF00"/>
                </a:solidFill>
                <a:effectLst/>
                <a:latin typeface="Times New Roman" panose="02020603050405020304" pitchFamily="18" charset="0"/>
                <a:cs typeface="Times New Roman" panose="02020603050405020304" pitchFamily="18" charset="0"/>
              </a:rPr>
              <a:t> </a:t>
            </a:r>
          </a:p>
          <a:p>
            <a:pPr>
              <a:spcBef>
                <a:spcPts val="0"/>
              </a:spcBef>
              <a:spcAft>
                <a:spcPts val="0"/>
              </a:spcAft>
              <a:buSzPts val="1000"/>
              <a:buFont typeface="Symbol" pitchFamily="2" charset="2"/>
              <a:buChar char=""/>
              <a:tabLst>
                <a:tab pos="0" algn="l"/>
              </a:tabLs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May work in people who failed phentermine</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Sometimes hard to find</a:t>
            </a: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59675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Phentermine/topiramate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Also called Qsymia</a:t>
            </a:r>
            <a:r>
              <a:rPr lang="en-US" sz="1100" dirty="0">
                <a:effectLst/>
              </a:rPr>
              <a:t> </a:t>
            </a:r>
          </a:p>
          <a:p>
            <a:pPr lvl="1">
              <a:buFont typeface="Arial" panose="020B0604020202020204" pitchFamily="34" charset="0"/>
              <a:buChar char="•"/>
            </a:pPr>
            <a:r>
              <a:rPr lang="en-US" sz="1200" b="0" i="0" u="none" strike="noStrike" dirty="0">
                <a:solidFill>
                  <a:srgbClr val="FFFF00"/>
                </a:solidFill>
                <a:effectLst/>
                <a:latin typeface="proxima_nova_rgregular"/>
              </a:rPr>
              <a:t>3.75mg/23mg</a:t>
            </a:r>
          </a:p>
          <a:p>
            <a:pPr lvl="1">
              <a:buFont typeface="Arial" panose="020B0604020202020204" pitchFamily="34" charset="0"/>
              <a:buChar char="•"/>
            </a:pPr>
            <a:r>
              <a:rPr lang="en-US" sz="1200" b="0" i="0" u="none" strike="noStrike" dirty="0">
                <a:solidFill>
                  <a:srgbClr val="FFFF00"/>
                </a:solidFill>
                <a:effectLst/>
                <a:latin typeface="proxima_nova_rgregular"/>
              </a:rPr>
              <a:t>7.5mg/46mg</a:t>
            </a:r>
          </a:p>
          <a:p>
            <a:pPr lvl="1">
              <a:buFont typeface="Arial" panose="020B0604020202020204" pitchFamily="34" charset="0"/>
              <a:buChar char="•"/>
            </a:pPr>
            <a:r>
              <a:rPr lang="en-US" sz="1200" b="0" i="0" u="none" strike="noStrike" dirty="0">
                <a:solidFill>
                  <a:srgbClr val="FFFF00"/>
                </a:solidFill>
                <a:effectLst/>
                <a:latin typeface="proxima_nova_rgregular"/>
              </a:rPr>
              <a:t>11.25mg/69mg</a:t>
            </a:r>
          </a:p>
          <a:p>
            <a:pPr lvl="1">
              <a:buFont typeface="Arial" panose="020B0604020202020204" pitchFamily="34" charset="0"/>
              <a:buChar char="•"/>
            </a:pPr>
            <a:r>
              <a:rPr lang="en-US" sz="1200" b="0" i="0" u="none" strike="noStrike" dirty="0">
                <a:solidFill>
                  <a:srgbClr val="FFFF00"/>
                </a:solidFill>
                <a:effectLst/>
                <a:latin typeface="proxima_nova_rgregular"/>
              </a:rPr>
              <a:t>15mg/92mg</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$629/month </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 mix of two medications: phentermine (but at lower doses), which lessens your appetite, and topiramate, which is used to treat seizures or migraine headaches. </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May make you less hungry or feel full sooner.</a:t>
            </a:r>
            <a:r>
              <a:rPr lang="en-US" sz="1100" dirty="0">
                <a:effectLst/>
              </a:rPr>
              <a:t> </a:t>
            </a: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Common side effects</a:t>
            </a: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constipation</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dizziness</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dry mouth</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taste changes, especially with carbonated beverages</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tingling of your hands and feet</a:t>
            </a:r>
            <a:endParaRPr lang="en-US" sz="1400" dirty="0">
              <a:effectLst/>
              <a:latin typeface="Times New Roman" panose="02020603050405020304" pitchFamily="18" charset="0"/>
              <a:ea typeface="Times New Roman" panose="02020603050405020304" pitchFamily="18" charset="0"/>
            </a:endParaRPr>
          </a:p>
          <a:p>
            <a:pPr lvl="1"/>
            <a:r>
              <a:rPr lang="en-US" sz="1400" dirty="0">
                <a:effectLst/>
                <a:latin typeface="Times New Roman" panose="02020603050405020304" pitchFamily="18" charset="0"/>
                <a:ea typeface="Times New Roman" panose="02020603050405020304" pitchFamily="18" charset="0"/>
              </a:rPr>
              <a:t>trouble sleeping</a:t>
            </a:r>
            <a:r>
              <a:rPr lang="en-US" sz="650" dirty="0">
                <a:effectLst/>
              </a:rPr>
              <a:t> </a:t>
            </a:r>
          </a:p>
          <a:p>
            <a:pPr lvl="1"/>
            <a:r>
              <a:rPr lang="en-US" sz="1600" dirty="0"/>
              <a:t>“</a:t>
            </a:r>
            <a:r>
              <a:rPr lang="en-US" sz="1600" dirty="0" err="1"/>
              <a:t>stupamax</a:t>
            </a:r>
            <a:r>
              <a:rPr lang="en-US" sz="1600" dirty="0"/>
              <a:t>”</a:t>
            </a:r>
            <a:endParaRPr lang="en-US" sz="1600" dirty="0">
              <a:effectLst/>
            </a:endParaRPr>
          </a:p>
          <a:p>
            <a:r>
              <a:rPr lang="en-US" sz="1800" dirty="0">
                <a:effectLst/>
                <a:latin typeface="Times New Roman" panose="02020603050405020304" pitchFamily="18" charset="0"/>
                <a:ea typeface="Calibri" panose="020F0502020204030204" pitchFamily="34" charset="0"/>
              </a:rPr>
              <a:t>I don’t see an advantage over phentermine</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729017990"/>
      </p:ext>
    </p:extLst>
  </p:cSld>
  <p:clrMapOvr>
    <a:masterClrMapping/>
  </p:clrMapOvr>
</p:sld>
</file>

<file path=ppt/theme/theme1.xml><?xml version="1.0" encoding="utf-8"?>
<a:theme xmlns:a="http://schemas.openxmlformats.org/drawingml/2006/main" name="Blank">
  <a:themeElements>
    <a:clrScheme name="">
      <a:dk1>
        <a:srgbClr val="919191"/>
      </a:dk1>
      <a:lt1>
        <a:srgbClr val="FFF12B"/>
      </a:lt1>
      <a:dk2>
        <a:srgbClr val="114FFB"/>
      </a:dk2>
      <a:lt2>
        <a:srgbClr val="FF7340"/>
      </a:lt2>
      <a:accent1>
        <a:srgbClr val="618FFD"/>
      </a:accent1>
      <a:accent2>
        <a:srgbClr val="00AE00"/>
      </a:accent2>
      <a:accent3>
        <a:srgbClr val="AAB2FD"/>
      </a:accent3>
      <a:accent4>
        <a:srgbClr val="DACE23"/>
      </a:accent4>
      <a:accent5>
        <a:srgbClr val="B7C6FE"/>
      </a:accent5>
      <a:accent6>
        <a:srgbClr val="009D00"/>
      </a:accent6>
      <a:hlink>
        <a:srgbClr val="FC0128"/>
      </a:hlink>
      <a:folHlink>
        <a:srgbClr val="CECECE"/>
      </a:folHlink>
    </a:clrScheme>
    <a:fontScheme name="Blank">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13998</TotalTime>
  <Words>3523</Words>
  <Application>Microsoft Macintosh PowerPoint</Application>
  <PresentationFormat>35mm Slides</PresentationFormat>
  <Paragraphs>339</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Helvetica Neue LT Std 67 Medium</vt:lpstr>
      <vt:lpstr>proxima_nova_rgregular</vt:lpstr>
      <vt:lpstr>Symbol</vt:lpstr>
      <vt:lpstr>Times</vt:lpstr>
      <vt:lpstr>Times New Roman</vt:lpstr>
      <vt:lpstr>var(--article-font-family)</vt:lpstr>
      <vt:lpstr>Blank</vt:lpstr>
      <vt:lpstr>Theodore C. Friedman, M.D., Ph.D.  (the Wiz)  Professor of Medicine-UCLA Chairman, Department of Internal Medicine Charles R. Drew University Dr. Friedman’s Endocrinology Clinic Oh-Oh-Oh-Ozempic Webinar on Ozempic and other new weight loss medicines. https://www.youtube.com/watch?v=bzIBj90D3YA GoodHormoneHealth Webinar  July 8, 2023  </vt:lpstr>
      <vt:lpstr>Outline</vt:lpstr>
      <vt:lpstr>Focus on Health and Wellness</vt:lpstr>
      <vt:lpstr>But I’ve done all that</vt:lpstr>
      <vt:lpstr>2022 Endocrine Society</vt:lpstr>
      <vt:lpstr>Type of Weight Loss Medications</vt:lpstr>
      <vt:lpstr>Phentermine</vt:lpstr>
      <vt:lpstr>Phendimetrazine</vt:lpstr>
      <vt:lpstr>Phentermine/topiramate</vt:lpstr>
      <vt:lpstr>GLP-1 receptor agonists</vt:lpstr>
      <vt:lpstr>GLP-1 receptor agonists</vt:lpstr>
      <vt:lpstr>GLP-1 receptor agonists</vt:lpstr>
      <vt:lpstr>GLP-1 receptor agonists</vt:lpstr>
      <vt:lpstr>Mechanism of GLP-1 receptor agonist</vt:lpstr>
      <vt:lpstr>GLP-1 Effects in Humans Understanding the Natural Role of Incretins</vt:lpstr>
      <vt:lpstr>Semaglutide (Ozempic)</vt:lpstr>
      <vt:lpstr>Semaglutide (Ozempic)</vt:lpstr>
      <vt:lpstr>Semaglutide (Ozempic)</vt:lpstr>
      <vt:lpstr>Semaglutide (Ozempic)</vt:lpstr>
      <vt:lpstr>Semaglutide (Ozempic)</vt:lpstr>
      <vt:lpstr>Semaglutide (Ozempic)</vt:lpstr>
      <vt:lpstr>Long-term side effects (Ozempic)</vt:lpstr>
      <vt:lpstr>Semaglutide (Wegovy) </vt:lpstr>
      <vt:lpstr>Semaglutide (Rybelsus) </vt:lpstr>
      <vt:lpstr>Mounjaro (tirzepatide)</vt:lpstr>
      <vt:lpstr>Background</vt:lpstr>
      <vt:lpstr>PowerPoint Presentation</vt:lpstr>
      <vt:lpstr>How do you get insurance coverage?</vt:lpstr>
      <vt:lpstr>How long do you take weight loss medications?</vt:lpstr>
      <vt:lpstr>What do you do when Ozempic stops working</vt:lpstr>
      <vt:lpstr>How do they work with diet and exercise?</vt:lpstr>
      <vt:lpstr>Ozempic diet</vt:lpstr>
      <vt:lpstr>Questions and comments</vt:lpstr>
      <vt:lpstr>For more information/to schedule an appointment</vt:lpstr>
    </vt:vector>
  </TitlesOfParts>
  <Company>Drew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Theodore C. Friedman, M.D., Ph.D. Endocrinology of Fatigue  Endocrine Grand Rounds   </dc:title>
  <dc:creator>T. Friedman</dc:creator>
  <cp:lastModifiedBy>Theodore Friedman</cp:lastModifiedBy>
  <cp:revision>239</cp:revision>
  <cp:lastPrinted>2003-03-25T19:55:15Z</cp:lastPrinted>
  <dcterms:created xsi:type="dcterms:W3CDTF">2001-11-27T00:20:35Z</dcterms:created>
  <dcterms:modified xsi:type="dcterms:W3CDTF">2023-07-09T22:44:38Z</dcterms:modified>
</cp:coreProperties>
</file>