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7"/>
  </p:notesMasterIdLst>
  <p:sldIdLst>
    <p:sldId id="258" r:id="rId2"/>
    <p:sldId id="391" r:id="rId3"/>
    <p:sldId id="328" r:id="rId4"/>
    <p:sldId id="414" r:id="rId5"/>
    <p:sldId id="396" r:id="rId6"/>
    <p:sldId id="312" r:id="rId7"/>
    <p:sldId id="313" r:id="rId8"/>
    <p:sldId id="393" r:id="rId9"/>
    <p:sldId id="395" r:id="rId10"/>
    <p:sldId id="394" r:id="rId11"/>
    <p:sldId id="398" r:id="rId12"/>
    <p:sldId id="399" r:id="rId13"/>
    <p:sldId id="400" r:id="rId14"/>
    <p:sldId id="345" r:id="rId15"/>
    <p:sldId id="347" r:id="rId16"/>
    <p:sldId id="401" r:id="rId17"/>
    <p:sldId id="410" r:id="rId18"/>
    <p:sldId id="386" r:id="rId19"/>
    <p:sldId id="403" r:id="rId20"/>
    <p:sldId id="404" r:id="rId21"/>
    <p:sldId id="402" r:id="rId22"/>
    <p:sldId id="387" r:id="rId23"/>
    <p:sldId id="367" r:id="rId24"/>
    <p:sldId id="368" r:id="rId25"/>
    <p:sldId id="388" r:id="rId26"/>
    <p:sldId id="405" r:id="rId27"/>
    <p:sldId id="406" r:id="rId28"/>
    <p:sldId id="407" r:id="rId29"/>
    <p:sldId id="408" r:id="rId30"/>
    <p:sldId id="389" r:id="rId31"/>
    <p:sldId id="409" r:id="rId32"/>
    <p:sldId id="411" r:id="rId33"/>
    <p:sldId id="412" r:id="rId34"/>
    <p:sldId id="432" r:id="rId35"/>
    <p:sldId id="413" r:id="rId36"/>
    <p:sldId id="415" r:id="rId37"/>
    <p:sldId id="416" r:id="rId38"/>
    <p:sldId id="417" r:id="rId39"/>
    <p:sldId id="397" r:id="rId40"/>
    <p:sldId id="418" r:id="rId41"/>
    <p:sldId id="419" r:id="rId42"/>
    <p:sldId id="420" r:id="rId43"/>
    <p:sldId id="421" r:id="rId44"/>
    <p:sldId id="422" r:id="rId45"/>
    <p:sldId id="423" r:id="rId46"/>
    <p:sldId id="424" r:id="rId47"/>
    <p:sldId id="426" r:id="rId48"/>
    <p:sldId id="429" r:id="rId49"/>
    <p:sldId id="390" r:id="rId50"/>
    <p:sldId id="430" r:id="rId51"/>
    <p:sldId id="427" r:id="rId52"/>
    <p:sldId id="428" r:id="rId53"/>
    <p:sldId id="431" r:id="rId54"/>
    <p:sldId id="306" r:id="rId55"/>
    <p:sldId id="333" r:id="rId5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ヒラギノ角ゴ Pro W3" panose="020B0300000000000000"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ヒラギノ角ゴ Pro W3" panose="020B0300000000000000"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ヒラギノ角ゴ Pro W3" panose="020B0300000000000000"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ヒラギノ角ゴ Pro W3" panose="020B0300000000000000"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66"/>
    <p:restoredTop sz="93041"/>
  </p:normalViewPr>
  <p:slideViewPr>
    <p:cSldViewPr>
      <p:cViewPr varScale="1">
        <p:scale>
          <a:sx n="55" d="100"/>
          <a:sy n="55" d="100"/>
        </p:scale>
        <p:origin x="1184" y="176"/>
      </p:cViewPr>
      <p:guideLst>
        <p:guide orient="horz" pos="2160"/>
        <p:guide pos="2880"/>
      </p:guideLst>
    </p:cSldViewPr>
  </p:slideViewPr>
  <p:outlineViewPr>
    <p:cViewPr>
      <p:scale>
        <a:sx n="66" d="100"/>
        <a:sy n="66"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40" d="100"/>
          <a:sy n="140" d="100"/>
        </p:scale>
        <p:origin x="-1192"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Users/theodorefriedman/Dropbox%20(Dr.%20Friedman's%20Endoc)/imac-nov13/papers/rt3/Book1.xlsx" TargetMode="External"/></Relationships>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Sheet1!$B$2:$B$99</cx:f>
        <cx:lvl ptCount="98">
          <cx:pt idx="0">des</cx:pt>
          <cx:pt idx="1">des</cx:pt>
          <cx:pt idx="2">des</cx:pt>
          <cx:pt idx="3">des</cx:pt>
          <cx:pt idx="4">des</cx:pt>
          <cx:pt idx="5">des</cx:pt>
          <cx:pt idx="6">des</cx:pt>
          <cx:pt idx="7">des</cx:pt>
          <cx:pt idx="8">des</cx:pt>
          <cx:pt idx="9">des</cx:pt>
          <cx:pt idx="10">des</cx:pt>
          <cx:pt idx="11">des</cx:pt>
          <cx:pt idx="12">des/t3</cx:pt>
          <cx:pt idx="13">des/t3</cx:pt>
          <cx:pt idx="14">des/t3</cx:pt>
          <cx:pt idx="15">des/t4</cx:pt>
          <cx:pt idx="16">des/t4</cx:pt>
          <cx:pt idx="17">des/t4</cx:pt>
          <cx:pt idx="18">des/t4</cx:pt>
          <cx:pt idx="19">des/t4</cx:pt>
          <cx:pt idx="20">des/t4</cx:pt>
          <cx:pt idx="21">des/t4</cx:pt>
          <cx:pt idx="22">t4</cx:pt>
          <cx:pt idx="23">t4</cx:pt>
          <cx:pt idx="24">no</cx:pt>
          <cx:pt idx="25">no</cx:pt>
          <cx:pt idx="26">no</cx:pt>
          <cx:pt idx="27">no</cx:pt>
          <cx:pt idx="28">no</cx:pt>
          <cx:pt idx="29">no</cx:pt>
          <cx:pt idx="30">no</cx:pt>
          <cx:pt idx="31">no</cx:pt>
          <cx:pt idx="32">no</cx:pt>
          <cx:pt idx="33">no</cx:pt>
          <cx:pt idx="34">no</cx:pt>
          <cx:pt idx="35">no</cx:pt>
          <cx:pt idx="36">no</cx:pt>
          <cx:pt idx="37">no</cx:pt>
          <cx:pt idx="38">no</cx:pt>
          <cx:pt idx="39">no</cx:pt>
          <cx:pt idx="40">no</cx:pt>
          <cx:pt idx="41">no</cx:pt>
          <cx:pt idx="42">no</cx:pt>
          <cx:pt idx="43">no</cx:pt>
          <cx:pt idx="44">no</cx:pt>
          <cx:pt idx="45">no</cx:pt>
          <cx:pt idx="46">no</cx:pt>
          <cx:pt idx="47">no</cx:pt>
          <cx:pt idx="48">no</cx:pt>
          <cx:pt idx="49">no</cx:pt>
          <cx:pt idx="50">no</cx:pt>
          <cx:pt idx="51">no</cx:pt>
          <cx:pt idx="52">no</cx:pt>
          <cx:pt idx="53">no</cx:pt>
          <cx:pt idx="54">no</cx:pt>
          <cx:pt idx="55">no</cx:pt>
          <cx:pt idx="56">no</cx:pt>
          <cx:pt idx="57">no</cx:pt>
          <cx:pt idx="58">no</cx:pt>
          <cx:pt idx="59">des</cx:pt>
          <cx:pt idx="60">des</cx:pt>
          <cx:pt idx="61">t3</cx:pt>
          <cx:pt idx="62">t3</cx:pt>
          <cx:pt idx="63">t3</cx:pt>
          <cx:pt idx="64">t4</cx:pt>
          <cx:pt idx="65">t4</cx:pt>
          <cx:pt idx="66">t4</cx:pt>
          <cx:pt idx="67">t4</cx:pt>
          <cx:pt idx="68">t4</cx:pt>
          <cx:pt idx="69">t4</cx:pt>
          <cx:pt idx="70">t4</cx:pt>
          <cx:pt idx="71">t4</cx:pt>
          <cx:pt idx="72">t4</cx:pt>
          <cx:pt idx="73">t4</cx:pt>
          <cx:pt idx="74">t4</cx:pt>
          <cx:pt idx="75">t4</cx:pt>
          <cx:pt idx="76">t4</cx:pt>
          <cx:pt idx="77">t4</cx:pt>
          <cx:pt idx="78">t4</cx:pt>
          <cx:pt idx="79">t4</cx:pt>
          <cx:pt idx="80">t4</cx:pt>
          <cx:pt idx="81">t4</cx:pt>
          <cx:pt idx="82">t4</cx:pt>
          <cx:pt idx="83">t4</cx:pt>
          <cx:pt idx="84">t4</cx:pt>
          <cx:pt idx="85">t4</cx:pt>
          <cx:pt idx="86">t4</cx:pt>
          <cx:pt idx="87">t4</cx:pt>
          <cx:pt idx="88">t4</cx:pt>
          <cx:pt idx="89">t4</cx:pt>
          <cx:pt idx="90">t4/t3</cx:pt>
          <cx:pt idx="91">t4/t3</cx:pt>
          <cx:pt idx="92">t4/t3</cx:pt>
          <cx:pt idx="93">t4/t3</cx:pt>
          <cx:pt idx="94">t4/t3</cx:pt>
          <cx:pt idx="95">t4/t3</cx:pt>
          <cx:pt idx="96">t4/t3</cx:pt>
          <cx:pt idx="97">t4/t3</cx:pt>
        </cx:lvl>
      </cx:strDim>
      <cx:numDim type="val">
        <cx:f>Sheet1!$C$2:$C$99</cx:f>
        <cx:lvl ptCount="98" formatCode="General">
          <cx:pt idx="0">19.399999999999999</cx:pt>
          <cx:pt idx="1">10.1</cx:pt>
          <cx:pt idx="2">11.699999999999999</cx:pt>
          <cx:pt idx="3">13</cx:pt>
          <cx:pt idx="4">13.5</cx:pt>
          <cx:pt idx="5">5</cx:pt>
          <cx:pt idx="6">24.600000000000001</cx:pt>
          <cx:pt idx="7">17.899999999999999</cx:pt>
          <cx:pt idx="8">24.199999999999999</cx:pt>
          <cx:pt idx="9">8.6999999999999993</cx:pt>
          <cx:pt idx="10">13.5</cx:pt>
          <cx:pt idx="11">26.800000000000001</cx:pt>
          <cx:pt idx="12">10</cx:pt>
          <cx:pt idx="13">20.600000000000001</cx:pt>
          <cx:pt idx="14">23.100000000000001</cx:pt>
          <cx:pt idx="15">26.600000000000001</cx:pt>
          <cx:pt idx="16">30.199999999999999</cx:pt>
          <cx:pt idx="17">38.399999999999999</cx:pt>
          <cx:pt idx="18">23</cx:pt>
          <cx:pt idx="19">13.699999999999999</cx:pt>
          <cx:pt idx="20">25.300000000000001</cx:pt>
          <cx:pt idx="21">14.6</cx:pt>
          <cx:pt idx="22">28.600000000000001</cx:pt>
          <cx:pt idx="23">19.399999999999999</cx:pt>
          <cx:pt idx="24">16.600000000000001</cx:pt>
          <cx:pt idx="25">7.2999999999999998</cx:pt>
          <cx:pt idx="26">19.199999999999999</cx:pt>
          <cx:pt idx="27">13</cx:pt>
          <cx:pt idx="28">17.300000000000001</cx:pt>
          <cx:pt idx="29">15.699999999999999</cx:pt>
          <cx:pt idx="30">19</cx:pt>
          <cx:pt idx="31">18.199999999999999</cx:pt>
          <cx:pt idx="32">18.199999999999999</cx:pt>
          <cx:pt idx="33">13.9</cx:pt>
          <cx:pt idx="34">22.5</cx:pt>
          <cx:pt idx="35">14.9</cx:pt>
          <cx:pt idx="36">22.800000000000001</cx:pt>
          <cx:pt idx="37">21.199999999999999</cx:pt>
          <cx:pt idx="38">10.699999999999999</cx:pt>
          <cx:pt idx="39">14.699999999999999</cx:pt>
          <cx:pt idx="40">17.300000000000001</cx:pt>
          <cx:pt idx="41">14</cx:pt>
          <cx:pt idx="42">17.100000000000001</cx:pt>
          <cx:pt idx="43">18</cx:pt>
          <cx:pt idx="44">30.300000000000001</cx:pt>
          <cx:pt idx="45">16.300000000000001</cx:pt>
          <cx:pt idx="46">9.5999999999999996</cx:pt>
          <cx:pt idx="47">23.899999999999999</cx:pt>
          <cx:pt idx="48">11.699999999999999</cx:pt>
          <cx:pt idx="49">26.899999999999999</cx:pt>
          <cx:pt idx="50">25.699999999999999</cx:pt>
          <cx:pt idx="51">13.199999999999999</cx:pt>
          <cx:pt idx="52">14.5</cx:pt>
          <cx:pt idx="53">6.2000000000000002</cx:pt>
          <cx:pt idx="54">15.800000000000001</cx:pt>
          <cx:pt idx="55">23.399999999999999</cx:pt>
          <cx:pt idx="56">10.5</cx:pt>
          <cx:pt idx="57">22</cx:pt>
          <cx:pt idx="58">14.800000000000001</cx:pt>
          <cx:pt idx="59">11.699999999999999</cx:pt>
          <cx:pt idx="60">15.699999999999999</cx:pt>
          <cx:pt idx="61">5</cx:pt>
          <cx:pt idx="62">8.4000000000000004</cx:pt>
          <cx:pt idx="63">5</cx:pt>
          <cx:pt idx="64">19.899999999999999</cx:pt>
          <cx:pt idx="65">21.899999999999999</cx:pt>
          <cx:pt idx="66">33.200000000000003</cx:pt>
          <cx:pt idx="67">15.5</cx:pt>
          <cx:pt idx="68">11.5</cx:pt>
          <cx:pt idx="69">27.800000000000001</cx:pt>
          <cx:pt idx="70">15</cx:pt>
          <cx:pt idx="71">15</cx:pt>
          <cx:pt idx="72">14</cx:pt>
          <cx:pt idx="73">15.1</cx:pt>
          <cx:pt idx="74">11</cx:pt>
          <cx:pt idx="75">17.300000000000001</cx:pt>
          <cx:pt idx="76">20.199999999999999</cx:pt>
          <cx:pt idx="77">25.800000000000001</cx:pt>
          <cx:pt idx="78">25.800000000000001</cx:pt>
          <cx:pt idx="79">10.800000000000001</cx:pt>
          <cx:pt idx="80">33.399999999999999</cx:pt>
          <cx:pt idx="81">22.300000000000001</cx:pt>
          <cx:pt idx="82">9.0999999999999996</cx:pt>
          <cx:pt idx="83">24.399999999999999</cx:pt>
          <cx:pt idx="84">14.4</cx:pt>
          <cx:pt idx="85">20.300000000000001</cx:pt>
          <cx:pt idx="86">21.199999999999999</cx:pt>
          <cx:pt idx="87">27.5</cx:pt>
          <cx:pt idx="88">12.199999999999999</cx:pt>
          <cx:pt idx="89">13.4</cx:pt>
          <cx:pt idx="90">17.300000000000001</cx:pt>
          <cx:pt idx="91">11.699999999999999</cx:pt>
          <cx:pt idx="92">9.4000000000000004</cx:pt>
          <cx:pt idx="93">12.800000000000001</cx:pt>
          <cx:pt idx="94">11.9</cx:pt>
          <cx:pt idx="95">28.5</cx:pt>
          <cx:pt idx="96">18.399999999999999</cx:pt>
          <cx:pt idx="97">15.6</cx:pt>
        </cx:lvl>
      </cx:numDim>
    </cx:data>
  </cx:chartData>
  <cx:chart>
    <cx:title pos="t" align="ctr" overlay="0">
      <cx:tx>
        <cx:txData>
          <cx:v>Rt3</cx:v>
        </cx:txData>
      </cx:tx>
      <cx:txPr>
        <a:bodyPr spcFirstLastPara="1" vertOverflow="ellipsis" horzOverflow="overflow" wrap="square" lIns="0" tIns="0" rIns="0" bIns="0" anchor="ctr" anchorCtr="1"/>
        <a:lstStyle/>
        <a:p>
          <a:pPr algn="ctr" rtl="0">
            <a:defRPr sz="1600" baseline="0"/>
          </a:pPr>
          <a:r>
            <a:rPr lang="en-US" sz="1600" b="0" i="0" u="none" strike="noStrike" baseline="0" dirty="0">
              <a:solidFill>
                <a:srgbClr val="FFFFFF">
                  <a:lumMod val="65000"/>
                  <a:lumOff val="35000"/>
                </a:srgbClr>
              </a:solidFill>
              <a:latin typeface="Arial"/>
              <a:ea typeface="ヒラギノ角ゴ Pro W3"/>
            </a:rPr>
            <a:t>Rt3</a:t>
          </a:r>
        </a:p>
      </cx:txPr>
    </cx:title>
    <cx:plotArea>
      <cx:plotAreaRegion>
        <cx:series layoutId="boxWhisker" uniqueId="{740B9437-73EC-774A-B2E9-AC6197F5688F}">
          <cx:tx>
            <cx:txData>
              <cx:f>Sheet1!$C$1</cx:f>
              <cx:v>rt3</cx:v>
            </cx:txData>
          </cx:tx>
          <cx:spPr>
            <a:solidFill>
              <a:srgbClr val="FFFF00">
                <a:alpha val="32000"/>
              </a:srgbClr>
            </a:solidFill>
            <a:ln w="12700">
              <a:solidFill>
                <a:schemeClr val="tx2">
                  <a:alpha val="64000"/>
                </a:schemeClr>
              </a:solidFill>
            </a:ln>
          </cx:spPr>
          <cx:dataId val="0"/>
          <cx:layoutPr>
            <cx:visibility meanLine="0" meanMarker="1" nonoutliers="1" outliers="1"/>
            <cx:statistics quartileMethod="exclusive"/>
          </cx:layoutPr>
        </cx:series>
      </cx:plotAreaRegion>
      <cx:axis id="0">
        <cx:catScaling gapWidth="1"/>
        <cx:tickLabels/>
        <cx:txPr>
          <a:bodyPr spcFirstLastPara="1" vertOverflow="ellipsis" horzOverflow="overflow" wrap="square" lIns="0" tIns="0" rIns="0" bIns="0" anchor="ctr" anchorCtr="1"/>
          <a:lstStyle/>
          <a:p>
            <a:pPr algn="ctr" rtl="0">
              <a:defRPr sz="1600" baseline="0"/>
            </a:pPr>
            <a:endParaRPr lang="en-US" sz="1600" b="0" i="0" u="none" strike="noStrike" baseline="0">
              <a:solidFill>
                <a:srgbClr val="FFFFFF">
                  <a:lumMod val="65000"/>
                  <a:lumOff val="35000"/>
                </a:srgbClr>
              </a:solidFill>
              <a:latin typeface="Arial"/>
              <a:ea typeface="ヒラギノ角ゴ Pro W3"/>
            </a:endParaRPr>
          </a:p>
        </cx:txPr>
      </cx:axis>
      <cx:axis id="1">
        <cx:valScaling/>
        <cx:majorGridlines>
          <cx:spPr>
            <a:ln>
              <a:noFill/>
            </a:ln>
          </cx:spPr>
        </cx:majorGridlines>
        <cx:tickLabels/>
        <cx:txPr>
          <a:bodyPr vertOverflow="overflow" horzOverflow="overflow" wrap="square" lIns="0" tIns="0" rIns="0" bIns="0"/>
          <a:lstStyle/>
          <a:p>
            <a:pPr algn="ctr" rtl="0">
              <a:defRPr sz="1600" b="0" baseline="0">
                <a:solidFill>
                  <a:srgbClr val="FFFFFF"/>
                </a:solidFill>
                <a:latin typeface="Arial" panose="020B0604020202020204" pitchFamily="34" charset="0"/>
                <a:ea typeface="Arial" panose="020B0604020202020204" pitchFamily="34" charset="0"/>
                <a:cs typeface="Arial" panose="020B0604020202020204" pitchFamily="34" charset="0"/>
              </a:defRPr>
            </a:pPr>
            <a:endParaRPr lang="en-US" sz="1600" baseline="0"/>
          </a:p>
        </cx:txPr>
      </cx:axis>
    </cx:plotArea>
  </cx:chart>
  <cx:spPr>
    <a:noFill/>
    <a:ln>
      <a:noFill/>
    </a:ln>
  </cx:spPr>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0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solidFill>
      <a:ln>
        <a:solidFill>
          <a:schemeClr val="ph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D29BD0C3-7284-D142-8B0C-F37C982854B3}"/>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charset="0"/>
                <a:ea typeface="ヒラギノ角ゴ Pro W3" charset="-128"/>
                <a:cs typeface="ヒラギノ角ゴ Pro W3" charset="-128"/>
              </a:defRPr>
            </a:lvl1pPr>
          </a:lstStyle>
          <a:p>
            <a:pPr>
              <a:defRPr/>
            </a:pPr>
            <a:endParaRPr lang="en-US"/>
          </a:p>
        </p:txBody>
      </p:sp>
      <p:sp>
        <p:nvSpPr>
          <p:cNvPr id="63491" name="Rectangle 3">
            <a:extLst>
              <a:ext uri="{FF2B5EF4-FFF2-40B4-BE49-F238E27FC236}">
                <a16:creationId xmlns:a16="http://schemas.microsoft.com/office/drawing/2014/main" id="{84DB59B9-6845-2941-AC53-4613BA12066B}"/>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charset="0"/>
                <a:ea typeface="ヒラギノ角ゴ Pro W3" charset="-128"/>
                <a:cs typeface="ヒラギノ角ゴ Pro W3" charset="-128"/>
              </a:defRPr>
            </a:lvl1pPr>
          </a:lstStyle>
          <a:p>
            <a:pPr>
              <a:defRPr/>
            </a:pPr>
            <a:endParaRPr lang="en-US"/>
          </a:p>
        </p:txBody>
      </p:sp>
      <p:sp>
        <p:nvSpPr>
          <p:cNvPr id="13316" name="Rectangle 4">
            <a:extLst>
              <a:ext uri="{FF2B5EF4-FFF2-40B4-BE49-F238E27FC236}">
                <a16:creationId xmlns:a16="http://schemas.microsoft.com/office/drawing/2014/main" id="{1D746CF4-4746-5644-AFE2-0E8D537FD551}"/>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3" name="Rectangle 5">
            <a:extLst>
              <a:ext uri="{FF2B5EF4-FFF2-40B4-BE49-F238E27FC236}">
                <a16:creationId xmlns:a16="http://schemas.microsoft.com/office/drawing/2014/main" id="{18FE0976-1610-644D-94D9-D6CD1CC55999}"/>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3494" name="Rectangle 6">
            <a:extLst>
              <a:ext uri="{FF2B5EF4-FFF2-40B4-BE49-F238E27FC236}">
                <a16:creationId xmlns:a16="http://schemas.microsoft.com/office/drawing/2014/main" id="{4033200B-4591-1B47-95F8-E72329219642}"/>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charset="0"/>
                <a:ea typeface="ヒラギノ角ゴ Pro W3" charset="-128"/>
                <a:cs typeface="ヒラギノ角ゴ Pro W3" charset="-128"/>
              </a:defRPr>
            </a:lvl1pPr>
          </a:lstStyle>
          <a:p>
            <a:pPr>
              <a:defRPr/>
            </a:pPr>
            <a:endParaRPr lang="en-US"/>
          </a:p>
        </p:txBody>
      </p:sp>
      <p:sp>
        <p:nvSpPr>
          <p:cNvPr id="63495" name="Rectangle 7">
            <a:extLst>
              <a:ext uri="{FF2B5EF4-FFF2-40B4-BE49-F238E27FC236}">
                <a16:creationId xmlns:a16="http://schemas.microsoft.com/office/drawing/2014/main" id="{BB58FC3D-1C15-324F-8858-63DD0722188F}"/>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3F916654-FCE3-C64D-A244-D25A8B87DCD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ヒラギノ角ゴ Pro W3" charset="-128"/>
        <a:cs typeface="ヒラギノ角ゴ Pro W3" charset="-128"/>
      </a:defRPr>
    </a:lvl1pPr>
    <a:lvl2pPr marL="457200" algn="l" rtl="0" eaLnBrk="0" fontAlgn="base" hangingPunct="0">
      <a:spcBef>
        <a:spcPct val="30000"/>
      </a:spcBef>
      <a:spcAft>
        <a:spcPct val="0"/>
      </a:spcAft>
      <a:defRPr sz="1200" kern="1200">
        <a:solidFill>
          <a:schemeClr val="tx1"/>
        </a:solidFill>
        <a:latin typeface="Arial" charset="0"/>
        <a:ea typeface="ヒラギノ角ゴ Pro W3" charset="-128"/>
        <a:cs typeface="ヒラギノ角ゴ Pro W3" charset="-128"/>
      </a:defRPr>
    </a:lvl2pPr>
    <a:lvl3pPr marL="914400" algn="l" rtl="0" eaLnBrk="0" fontAlgn="base" hangingPunct="0">
      <a:spcBef>
        <a:spcPct val="30000"/>
      </a:spcBef>
      <a:spcAft>
        <a:spcPct val="0"/>
      </a:spcAft>
      <a:defRPr sz="1200" kern="1200">
        <a:solidFill>
          <a:schemeClr val="tx1"/>
        </a:solidFill>
        <a:latin typeface="Arial" charset="0"/>
        <a:ea typeface="ヒラギノ角ゴ Pro W3" charset="-128"/>
        <a:cs typeface="ヒラギノ角ゴ Pro W3" charset="-128"/>
      </a:defRPr>
    </a:lvl3pPr>
    <a:lvl4pPr marL="1371600" algn="l" rtl="0" eaLnBrk="0" fontAlgn="base" hangingPunct="0">
      <a:spcBef>
        <a:spcPct val="30000"/>
      </a:spcBef>
      <a:spcAft>
        <a:spcPct val="0"/>
      </a:spcAft>
      <a:defRPr sz="1200" kern="1200">
        <a:solidFill>
          <a:schemeClr val="tx1"/>
        </a:solidFill>
        <a:latin typeface="Arial" charset="0"/>
        <a:ea typeface="ヒラギノ角ゴ Pro W3" charset="-128"/>
        <a:cs typeface="ヒラギノ角ゴ Pro W3" charset="-128"/>
      </a:defRPr>
    </a:lvl4pPr>
    <a:lvl5pPr marL="1828800" algn="l" rtl="0" eaLnBrk="0" fontAlgn="base" hangingPunct="0">
      <a:spcBef>
        <a:spcPct val="30000"/>
      </a:spcBef>
      <a:spcAft>
        <a:spcPct val="0"/>
      </a:spcAft>
      <a:defRPr sz="1200" kern="1200">
        <a:solidFill>
          <a:schemeClr val="tx1"/>
        </a:solidFill>
        <a:latin typeface="Arial" charset="0"/>
        <a:ea typeface="ヒラギノ角ゴ Pro W3" charset="-128"/>
        <a:cs typeface="ヒラギノ角ゴ Pro W3"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026">
            <a:extLst>
              <a:ext uri="{FF2B5EF4-FFF2-40B4-BE49-F238E27FC236}">
                <a16:creationId xmlns:a16="http://schemas.microsoft.com/office/drawing/2014/main" id="{888BEDC9-9080-BD4F-A566-48C48F68112B}"/>
              </a:ext>
            </a:extLst>
          </p:cNvPr>
          <p:cNvSpPr>
            <a:spLocks noGrp="1" noRot="1" noChangeAspect="1" noChangeArrowheads="1" noTextEdit="1"/>
          </p:cNvSpPr>
          <p:nvPr>
            <p:ph type="sldImg"/>
          </p:nvPr>
        </p:nvSpPr>
        <p:spPr>
          <a:xfrm>
            <a:off x="6469063" y="4364038"/>
            <a:ext cx="4587875" cy="3441700"/>
          </a:xfrm>
          <a:ln/>
        </p:spPr>
      </p:sp>
      <p:sp>
        <p:nvSpPr>
          <p:cNvPr id="203779" name="Rectangle 1027">
            <a:extLst>
              <a:ext uri="{FF2B5EF4-FFF2-40B4-BE49-F238E27FC236}">
                <a16:creationId xmlns:a16="http://schemas.microsoft.com/office/drawing/2014/main" id="{E283A3A1-B4AC-E843-A78D-EDAD1FEA7A0E}"/>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026">
            <a:extLst>
              <a:ext uri="{FF2B5EF4-FFF2-40B4-BE49-F238E27FC236}">
                <a16:creationId xmlns:a16="http://schemas.microsoft.com/office/drawing/2014/main" id="{2E21BA55-281B-0D41-B064-FDD404C87675}"/>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D7F652E1-935C-8A4B-9A3C-650E890D32AD}"/>
              </a:ext>
            </a:extLst>
          </p:cNvPr>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026">
            <a:extLst>
              <a:ext uri="{FF2B5EF4-FFF2-40B4-BE49-F238E27FC236}">
                <a16:creationId xmlns:a16="http://schemas.microsoft.com/office/drawing/2014/main" id="{8622F17A-8E27-9C47-A888-A79F911894B4}"/>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D7F652E1-935C-8A4B-9A3C-650E890D32AD}"/>
              </a:ext>
            </a:extLst>
          </p:cNvPr>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026">
            <a:extLst>
              <a:ext uri="{FF2B5EF4-FFF2-40B4-BE49-F238E27FC236}">
                <a16:creationId xmlns:a16="http://schemas.microsoft.com/office/drawing/2014/main" id="{27983E25-72C7-0349-9CD0-11DC1BE7779E}"/>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D7F652E1-935C-8A4B-9A3C-650E890D32AD}"/>
              </a:ext>
            </a:extLst>
          </p:cNvPr>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026">
            <a:extLst>
              <a:ext uri="{FF2B5EF4-FFF2-40B4-BE49-F238E27FC236}">
                <a16:creationId xmlns:a16="http://schemas.microsoft.com/office/drawing/2014/main" id="{6033779C-6877-B740-9CDD-D4BFA613A50D}"/>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17481A83-F71E-5348-B16E-254BFA5C1B27}"/>
              </a:ext>
            </a:extLst>
          </p:cNvPr>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1026">
            <a:extLst>
              <a:ext uri="{FF2B5EF4-FFF2-40B4-BE49-F238E27FC236}">
                <a16:creationId xmlns:a16="http://schemas.microsoft.com/office/drawing/2014/main" id="{11A15700-DF0A-6344-AE4F-B00CC3FAEC10}"/>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 xmlns:ma14="http://schemas.microsoft.com/office/mac/drawingml/2011/main" val="1"/>
            </a:ext>
          </a:extLst>
        </p:spPr>
      </p:sp>
      <p:sp>
        <p:nvSpPr>
          <p:cNvPr id="217091" name="Rectangle 1027">
            <a:extLst>
              <a:ext uri="{FF2B5EF4-FFF2-40B4-BE49-F238E27FC236}">
                <a16:creationId xmlns:a16="http://schemas.microsoft.com/office/drawing/2014/main" id="{BCBE6BA2-8C5E-DA48-81E1-D12ED01C2126}"/>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16921920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026">
            <a:extLst>
              <a:ext uri="{FF2B5EF4-FFF2-40B4-BE49-F238E27FC236}">
                <a16:creationId xmlns:a16="http://schemas.microsoft.com/office/drawing/2014/main" id="{A46CF83C-6D59-BB4C-B11E-54E2A7435240}"/>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17481A83-F71E-5348-B16E-254BFA5C1B27}"/>
              </a:ext>
            </a:extLst>
          </p:cNvPr>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026">
            <a:extLst>
              <a:ext uri="{FF2B5EF4-FFF2-40B4-BE49-F238E27FC236}">
                <a16:creationId xmlns:a16="http://schemas.microsoft.com/office/drawing/2014/main" id="{A46CF83C-6D59-BB4C-B11E-54E2A7435240}"/>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17481A83-F71E-5348-B16E-254BFA5C1B27}"/>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10185663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026">
            <a:extLst>
              <a:ext uri="{FF2B5EF4-FFF2-40B4-BE49-F238E27FC236}">
                <a16:creationId xmlns:a16="http://schemas.microsoft.com/office/drawing/2014/main" id="{9B40A812-E95A-B84E-A513-D9B75B8802F1}"/>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D79B4E62-5FE7-B045-8DDB-C5B75EF6F787}"/>
              </a:ext>
            </a:extLst>
          </p:cNvPr>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026">
            <a:extLst>
              <a:ext uri="{FF2B5EF4-FFF2-40B4-BE49-F238E27FC236}">
                <a16:creationId xmlns:a16="http://schemas.microsoft.com/office/drawing/2014/main" id="{9B40A812-E95A-B84E-A513-D9B75B8802F1}"/>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D79B4E62-5FE7-B045-8DDB-C5B75EF6F787}"/>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34074246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026">
            <a:extLst>
              <a:ext uri="{FF2B5EF4-FFF2-40B4-BE49-F238E27FC236}">
                <a16:creationId xmlns:a16="http://schemas.microsoft.com/office/drawing/2014/main" id="{9B40A812-E95A-B84E-A513-D9B75B8802F1}"/>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D79B4E62-5FE7-B045-8DDB-C5B75EF6F787}"/>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464105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026">
            <a:extLst>
              <a:ext uri="{FF2B5EF4-FFF2-40B4-BE49-F238E27FC236}">
                <a16:creationId xmlns:a16="http://schemas.microsoft.com/office/drawing/2014/main" id="{5877121C-7820-C84C-AF9B-E2221B031B3F}"/>
              </a:ext>
            </a:extLst>
          </p:cNvPr>
          <p:cNvSpPr>
            <a:spLocks noGrp="1" noRot="1" noChangeAspect="1" noChangeArrowheads="1" noTextEdit="1"/>
          </p:cNvSpPr>
          <p:nvPr>
            <p:ph type="sldImg"/>
          </p:nvPr>
        </p:nvSpPr>
        <p:spPr>
          <a:xfrm>
            <a:off x="6469063" y="4364038"/>
            <a:ext cx="4587875" cy="3441700"/>
          </a:xfrm>
          <a:ln/>
        </p:spPr>
      </p:sp>
      <p:sp>
        <p:nvSpPr>
          <p:cNvPr id="199683" name="Rectangle 1027">
            <a:extLst>
              <a:ext uri="{FF2B5EF4-FFF2-40B4-BE49-F238E27FC236}">
                <a16:creationId xmlns:a16="http://schemas.microsoft.com/office/drawing/2014/main" id="{E076EE4F-6FBE-094C-A63A-EC095D89AA8F}"/>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026">
            <a:extLst>
              <a:ext uri="{FF2B5EF4-FFF2-40B4-BE49-F238E27FC236}">
                <a16:creationId xmlns:a16="http://schemas.microsoft.com/office/drawing/2014/main" id="{9B40A812-E95A-B84E-A513-D9B75B8802F1}"/>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D79B4E62-5FE7-B045-8DDB-C5B75EF6F787}"/>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13626922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026">
            <a:extLst>
              <a:ext uri="{FF2B5EF4-FFF2-40B4-BE49-F238E27FC236}">
                <a16:creationId xmlns:a16="http://schemas.microsoft.com/office/drawing/2014/main" id="{B1E7286A-CE44-6E47-8A88-176507BA2789}"/>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5E6D881C-2C4D-7B40-B904-DD4D947C7BFF}"/>
              </a:ext>
            </a:extLst>
          </p:cNvPr>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026">
            <a:extLst>
              <a:ext uri="{FF2B5EF4-FFF2-40B4-BE49-F238E27FC236}">
                <a16:creationId xmlns:a16="http://schemas.microsoft.com/office/drawing/2014/main" id="{94F56C6A-7B96-074E-BAF8-2C32BF3D23DD}"/>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C922DC40-A01D-C645-A6A2-E0ECACDD459E}"/>
              </a:ext>
            </a:extLst>
          </p:cNvPr>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026">
            <a:extLst>
              <a:ext uri="{FF2B5EF4-FFF2-40B4-BE49-F238E27FC236}">
                <a16:creationId xmlns:a16="http://schemas.microsoft.com/office/drawing/2014/main" id="{9EA87B75-CBCE-AD4A-BAC3-1549464921C6}"/>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9DC86365-B5BD-614E-940D-7BFE563E4D6B}"/>
              </a:ext>
            </a:extLst>
          </p:cNvPr>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026">
            <a:extLst>
              <a:ext uri="{FF2B5EF4-FFF2-40B4-BE49-F238E27FC236}">
                <a16:creationId xmlns:a16="http://schemas.microsoft.com/office/drawing/2014/main" id="{1D5026E9-2287-CE47-B574-6A19DF7E230C}"/>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D2060045-6CCE-BE4D-9F42-DE72A4CB631C}"/>
              </a:ext>
            </a:extLst>
          </p:cNvPr>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026">
            <a:extLst>
              <a:ext uri="{FF2B5EF4-FFF2-40B4-BE49-F238E27FC236}">
                <a16:creationId xmlns:a16="http://schemas.microsoft.com/office/drawing/2014/main" id="{1D5026E9-2287-CE47-B574-6A19DF7E230C}"/>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D2060045-6CCE-BE4D-9F42-DE72A4CB631C}"/>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37778741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026">
            <a:extLst>
              <a:ext uri="{FF2B5EF4-FFF2-40B4-BE49-F238E27FC236}">
                <a16:creationId xmlns:a16="http://schemas.microsoft.com/office/drawing/2014/main" id="{1D5026E9-2287-CE47-B574-6A19DF7E230C}"/>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D2060045-6CCE-BE4D-9F42-DE72A4CB631C}"/>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39734892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026">
            <a:extLst>
              <a:ext uri="{FF2B5EF4-FFF2-40B4-BE49-F238E27FC236}">
                <a16:creationId xmlns:a16="http://schemas.microsoft.com/office/drawing/2014/main" id="{1D5026E9-2287-CE47-B574-6A19DF7E230C}"/>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D2060045-6CCE-BE4D-9F42-DE72A4CB631C}"/>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7204241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026">
            <a:extLst>
              <a:ext uri="{FF2B5EF4-FFF2-40B4-BE49-F238E27FC236}">
                <a16:creationId xmlns:a16="http://schemas.microsoft.com/office/drawing/2014/main" id="{1D5026E9-2287-CE47-B574-6A19DF7E230C}"/>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D2060045-6CCE-BE4D-9F42-DE72A4CB631C}"/>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3102302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026">
            <a:extLst>
              <a:ext uri="{FF2B5EF4-FFF2-40B4-BE49-F238E27FC236}">
                <a16:creationId xmlns:a16="http://schemas.microsoft.com/office/drawing/2014/main" id="{4114FE85-1EE1-E149-8DE5-924F5ED65AE3}"/>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3E4583FC-ED6D-2049-B65D-F7141B24425F}"/>
              </a:ext>
            </a:extLst>
          </p:cNvPr>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026">
            <a:extLst>
              <a:ext uri="{FF2B5EF4-FFF2-40B4-BE49-F238E27FC236}">
                <a16:creationId xmlns:a16="http://schemas.microsoft.com/office/drawing/2014/main" id="{DB59DA80-0736-8246-B046-2423F3AA0989}"/>
              </a:ext>
            </a:extLst>
          </p:cNvPr>
          <p:cNvSpPr>
            <a:spLocks noGrp="1" noRot="1" noChangeAspect="1" noChangeArrowheads="1" noTextEdit="1"/>
          </p:cNvSpPr>
          <p:nvPr>
            <p:ph type="sldImg"/>
          </p:nvPr>
        </p:nvSpPr>
        <p:spPr>
          <a:xfrm>
            <a:off x="6469063" y="4364038"/>
            <a:ext cx="4587875" cy="3441700"/>
          </a:xfrm>
          <a:ln/>
        </p:spPr>
      </p:sp>
      <p:sp>
        <p:nvSpPr>
          <p:cNvPr id="215043" name="Rectangle 1027">
            <a:extLst>
              <a:ext uri="{FF2B5EF4-FFF2-40B4-BE49-F238E27FC236}">
                <a16:creationId xmlns:a16="http://schemas.microsoft.com/office/drawing/2014/main" id="{332B5CD8-1264-3941-9125-8CDA5D8D725A}"/>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24721300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026">
            <a:extLst>
              <a:ext uri="{FF2B5EF4-FFF2-40B4-BE49-F238E27FC236}">
                <a16:creationId xmlns:a16="http://schemas.microsoft.com/office/drawing/2014/main" id="{C1A55224-7B5E-CF44-AD55-ED57F00417D4}"/>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5CA8215D-6781-7E49-ABC3-765D63EC0FEE}"/>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9249513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026">
            <a:extLst>
              <a:ext uri="{FF2B5EF4-FFF2-40B4-BE49-F238E27FC236}">
                <a16:creationId xmlns:a16="http://schemas.microsoft.com/office/drawing/2014/main" id="{C1A55224-7B5E-CF44-AD55-ED57F00417D4}"/>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5CA8215D-6781-7E49-ABC3-765D63EC0FEE}"/>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15987129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026">
            <a:extLst>
              <a:ext uri="{FF2B5EF4-FFF2-40B4-BE49-F238E27FC236}">
                <a16:creationId xmlns:a16="http://schemas.microsoft.com/office/drawing/2014/main" id="{C1A55224-7B5E-CF44-AD55-ED57F00417D4}"/>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5CA8215D-6781-7E49-ABC3-765D63EC0FEE}"/>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3486178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026">
            <a:extLst>
              <a:ext uri="{FF2B5EF4-FFF2-40B4-BE49-F238E27FC236}">
                <a16:creationId xmlns:a16="http://schemas.microsoft.com/office/drawing/2014/main" id="{C1A55224-7B5E-CF44-AD55-ED57F00417D4}"/>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5CA8215D-6781-7E49-ABC3-765D63EC0FEE}"/>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14479844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026">
            <a:extLst>
              <a:ext uri="{FF2B5EF4-FFF2-40B4-BE49-F238E27FC236}">
                <a16:creationId xmlns:a16="http://schemas.microsoft.com/office/drawing/2014/main" id="{4114FE85-1EE1-E149-8DE5-924F5ED65AE3}"/>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3E4583FC-ED6D-2049-B65D-F7141B24425F}"/>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38288316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026">
            <a:extLst>
              <a:ext uri="{FF2B5EF4-FFF2-40B4-BE49-F238E27FC236}">
                <a16:creationId xmlns:a16="http://schemas.microsoft.com/office/drawing/2014/main" id="{4114FE85-1EE1-E149-8DE5-924F5ED65AE3}"/>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3E4583FC-ED6D-2049-B65D-F7141B24425F}"/>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13193014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026">
            <a:extLst>
              <a:ext uri="{FF2B5EF4-FFF2-40B4-BE49-F238E27FC236}">
                <a16:creationId xmlns:a16="http://schemas.microsoft.com/office/drawing/2014/main" id="{4114FE85-1EE1-E149-8DE5-924F5ED65AE3}"/>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3E4583FC-ED6D-2049-B65D-F7141B24425F}"/>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26662073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026">
            <a:extLst>
              <a:ext uri="{FF2B5EF4-FFF2-40B4-BE49-F238E27FC236}">
                <a16:creationId xmlns:a16="http://schemas.microsoft.com/office/drawing/2014/main" id="{4114FE85-1EE1-E149-8DE5-924F5ED65AE3}"/>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3E4583FC-ED6D-2049-B65D-F7141B24425F}"/>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17266335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026">
            <a:extLst>
              <a:ext uri="{FF2B5EF4-FFF2-40B4-BE49-F238E27FC236}">
                <a16:creationId xmlns:a16="http://schemas.microsoft.com/office/drawing/2014/main" id="{CCFEA56E-4555-8E40-A042-1422D3485E57}"/>
              </a:ext>
            </a:extLst>
          </p:cNvPr>
          <p:cNvSpPr>
            <a:spLocks noGrp="1" noRot="1" noChangeAspect="1" noChangeArrowheads="1" noTextEdit="1"/>
          </p:cNvSpPr>
          <p:nvPr>
            <p:ph type="sldImg"/>
          </p:nvPr>
        </p:nvSpPr>
        <p:spPr>
          <a:xfrm>
            <a:off x="6469063" y="4364038"/>
            <a:ext cx="4587875" cy="3441700"/>
          </a:xfrm>
          <a:ln/>
        </p:spPr>
      </p:sp>
      <p:sp>
        <p:nvSpPr>
          <p:cNvPr id="215043" name="Rectangle 1027">
            <a:extLst>
              <a:ext uri="{FF2B5EF4-FFF2-40B4-BE49-F238E27FC236}">
                <a16:creationId xmlns:a16="http://schemas.microsoft.com/office/drawing/2014/main" id="{332B5CD8-1264-3941-9125-8CDA5D8D725A}"/>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026">
            <a:extLst>
              <a:ext uri="{FF2B5EF4-FFF2-40B4-BE49-F238E27FC236}">
                <a16:creationId xmlns:a16="http://schemas.microsoft.com/office/drawing/2014/main" id="{4114FE85-1EE1-E149-8DE5-924F5ED65AE3}"/>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3E4583FC-ED6D-2049-B65D-F7141B24425F}"/>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2657499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026">
            <a:extLst>
              <a:ext uri="{FF2B5EF4-FFF2-40B4-BE49-F238E27FC236}">
                <a16:creationId xmlns:a16="http://schemas.microsoft.com/office/drawing/2014/main" id="{DB59DA80-0736-8246-B046-2423F3AA0989}"/>
              </a:ext>
            </a:extLst>
          </p:cNvPr>
          <p:cNvSpPr>
            <a:spLocks noGrp="1" noRot="1" noChangeAspect="1" noChangeArrowheads="1" noTextEdit="1"/>
          </p:cNvSpPr>
          <p:nvPr>
            <p:ph type="sldImg"/>
          </p:nvPr>
        </p:nvSpPr>
        <p:spPr>
          <a:xfrm>
            <a:off x="6469063" y="4364038"/>
            <a:ext cx="4587875" cy="3441700"/>
          </a:xfrm>
          <a:ln/>
        </p:spPr>
      </p:sp>
      <p:sp>
        <p:nvSpPr>
          <p:cNvPr id="215043" name="Rectangle 1027">
            <a:extLst>
              <a:ext uri="{FF2B5EF4-FFF2-40B4-BE49-F238E27FC236}">
                <a16:creationId xmlns:a16="http://schemas.microsoft.com/office/drawing/2014/main" id="{332B5CD8-1264-3941-9125-8CDA5D8D725A}"/>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026">
            <a:extLst>
              <a:ext uri="{FF2B5EF4-FFF2-40B4-BE49-F238E27FC236}">
                <a16:creationId xmlns:a16="http://schemas.microsoft.com/office/drawing/2014/main" id="{4114FE85-1EE1-E149-8DE5-924F5ED65AE3}"/>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3E4583FC-ED6D-2049-B65D-F7141B24425F}"/>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27144179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026">
            <a:extLst>
              <a:ext uri="{FF2B5EF4-FFF2-40B4-BE49-F238E27FC236}">
                <a16:creationId xmlns:a16="http://schemas.microsoft.com/office/drawing/2014/main" id="{4114FE85-1EE1-E149-8DE5-924F5ED65AE3}"/>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3E4583FC-ED6D-2049-B65D-F7141B24425F}"/>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32294329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026">
            <a:extLst>
              <a:ext uri="{FF2B5EF4-FFF2-40B4-BE49-F238E27FC236}">
                <a16:creationId xmlns:a16="http://schemas.microsoft.com/office/drawing/2014/main" id="{4114FE85-1EE1-E149-8DE5-924F5ED65AE3}"/>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3E4583FC-ED6D-2049-B65D-F7141B24425F}"/>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19885017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026">
            <a:extLst>
              <a:ext uri="{FF2B5EF4-FFF2-40B4-BE49-F238E27FC236}">
                <a16:creationId xmlns:a16="http://schemas.microsoft.com/office/drawing/2014/main" id="{4114FE85-1EE1-E149-8DE5-924F5ED65AE3}"/>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3E4583FC-ED6D-2049-B65D-F7141B24425F}"/>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11903752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026">
            <a:extLst>
              <a:ext uri="{FF2B5EF4-FFF2-40B4-BE49-F238E27FC236}">
                <a16:creationId xmlns:a16="http://schemas.microsoft.com/office/drawing/2014/main" id="{4114FE85-1EE1-E149-8DE5-924F5ED65AE3}"/>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3E4583FC-ED6D-2049-B65D-F7141B24425F}"/>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33083295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026">
            <a:extLst>
              <a:ext uri="{FF2B5EF4-FFF2-40B4-BE49-F238E27FC236}">
                <a16:creationId xmlns:a16="http://schemas.microsoft.com/office/drawing/2014/main" id="{4114FE85-1EE1-E149-8DE5-924F5ED65AE3}"/>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3E4583FC-ED6D-2049-B65D-F7141B24425F}"/>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33310046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026">
            <a:extLst>
              <a:ext uri="{FF2B5EF4-FFF2-40B4-BE49-F238E27FC236}">
                <a16:creationId xmlns:a16="http://schemas.microsoft.com/office/drawing/2014/main" id="{4114FE85-1EE1-E149-8DE5-924F5ED65AE3}"/>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3E4583FC-ED6D-2049-B65D-F7141B24425F}"/>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36515754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026">
            <a:extLst>
              <a:ext uri="{FF2B5EF4-FFF2-40B4-BE49-F238E27FC236}">
                <a16:creationId xmlns:a16="http://schemas.microsoft.com/office/drawing/2014/main" id="{4114FE85-1EE1-E149-8DE5-924F5ED65AE3}"/>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3E4583FC-ED6D-2049-B65D-F7141B24425F}"/>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39286183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026">
            <a:extLst>
              <a:ext uri="{FF2B5EF4-FFF2-40B4-BE49-F238E27FC236}">
                <a16:creationId xmlns:a16="http://schemas.microsoft.com/office/drawing/2014/main" id="{BE20A11C-8D0F-4847-9DE8-6844F878034F}"/>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D7F652E1-935C-8A4B-9A3C-650E890D32AD}"/>
              </a:ext>
            </a:extLst>
          </p:cNvPr>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026">
            <a:extLst>
              <a:ext uri="{FF2B5EF4-FFF2-40B4-BE49-F238E27FC236}">
                <a16:creationId xmlns:a16="http://schemas.microsoft.com/office/drawing/2014/main" id="{4114FE85-1EE1-E149-8DE5-924F5ED65AE3}"/>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3E4583FC-ED6D-2049-B65D-F7141B24425F}"/>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3581277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026">
            <a:extLst>
              <a:ext uri="{FF2B5EF4-FFF2-40B4-BE49-F238E27FC236}">
                <a16:creationId xmlns:a16="http://schemas.microsoft.com/office/drawing/2014/main" id="{B0F80204-4B12-5043-BD7E-5E3BFB97D4B3}"/>
              </a:ext>
            </a:extLst>
          </p:cNvPr>
          <p:cNvSpPr>
            <a:spLocks noGrp="1" noRot="1" noChangeAspect="1" noChangeArrowheads="1" noTextEdit="1"/>
          </p:cNvSpPr>
          <p:nvPr>
            <p:ph type="sldImg"/>
          </p:nvPr>
        </p:nvSpPr>
        <p:spPr>
          <a:xfrm>
            <a:off x="6469063" y="4364038"/>
            <a:ext cx="4587875" cy="3441700"/>
          </a:xfrm>
          <a:ln/>
        </p:spPr>
      </p:sp>
      <p:sp>
        <p:nvSpPr>
          <p:cNvPr id="215043" name="Rectangle 1027">
            <a:extLst>
              <a:ext uri="{FF2B5EF4-FFF2-40B4-BE49-F238E27FC236}">
                <a16:creationId xmlns:a16="http://schemas.microsoft.com/office/drawing/2014/main" id="{332B5CD8-1264-3941-9125-8CDA5D8D725A}"/>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026">
            <a:extLst>
              <a:ext uri="{FF2B5EF4-FFF2-40B4-BE49-F238E27FC236}">
                <a16:creationId xmlns:a16="http://schemas.microsoft.com/office/drawing/2014/main" id="{4114FE85-1EE1-E149-8DE5-924F5ED65AE3}"/>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3E4583FC-ED6D-2049-B65D-F7141B24425F}"/>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41942408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026">
            <a:extLst>
              <a:ext uri="{FF2B5EF4-FFF2-40B4-BE49-F238E27FC236}">
                <a16:creationId xmlns:a16="http://schemas.microsoft.com/office/drawing/2014/main" id="{4114FE85-1EE1-E149-8DE5-924F5ED65AE3}"/>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3E4583FC-ED6D-2049-B65D-F7141B24425F}"/>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12592180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026">
            <a:extLst>
              <a:ext uri="{FF2B5EF4-FFF2-40B4-BE49-F238E27FC236}">
                <a16:creationId xmlns:a16="http://schemas.microsoft.com/office/drawing/2014/main" id="{4114FE85-1EE1-E149-8DE5-924F5ED65AE3}"/>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3E4583FC-ED6D-2049-B65D-F7141B24425F}"/>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31905210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a:extLst>
              <a:ext uri="{FF2B5EF4-FFF2-40B4-BE49-F238E27FC236}">
                <a16:creationId xmlns:a16="http://schemas.microsoft.com/office/drawing/2014/main" id="{5CE6CFE6-30F2-0947-9B67-C5E831FC2A74}"/>
              </a:ext>
            </a:extLst>
          </p:cNvPr>
          <p:cNvSpPr>
            <a:spLocks noGrp="1" noRot="1" noChangeAspect="1" noChangeArrowheads="1" noTextEdit="1"/>
          </p:cNvSpPr>
          <p:nvPr>
            <p:ph type="sldImg"/>
          </p:nvPr>
        </p:nvSpPr>
        <p:spPr>
          <a:xfrm>
            <a:off x="2524125" y="1722438"/>
            <a:ext cx="1809750" cy="1357312"/>
          </a:xfrm>
          <a:ln/>
        </p:spPr>
      </p:sp>
      <p:sp>
        <p:nvSpPr>
          <p:cNvPr id="95234" name="Rectangle 3">
            <a:extLst>
              <a:ext uri="{FF2B5EF4-FFF2-40B4-BE49-F238E27FC236}">
                <a16:creationId xmlns:a16="http://schemas.microsoft.com/office/drawing/2014/main" id="{B0111720-10A4-B94A-826A-7F2379C92D4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026">
            <a:extLst>
              <a:ext uri="{FF2B5EF4-FFF2-40B4-BE49-F238E27FC236}">
                <a16:creationId xmlns:a16="http://schemas.microsoft.com/office/drawing/2014/main" id="{E77CAC63-F6FA-594F-9B3F-FC7352DE0598}"/>
              </a:ext>
            </a:extLst>
          </p:cNvPr>
          <p:cNvSpPr>
            <a:spLocks noGrp="1" noRot="1" noChangeAspect="1" noChangeArrowheads="1" noTextEdit="1"/>
          </p:cNvSpPr>
          <p:nvPr>
            <p:ph type="sldImg"/>
          </p:nvPr>
        </p:nvSpPr>
        <p:spPr>
          <a:xfrm>
            <a:off x="6469063" y="4364038"/>
            <a:ext cx="4587875" cy="3441700"/>
          </a:xfrm>
          <a:ln/>
        </p:spPr>
      </p:sp>
      <p:sp>
        <p:nvSpPr>
          <p:cNvPr id="216067" name="Rectangle 1027">
            <a:extLst>
              <a:ext uri="{FF2B5EF4-FFF2-40B4-BE49-F238E27FC236}">
                <a16:creationId xmlns:a16="http://schemas.microsoft.com/office/drawing/2014/main" id="{CCDF5480-7D75-D94E-8FA2-F68A7607565C}"/>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026">
            <a:extLst>
              <a:ext uri="{FF2B5EF4-FFF2-40B4-BE49-F238E27FC236}">
                <a16:creationId xmlns:a16="http://schemas.microsoft.com/office/drawing/2014/main" id="{BFC5280E-F194-684D-BB96-6C472B314CE2}"/>
              </a:ext>
            </a:extLst>
          </p:cNvPr>
          <p:cNvSpPr>
            <a:spLocks noGrp="1" noRot="1" noChangeAspect="1" noChangeArrowheads="1" noTextEdit="1"/>
          </p:cNvSpPr>
          <p:nvPr>
            <p:ph type="sldImg"/>
          </p:nvPr>
        </p:nvSpPr>
        <p:spPr>
          <a:xfrm>
            <a:off x="6469063" y="4364038"/>
            <a:ext cx="4587875" cy="3441700"/>
          </a:xfrm>
          <a:ln/>
        </p:spPr>
      </p:sp>
      <p:sp>
        <p:nvSpPr>
          <p:cNvPr id="216067" name="Rectangle 1027">
            <a:extLst>
              <a:ext uri="{FF2B5EF4-FFF2-40B4-BE49-F238E27FC236}">
                <a16:creationId xmlns:a16="http://schemas.microsoft.com/office/drawing/2014/main" id="{CCDF5480-7D75-D94E-8FA2-F68A7607565C}"/>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026">
            <a:extLst>
              <a:ext uri="{FF2B5EF4-FFF2-40B4-BE49-F238E27FC236}">
                <a16:creationId xmlns:a16="http://schemas.microsoft.com/office/drawing/2014/main" id="{36C93E97-5031-AD4F-AA3A-805250420C54}"/>
              </a:ext>
            </a:extLst>
          </p:cNvPr>
          <p:cNvSpPr>
            <a:spLocks noGrp="1" noRot="1" noChangeAspect="1" noChangeArrowheads="1" noTextEdit="1"/>
          </p:cNvSpPr>
          <p:nvPr>
            <p:ph type="sldImg"/>
          </p:nvPr>
        </p:nvSpPr>
        <p:spPr>
          <a:xfrm>
            <a:off x="6469063" y="4364038"/>
            <a:ext cx="4587875" cy="3441700"/>
          </a:xfrm>
          <a:ln/>
        </p:spPr>
      </p:sp>
      <p:sp>
        <p:nvSpPr>
          <p:cNvPr id="216067" name="Rectangle 1027">
            <a:extLst>
              <a:ext uri="{FF2B5EF4-FFF2-40B4-BE49-F238E27FC236}">
                <a16:creationId xmlns:a16="http://schemas.microsoft.com/office/drawing/2014/main" id="{CCDF5480-7D75-D94E-8FA2-F68A7607565C}"/>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026">
            <a:extLst>
              <a:ext uri="{FF2B5EF4-FFF2-40B4-BE49-F238E27FC236}">
                <a16:creationId xmlns:a16="http://schemas.microsoft.com/office/drawing/2014/main" id="{AB00635F-A437-DB4B-BC67-1643444AF1B4}"/>
              </a:ext>
            </a:extLst>
          </p:cNvPr>
          <p:cNvSpPr>
            <a:spLocks noGrp="1" noRot="1" noChangeAspect="1" noChangeArrowheads="1" noTextEdit="1"/>
          </p:cNvSpPr>
          <p:nvPr>
            <p:ph type="sldImg"/>
          </p:nvPr>
        </p:nvSpPr>
        <p:spPr>
          <a:xfrm>
            <a:off x="6469063" y="4364038"/>
            <a:ext cx="4587875" cy="3441700"/>
          </a:xfrm>
          <a:ln/>
        </p:spPr>
      </p:sp>
      <p:sp>
        <p:nvSpPr>
          <p:cNvPr id="216067" name="Rectangle 1027">
            <a:extLst>
              <a:ext uri="{FF2B5EF4-FFF2-40B4-BE49-F238E27FC236}">
                <a16:creationId xmlns:a16="http://schemas.microsoft.com/office/drawing/2014/main" id="{CCDF5480-7D75-D94E-8FA2-F68A7607565C}"/>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C672D78-A05B-494D-A343-BC6DCB7E7D5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97A1A85-D3BC-5742-B46B-FB8D96CD69E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219B4B6-18E4-AA49-ABFF-F1D46709918B}"/>
              </a:ext>
            </a:extLst>
          </p:cNvPr>
          <p:cNvSpPr>
            <a:spLocks noGrp="1" noChangeArrowheads="1"/>
          </p:cNvSpPr>
          <p:nvPr>
            <p:ph type="sldNum" sz="quarter" idx="12"/>
          </p:nvPr>
        </p:nvSpPr>
        <p:spPr>
          <a:ln/>
        </p:spPr>
        <p:txBody>
          <a:bodyPr/>
          <a:lstStyle>
            <a:lvl1pPr>
              <a:defRPr/>
            </a:lvl1pPr>
          </a:lstStyle>
          <a:p>
            <a:pPr>
              <a:defRPr/>
            </a:pPr>
            <a:fld id="{0AA92779-EA86-D24F-9122-F619DD32A914}" type="slidenum">
              <a:rPr lang="en-US" altLang="en-US"/>
              <a:pPr>
                <a:defRPr/>
              </a:pPr>
              <a:t>‹#›</a:t>
            </a:fld>
            <a:endParaRPr lang="en-US" altLang="en-US"/>
          </a:p>
        </p:txBody>
      </p:sp>
    </p:spTree>
    <p:extLst>
      <p:ext uri="{BB962C8B-B14F-4D97-AF65-F5344CB8AC3E}">
        <p14:creationId xmlns:p14="http://schemas.microsoft.com/office/powerpoint/2010/main" val="24132403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D3FC1EB-758D-8848-A745-8FB0910CF31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657894B-F044-754F-B91F-716932244C2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65CEAD1-B0C4-254A-B743-CE64C007B02E}"/>
              </a:ext>
            </a:extLst>
          </p:cNvPr>
          <p:cNvSpPr>
            <a:spLocks noGrp="1" noChangeArrowheads="1"/>
          </p:cNvSpPr>
          <p:nvPr>
            <p:ph type="sldNum" sz="quarter" idx="12"/>
          </p:nvPr>
        </p:nvSpPr>
        <p:spPr>
          <a:ln/>
        </p:spPr>
        <p:txBody>
          <a:bodyPr/>
          <a:lstStyle>
            <a:lvl1pPr>
              <a:defRPr/>
            </a:lvl1pPr>
          </a:lstStyle>
          <a:p>
            <a:pPr>
              <a:defRPr/>
            </a:pPr>
            <a:fld id="{0D7CD641-151D-554D-87DB-0644A4F6B2C4}" type="slidenum">
              <a:rPr lang="en-US" altLang="en-US"/>
              <a:pPr>
                <a:defRPr/>
              </a:pPr>
              <a:t>‹#›</a:t>
            </a:fld>
            <a:endParaRPr lang="en-US" altLang="en-US"/>
          </a:p>
        </p:txBody>
      </p:sp>
    </p:spTree>
    <p:extLst>
      <p:ext uri="{BB962C8B-B14F-4D97-AF65-F5344CB8AC3E}">
        <p14:creationId xmlns:p14="http://schemas.microsoft.com/office/powerpoint/2010/main" val="806296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FA1CE49-E16D-D44B-AAE6-42C809AE437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E8231AE-768D-F349-91D1-2416CA318E8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B2E9FB5-1150-C346-8676-53159F8187F8}"/>
              </a:ext>
            </a:extLst>
          </p:cNvPr>
          <p:cNvSpPr>
            <a:spLocks noGrp="1" noChangeArrowheads="1"/>
          </p:cNvSpPr>
          <p:nvPr>
            <p:ph type="sldNum" sz="quarter" idx="12"/>
          </p:nvPr>
        </p:nvSpPr>
        <p:spPr>
          <a:ln/>
        </p:spPr>
        <p:txBody>
          <a:bodyPr/>
          <a:lstStyle>
            <a:lvl1pPr>
              <a:defRPr/>
            </a:lvl1pPr>
          </a:lstStyle>
          <a:p>
            <a:pPr>
              <a:defRPr/>
            </a:pPr>
            <a:fld id="{0A599695-1AD6-7F4E-A932-4C0781B53FE4}" type="slidenum">
              <a:rPr lang="en-US" altLang="en-US"/>
              <a:pPr>
                <a:defRPr/>
              </a:pPr>
              <a:t>‹#›</a:t>
            </a:fld>
            <a:endParaRPr lang="en-US" altLang="en-US"/>
          </a:p>
        </p:txBody>
      </p:sp>
    </p:spTree>
    <p:extLst>
      <p:ext uri="{BB962C8B-B14F-4D97-AF65-F5344CB8AC3E}">
        <p14:creationId xmlns:p14="http://schemas.microsoft.com/office/powerpoint/2010/main" val="1029864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47CE7B0-36EF-144E-A075-2204A52BC5E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7064717-6F4E-CC4D-9178-2F617D3C33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3C9F11B-9DD3-F242-BA00-BE05462CE14C}"/>
              </a:ext>
            </a:extLst>
          </p:cNvPr>
          <p:cNvSpPr>
            <a:spLocks noGrp="1" noChangeArrowheads="1"/>
          </p:cNvSpPr>
          <p:nvPr>
            <p:ph type="sldNum" sz="quarter" idx="12"/>
          </p:nvPr>
        </p:nvSpPr>
        <p:spPr>
          <a:ln/>
        </p:spPr>
        <p:txBody>
          <a:bodyPr/>
          <a:lstStyle>
            <a:lvl1pPr>
              <a:defRPr/>
            </a:lvl1pPr>
          </a:lstStyle>
          <a:p>
            <a:pPr>
              <a:defRPr/>
            </a:pPr>
            <a:fld id="{E5F9B3C6-BF68-7B4F-AD03-D3032365679A}" type="slidenum">
              <a:rPr lang="en-US" altLang="en-US"/>
              <a:pPr>
                <a:defRPr/>
              </a:pPr>
              <a:t>‹#›</a:t>
            </a:fld>
            <a:endParaRPr lang="en-US" altLang="en-US"/>
          </a:p>
        </p:txBody>
      </p:sp>
    </p:spTree>
    <p:extLst>
      <p:ext uri="{BB962C8B-B14F-4D97-AF65-F5344CB8AC3E}">
        <p14:creationId xmlns:p14="http://schemas.microsoft.com/office/powerpoint/2010/main" val="1529056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71949CB-15B5-864D-9269-DCDDE569376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F147A57-A6BA-074C-9072-D5A954D4C3B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D871982-A2EA-D749-8107-648AEC84B4FE}"/>
              </a:ext>
            </a:extLst>
          </p:cNvPr>
          <p:cNvSpPr>
            <a:spLocks noGrp="1" noChangeArrowheads="1"/>
          </p:cNvSpPr>
          <p:nvPr>
            <p:ph type="sldNum" sz="quarter" idx="12"/>
          </p:nvPr>
        </p:nvSpPr>
        <p:spPr>
          <a:ln/>
        </p:spPr>
        <p:txBody>
          <a:bodyPr/>
          <a:lstStyle>
            <a:lvl1pPr>
              <a:defRPr/>
            </a:lvl1pPr>
          </a:lstStyle>
          <a:p>
            <a:pPr>
              <a:defRPr/>
            </a:pPr>
            <a:fld id="{332B3F36-3BAB-954D-AFDD-1208411D619C}" type="slidenum">
              <a:rPr lang="en-US" altLang="en-US"/>
              <a:pPr>
                <a:defRPr/>
              </a:pPr>
              <a:t>‹#›</a:t>
            </a:fld>
            <a:endParaRPr lang="en-US" altLang="en-US"/>
          </a:p>
        </p:txBody>
      </p:sp>
    </p:spTree>
    <p:extLst>
      <p:ext uri="{BB962C8B-B14F-4D97-AF65-F5344CB8AC3E}">
        <p14:creationId xmlns:p14="http://schemas.microsoft.com/office/powerpoint/2010/main" val="4126271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14DE0E3-5CB2-2848-87F4-23D5A8DD940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3DA2D69-590A-E043-874C-D28DA9651A7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A054A11-6CB7-5047-8EA9-9ACB86E3C18D}"/>
              </a:ext>
            </a:extLst>
          </p:cNvPr>
          <p:cNvSpPr>
            <a:spLocks noGrp="1" noChangeArrowheads="1"/>
          </p:cNvSpPr>
          <p:nvPr>
            <p:ph type="sldNum" sz="quarter" idx="12"/>
          </p:nvPr>
        </p:nvSpPr>
        <p:spPr>
          <a:ln/>
        </p:spPr>
        <p:txBody>
          <a:bodyPr/>
          <a:lstStyle>
            <a:lvl1pPr>
              <a:defRPr/>
            </a:lvl1pPr>
          </a:lstStyle>
          <a:p>
            <a:pPr>
              <a:defRPr/>
            </a:pPr>
            <a:fld id="{7936322B-8A9B-9B41-A561-C9763D79B73E}" type="slidenum">
              <a:rPr lang="en-US" altLang="en-US"/>
              <a:pPr>
                <a:defRPr/>
              </a:pPr>
              <a:t>‹#›</a:t>
            </a:fld>
            <a:endParaRPr lang="en-US" altLang="en-US"/>
          </a:p>
        </p:txBody>
      </p:sp>
    </p:spTree>
    <p:extLst>
      <p:ext uri="{BB962C8B-B14F-4D97-AF65-F5344CB8AC3E}">
        <p14:creationId xmlns:p14="http://schemas.microsoft.com/office/powerpoint/2010/main" val="3868669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D7E2F95-A342-004D-A17B-BB055CBA192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8A6B0AD-6BF7-4441-81EE-3C5340FFF75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75A92A8-D297-8146-9526-2A0E77C7B00D}"/>
              </a:ext>
            </a:extLst>
          </p:cNvPr>
          <p:cNvSpPr>
            <a:spLocks noGrp="1" noChangeArrowheads="1"/>
          </p:cNvSpPr>
          <p:nvPr>
            <p:ph type="sldNum" sz="quarter" idx="12"/>
          </p:nvPr>
        </p:nvSpPr>
        <p:spPr>
          <a:ln/>
        </p:spPr>
        <p:txBody>
          <a:bodyPr/>
          <a:lstStyle>
            <a:lvl1pPr>
              <a:defRPr/>
            </a:lvl1pPr>
          </a:lstStyle>
          <a:p>
            <a:pPr>
              <a:defRPr/>
            </a:pPr>
            <a:fld id="{D655FF28-E79D-8B4B-ADD8-DDE906DB019D}" type="slidenum">
              <a:rPr lang="en-US" altLang="en-US"/>
              <a:pPr>
                <a:defRPr/>
              </a:pPr>
              <a:t>‹#›</a:t>
            </a:fld>
            <a:endParaRPr lang="en-US" altLang="en-US"/>
          </a:p>
        </p:txBody>
      </p:sp>
    </p:spTree>
    <p:extLst>
      <p:ext uri="{BB962C8B-B14F-4D97-AF65-F5344CB8AC3E}">
        <p14:creationId xmlns:p14="http://schemas.microsoft.com/office/powerpoint/2010/main" val="32605280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DB50FE2-FB83-1A46-9BDA-617755C310E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A51DA7A-34C0-9E49-8E79-E43E1E493BF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BD35690-C808-E440-8CFD-7B85E3F5F912}"/>
              </a:ext>
            </a:extLst>
          </p:cNvPr>
          <p:cNvSpPr>
            <a:spLocks noGrp="1" noChangeArrowheads="1"/>
          </p:cNvSpPr>
          <p:nvPr>
            <p:ph type="sldNum" sz="quarter" idx="12"/>
          </p:nvPr>
        </p:nvSpPr>
        <p:spPr>
          <a:ln/>
        </p:spPr>
        <p:txBody>
          <a:bodyPr/>
          <a:lstStyle>
            <a:lvl1pPr>
              <a:defRPr/>
            </a:lvl1pPr>
          </a:lstStyle>
          <a:p>
            <a:pPr>
              <a:defRPr/>
            </a:pPr>
            <a:fld id="{12281D63-7509-4C44-A364-8AE0F5CA27B1}" type="slidenum">
              <a:rPr lang="en-US" altLang="en-US"/>
              <a:pPr>
                <a:defRPr/>
              </a:pPr>
              <a:t>‹#›</a:t>
            </a:fld>
            <a:endParaRPr lang="en-US" altLang="en-US"/>
          </a:p>
        </p:txBody>
      </p:sp>
    </p:spTree>
    <p:extLst>
      <p:ext uri="{BB962C8B-B14F-4D97-AF65-F5344CB8AC3E}">
        <p14:creationId xmlns:p14="http://schemas.microsoft.com/office/powerpoint/2010/main" val="1096913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90E8CD7-C81A-7848-BF7D-5EBCAC72DA2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3DC3786-A428-BA44-B7A5-AF9975A483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EB48DAB-81AB-7E42-AA98-CEE76C194553}"/>
              </a:ext>
            </a:extLst>
          </p:cNvPr>
          <p:cNvSpPr>
            <a:spLocks noGrp="1" noChangeArrowheads="1"/>
          </p:cNvSpPr>
          <p:nvPr>
            <p:ph type="sldNum" sz="quarter" idx="12"/>
          </p:nvPr>
        </p:nvSpPr>
        <p:spPr>
          <a:ln/>
        </p:spPr>
        <p:txBody>
          <a:bodyPr/>
          <a:lstStyle>
            <a:lvl1pPr>
              <a:defRPr/>
            </a:lvl1pPr>
          </a:lstStyle>
          <a:p>
            <a:pPr>
              <a:defRPr/>
            </a:pPr>
            <a:fld id="{4FEA6813-26E7-3443-8662-DA620357D920}" type="slidenum">
              <a:rPr lang="en-US" altLang="en-US"/>
              <a:pPr>
                <a:defRPr/>
              </a:pPr>
              <a:t>‹#›</a:t>
            </a:fld>
            <a:endParaRPr lang="en-US" altLang="en-US"/>
          </a:p>
        </p:txBody>
      </p:sp>
    </p:spTree>
    <p:extLst>
      <p:ext uri="{BB962C8B-B14F-4D97-AF65-F5344CB8AC3E}">
        <p14:creationId xmlns:p14="http://schemas.microsoft.com/office/powerpoint/2010/main" val="630675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7252150-06CF-CA4E-883F-0FA0F00FA54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4A0F678-B1EE-6240-A75B-31D94484F1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D5B2C4C-CACD-ED45-8757-0B6F36988F15}"/>
              </a:ext>
            </a:extLst>
          </p:cNvPr>
          <p:cNvSpPr>
            <a:spLocks noGrp="1" noChangeArrowheads="1"/>
          </p:cNvSpPr>
          <p:nvPr>
            <p:ph type="sldNum" sz="quarter" idx="12"/>
          </p:nvPr>
        </p:nvSpPr>
        <p:spPr>
          <a:ln/>
        </p:spPr>
        <p:txBody>
          <a:bodyPr/>
          <a:lstStyle>
            <a:lvl1pPr>
              <a:defRPr/>
            </a:lvl1pPr>
          </a:lstStyle>
          <a:p>
            <a:pPr>
              <a:defRPr/>
            </a:pPr>
            <a:fld id="{5FF6E4C1-45E2-9041-9D24-590AD2006F34}" type="slidenum">
              <a:rPr lang="en-US" altLang="en-US"/>
              <a:pPr>
                <a:defRPr/>
              </a:pPr>
              <a:t>‹#›</a:t>
            </a:fld>
            <a:endParaRPr lang="en-US" altLang="en-US"/>
          </a:p>
        </p:txBody>
      </p:sp>
    </p:spTree>
    <p:extLst>
      <p:ext uri="{BB962C8B-B14F-4D97-AF65-F5344CB8AC3E}">
        <p14:creationId xmlns:p14="http://schemas.microsoft.com/office/powerpoint/2010/main" val="38993448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9E53718-A176-D242-8DD4-E86C382A40B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77AE09A-3B29-6C4B-A08F-20E444B2856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5E33B23-9912-2C48-8E14-E68D29FA1107}"/>
              </a:ext>
            </a:extLst>
          </p:cNvPr>
          <p:cNvSpPr>
            <a:spLocks noGrp="1" noChangeArrowheads="1"/>
          </p:cNvSpPr>
          <p:nvPr>
            <p:ph type="sldNum" sz="quarter" idx="12"/>
          </p:nvPr>
        </p:nvSpPr>
        <p:spPr>
          <a:ln/>
        </p:spPr>
        <p:txBody>
          <a:bodyPr/>
          <a:lstStyle>
            <a:lvl1pPr>
              <a:defRPr/>
            </a:lvl1pPr>
          </a:lstStyle>
          <a:p>
            <a:pPr>
              <a:defRPr/>
            </a:pPr>
            <a:fld id="{11A7AB3C-B770-904C-B8CD-0202973606CD}" type="slidenum">
              <a:rPr lang="en-US" altLang="en-US"/>
              <a:pPr>
                <a:defRPr/>
              </a:pPr>
              <a:t>‹#›</a:t>
            </a:fld>
            <a:endParaRPr lang="en-US" altLang="en-US"/>
          </a:p>
        </p:txBody>
      </p:sp>
    </p:spTree>
    <p:extLst>
      <p:ext uri="{BB962C8B-B14F-4D97-AF65-F5344CB8AC3E}">
        <p14:creationId xmlns:p14="http://schemas.microsoft.com/office/powerpoint/2010/main" val="627218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07C9D61-87E1-6546-B0D9-27E77AA351DB}"/>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405D979F-7804-8146-B966-32BC2311DFDF}"/>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0705719-6AFC-8342-9EC5-6E8F066D5516}"/>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charset="0"/>
                <a:ea typeface="ヒラギノ角ゴ Pro W3" charset="-128"/>
                <a:cs typeface="ヒラギノ角ゴ Pro W3" charset="-128"/>
              </a:defRPr>
            </a:lvl1pPr>
          </a:lstStyle>
          <a:p>
            <a:pPr>
              <a:defRPr/>
            </a:pPr>
            <a:endParaRPr lang="en-US"/>
          </a:p>
        </p:txBody>
      </p:sp>
      <p:sp>
        <p:nvSpPr>
          <p:cNvPr id="1029" name="Rectangle 5">
            <a:extLst>
              <a:ext uri="{FF2B5EF4-FFF2-40B4-BE49-F238E27FC236}">
                <a16:creationId xmlns:a16="http://schemas.microsoft.com/office/drawing/2014/main" id="{752DEFA3-2E48-F84F-A318-B48A2CD27FF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charset="0"/>
                <a:ea typeface="ヒラギノ角ゴ Pro W3" charset="-128"/>
                <a:cs typeface="ヒラギノ角ゴ Pro W3" charset="-128"/>
              </a:defRPr>
            </a:lvl1pPr>
          </a:lstStyle>
          <a:p>
            <a:pPr>
              <a:defRPr/>
            </a:pPr>
            <a:endParaRPr lang="en-US"/>
          </a:p>
        </p:txBody>
      </p:sp>
      <p:sp>
        <p:nvSpPr>
          <p:cNvPr id="1030" name="Rectangle 6">
            <a:extLst>
              <a:ext uri="{FF2B5EF4-FFF2-40B4-BE49-F238E27FC236}">
                <a16:creationId xmlns:a16="http://schemas.microsoft.com/office/drawing/2014/main" id="{E8C44669-9F77-9F44-A6DB-6C7D1DDB7E5A}"/>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C3AB9006-5F92-DE44-8681-A92999D50484}"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5pPr>
      <a:lvl6pPr marL="4572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6pPr>
      <a:lvl7pPr marL="9144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7pPr>
      <a:lvl8pPr marL="13716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8pPr>
      <a:lvl9pPr marL="18288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hyperlink" Target="https://en.wikipedia.org/wiki/Thyroglobulin" TargetMode="External"/><Relationship Id="rId4" Type="http://schemas.openxmlformats.org/officeDocument/2006/relationships/image" Target="../media/image13.tiff"/></Relationships>
</file>

<file path=ppt/slides/_rels/slide5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54.xml.rels><?xml version="1.0" encoding="UTF-8" standalone="yes"?>
<Relationships xmlns="http://schemas.openxmlformats.org/package/2006/relationships"><Relationship Id="rId2" Type="http://schemas.openxmlformats.org/officeDocument/2006/relationships/hyperlink" Target="mailto:mail@goodhormonehealth.com"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4">
            <a:extLst>
              <a:ext uri="{FF2B5EF4-FFF2-40B4-BE49-F238E27FC236}">
                <a16:creationId xmlns:a16="http://schemas.microsoft.com/office/drawing/2014/main" id="{A9B59E07-04E1-0D41-BA33-2380E0B0ADC2}"/>
              </a:ext>
            </a:extLst>
          </p:cNvPr>
          <p:cNvSpPr>
            <a:spLocks noChangeArrowheads="1"/>
          </p:cNvSpPr>
          <p:nvPr/>
        </p:nvSpPr>
        <p:spPr bwMode="auto">
          <a:xfrm>
            <a:off x="1081088" y="1143000"/>
            <a:ext cx="6507162"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lgn="ctr">
              <a:spcBef>
                <a:spcPct val="0"/>
              </a:spcBef>
              <a:buFontTx/>
              <a:buNone/>
            </a:pPr>
            <a:r>
              <a:rPr lang="en-US" altLang="en-US" sz="2800">
                <a:solidFill>
                  <a:srgbClr val="FAFD00"/>
                </a:solidFill>
                <a:latin typeface="Times" pitchFamily="2" charset="0"/>
                <a:ea typeface="ＭＳ Ｐゴシック" panose="020B0600070205080204" pitchFamily="34" charset="-128"/>
              </a:rPr>
              <a:t>Theodore C. Friedman, M.D., Ph.D.</a:t>
            </a:r>
            <a:br>
              <a:rPr lang="en-US" altLang="en-US" sz="2800">
                <a:solidFill>
                  <a:srgbClr val="FAFD00"/>
                </a:solidFill>
                <a:latin typeface="Times" pitchFamily="2" charset="0"/>
                <a:ea typeface="ＭＳ Ｐゴシック" panose="020B0600070205080204" pitchFamily="34" charset="-128"/>
              </a:rPr>
            </a:br>
            <a:r>
              <a:rPr lang="en-US" altLang="en-US" sz="2800">
                <a:solidFill>
                  <a:srgbClr val="FAFD00"/>
                </a:solidFill>
                <a:latin typeface="Times" pitchFamily="2" charset="0"/>
                <a:ea typeface="ＭＳ Ｐゴシック" panose="020B0600070205080204" pitchFamily="34" charset="-128"/>
              </a:rPr>
              <a:t> (the Wiz) </a:t>
            </a:r>
            <a:br>
              <a:rPr lang="en-US" altLang="en-US" sz="2800">
                <a:solidFill>
                  <a:srgbClr val="FAFD00"/>
                </a:solidFill>
                <a:latin typeface="Times" pitchFamily="2" charset="0"/>
                <a:ea typeface="ＭＳ Ｐゴシック" panose="020B0600070205080204" pitchFamily="34" charset="-128"/>
              </a:rPr>
            </a:br>
            <a:r>
              <a:rPr lang="en-US" altLang="en-US" sz="2800">
                <a:solidFill>
                  <a:srgbClr val="FAFD00"/>
                </a:solidFill>
                <a:latin typeface="Times" pitchFamily="2" charset="0"/>
                <a:ea typeface="ＭＳ Ｐゴシック" panose="020B0600070205080204" pitchFamily="34" charset="-128"/>
              </a:rPr>
              <a:t>Professor of Medicine-UCLA</a:t>
            </a:r>
            <a:br>
              <a:rPr lang="en-US" altLang="en-US" sz="2800">
                <a:solidFill>
                  <a:srgbClr val="FAFD00"/>
                </a:solidFill>
                <a:latin typeface="Times" pitchFamily="2" charset="0"/>
                <a:ea typeface="ＭＳ Ｐゴシック" panose="020B0600070205080204" pitchFamily="34" charset="-128"/>
              </a:rPr>
            </a:br>
            <a:r>
              <a:rPr lang="en-US" altLang="en-US" sz="2800">
                <a:solidFill>
                  <a:srgbClr val="FAFD00"/>
                </a:solidFill>
                <a:latin typeface="Times" pitchFamily="2" charset="0"/>
                <a:ea typeface="ＭＳ Ｐゴシック" panose="020B0600070205080204" pitchFamily="34" charset="-128"/>
              </a:rPr>
              <a:t>Chairman, Department of Internal Medicine</a:t>
            </a:r>
            <a:br>
              <a:rPr lang="en-US" altLang="en-US" sz="2800">
                <a:solidFill>
                  <a:srgbClr val="FAFD00"/>
                </a:solidFill>
                <a:latin typeface="Times" pitchFamily="2" charset="0"/>
                <a:ea typeface="ＭＳ Ｐゴシック" panose="020B0600070205080204" pitchFamily="34" charset="-128"/>
              </a:rPr>
            </a:br>
            <a:r>
              <a:rPr lang="en-US" altLang="en-US" sz="2800">
                <a:solidFill>
                  <a:srgbClr val="FAFD00"/>
                </a:solidFill>
                <a:latin typeface="Times" pitchFamily="2" charset="0"/>
                <a:ea typeface="ＭＳ Ｐゴシック" panose="020B0600070205080204" pitchFamily="34" charset="-128"/>
              </a:rPr>
              <a:t>Charles R. Drew University</a:t>
            </a:r>
            <a:br>
              <a:rPr lang="en-US" altLang="en-US" sz="2800">
                <a:solidFill>
                  <a:srgbClr val="FAFD00"/>
                </a:solidFill>
                <a:latin typeface="Times" pitchFamily="2" charset="0"/>
                <a:ea typeface="ＭＳ Ｐゴシック" panose="020B0600070205080204" pitchFamily="34" charset="-128"/>
              </a:rPr>
            </a:br>
            <a:r>
              <a:rPr lang="en-US" altLang="en-US" sz="2800">
                <a:solidFill>
                  <a:srgbClr val="FAFD00"/>
                </a:solidFill>
                <a:latin typeface="Times" pitchFamily="2" charset="0"/>
                <a:ea typeface="ＭＳ Ｐゴシック" panose="020B0600070205080204" pitchFamily="34" charset="-128"/>
              </a:rPr>
              <a:t>Dr. Friedman’s Endocrinology Clinic</a:t>
            </a:r>
            <a:br>
              <a:rPr lang="en-US" altLang="en-US" sz="2800">
                <a:solidFill>
                  <a:srgbClr val="FAFD00"/>
                </a:solidFill>
                <a:latin typeface="Times" pitchFamily="2" charset="0"/>
                <a:ea typeface="ＭＳ Ｐゴシック" panose="020B0600070205080204" pitchFamily="34" charset="-128"/>
              </a:rPr>
            </a:br>
            <a:r>
              <a:rPr lang="en-US" altLang="en-US" sz="2800">
                <a:solidFill>
                  <a:srgbClr val="FAFD00"/>
                </a:solidFill>
                <a:latin typeface="Times" pitchFamily="2" charset="0"/>
                <a:ea typeface="ＭＳ Ｐゴシック" panose="020B0600070205080204" pitchFamily="34" charset="-128"/>
              </a:rPr>
              <a:t>      </a:t>
            </a:r>
            <a:r>
              <a:rPr lang="en-US" altLang="en-US" sz="2800" b="1">
                <a:solidFill>
                  <a:srgbClr val="FF0000"/>
                </a:solidFill>
              </a:rPr>
              <a:t>Nuances of Hypothyroidism</a:t>
            </a:r>
            <a:endParaRPr lang="en-US" altLang="en-US" sz="2800">
              <a:solidFill>
                <a:srgbClr val="FF0000"/>
              </a:solidFill>
              <a:latin typeface="Times" pitchFamily="2" charset="0"/>
              <a:ea typeface="ＭＳ Ｐゴシック" panose="020B0600070205080204" pitchFamily="34" charset="-128"/>
            </a:endParaRPr>
          </a:p>
          <a:p>
            <a:pPr algn="ctr">
              <a:spcBef>
                <a:spcPct val="0"/>
              </a:spcBef>
              <a:buFontTx/>
              <a:buNone/>
            </a:pPr>
            <a:r>
              <a:rPr lang="en-US" altLang="en-US" sz="2800">
                <a:solidFill>
                  <a:srgbClr val="FAFD00"/>
                </a:solidFill>
                <a:latin typeface="Times" pitchFamily="2" charset="0"/>
                <a:ea typeface="ＭＳ Ｐゴシック" panose="020B0600070205080204" pitchFamily="34" charset="-128"/>
              </a:rPr>
              <a:t>MAGIC Adult Convention </a:t>
            </a:r>
            <a:br>
              <a:rPr lang="en-US" altLang="en-US" sz="2800">
                <a:solidFill>
                  <a:srgbClr val="FAFD00"/>
                </a:solidFill>
                <a:latin typeface="Times" pitchFamily="2" charset="0"/>
                <a:ea typeface="ＭＳ Ｐゴシック" panose="020B0600070205080204" pitchFamily="34" charset="-128"/>
              </a:rPr>
            </a:br>
            <a:r>
              <a:rPr lang="en-US" altLang="en-US" sz="2800">
                <a:solidFill>
                  <a:srgbClr val="FAFD00"/>
                </a:solidFill>
                <a:latin typeface="Times" pitchFamily="2" charset="0"/>
                <a:ea typeface="ＭＳ Ｐゴシック" panose="020B0600070205080204" pitchFamily="34" charset="-128"/>
              </a:rPr>
              <a:t>Phoenix AZ</a:t>
            </a:r>
            <a:br>
              <a:rPr lang="en-US" altLang="en-US" sz="2800">
                <a:solidFill>
                  <a:srgbClr val="FAFD00"/>
                </a:solidFill>
                <a:latin typeface="Times" pitchFamily="2" charset="0"/>
                <a:ea typeface="ＭＳ Ｐゴシック" panose="020B0600070205080204" pitchFamily="34" charset="-128"/>
              </a:rPr>
            </a:br>
            <a:r>
              <a:rPr lang="en-US" altLang="en-US" sz="2800">
                <a:solidFill>
                  <a:srgbClr val="FAFD00"/>
                </a:solidFill>
                <a:latin typeface="Times" pitchFamily="2" charset="0"/>
                <a:ea typeface="ＭＳ Ｐゴシック" panose="020B0600070205080204" pitchFamily="34" charset="-128"/>
              </a:rPr>
              <a:t>March 3, 2019</a:t>
            </a:r>
            <a:br>
              <a:rPr lang="en-US" altLang="en-US" sz="3600">
                <a:solidFill>
                  <a:srgbClr val="FAFD00"/>
                </a:solidFill>
                <a:latin typeface="Times" pitchFamily="2" charset="0"/>
                <a:ea typeface="ＭＳ Ｐゴシック" panose="020B0600070205080204" pitchFamily="34" charset="-128"/>
              </a:rPr>
            </a:br>
            <a:endParaRPr lang="en-US" altLang="en-US" sz="2800">
              <a:latin typeface="Times" pitchFamily="2" charset="0"/>
            </a:endParaRPr>
          </a:p>
        </p:txBody>
      </p:sp>
      <p:pic>
        <p:nvPicPr>
          <p:cNvPr id="14338" name="Picture 3">
            <a:extLst>
              <a:ext uri="{FF2B5EF4-FFF2-40B4-BE49-F238E27FC236}">
                <a16:creationId xmlns:a16="http://schemas.microsoft.com/office/drawing/2014/main" id="{73848D56-3B37-CE43-A8F8-EF335DD321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8375" y="457200"/>
            <a:ext cx="1838325"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4339" name="Picture 2">
            <a:extLst>
              <a:ext uri="{FF2B5EF4-FFF2-40B4-BE49-F238E27FC236}">
                <a16:creationId xmlns:a16="http://schemas.microsoft.com/office/drawing/2014/main" id="{7BF9EEF9-472A-AE4E-8A39-1EABE51F79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0"/>
            <a:ext cx="342265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D116766D-3CED-2647-BF21-5CFD273E2080}"/>
              </a:ext>
            </a:extLst>
          </p:cNvPr>
          <p:cNvSpPr>
            <a:spLocks noGrp="1" noChangeArrowheads="1"/>
          </p:cNvSpPr>
          <p:nvPr>
            <p:ph type="title"/>
          </p:nvPr>
        </p:nvSpPr>
        <p:spPr/>
        <p:txBody>
          <a:bodyPr/>
          <a:lstStyle/>
          <a:p>
            <a:r>
              <a:rPr lang="en-US" altLang="en-US" sz="3600" dirty="0">
                <a:solidFill>
                  <a:srgbClr val="FFC000"/>
                </a:solidFill>
              </a:rPr>
              <a:t>Central Hypothyroidism Role of Growth Hormone Deficiency</a:t>
            </a:r>
          </a:p>
        </p:txBody>
      </p:sp>
      <p:sp>
        <p:nvSpPr>
          <p:cNvPr id="166915" name="Rectangle 3">
            <a:extLst>
              <a:ext uri="{FF2B5EF4-FFF2-40B4-BE49-F238E27FC236}">
                <a16:creationId xmlns:a16="http://schemas.microsoft.com/office/drawing/2014/main" id="{BF60429F-E721-9542-BDCC-1AE377CDA97A}"/>
              </a:ext>
            </a:extLst>
          </p:cNvPr>
          <p:cNvSpPr>
            <a:spLocks noGrp="1" noChangeArrowheads="1"/>
          </p:cNvSpPr>
          <p:nvPr>
            <p:ph type="body" idx="1"/>
          </p:nvPr>
        </p:nvSpPr>
        <p:spPr/>
        <p:txBody>
          <a:bodyPr/>
          <a:lstStyle/>
          <a:p>
            <a:pPr>
              <a:lnSpc>
                <a:spcPct val="90000"/>
              </a:lnSpc>
              <a:defRPr/>
            </a:pPr>
            <a:r>
              <a:rPr lang="en-US" sz="2489" dirty="0"/>
              <a:t>Growth Hormone helps with T4 to T3 conversion</a:t>
            </a:r>
          </a:p>
          <a:p>
            <a:pPr>
              <a:lnSpc>
                <a:spcPct val="90000"/>
              </a:lnSpc>
              <a:defRPr/>
            </a:pPr>
            <a:r>
              <a:rPr lang="en-US" sz="2489" dirty="0"/>
              <a:t>Untreated patients with growth hormone deficiency may have low Free T3, which may be a hint for growth hormone deficiency</a:t>
            </a:r>
          </a:p>
          <a:p>
            <a:pPr>
              <a:lnSpc>
                <a:spcPct val="90000"/>
              </a:lnSpc>
              <a:defRPr/>
            </a:pPr>
            <a:r>
              <a:rPr lang="en-US" sz="2489" dirty="0"/>
              <a:t>Patients with central hypothyroidism and growth hormone deficiency may benefit from T4/T3 treatment or desiccated thyroid that contains T4/T3</a:t>
            </a:r>
          </a:p>
          <a:p>
            <a:pPr>
              <a:lnSpc>
                <a:spcPct val="90000"/>
              </a:lnSpc>
              <a:defRPr/>
            </a:pPr>
            <a:r>
              <a:rPr lang="en-US" sz="2489" dirty="0"/>
              <a:t>Patients on T4/T3 treatment who start GH may need less T3 (usually doesn’t happen)</a:t>
            </a:r>
          </a:p>
          <a:p>
            <a:pPr>
              <a:lnSpc>
                <a:spcPct val="90000"/>
              </a:lnSpc>
              <a:buFontTx/>
              <a:buNone/>
              <a:defRPr/>
            </a:pPr>
            <a:endParaRPr lang="en-US" sz="2489" dirty="0"/>
          </a:p>
          <a:p>
            <a:pPr>
              <a:lnSpc>
                <a:spcPct val="90000"/>
              </a:lnSpc>
              <a:defRPr/>
            </a:pPr>
            <a:endParaRPr lang="en-US" sz="2489"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3B1555CF-56AF-4044-B3E9-D44E95979AF3}"/>
              </a:ext>
            </a:extLst>
          </p:cNvPr>
          <p:cNvSpPr>
            <a:spLocks noGrp="1" noChangeArrowheads="1"/>
          </p:cNvSpPr>
          <p:nvPr>
            <p:ph type="title"/>
          </p:nvPr>
        </p:nvSpPr>
        <p:spPr>
          <a:xfrm>
            <a:off x="1111250" y="330718"/>
            <a:ext cx="6908800" cy="1016000"/>
          </a:xfrm>
        </p:spPr>
        <p:txBody>
          <a:bodyPr/>
          <a:lstStyle/>
          <a:p>
            <a:pPr>
              <a:defRPr/>
            </a:pPr>
            <a:r>
              <a:rPr lang="en-US" sz="3556" dirty="0">
                <a:solidFill>
                  <a:srgbClr val="FFC000"/>
                </a:solidFill>
              </a:rPr>
              <a:t>Hashimoto’s</a:t>
            </a:r>
            <a:endParaRPr lang="en-US" dirty="0">
              <a:solidFill>
                <a:srgbClr val="FFC000"/>
              </a:solidFill>
            </a:endParaRPr>
          </a:p>
        </p:txBody>
      </p:sp>
      <p:sp>
        <p:nvSpPr>
          <p:cNvPr id="167939" name="Rectangle 3">
            <a:extLst>
              <a:ext uri="{FF2B5EF4-FFF2-40B4-BE49-F238E27FC236}">
                <a16:creationId xmlns:a16="http://schemas.microsoft.com/office/drawing/2014/main" id="{BF0B2435-FD62-C24D-BC70-84DF1A4E6A31}"/>
              </a:ext>
            </a:extLst>
          </p:cNvPr>
          <p:cNvSpPr>
            <a:spLocks noGrp="1" noChangeArrowheads="1"/>
          </p:cNvSpPr>
          <p:nvPr>
            <p:ph type="body" idx="1"/>
          </p:nvPr>
        </p:nvSpPr>
        <p:spPr>
          <a:xfrm>
            <a:off x="1111250" y="1371600"/>
            <a:ext cx="6908800" cy="3657600"/>
          </a:xfrm>
        </p:spPr>
        <p:txBody>
          <a:bodyPr/>
          <a:lstStyle/>
          <a:p>
            <a:pPr>
              <a:defRPr/>
            </a:pPr>
            <a:r>
              <a:rPr lang="en-US" sz="2400" dirty="0"/>
              <a:t>Important to determine in considering primary hypothyroidism</a:t>
            </a:r>
          </a:p>
          <a:p>
            <a:pPr>
              <a:defRPr/>
            </a:pPr>
            <a:r>
              <a:rPr lang="en-US" sz="2400" dirty="0"/>
              <a:t>Not as important for central hypothyroidism</a:t>
            </a:r>
          </a:p>
          <a:p>
            <a:pPr>
              <a:defRPr/>
            </a:pPr>
            <a:r>
              <a:rPr lang="en-US" sz="2400" dirty="0"/>
              <a:t>TPO antibody stands for thyroid peroxidase antibody and this is a marker for Hashimoto hypothyroidism.</a:t>
            </a:r>
          </a:p>
          <a:p>
            <a:pPr>
              <a:defRPr/>
            </a:pPr>
            <a:r>
              <a:rPr lang="en-US" sz="2400" dirty="0" err="1"/>
              <a:t>Tg</a:t>
            </a:r>
            <a:r>
              <a:rPr lang="en-US" sz="2400" dirty="0"/>
              <a:t> antibody does not indicate Hashimoto’s</a:t>
            </a:r>
          </a:p>
          <a:p>
            <a:pPr>
              <a:defRPr/>
            </a:pPr>
            <a:r>
              <a:rPr lang="en-US" sz="2400" dirty="0"/>
              <a:t>By far, the most common reason for primary hypothyroidism is Hashimoto’s </a:t>
            </a:r>
          </a:p>
          <a:p>
            <a:pPr>
              <a:defRPr/>
            </a:pPr>
            <a:r>
              <a:rPr lang="en-US" sz="2400" dirty="0"/>
              <a:t>If you do not have the TPO antibody and you did not have prior surgery or radiation to the thyroid, it is unlikely that you truly have primary  hypothyroidism</a:t>
            </a:r>
            <a:r>
              <a:rPr lang="en-US" dirty="0"/>
              <a:t>.</a:t>
            </a:r>
            <a:r>
              <a:rPr lang="en-US" sz="2400" dirty="0"/>
              <a:t> </a:t>
            </a:r>
            <a:endParaRPr lang="en-US" sz="2133" dirty="0"/>
          </a:p>
          <a:p>
            <a:pPr>
              <a:defRPr/>
            </a:pPr>
            <a:endParaRPr lang="en-US" sz="1778"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3B1555CF-56AF-4044-B3E9-D44E95979AF3}"/>
              </a:ext>
            </a:extLst>
          </p:cNvPr>
          <p:cNvSpPr>
            <a:spLocks noGrp="1" noChangeArrowheads="1"/>
          </p:cNvSpPr>
          <p:nvPr>
            <p:ph type="title"/>
          </p:nvPr>
        </p:nvSpPr>
        <p:spPr>
          <a:xfrm>
            <a:off x="1111250" y="0"/>
            <a:ext cx="6908800" cy="1016000"/>
          </a:xfrm>
        </p:spPr>
        <p:txBody>
          <a:bodyPr/>
          <a:lstStyle/>
          <a:p>
            <a:pPr>
              <a:defRPr/>
            </a:pPr>
            <a:r>
              <a:rPr lang="en-US" sz="3556" dirty="0">
                <a:solidFill>
                  <a:srgbClr val="FFC000"/>
                </a:solidFill>
              </a:rPr>
              <a:t>Hashimoto’s- TPO antibody</a:t>
            </a:r>
            <a:endParaRPr lang="en-US" dirty="0">
              <a:solidFill>
                <a:srgbClr val="FFC000"/>
              </a:solidFill>
            </a:endParaRPr>
          </a:p>
        </p:txBody>
      </p:sp>
      <p:sp>
        <p:nvSpPr>
          <p:cNvPr id="37890" name="Rectangle 3">
            <a:extLst>
              <a:ext uri="{FF2B5EF4-FFF2-40B4-BE49-F238E27FC236}">
                <a16:creationId xmlns:a16="http://schemas.microsoft.com/office/drawing/2014/main" id="{503FB70F-AEB4-BD42-9710-630495D9BF20}"/>
              </a:ext>
            </a:extLst>
          </p:cNvPr>
          <p:cNvSpPr>
            <a:spLocks noGrp="1" noChangeArrowheads="1"/>
          </p:cNvSpPr>
          <p:nvPr>
            <p:ph type="body" idx="1"/>
          </p:nvPr>
        </p:nvSpPr>
        <p:spPr>
          <a:xfrm>
            <a:off x="1111250" y="762000"/>
            <a:ext cx="6908800" cy="3657600"/>
          </a:xfrm>
        </p:spPr>
        <p:txBody>
          <a:bodyPr/>
          <a:lstStyle/>
          <a:p>
            <a:r>
              <a:rPr lang="en-US" altLang="en-US" sz="2400"/>
              <a:t>I use the TPO antibody to determine who with a high-normal TSH or slightly elevated TSH should go on thyroid medicine. </a:t>
            </a:r>
          </a:p>
          <a:p>
            <a:r>
              <a:rPr lang="en-US" altLang="en-US" sz="2400"/>
              <a:t>If the TPO antibody is positive, most of the time I will put the patient on thyroid medicine.</a:t>
            </a:r>
          </a:p>
          <a:p>
            <a:r>
              <a:rPr lang="en-US" altLang="en-US" sz="2400"/>
              <a:t>Sometimes, if the patient has a lot of symptoms of hypothyroidism, has a goiter and a positive TPO antibody, even with a normal TSH, I may put somebody on a low dose of thyroid medicine, as this may be helpful. </a:t>
            </a:r>
          </a:p>
          <a:p>
            <a:r>
              <a:rPr lang="en-US" altLang="en-US" sz="2400"/>
              <a:t>On the other hand, if the TPO antibody is negative, you basically have a healthy gland and most likely, the patient should not go on thyroid medicine (unless you have central hypothyroidism).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3B1555CF-56AF-4044-B3E9-D44E95979AF3}"/>
              </a:ext>
            </a:extLst>
          </p:cNvPr>
          <p:cNvSpPr>
            <a:spLocks noGrp="1" noChangeArrowheads="1"/>
          </p:cNvSpPr>
          <p:nvPr>
            <p:ph type="title"/>
          </p:nvPr>
        </p:nvSpPr>
        <p:spPr>
          <a:xfrm>
            <a:off x="1089025" y="381000"/>
            <a:ext cx="6908800" cy="1016000"/>
          </a:xfrm>
        </p:spPr>
        <p:txBody>
          <a:bodyPr/>
          <a:lstStyle/>
          <a:p>
            <a:pPr>
              <a:defRPr/>
            </a:pPr>
            <a:r>
              <a:rPr lang="en-US" sz="3556" dirty="0">
                <a:solidFill>
                  <a:srgbClr val="FFC000"/>
                </a:solidFill>
              </a:rPr>
              <a:t>Should you get a TPO antibody if you have central hypothyroidism</a:t>
            </a:r>
            <a:endParaRPr lang="en-US" dirty="0">
              <a:solidFill>
                <a:srgbClr val="FFC000"/>
              </a:solidFill>
            </a:endParaRPr>
          </a:p>
        </p:txBody>
      </p:sp>
      <p:sp>
        <p:nvSpPr>
          <p:cNvPr id="39938" name="Rectangle 3">
            <a:extLst>
              <a:ext uri="{FF2B5EF4-FFF2-40B4-BE49-F238E27FC236}">
                <a16:creationId xmlns:a16="http://schemas.microsoft.com/office/drawing/2014/main" id="{3253CA17-DD0E-954C-985F-FB949735BFB8}"/>
              </a:ext>
            </a:extLst>
          </p:cNvPr>
          <p:cNvSpPr>
            <a:spLocks noGrp="1" noChangeArrowheads="1"/>
          </p:cNvSpPr>
          <p:nvPr>
            <p:ph type="body" idx="1"/>
          </p:nvPr>
        </p:nvSpPr>
        <p:spPr>
          <a:xfrm>
            <a:off x="1089025" y="1905000"/>
            <a:ext cx="6908800" cy="3657600"/>
          </a:xfrm>
        </p:spPr>
        <p:txBody>
          <a:bodyPr/>
          <a:lstStyle/>
          <a:p>
            <a:r>
              <a:rPr lang="en-US" altLang="en-US" sz="2400">
                <a:solidFill>
                  <a:schemeClr val="tx2"/>
                </a:solidFill>
              </a:rPr>
              <a:t>Yes</a:t>
            </a:r>
          </a:p>
          <a:p>
            <a:r>
              <a:rPr lang="en-US" altLang="en-US" sz="2400"/>
              <a:t>Helpful to see if Hashimoto’s runs in your family-passed down to female family members</a:t>
            </a:r>
          </a:p>
          <a:p>
            <a:r>
              <a:rPr lang="en-US" altLang="en-US" sz="2400"/>
              <a:t>If positive, think about other autoimmune disease</a:t>
            </a:r>
          </a:p>
          <a:p>
            <a:pPr lvl="1"/>
            <a:r>
              <a:rPr lang="en-US" altLang="en-US" sz="2000"/>
              <a:t>Addison’s </a:t>
            </a:r>
          </a:p>
          <a:p>
            <a:pPr lvl="1"/>
            <a:r>
              <a:rPr lang="en-US" altLang="en-US" sz="2000"/>
              <a:t>Pernicious anemia (low B12)</a:t>
            </a:r>
          </a:p>
          <a:p>
            <a:pPr lvl="1"/>
            <a:r>
              <a:rPr lang="en-US" altLang="en-US" sz="2000"/>
              <a:t>Celiac disease</a:t>
            </a:r>
          </a:p>
          <a:p>
            <a:endParaRPr lang="en-US" altLang="en-US" sz="24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894A9E55-79E8-A442-8DE0-E652E82B64DF}"/>
              </a:ext>
            </a:extLst>
          </p:cNvPr>
          <p:cNvSpPr>
            <a:spLocks noGrp="1" noChangeArrowheads="1"/>
          </p:cNvSpPr>
          <p:nvPr>
            <p:ph type="title"/>
          </p:nvPr>
        </p:nvSpPr>
        <p:spPr>
          <a:xfrm>
            <a:off x="1117600" y="617538"/>
            <a:ext cx="6908800" cy="1016000"/>
          </a:xfrm>
        </p:spPr>
        <p:txBody>
          <a:bodyPr/>
          <a:lstStyle/>
          <a:p>
            <a:pPr>
              <a:defRPr/>
            </a:pPr>
            <a:r>
              <a:rPr lang="en-US" sz="3556" dirty="0">
                <a:solidFill>
                  <a:srgbClr val="FFC000"/>
                </a:solidFill>
              </a:rPr>
              <a:t>Hypothyroidism Treatment</a:t>
            </a:r>
            <a:endParaRPr lang="en-US" dirty="0">
              <a:solidFill>
                <a:srgbClr val="FFC000"/>
              </a:solidFill>
            </a:endParaRPr>
          </a:p>
        </p:txBody>
      </p:sp>
      <p:sp>
        <p:nvSpPr>
          <p:cNvPr id="167939" name="Rectangle 3">
            <a:extLst>
              <a:ext uri="{FF2B5EF4-FFF2-40B4-BE49-F238E27FC236}">
                <a16:creationId xmlns:a16="http://schemas.microsoft.com/office/drawing/2014/main" id="{8A532E28-4506-D749-9023-C88743026C6B}"/>
              </a:ext>
            </a:extLst>
          </p:cNvPr>
          <p:cNvSpPr>
            <a:spLocks noGrp="1" noChangeArrowheads="1"/>
          </p:cNvSpPr>
          <p:nvPr>
            <p:ph type="body" idx="1"/>
          </p:nvPr>
        </p:nvSpPr>
        <p:spPr>
          <a:xfrm>
            <a:off x="1004888" y="1770063"/>
            <a:ext cx="6908800" cy="3657600"/>
          </a:xfrm>
        </p:spPr>
        <p:txBody>
          <a:bodyPr/>
          <a:lstStyle/>
          <a:p>
            <a:pPr>
              <a:defRPr/>
            </a:pPr>
            <a:r>
              <a:rPr lang="en-US" sz="1778" dirty="0"/>
              <a:t>Many options for thyroid hormone replacement.</a:t>
            </a:r>
          </a:p>
          <a:p>
            <a:pPr>
              <a:defRPr/>
            </a:pPr>
            <a:r>
              <a:rPr lang="en-US" sz="1778" dirty="0"/>
              <a:t>L-T4 alone (Levothyroxine, </a:t>
            </a:r>
            <a:r>
              <a:rPr lang="en-US" sz="1778" dirty="0" err="1"/>
              <a:t>Synthroid</a:t>
            </a:r>
            <a:r>
              <a:rPr lang="en-US" sz="1778" dirty="0"/>
              <a:t>, </a:t>
            </a:r>
            <a:r>
              <a:rPr lang="en-US" sz="1778" dirty="0" err="1"/>
              <a:t>Levoxyl</a:t>
            </a:r>
            <a:r>
              <a:rPr lang="en-US" sz="1778" dirty="0"/>
              <a:t>, </a:t>
            </a:r>
            <a:r>
              <a:rPr lang="en-US" sz="1778" dirty="0" err="1"/>
              <a:t>Tirosint</a:t>
            </a:r>
            <a:r>
              <a:rPr lang="en-US" sz="1778" dirty="0"/>
              <a:t>, </a:t>
            </a:r>
            <a:r>
              <a:rPr lang="en-US" sz="1778" dirty="0" err="1"/>
              <a:t>Unithroid</a:t>
            </a:r>
            <a:r>
              <a:rPr lang="en-US" sz="1778" dirty="0"/>
              <a:t>)</a:t>
            </a:r>
          </a:p>
          <a:p>
            <a:pPr>
              <a:defRPr/>
            </a:pPr>
            <a:r>
              <a:rPr lang="en-US" sz="1778" dirty="0"/>
              <a:t>L-T3 (Cytomel, liothyronine) alone</a:t>
            </a:r>
          </a:p>
          <a:p>
            <a:pPr>
              <a:defRPr/>
            </a:pPr>
            <a:r>
              <a:rPr lang="en-US" sz="1778" dirty="0"/>
              <a:t>L-T4/L-T3 combinations</a:t>
            </a:r>
          </a:p>
          <a:p>
            <a:pPr>
              <a:defRPr/>
            </a:pPr>
            <a:r>
              <a:rPr lang="en-US" sz="1778" dirty="0"/>
              <a:t>Desiccated thyroid (</a:t>
            </a:r>
            <a:r>
              <a:rPr lang="en-US" sz="1778" dirty="0" err="1"/>
              <a:t>Armour</a:t>
            </a:r>
            <a:r>
              <a:rPr lang="en-US" sz="1778" dirty="0"/>
              <a:t>, </a:t>
            </a:r>
            <a:r>
              <a:rPr lang="en-US" sz="1778" dirty="0" err="1"/>
              <a:t>NatureThroid</a:t>
            </a:r>
            <a:r>
              <a:rPr lang="en-US" sz="1778" dirty="0"/>
              <a:t>, WP thyroid, </a:t>
            </a:r>
            <a:r>
              <a:rPr lang="en-US" sz="1778" dirty="0" err="1"/>
              <a:t>Erfa</a:t>
            </a:r>
            <a:r>
              <a:rPr lang="en-US" sz="1778" dirty="0"/>
              <a:t>)-from pig thyroid</a:t>
            </a:r>
          </a:p>
          <a:p>
            <a:pPr>
              <a:defRPr/>
            </a:pPr>
            <a:r>
              <a:rPr lang="en-US" sz="1778" dirty="0" err="1"/>
              <a:t>Thyrogold</a:t>
            </a:r>
            <a:r>
              <a:rPr lang="en-US" sz="1778" dirty="0"/>
              <a:t>-New Zealand cows</a:t>
            </a:r>
          </a:p>
          <a:p>
            <a:pPr>
              <a:defRPr/>
            </a:pPr>
            <a:r>
              <a:rPr lang="en-US" sz="1778" dirty="0"/>
              <a:t>Desiccated thyroid/L-T4 combinations</a:t>
            </a:r>
          </a:p>
          <a:p>
            <a:pPr>
              <a:defRPr/>
            </a:pPr>
            <a:r>
              <a:rPr lang="en-US" sz="1778" dirty="0"/>
              <a:t>Proper treatment needs to be individualized (not one blood pressure medicine).</a:t>
            </a:r>
          </a:p>
          <a:p>
            <a:pPr>
              <a:defRPr/>
            </a:pPr>
            <a:r>
              <a:rPr lang="en-US" sz="1778" dirty="0"/>
              <a:t>Multiple studies have shown poor quality of life among patients on L-T4 replacement alone</a:t>
            </a:r>
          </a:p>
          <a:p>
            <a:pPr marL="0" indent="0">
              <a:buFontTx/>
              <a:buNone/>
              <a:defRPr/>
            </a:pPr>
            <a:endParaRPr lang="en-US" sz="1778"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CFC57F79-466C-7B45-913A-56A56CD34830}"/>
              </a:ext>
            </a:extLst>
          </p:cNvPr>
          <p:cNvSpPr>
            <a:spLocks noGrp="1" noChangeArrowheads="1"/>
          </p:cNvSpPr>
          <p:nvPr>
            <p:ph type="title"/>
          </p:nvPr>
        </p:nvSpPr>
        <p:spPr>
          <a:xfrm>
            <a:off x="1117600" y="618067"/>
            <a:ext cx="6908800" cy="1016000"/>
          </a:xfrm>
        </p:spPr>
        <p:txBody>
          <a:bodyPr/>
          <a:lstStyle/>
          <a:p>
            <a:pPr>
              <a:defRPr/>
            </a:pPr>
            <a:r>
              <a:rPr lang="en-US" sz="3556" dirty="0">
                <a:solidFill>
                  <a:srgbClr val="FFC000"/>
                </a:solidFill>
              </a:rPr>
              <a:t>Hypothyroidism-T4/T3 treatment</a:t>
            </a:r>
            <a:endParaRPr lang="en-US" dirty="0">
              <a:solidFill>
                <a:srgbClr val="FFC000"/>
              </a:solidFill>
            </a:endParaRPr>
          </a:p>
        </p:txBody>
      </p:sp>
      <p:sp>
        <p:nvSpPr>
          <p:cNvPr id="167939" name="Rectangle 3">
            <a:extLst>
              <a:ext uri="{FF2B5EF4-FFF2-40B4-BE49-F238E27FC236}">
                <a16:creationId xmlns:a16="http://schemas.microsoft.com/office/drawing/2014/main" id="{1B2D7241-974D-8C46-A989-001D90C88319}"/>
              </a:ext>
            </a:extLst>
          </p:cNvPr>
          <p:cNvSpPr>
            <a:spLocks noGrp="1" noChangeArrowheads="1"/>
          </p:cNvSpPr>
          <p:nvPr>
            <p:ph type="body" idx="1"/>
          </p:nvPr>
        </p:nvSpPr>
        <p:spPr>
          <a:xfrm>
            <a:off x="1004711" y="1769533"/>
            <a:ext cx="6908800" cy="3657600"/>
          </a:xfrm>
        </p:spPr>
        <p:txBody>
          <a:bodyPr/>
          <a:lstStyle/>
          <a:p>
            <a:pPr>
              <a:defRPr/>
            </a:pPr>
            <a:r>
              <a:rPr lang="en-US" sz="2133" dirty="0"/>
              <a:t>Some but not all studies show a benefit of L-T4/L-T3 treatment over L-T4 alone.</a:t>
            </a:r>
          </a:p>
          <a:p>
            <a:pPr>
              <a:defRPr/>
            </a:pPr>
            <a:r>
              <a:rPr lang="en-US" sz="2133" dirty="0"/>
              <a:t>Large study in Italy (</a:t>
            </a:r>
            <a:r>
              <a:rPr lang="en-US" sz="2133" dirty="0" err="1"/>
              <a:t>Gullo</a:t>
            </a:r>
            <a:r>
              <a:rPr lang="en-US" sz="2133" dirty="0"/>
              <a:t>, </a:t>
            </a:r>
            <a:r>
              <a:rPr lang="en-US" sz="2133" dirty="0" err="1"/>
              <a:t>PLoS</a:t>
            </a:r>
            <a:r>
              <a:rPr lang="en-US" sz="2133" dirty="0"/>
              <a:t> One, 2011, 6:e22552) found that in patients without a thyroid given L-T4 replacement, 15% had a low serum fT3 level, but normal TSH levels.</a:t>
            </a:r>
          </a:p>
          <a:p>
            <a:pPr>
              <a:defRPr/>
            </a:pPr>
            <a:r>
              <a:rPr lang="en-US" sz="2133" dirty="0"/>
              <a:t>This suggests that certain patients have a different </a:t>
            </a:r>
            <a:r>
              <a:rPr lang="en-US" sz="2133" dirty="0" err="1"/>
              <a:t>setpoint</a:t>
            </a:r>
            <a:r>
              <a:rPr lang="en-US" sz="2133" dirty="0"/>
              <a:t> for TSH secretion and that some patients need L-T4/L-T3 treatment to achieve normal freeT3 and freeT4 levels.</a:t>
            </a:r>
          </a:p>
          <a:p>
            <a:pPr>
              <a:defRPr/>
            </a:pPr>
            <a:r>
              <a:rPr lang="en-US" sz="2133" dirty="0"/>
              <a:t>It supports measuring freeT3 and freeT4 in patients on treatment.</a:t>
            </a:r>
          </a:p>
          <a:p>
            <a:pPr>
              <a:defRPr/>
            </a:pPr>
            <a:r>
              <a:rPr lang="en-US" sz="2133" dirty="0"/>
              <a:t>It also supports replacing T4 and T3 either by combination treatment or with desiccated thyroid</a:t>
            </a:r>
          </a:p>
        </p:txBody>
      </p:sp>
    </p:spTree>
    <p:extLst>
      <p:ext uri="{BB962C8B-B14F-4D97-AF65-F5344CB8AC3E}">
        <p14:creationId xmlns:p14="http://schemas.microsoft.com/office/powerpoint/2010/main" val="26508923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894A9E55-79E8-A442-8DE0-E652E82B64DF}"/>
              </a:ext>
            </a:extLst>
          </p:cNvPr>
          <p:cNvSpPr>
            <a:spLocks noGrp="1" noChangeArrowheads="1"/>
          </p:cNvSpPr>
          <p:nvPr>
            <p:ph type="title"/>
          </p:nvPr>
        </p:nvSpPr>
        <p:spPr>
          <a:xfrm>
            <a:off x="1117600" y="617538"/>
            <a:ext cx="6908800" cy="1016000"/>
          </a:xfrm>
        </p:spPr>
        <p:txBody>
          <a:bodyPr/>
          <a:lstStyle/>
          <a:p>
            <a:pPr>
              <a:defRPr/>
            </a:pPr>
            <a:r>
              <a:rPr lang="en-US" sz="3556" dirty="0">
                <a:solidFill>
                  <a:srgbClr val="FFC000"/>
                </a:solidFill>
              </a:rPr>
              <a:t>Hypothyroidism Treatment-Polymorphism</a:t>
            </a:r>
            <a:endParaRPr lang="en-US" dirty="0">
              <a:solidFill>
                <a:srgbClr val="FFC000"/>
              </a:solidFill>
            </a:endParaRPr>
          </a:p>
        </p:txBody>
      </p:sp>
      <p:sp>
        <p:nvSpPr>
          <p:cNvPr id="167939" name="Rectangle 3">
            <a:extLst>
              <a:ext uri="{FF2B5EF4-FFF2-40B4-BE49-F238E27FC236}">
                <a16:creationId xmlns:a16="http://schemas.microsoft.com/office/drawing/2014/main" id="{8A532E28-4506-D749-9023-C88743026C6B}"/>
              </a:ext>
            </a:extLst>
          </p:cNvPr>
          <p:cNvSpPr>
            <a:spLocks noGrp="1" noChangeArrowheads="1"/>
          </p:cNvSpPr>
          <p:nvPr>
            <p:ph type="body" idx="1"/>
          </p:nvPr>
        </p:nvSpPr>
        <p:spPr>
          <a:xfrm>
            <a:off x="1004888" y="1770063"/>
            <a:ext cx="6908800" cy="3657600"/>
          </a:xfrm>
        </p:spPr>
        <p:txBody>
          <a:bodyPr/>
          <a:lstStyle/>
          <a:p>
            <a:pPr>
              <a:defRPr/>
            </a:pPr>
            <a:r>
              <a:rPr lang="en-US" sz="2000" dirty="0"/>
              <a:t>About 16% of patients have a polymorphisms (change in DNA) in their type 2 deiodinase that converts T4 to T3 (</a:t>
            </a:r>
            <a:r>
              <a:rPr lang="en-US" sz="2000" dirty="0" err="1"/>
              <a:t>Panicker</a:t>
            </a:r>
            <a:r>
              <a:rPr lang="en-US" sz="2000" dirty="0"/>
              <a:t> et al, JCEM, 2009, 94:1623-1629). </a:t>
            </a:r>
          </a:p>
          <a:p>
            <a:pPr>
              <a:defRPr/>
            </a:pPr>
            <a:r>
              <a:rPr lang="en-US" sz="2000" dirty="0"/>
              <a:t>The patients with this polymorphism required higher T4 dosing and had more psychological problems than those that did not have the deiodinase polymorphism. </a:t>
            </a:r>
          </a:p>
          <a:p>
            <a:pPr>
              <a:defRPr/>
            </a:pPr>
            <a:r>
              <a:rPr lang="en-US" sz="2000" dirty="0"/>
              <a:t>They did not examine whether these patient would benefit from T4/T3 combination and also did not actually measure the enzyme, they only looked at the gene coding for this enzyme.</a:t>
            </a:r>
          </a:p>
          <a:p>
            <a:pPr marL="0" indent="0">
              <a:buFontTx/>
              <a:buNone/>
              <a:defRPr/>
            </a:pPr>
            <a:endParaRPr lang="en-US" sz="1778"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894A9E55-79E8-A442-8DE0-E652E82B64DF}"/>
              </a:ext>
            </a:extLst>
          </p:cNvPr>
          <p:cNvSpPr>
            <a:spLocks noGrp="1" noChangeArrowheads="1"/>
          </p:cNvSpPr>
          <p:nvPr>
            <p:ph type="title"/>
          </p:nvPr>
        </p:nvSpPr>
        <p:spPr>
          <a:xfrm>
            <a:off x="1117600" y="617538"/>
            <a:ext cx="6908800" cy="1016000"/>
          </a:xfrm>
        </p:spPr>
        <p:txBody>
          <a:bodyPr/>
          <a:lstStyle/>
          <a:p>
            <a:pPr>
              <a:defRPr/>
            </a:pPr>
            <a:r>
              <a:rPr lang="en-US" sz="3556" dirty="0">
                <a:solidFill>
                  <a:srgbClr val="FFC000"/>
                </a:solidFill>
              </a:rPr>
              <a:t>Hypothyroidism Treatment-T4/T3 combination treatment</a:t>
            </a:r>
            <a:endParaRPr lang="en-US" dirty="0">
              <a:solidFill>
                <a:srgbClr val="FFC000"/>
              </a:solidFill>
            </a:endParaRPr>
          </a:p>
        </p:txBody>
      </p:sp>
      <p:sp>
        <p:nvSpPr>
          <p:cNvPr id="167939" name="Rectangle 3">
            <a:extLst>
              <a:ext uri="{FF2B5EF4-FFF2-40B4-BE49-F238E27FC236}">
                <a16:creationId xmlns:a16="http://schemas.microsoft.com/office/drawing/2014/main" id="{8A532E28-4506-D749-9023-C88743026C6B}"/>
              </a:ext>
            </a:extLst>
          </p:cNvPr>
          <p:cNvSpPr>
            <a:spLocks noGrp="1" noChangeArrowheads="1"/>
          </p:cNvSpPr>
          <p:nvPr>
            <p:ph type="body" idx="1"/>
          </p:nvPr>
        </p:nvSpPr>
        <p:spPr>
          <a:xfrm>
            <a:off x="1004888" y="1770063"/>
            <a:ext cx="7300912" cy="3657600"/>
          </a:xfrm>
        </p:spPr>
        <p:txBody>
          <a:bodyPr/>
          <a:lstStyle/>
          <a:p>
            <a:r>
              <a:rPr lang="en-US" sz="2000" dirty="0"/>
              <a:t>These 2 intriguing papers challenge the idea that all patients with hypothyroidism should be treated with T4.</a:t>
            </a:r>
          </a:p>
          <a:p>
            <a:r>
              <a:rPr lang="en-US" sz="2000" dirty="0"/>
              <a:t>I use different thyroid medicines to treat patients with hypothyroidism including T4/T3 combinations, and desiccated thyroid that contains T4 and T3. </a:t>
            </a:r>
          </a:p>
          <a:p>
            <a:r>
              <a:rPr lang="en-US" sz="2000" dirty="0"/>
              <a:t>I interpret this data that the many but not all of hypothyroid patients do fine on T4 alone (I currently take a T4/T3 combination).</a:t>
            </a:r>
          </a:p>
          <a:p>
            <a:r>
              <a:rPr lang="en-US" sz="2000" dirty="0"/>
              <a:t>As discussed later, T4 therapy can lead to high rT3 which can be detrimental  </a:t>
            </a:r>
          </a:p>
          <a:p>
            <a:r>
              <a:rPr lang="en-US" sz="2000" dirty="0"/>
              <a:t>Approximately 15-20% of the population does need T4/T3 combination to have an optimal effect on the thyroid. </a:t>
            </a:r>
          </a:p>
          <a:p>
            <a:pPr>
              <a:spcBef>
                <a:spcPts val="0"/>
              </a:spcBef>
            </a:pPr>
            <a:r>
              <a:rPr lang="en-US" sz="2000" dirty="0"/>
              <a:t>These patients are the vocal minority who are not doing well on T4 treatment and would benefit from seeing a thyroid specialist like myself</a:t>
            </a:r>
          </a:p>
          <a:p>
            <a:pPr>
              <a:spcBef>
                <a:spcPts val="0"/>
              </a:spcBef>
            </a:pPr>
            <a:endParaRPr lang="en-US" sz="1778" dirty="0"/>
          </a:p>
        </p:txBody>
      </p:sp>
    </p:spTree>
    <p:extLst>
      <p:ext uri="{BB962C8B-B14F-4D97-AF65-F5344CB8AC3E}">
        <p14:creationId xmlns:p14="http://schemas.microsoft.com/office/powerpoint/2010/main" val="22299665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DC5AAE25-7B4F-414E-82D3-AADFBCC3D5A9}"/>
              </a:ext>
            </a:extLst>
          </p:cNvPr>
          <p:cNvSpPr>
            <a:spLocks noGrp="1" noChangeArrowheads="1"/>
          </p:cNvSpPr>
          <p:nvPr>
            <p:ph type="title"/>
          </p:nvPr>
        </p:nvSpPr>
        <p:spPr>
          <a:xfrm>
            <a:off x="1117600" y="617538"/>
            <a:ext cx="6908800" cy="1016000"/>
          </a:xfrm>
        </p:spPr>
        <p:txBody>
          <a:bodyPr/>
          <a:lstStyle/>
          <a:p>
            <a:pPr>
              <a:defRPr/>
            </a:pPr>
            <a:r>
              <a:rPr lang="en-US" sz="3556" dirty="0">
                <a:solidFill>
                  <a:srgbClr val="FFC000"/>
                </a:solidFill>
              </a:rPr>
              <a:t>Hypothyroidism Treatment-</a:t>
            </a:r>
            <a:r>
              <a:rPr lang="en-US" sz="3556" dirty="0" err="1">
                <a:solidFill>
                  <a:srgbClr val="FFC000"/>
                </a:solidFill>
              </a:rPr>
              <a:t>Armour</a:t>
            </a:r>
            <a:r>
              <a:rPr lang="en-US" sz="3556" dirty="0">
                <a:solidFill>
                  <a:srgbClr val="FFC000"/>
                </a:solidFill>
              </a:rPr>
              <a:t> Thyroid</a:t>
            </a:r>
            <a:endParaRPr lang="en-US" dirty="0">
              <a:solidFill>
                <a:srgbClr val="FFC000"/>
              </a:solidFill>
            </a:endParaRPr>
          </a:p>
        </p:txBody>
      </p:sp>
      <p:sp>
        <p:nvSpPr>
          <p:cNvPr id="167939" name="Rectangle 3">
            <a:extLst>
              <a:ext uri="{FF2B5EF4-FFF2-40B4-BE49-F238E27FC236}">
                <a16:creationId xmlns:a16="http://schemas.microsoft.com/office/drawing/2014/main" id="{454239A7-094B-4440-90DF-B8C664F43273}"/>
              </a:ext>
            </a:extLst>
          </p:cNvPr>
          <p:cNvSpPr>
            <a:spLocks noGrp="1" noChangeArrowheads="1"/>
          </p:cNvSpPr>
          <p:nvPr>
            <p:ph type="body" idx="1"/>
          </p:nvPr>
        </p:nvSpPr>
        <p:spPr>
          <a:xfrm>
            <a:off x="609600" y="1752600"/>
            <a:ext cx="7843838" cy="3657600"/>
          </a:xfrm>
        </p:spPr>
        <p:txBody>
          <a:bodyPr/>
          <a:lstStyle/>
          <a:p>
            <a:pPr>
              <a:defRPr/>
            </a:pPr>
            <a:r>
              <a:rPr lang="en-US" sz="2000" dirty="0" err="1"/>
              <a:t>Armour</a:t>
            </a:r>
            <a:r>
              <a:rPr lang="en-US" sz="2000" dirty="0"/>
              <a:t> Thyroid has been in use for almost 100 years (since the 1920s) although it went out-of-favor about 30 years ago with more doctors prescribing synthetic levothyroxine. </a:t>
            </a:r>
          </a:p>
          <a:p>
            <a:pPr>
              <a:defRPr/>
            </a:pPr>
            <a:r>
              <a:rPr lang="en-US" sz="2000" dirty="0"/>
              <a:t>However recently there has been an added interest in using </a:t>
            </a:r>
            <a:r>
              <a:rPr lang="en-US" sz="2000" dirty="0" err="1"/>
              <a:t>Armour</a:t>
            </a:r>
            <a:r>
              <a:rPr lang="en-US" sz="2000" dirty="0"/>
              <a:t> Thyroid and other formulations of desiccated thyroid, partly because of the low quality-of-life some patients have on levothyroxine replacement and partly because of an interest in patients to use something they consider “more natural” and less synthetic. </a:t>
            </a:r>
          </a:p>
          <a:p>
            <a:pPr>
              <a:defRPr/>
            </a:pPr>
            <a:r>
              <a:rPr lang="en-US" sz="2000" dirty="0"/>
              <a:t>Most endocrinologists and consensus guidelines by the American Thyroid Association still recommend the use of synthetic levothyroxine and to avoid desiccated thyroid, in part due to the erroneous belief that desiccated thyroid is not standardized. </a:t>
            </a:r>
          </a:p>
        </p:txBody>
      </p:sp>
      <p:pic>
        <p:nvPicPr>
          <p:cNvPr id="2" name="Picture 1">
            <a:extLst>
              <a:ext uri="{FF2B5EF4-FFF2-40B4-BE49-F238E27FC236}">
                <a16:creationId xmlns:a16="http://schemas.microsoft.com/office/drawing/2014/main" id="{C68BDDF4-6B0F-0D45-80A2-7EEF342E462E}"/>
              </a:ext>
            </a:extLst>
          </p:cNvPr>
          <p:cNvPicPr>
            <a:picLocks noChangeAspect="1"/>
          </p:cNvPicPr>
          <p:nvPr/>
        </p:nvPicPr>
        <p:blipFill>
          <a:blip r:embed="rId3"/>
          <a:stretch>
            <a:fillRect/>
          </a:stretch>
        </p:blipFill>
        <p:spPr>
          <a:xfrm>
            <a:off x="107950" y="1111283"/>
            <a:ext cx="2019300" cy="5207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DC5AAE25-7B4F-414E-82D3-AADFBCC3D5A9}"/>
              </a:ext>
            </a:extLst>
          </p:cNvPr>
          <p:cNvSpPr>
            <a:spLocks noGrp="1" noChangeArrowheads="1"/>
          </p:cNvSpPr>
          <p:nvPr>
            <p:ph type="title"/>
          </p:nvPr>
        </p:nvSpPr>
        <p:spPr>
          <a:xfrm>
            <a:off x="1117600" y="617538"/>
            <a:ext cx="6908800" cy="1016000"/>
          </a:xfrm>
        </p:spPr>
        <p:txBody>
          <a:bodyPr/>
          <a:lstStyle/>
          <a:p>
            <a:pPr>
              <a:defRPr/>
            </a:pPr>
            <a:r>
              <a:rPr lang="en-US" sz="3556" dirty="0">
                <a:solidFill>
                  <a:srgbClr val="FFC000"/>
                </a:solidFill>
              </a:rPr>
              <a:t>Hypothyroidism Treatment-Desiccated Thyroid</a:t>
            </a:r>
            <a:endParaRPr lang="en-US" dirty="0">
              <a:solidFill>
                <a:srgbClr val="FFC000"/>
              </a:solidFill>
            </a:endParaRPr>
          </a:p>
        </p:txBody>
      </p:sp>
      <p:sp>
        <p:nvSpPr>
          <p:cNvPr id="167939" name="Rectangle 3">
            <a:extLst>
              <a:ext uri="{FF2B5EF4-FFF2-40B4-BE49-F238E27FC236}">
                <a16:creationId xmlns:a16="http://schemas.microsoft.com/office/drawing/2014/main" id="{454239A7-094B-4440-90DF-B8C664F43273}"/>
              </a:ext>
            </a:extLst>
          </p:cNvPr>
          <p:cNvSpPr>
            <a:spLocks noGrp="1" noChangeArrowheads="1"/>
          </p:cNvSpPr>
          <p:nvPr>
            <p:ph type="body" idx="1"/>
          </p:nvPr>
        </p:nvSpPr>
        <p:spPr>
          <a:xfrm>
            <a:off x="450850" y="1770063"/>
            <a:ext cx="7462838" cy="3657600"/>
          </a:xfrm>
        </p:spPr>
        <p:txBody>
          <a:bodyPr/>
          <a:lstStyle/>
          <a:p>
            <a:pPr>
              <a:defRPr/>
            </a:pPr>
            <a:r>
              <a:rPr lang="en-US" sz="1778" dirty="0"/>
              <a:t>Desiccated thyroid has a higher T3/T4 ratio than the human thyroid.</a:t>
            </a:r>
          </a:p>
          <a:p>
            <a:pPr>
              <a:defRPr/>
            </a:pPr>
            <a:r>
              <a:rPr lang="en-US" sz="1778" dirty="0"/>
              <a:t>Many patients on desiccated thyroid alone have high fT3, low fT4 and low TSH</a:t>
            </a:r>
          </a:p>
          <a:p>
            <a:pPr>
              <a:defRPr/>
            </a:pPr>
            <a:r>
              <a:rPr lang="en-US" sz="1778" dirty="0"/>
              <a:t>Desiccated thyroid has a higher T3/T4 ratio than the human thyroid. Most patients on desiccated thyroid  alone have high fT3, low fT4 and low TSH</a:t>
            </a:r>
          </a:p>
          <a:p>
            <a:pPr>
              <a:defRPr/>
            </a:pPr>
            <a:r>
              <a:rPr lang="en-US" sz="1778" dirty="0" err="1"/>
              <a:t>Armour</a:t>
            </a:r>
            <a:r>
              <a:rPr lang="en-US" sz="1778" dirty="0"/>
              <a:t> thyroid is made by Forest Labs and concern about variability of preparations and lack of standardization are unfounded.</a:t>
            </a:r>
          </a:p>
          <a:p>
            <a:pPr>
              <a:defRPr/>
            </a:pPr>
            <a:r>
              <a:rPr lang="en-US" sz="1778" dirty="0"/>
              <a:t>WP thyroid is a brand of desiccated thyroid with minimal binders and fillers</a:t>
            </a:r>
          </a:p>
          <a:p>
            <a:pPr>
              <a:defRPr/>
            </a:pPr>
            <a:r>
              <a:rPr lang="en-US" sz="1778" dirty="0" err="1"/>
              <a:t>NatureThroid</a:t>
            </a:r>
            <a:r>
              <a:rPr lang="en-US" sz="1778" dirty="0"/>
              <a:t> has more fillers than WP thyroid, but still pretty pure.</a:t>
            </a:r>
          </a:p>
          <a:p>
            <a:pPr>
              <a:defRPr/>
            </a:pPr>
            <a:r>
              <a:rPr lang="en-US" sz="1778" dirty="0"/>
              <a:t>Both WP thyroid and </a:t>
            </a:r>
            <a:r>
              <a:rPr lang="en-US" sz="1778" dirty="0" err="1"/>
              <a:t>NatureThroid</a:t>
            </a:r>
            <a:r>
              <a:rPr lang="en-US" sz="1778" dirty="0"/>
              <a:t> (made by RLC labs) have been on backorder for almost 1 and ½ years.</a:t>
            </a:r>
          </a:p>
          <a:p>
            <a:pPr>
              <a:defRPr/>
            </a:pPr>
            <a:r>
              <a:rPr lang="en-US" sz="1778" dirty="0"/>
              <a:t>I have WP in my office and can sell to patients (working in shipping it)</a:t>
            </a:r>
          </a:p>
          <a:p>
            <a:pPr marL="0" indent="0">
              <a:buFontTx/>
              <a:buNone/>
              <a:defRPr/>
            </a:pPr>
            <a:endParaRPr lang="en-US" sz="1778" dirty="0"/>
          </a:p>
        </p:txBody>
      </p:sp>
    </p:spTree>
    <p:extLst>
      <p:ext uri="{BB962C8B-B14F-4D97-AF65-F5344CB8AC3E}">
        <p14:creationId xmlns:p14="http://schemas.microsoft.com/office/powerpoint/2010/main" val="16916319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a:extLst>
              <a:ext uri="{FF2B5EF4-FFF2-40B4-BE49-F238E27FC236}">
                <a16:creationId xmlns:a16="http://schemas.microsoft.com/office/drawing/2014/main" id="{21277AB7-2619-714F-B627-1597E04898EB}"/>
              </a:ext>
            </a:extLst>
          </p:cNvPr>
          <p:cNvSpPr>
            <a:spLocks noGrp="1" noChangeArrowheads="1"/>
          </p:cNvSpPr>
          <p:nvPr>
            <p:ph type="title"/>
          </p:nvPr>
        </p:nvSpPr>
        <p:spPr>
          <a:xfrm>
            <a:off x="685800" y="228600"/>
            <a:ext cx="7772400" cy="1143000"/>
          </a:xfrm>
        </p:spPr>
        <p:txBody>
          <a:bodyPr/>
          <a:lstStyle/>
          <a:p>
            <a:r>
              <a:rPr lang="en-US" altLang="en-US" dirty="0">
                <a:solidFill>
                  <a:srgbClr val="FFC000"/>
                </a:solidFill>
              </a:rPr>
              <a:t>Outline</a:t>
            </a:r>
          </a:p>
        </p:txBody>
      </p:sp>
      <p:sp>
        <p:nvSpPr>
          <p:cNvPr id="15362" name="Rectangle 3">
            <a:extLst>
              <a:ext uri="{FF2B5EF4-FFF2-40B4-BE49-F238E27FC236}">
                <a16:creationId xmlns:a16="http://schemas.microsoft.com/office/drawing/2014/main" id="{09C023BF-D412-5947-8DAC-A62A92EA3569}"/>
              </a:ext>
            </a:extLst>
          </p:cNvPr>
          <p:cNvSpPr>
            <a:spLocks noGrp="1" noChangeArrowheads="1"/>
          </p:cNvSpPr>
          <p:nvPr>
            <p:ph type="body" idx="1"/>
          </p:nvPr>
        </p:nvSpPr>
        <p:spPr>
          <a:xfrm>
            <a:off x="685800" y="1143000"/>
            <a:ext cx="7772400" cy="4114800"/>
          </a:xfrm>
        </p:spPr>
        <p:txBody>
          <a:bodyPr/>
          <a:lstStyle/>
          <a:p>
            <a:r>
              <a:rPr lang="en-US" altLang="en-US" sz="2400" dirty="0"/>
              <a:t>Hypothalamic-Pituitary-Thyroid Axis</a:t>
            </a:r>
          </a:p>
          <a:p>
            <a:r>
              <a:rPr lang="en-US" altLang="en-US" sz="2400" dirty="0"/>
              <a:t>Does it Matter if I have Central or Primary Hypothyroidism?</a:t>
            </a:r>
          </a:p>
          <a:p>
            <a:r>
              <a:rPr lang="en-US" altLang="en-US" sz="2400" dirty="0"/>
              <a:t>How to Diagnose Central Hypothyroidism?</a:t>
            </a:r>
          </a:p>
          <a:p>
            <a:r>
              <a:rPr lang="en-US" altLang="en-US" sz="2400" dirty="0"/>
              <a:t>How important is the TPO antibody in the diagnosis of primary hypothyroidism? </a:t>
            </a:r>
          </a:p>
          <a:p>
            <a:r>
              <a:rPr lang="en-US" altLang="en-US" sz="2400" dirty="0"/>
              <a:t>What does it mean to have Hashimoto’s? </a:t>
            </a:r>
          </a:p>
          <a:p>
            <a:r>
              <a:rPr lang="en-US" altLang="en-US" sz="2400" dirty="0"/>
              <a:t>Which thyroid medicine is the best?</a:t>
            </a:r>
          </a:p>
          <a:p>
            <a:r>
              <a:rPr lang="en-US" altLang="en-US" sz="2400" dirty="0"/>
              <a:t>What is the difference between desiccated thyroid and synthetic thyroid hormones? </a:t>
            </a:r>
          </a:p>
          <a:p>
            <a:r>
              <a:rPr lang="en-US" altLang="en-US" sz="2400" dirty="0"/>
              <a:t>What about taking only T3? </a:t>
            </a:r>
          </a:p>
          <a:p>
            <a:r>
              <a:rPr lang="en-US" altLang="en-US" sz="2400" dirty="0"/>
              <a:t>Is rT3 important?</a:t>
            </a:r>
          </a:p>
          <a:p>
            <a:r>
              <a:rPr lang="en-US" altLang="en-US" sz="2400" dirty="0"/>
              <a:t>Is diet important in patients with hypothyroidism?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alpha val="84000"/>
          </a:schemeClr>
        </a:solidFill>
        <a:effectLst/>
      </p:bgPr>
    </p:bg>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DC5AAE25-7B4F-414E-82D3-AADFBCC3D5A9}"/>
              </a:ext>
            </a:extLst>
          </p:cNvPr>
          <p:cNvSpPr>
            <a:spLocks noGrp="1" noChangeArrowheads="1"/>
          </p:cNvSpPr>
          <p:nvPr>
            <p:ph type="title"/>
          </p:nvPr>
        </p:nvSpPr>
        <p:spPr>
          <a:xfrm>
            <a:off x="1117600" y="617538"/>
            <a:ext cx="6908800" cy="1016000"/>
          </a:xfrm>
        </p:spPr>
        <p:txBody>
          <a:bodyPr/>
          <a:lstStyle/>
          <a:p>
            <a:pPr>
              <a:defRPr/>
            </a:pPr>
            <a:r>
              <a:rPr lang="en-US" sz="3556" dirty="0">
                <a:solidFill>
                  <a:srgbClr val="FFC000"/>
                </a:solidFill>
              </a:rPr>
              <a:t>Hypothyroidism Treatment-NP thyroid</a:t>
            </a:r>
            <a:endParaRPr lang="en-US" dirty="0">
              <a:solidFill>
                <a:srgbClr val="FFC000"/>
              </a:solidFill>
            </a:endParaRPr>
          </a:p>
        </p:txBody>
      </p:sp>
      <p:sp>
        <p:nvSpPr>
          <p:cNvPr id="167939" name="Rectangle 3">
            <a:extLst>
              <a:ext uri="{FF2B5EF4-FFF2-40B4-BE49-F238E27FC236}">
                <a16:creationId xmlns:a16="http://schemas.microsoft.com/office/drawing/2014/main" id="{454239A7-094B-4440-90DF-B8C664F43273}"/>
              </a:ext>
            </a:extLst>
          </p:cNvPr>
          <p:cNvSpPr>
            <a:spLocks noGrp="1" noChangeArrowheads="1"/>
          </p:cNvSpPr>
          <p:nvPr>
            <p:ph type="body" idx="1"/>
          </p:nvPr>
        </p:nvSpPr>
        <p:spPr>
          <a:xfrm>
            <a:off x="831850" y="3065463"/>
            <a:ext cx="7462838" cy="3657600"/>
          </a:xfrm>
        </p:spPr>
        <p:txBody>
          <a:bodyPr/>
          <a:lstStyle/>
          <a:p>
            <a:pPr>
              <a:defRPr/>
            </a:pPr>
            <a:r>
              <a:rPr lang="en-US" sz="1778" dirty="0"/>
              <a:t>NP thyroid made by </a:t>
            </a:r>
            <a:r>
              <a:rPr lang="en-US" sz="1778" dirty="0" err="1"/>
              <a:t>Acella</a:t>
            </a:r>
            <a:r>
              <a:rPr lang="en-US" sz="1778" dirty="0"/>
              <a:t> is an excellent product and readily available</a:t>
            </a:r>
          </a:p>
          <a:p>
            <a:pPr>
              <a:defRPr/>
            </a:pPr>
            <a:r>
              <a:rPr lang="en-US" sz="1778" dirty="0"/>
              <a:t>CVS made a business decision not to stock NP thyroid saying it is on backorder (which is not true).</a:t>
            </a:r>
          </a:p>
          <a:p>
            <a:pPr marL="0" indent="0">
              <a:buFontTx/>
              <a:buNone/>
              <a:defRPr/>
            </a:pPr>
            <a:endParaRPr lang="en-US" sz="1778" dirty="0"/>
          </a:p>
        </p:txBody>
      </p:sp>
      <p:pic>
        <p:nvPicPr>
          <p:cNvPr id="2" name="Picture 1">
            <a:extLst>
              <a:ext uri="{FF2B5EF4-FFF2-40B4-BE49-F238E27FC236}">
                <a16:creationId xmlns:a16="http://schemas.microsoft.com/office/drawing/2014/main" id="{0A9A0DD7-AEDA-7E4B-8AE0-7DA000B70006}"/>
              </a:ext>
            </a:extLst>
          </p:cNvPr>
          <p:cNvPicPr>
            <a:picLocks noChangeAspect="1"/>
          </p:cNvPicPr>
          <p:nvPr/>
        </p:nvPicPr>
        <p:blipFill>
          <a:blip r:embed="rId3"/>
          <a:stretch>
            <a:fillRect/>
          </a:stretch>
        </p:blipFill>
        <p:spPr>
          <a:xfrm>
            <a:off x="685800" y="1536700"/>
            <a:ext cx="3206750" cy="1282700"/>
          </a:xfrm>
          <a:prstGeom prst="rect">
            <a:avLst/>
          </a:prstGeom>
          <a:ln>
            <a:solidFill>
              <a:schemeClr val="tx2">
                <a:lumMod val="90000"/>
                <a:alpha val="74000"/>
              </a:schemeClr>
            </a:solidFill>
          </a:ln>
        </p:spPr>
      </p:pic>
    </p:spTree>
    <p:extLst>
      <p:ext uri="{BB962C8B-B14F-4D97-AF65-F5344CB8AC3E}">
        <p14:creationId xmlns:p14="http://schemas.microsoft.com/office/powerpoint/2010/main" val="41744708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DC5AAE25-7B4F-414E-82D3-AADFBCC3D5A9}"/>
              </a:ext>
            </a:extLst>
          </p:cNvPr>
          <p:cNvSpPr>
            <a:spLocks noGrp="1" noChangeArrowheads="1"/>
          </p:cNvSpPr>
          <p:nvPr>
            <p:ph type="title"/>
          </p:nvPr>
        </p:nvSpPr>
        <p:spPr>
          <a:xfrm>
            <a:off x="1219200" y="457200"/>
            <a:ext cx="6908800" cy="1016000"/>
          </a:xfrm>
        </p:spPr>
        <p:txBody>
          <a:bodyPr/>
          <a:lstStyle/>
          <a:p>
            <a:pPr>
              <a:defRPr/>
            </a:pPr>
            <a:r>
              <a:rPr lang="en-US" sz="3556" dirty="0">
                <a:solidFill>
                  <a:srgbClr val="FFC000"/>
                </a:solidFill>
              </a:rPr>
              <a:t>Hypothyroidism Treatment-Desiccated Thyroid</a:t>
            </a:r>
            <a:endParaRPr lang="en-US" dirty="0">
              <a:solidFill>
                <a:srgbClr val="FFC000"/>
              </a:solidFill>
            </a:endParaRPr>
          </a:p>
        </p:txBody>
      </p:sp>
      <p:sp>
        <p:nvSpPr>
          <p:cNvPr id="167939" name="Rectangle 3">
            <a:extLst>
              <a:ext uri="{FF2B5EF4-FFF2-40B4-BE49-F238E27FC236}">
                <a16:creationId xmlns:a16="http://schemas.microsoft.com/office/drawing/2014/main" id="{454239A7-094B-4440-90DF-B8C664F43273}"/>
              </a:ext>
            </a:extLst>
          </p:cNvPr>
          <p:cNvSpPr>
            <a:spLocks noGrp="1" noChangeArrowheads="1"/>
          </p:cNvSpPr>
          <p:nvPr>
            <p:ph type="body" idx="1"/>
          </p:nvPr>
        </p:nvSpPr>
        <p:spPr>
          <a:xfrm>
            <a:off x="450850" y="1770063"/>
            <a:ext cx="7462838" cy="3657600"/>
          </a:xfrm>
        </p:spPr>
        <p:txBody>
          <a:bodyPr/>
          <a:lstStyle/>
          <a:p>
            <a:pPr>
              <a:defRPr/>
            </a:pPr>
            <a:r>
              <a:rPr lang="en-US" sz="1778" dirty="0"/>
              <a:t>T3 has a short half-life and desiccated thyroid or T3 or should be given </a:t>
            </a:r>
            <a:r>
              <a:rPr lang="en-US" sz="1778" dirty="0">
                <a:solidFill>
                  <a:srgbClr val="FFFF00"/>
                </a:solidFill>
              </a:rPr>
              <a:t>twice a day</a:t>
            </a:r>
          </a:p>
          <a:p>
            <a:pPr>
              <a:defRPr/>
            </a:pPr>
            <a:r>
              <a:rPr lang="en-US" sz="1778" dirty="0"/>
              <a:t>Otherwise the T3 is gone from your system and you are hypothyroid in the evening and next morning</a:t>
            </a:r>
          </a:p>
          <a:p>
            <a:pPr>
              <a:defRPr/>
            </a:pPr>
            <a:r>
              <a:rPr lang="en-US" sz="1778" dirty="0"/>
              <a:t>2</a:t>
            </a:r>
            <a:r>
              <a:rPr lang="en-US" sz="1778" baseline="30000" dirty="0"/>
              <a:t>nd</a:t>
            </a:r>
            <a:r>
              <a:rPr lang="en-US" sz="1778" dirty="0"/>
              <a:t> dose can be around 2-3 PM</a:t>
            </a:r>
          </a:p>
          <a:p>
            <a:pPr>
              <a:defRPr/>
            </a:pPr>
            <a:r>
              <a:rPr lang="en-US" sz="1778" dirty="0"/>
              <a:t>There may be other components of thyroid missing in synthetic preparations.</a:t>
            </a:r>
          </a:p>
          <a:p>
            <a:pPr>
              <a:defRPr/>
            </a:pPr>
            <a:r>
              <a:rPr lang="en-US" sz="1778" dirty="0"/>
              <a:t>I usually give desiccated thyroid in a twice a day, especially in patients with a poor quality of life on L-T4 alone.</a:t>
            </a:r>
          </a:p>
          <a:p>
            <a:pPr>
              <a:defRPr/>
            </a:pPr>
            <a:r>
              <a:rPr lang="en-US" sz="1778" dirty="0"/>
              <a:t>For </a:t>
            </a:r>
            <a:r>
              <a:rPr lang="en-US" sz="1778" dirty="0" err="1"/>
              <a:t>hypopit</a:t>
            </a:r>
            <a:r>
              <a:rPr lang="en-US" sz="1778" dirty="0"/>
              <a:t> patients, I aim for a fT4 and fT3 in upper normal range, with a suppressed TSH. </a:t>
            </a:r>
          </a:p>
          <a:p>
            <a:pPr marL="0" indent="0">
              <a:buFontTx/>
              <a:buNone/>
              <a:defRPr/>
            </a:pPr>
            <a:endParaRPr lang="en-US" sz="1778" dirty="0"/>
          </a:p>
        </p:txBody>
      </p:sp>
    </p:spTree>
    <p:extLst>
      <p:ext uri="{BB962C8B-B14F-4D97-AF65-F5344CB8AC3E}">
        <p14:creationId xmlns:p14="http://schemas.microsoft.com/office/powerpoint/2010/main" val="42098027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E4DF6AE8-96D7-5345-B07C-960F78F28FC8}"/>
              </a:ext>
            </a:extLst>
          </p:cNvPr>
          <p:cNvSpPr>
            <a:spLocks noGrp="1" noChangeArrowheads="1"/>
          </p:cNvSpPr>
          <p:nvPr>
            <p:ph type="title"/>
          </p:nvPr>
        </p:nvSpPr>
        <p:spPr>
          <a:xfrm>
            <a:off x="1117600" y="617538"/>
            <a:ext cx="6908800" cy="1016000"/>
          </a:xfrm>
        </p:spPr>
        <p:txBody>
          <a:bodyPr/>
          <a:lstStyle/>
          <a:p>
            <a:pPr>
              <a:defRPr/>
            </a:pPr>
            <a:r>
              <a:rPr lang="en-US" sz="3556" dirty="0">
                <a:solidFill>
                  <a:srgbClr val="FFC000"/>
                </a:solidFill>
              </a:rPr>
              <a:t>Hypothyroidism Treatment-Desiccated Thyroid- JCEM article</a:t>
            </a:r>
            <a:endParaRPr lang="en-US" dirty="0">
              <a:solidFill>
                <a:srgbClr val="FFC000"/>
              </a:solidFill>
            </a:endParaRPr>
          </a:p>
        </p:txBody>
      </p:sp>
      <p:sp>
        <p:nvSpPr>
          <p:cNvPr id="167939" name="Rectangle 3">
            <a:extLst>
              <a:ext uri="{FF2B5EF4-FFF2-40B4-BE49-F238E27FC236}">
                <a16:creationId xmlns:a16="http://schemas.microsoft.com/office/drawing/2014/main" id="{E8EB3BC5-20CB-4545-A73C-821C844AA422}"/>
              </a:ext>
            </a:extLst>
          </p:cNvPr>
          <p:cNvSpPr>
            <a:spLocks noGrp="1" noChangeArrowheads="1"/>
          </p:cNvSpPr>
          <p:nvPr>
            <p:ph type="body" idx="1"/>
          </p:nvPr>
        </p:nvSpPr>
        <p:spPr>
          <a:xfrm>
            <a:off x="450850" y="1770063"/>
            <a:ext cx="7462838" cy="3657600"/>
          </a:xfrm>
        </p:spPr>
        <p:txBody>
          <a:bodyPr/>
          <a:lstStyle/>
          <a:p>
            <a:pPr>
              <a:defRPr/>
            </a:pPr>
            <a:r>
              <a:rPr lang="en-US" altLang="en-US" sz="1778" dirty="0"/>
              <a:t>In the May 2013 issue of </a:t>
            </a:r>
            <a:r>
              <a:rPr lang="en-US" altLang="en-US" sz="1778" i="1" dirty="0"/>
              <a:t>Journal of Clinical Endocrinology and Metabolism </a:t>
            </a:r>
            <a:r>
              <a:rPr lang="en-US" altLang="en-US" sz="1778" u="sng" dirty="0"/>
              <a:t>http://</a:t>
            </a:r>
            <a:r>
              <a:rPr lang="en-US" altLang="en-US" sz="1778" u="sng" dirty="0" err="1"/>
              <a:t>www.ncbi.nlm.nih.gov</a:t>
            </a:r>
            <a:r>
              <a:rPr lang="en-US" altLang="en-US" sz="1778" u="sng" dirty="0"/>
              <a:t>/</a:t>
            </a:r>
            <a:r>
              <a:rPr lang="en-US" altLang="en-US" sz="1778" u="sng" dirty="0" err="1"/>
              <a:t>pubmed</a:t>
            </a:r>
            <a:r>
              <a:rPr lang="en-US" altLang="en-US" sz="1778" u="sng" dirty="0"/>
              <a:t>/23539727</a:t>
            </a:r>
            <a:r>
              <a:rPr lang="en-US" altLang="en-US" sz="1778" dirty="0"/>
              <a:t>, Huang and colleagues from the Walter Reed Medical National Military Medical Center in Bethesda, Maryland published the results of a randomized crossover study in which 70 patients completed the study and received either desiccated thyroid or levothyroxine replacement. </a:t>
            </a:r>
          </a:p>
          <a:p>
            <a:pPr>
              <a:defRPr/>
            </a:pPr>
            <a:r>
              <a:rPr lang="en-US" altLang="en-US" sz="1778" dirty="0"/>
              <a:t>In the introduction to this paper they commented that the T4 and T3 content of desiccated thyroid preparations, especially </a:t>
            </a:r>
            <a:r>
              <a:rPr lang="en-US" altLang="en-US" sz="1778" dirty="0" err="1"/>
              <a:t>Armour</a:t>
            </a:r>
            <a:r>
              <a:rPr lang="en-US" altLang="en-US" sz="1778" dirty="0"/>
              <a:t> Thyroid, has now been standardized. </a:t>
            </a:r>
          </a:p>
          <a:p>
            <a:pPr>
              <a:defRPr/>
            </a:pPr>
            <a:r>
              <a:rPr lang="en-US" altLang="en-US" sz="1778" dirty="0"/>
              <a:t>They cited a paper by JC Lowe published in the journal </a:t>
            </a:r>
            <a:r>
              <a:rPr lang="en-US" altLang="en-US" sz="1778" i="1" dirty="0"/>
              <a:t>Thyroid Science</a:t>
            </a:r>
            <a:r>
              <a:rPr lang="en-US" altLang="en-US" sz="1778" dirty="0"/>
              <a:t> in 2009 states that it is that </a:t>
            </a:r>
            <a:r>
              <a:rPr lang="en-US" altLang="en-US" sz="1778" dirty="0" err="1"/>
              <a:t>Armour</a:t>
            </a:r>
            <a:r>
              <a:rPr lang="en-US" altLang="en-US" sz="1778" dirty="0"/>
              <a:t> Thyroid has indeed been standardized so that 1 grain of </a:t>
            </a:r>
            <a:r>
              <a:rPr lang="en-US" altLang="en-US" sz="1778" dirty="0" err="1"/>
              <a:t>Armour</a:t>
            </a:r>
            <a:r>
              <a:rPr lang="en-US" altLang="en-US" sz="1778" dirty="0"/>
              <a:t> Thyroid contains 38 mg of L-T4 and 9 mg of liothyronine (T3).</a:t>
            </a:r>
          </a:p>
          <a:p>
            <a:pPr>
              <a:buFontTx/>
              <a:buNone/>
              <a:defRPr/>
            </a:pPr>
            <a:endParaRPr lang="en-US" altLang="en-US" sz="1778"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3411DE47-74B6-6942-B043-FAA832DF556F}"/>
              </a:ext>
            </a:extLst>
          </p:cNvPr>
          <p:cNvSpPr>
            <a:spLocks noGrp="1" noChangeArrowheads="1"/>
          </p:cNvSpPr>
          <p:nvPr>
            <p:ph type="title"/>
          </p:nvPr>
        </p:nvSpPr>
        <p:spPr>
          <a:xfrm>
            <a:off x="1117600" y="617538"/>
            <a:ext cx="7721600" cy="1016000"/>
          </a:xfrm>
        </p:spPr>
        <p:txBody>
          <a:bodyPr/>
          <a:lstStyle/>
          <a:p>
            <a:pPr>
              <a:defRPr/>
            </a:pPr>
            <a:r>
              <a:rPr lang="en-US" sz="3200" dirty="0">
                <a:solidFill>
                  <a:srgbClr val="FFC000"/>
                </a:solidFill>
              </a:rPr>
              <a:t>Hypothyroidism Treatment-Desiccated Thyroid- JCEM article</a:t>
            </a:r>
          </a:p>
        </p:txBody>
      </p:sp>
      <p:sp>
        <p:nvSpPr>
          <p:cNvPr id="167939" name="Rectangle 3">
            <a:extLst>
              <a:ext uri="{FF2B5EF4-FFF2-40B4-BE49-F238E27FC236}">
                <a16:creationId xmlns:a16="http://schemas.microsoft.com/office/drawing/2014/main" id="{BA2DF6E6-EAC3-3C42-BF41-64F9AB2A5C05}"/>
              </a:ext>
            </a:extLst>
          </p:cNvPr>
          <p:cNvSpPr>
            <a:spLocks noGrp="1" noChangeArrowheads="1"/>
          </p:cNvSpPr>
          <p:nvPr>
            <p:ph type="body" idx="1"/>
          </p:nvPr>
        </p:nvSpPr>
        <p:spPr>
          <a:xfrm>
            <a:off x="450850" y="1770063"/>
            <a:ext cx="7462838" cy="3657600"/>
          </a:xfrm>
        </p:spPr>
        <p:txBody>
          <a:bodyPr/>
          <a:lstStyle/>
          <a:p>
            <a:pPr>
              <a:defRPr/>
            </a:pPr>
            <a:r>
              <a:rPr lang="en-US" sz="1778" dirty="0"/>
              <a:t>Patients were on a stable dose of levothyroxine and had a normal TSH before the study started. </a:t>
            </a:r>
          </a:p>
          <a:p>
            <a:pPr>
              <a:defRPr/>
            </a:pPr>
            <a:r>
              <a:rPr lang="en-US" sz="1778" dirty="0"/>
              <a:t>78 patients were randomized and 70 concluding the study, with 35 received </a:t>
            </a:r>
            <a:r>
              <a:rPr lang="en-US" sz="1778" dirty="0" err="1"/>
              <a:t>Armour</a:t>
            </a:r>
            <a:r>
              <a:rPr lang="en-US" sz="1778" dirty="0"/>
              <a:t> Thyroid at the beginning and 35 received levothyroxine at the beginning. </a:t>
            </a:r>
          </a:p>
          <a:p>
            <a:pPr>
              <a:defRPr/>
            </a:pPr>
            <a:r>
              <a:rPr lang="en-US" sz="1778" dirty="0"/>
              <a:t>The dose of either the levothyroxine or the </a:t>
            </a:r>
            <a:r>
              <a:rPr lang="en-US" sz="1778" dirty="0" err="1"/>
              <a:t>Armour</a:t>
            </a:r>
            <a:r>
              <a:rPr lang="en-US" sz="1778" dirty="0"/>
              <a:t> Thyroid was adjusted after six weeks so that the TSH was between 0.5 and 3.0. </a:t>
            </a:r>
          </a:p>
          <a:p>
            <a:pPr>
              <a:defRPr/>
            </a:pPr>
            <a:r>
              <a:rPr lang="en-US" sz="1778" dirty="0"/>
              <a:t>They continued on that dose for an additional 10 weeks. </a:t>
            </a:r>
          </a:p>
          <a:p>
            <a:pPr>
              <a:defRPr/>
            </a:pPr>
            <a:r>
              <a:rPr lang="en-US" sz="1778" dirty="0"/>
              <a:t>After 16 weeks, patients were switched over to the other compound with the same adjustment at 6 weeks and continued for another 10 weeks.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F0C9A71A-D1AA-FB42-8DAF-5E96CBF253F1}"/>
              </a:ext>
            </a:extLst>
          </p:cNvPr>
          <p:cNvSpPr>
            <a:spLocks noGrp="1" noChangeArrowheads="1"/>
          </p:cNvSpPr>
          <p:nvPr>
            <p:ph type="title"/>
          </p:nvPr>
        </p:nvSpPr>
        <p:spPr>
          <a:xfrm>
            <a:off x="1117600" y="617538"/>
            <a:ext cx="7340600" cy="1016000"/>
          </a:xfrm>
        </p:spPr>
        <p:txBody>
          <a:bodyPr/>
          <a:lstStyle/>
          <a:p>
            <a:pPr>
              <a:defRPr/>
            </a:pPr>
            <a:r>
              <a:rPr lang="en-US" sz="3600" dirty="0">
                <a:solidFill>
                  <a:srgbClr val="FFC000"/>
                </a:solidFill>
              </a:rPr>
              <a:t>Hypothyroidism Treatment-Desiccated Thyroid- JCEM article</a:t>
            </a:r>
            <a:endParaRPr lang="en-US" dirty="0"/>
          </a:p>
        </p:txBody>
      </p:sp>
      <p:sp>
        <p:nvSpPr>
          <p:cNvPr id="167939" name="Rectangle 3">
            <a:extLst>
              <a:ext uri="{FF2B5EF4-FFF2-40B4-BE49-F238E27FC236}">
                <a16:creationId xmlns:a16="http://schemas.microsoft.com/office/drawing/2014/main" id="{04809B0A-FD2C-7A4D-BCD9-E4EBB4EA6B2B}"/>
              </a:ext>
            </a:extLst>
          </p:cNvPr>
          <p:cNvSpPr>
            <a:spLocks noGrp="1" noChangeArrowheads="1"/>
          </p:cNvSpPr>
          <p:nvPr>
            <p:ph type="body" idx="1"/>
          </p:nvPr>
        </p:nvSpPr>
        <p:spPr>
          <a:xfrm>
            <a:off x="450850" y="1770063"/>
            <a:ext cx="7462838" cy="3657600"/>
          </a:xfrm>
        </p:spPr>
        <p:txBody>
          <a:bodyPr/>
          <a:lstStyle/>
          <a:p>
            <a:pPr>
              <a:defRPr/>
            </a:pPr>
            <a:r>
              <a:rPr lang="en-US" altLang="en-US" sz="1778" dirty="0"/>
              <a:t>There was not a statistical improvement in symptoms for general health questionnaires or neuropsychological testing, however there was a trend toward improvement in these tests for the group that took the desiccated thyroid compared to the levothyroxine replacement group. </a:t>
            </a:r>
          </a:p>
          <a:p>
            <a:pPr>
              <a:defRPr/>
            </a:pPr>
            <a:r>
              <a:rPr lang="en-US" altLang="en-US" sz="1778" dirty="0"/>
              <a:t>There was a 2.86 pound weight loss among the group that took the desiccated thyroid compared to the levothyroxine group that was significant.</a:t>
            </a:r>
          </a:p>
          <a:p>
            <a:pPr>
              <a:defRPr/>
            </a:pPr>
            <a:r>
              <a:rPr lang="en-US" altLang="en-US" sz="1778" dirty="0"/>
              <a:t>Patients on </a:t>
            </a:r>
            <a:r>
              <a:rPr lang="en-US" altLang="en-US" sz="1778" dirty="0" err="1"/>
              <a:t>Armour</a:t>
            </a:r>
            <a:r>
              <a:rPr lang="en-US" altLang="en-US" sz="1778" dirty="0"/>
              <a:t> Thyroid did have a slightly lower HDL level that is the good cholesterol, so that could be a potential detriment to </a:t>
            </a:r>
            <a:r>
              <a:rPr lang="en-US" altLang="en-US" sz="1778" dirty="0" err="1"/>
              <a:t>Armour</a:t>
            </a:r>
            <a:r>
              <a:rPr lang="en-US" altLang="en-US" sz="1778" dirty="0"/>
              <a:t> replacement. </a:t>
            </a:r>
          </a:p>
          <a:p>
            <a:pPr>
              <a:defRPr/>
            </a:pPr>
            <a:r>
              <a:rPr lang="en-US" altLang="en-US" sz="1778" dirty="0"/>
              <a:t>Both total T4 and free T4 were much lower on the </a:t>
            </a:r>
            <a:r>
              <a:rPr lang="en-US" altLang="en-US" sz="1778" dirty="0" err="1"/>
              <a:t>Armour</a:t>
            </a:r>
            <a:r>
              <a:rPr lang="en-US" altLang="en-US" sz="1778" dirty="0"/>
              <a:t> Thyroid than on levothyroxine replacement indicating that patients on </a:t>
            </a:r>
            <a:r>
              <a:rPr lang="en-US" altLang="en-US" sz="1778" dirty="0" err="1"/>
              <a:t>Armour</a:t>
            </a:r>
            <a:r>
              <a:rPr lang="en-US" altLang="en-US" sz="1778" dirty="0"/>
              <a:t> Thyroid need an additional low dose of levothyroxine, as Dr. Friedman often prescribes.</a:t>
            </a:r>
          </a:p>
          <a:p>
            <a:pPr>
              <a:defRPr/>
            </a:pPr>
            <a:r>
              <a:rPr lang="en-US" altLang="en-US" sz="1778" dirty="0"/>
              <a:t>rT3 was higher in the levothyroxine replacement group, which may be detrimental</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01E79B9-CBDC-8746-A442-ACE1C1B54BE0}"/>
              </a:ext>
            </a:extLst>
          </p:cNvPr>
          <p:cNvSpPr>
            <a:spLocks noGrp="1" noChangeArrowheads="1"/>
          </p:cNvSpPr>
          <p:nvPr>
            <p:ph type="title"/>
          </p:nvPr>
        </p:nvSpPr>
        <p:spPr>
          <a:xfrm>
            <a:off x="1117600" y="617538"/>
            <a:ext cx="7493000" cy="1016000"/>
          </a:xfrm>
        </p:spPr>
        <p:txBody>
          <a:bodyPr/>
          <a:lstStyle/>
          <a:p>
            <a:pPr>
              <a:defRPr/>
            </a:pPr>
            <a:r>
              <a:rPr lang="en-US" sz="3600" dirty="0">
                <a:solidFill>
                  <a:srgbClr val="FFC000"/>
                </a:solidFill>
              </a:rPr>
              <a:t>Hypothyroidism Treatment-Desiccated Thyroid- JCEM article</a:t>
            </a:r>
            <a:endParaRPr lang="en-US" dirty="0"/>
          </a:p>
        </p:txBody>
      </p:sp>
      <p:sp>
        <p:nvSpPr>
          <p:cNvPr id="167939" name="Rectangle 3">
            <a:extLst>
              <a:ext uri="{FF2B5EF4-FFF2-40B4-BE49-F238E27FC236}">
                <a16:creationId xmlns:a16="http://schemas.microsoft.com/office/drawing/2014/main" id="{927DA060-2F69-8B4E-8732-6BA5A2EBBBED}"/>
              </a:ext>
            </a:extLst>
          </p:cNvPr>
          <p:cNvSpPr>
            <a:spLocks noGrp="1" noChangeArrowheads="1"/>
          </p:cNvSpPr>
          <p:nvPr>
            <p:ph type="body" idx="1"/>
          </p:nvPr>
        </p:nvSpPr>
        <p:spPr>
          <a:xfrm>
            <a:off x="450850" y="1770063"/>
            <a:ext cx="7462838" cy="3657600"/>
          </a:xfrm>
        </p:spPr>
        <p:txBody>
          <a:bodyPr/>
          <a:lstStyle/>
          <a:p>
            <a:pPr>
              <a:defRPr/>
            </a:pPr>
            <a:r>
              <a:rPr lang="en-US" altLang="en-US" sz="1778" dirty="0"/>
              <a:t>Most importantly, 49% of the patients preferred </a:t>
            </a:r>
            <a:r>
              <a:rPr lang="en-US" altLang="en-US" sz="1778" dirty="0" err="1"/>
              <a:t>Armour</a:t>
            </a:r>
            <a:r>
              <a:rPr lang="en-US" altLang="en-US" sz="1778" dirty="0"/>
              <a:t> Thyroid, 19% preferred levothyroxine and 33% did not notice a difference.</a:t>
            </a:r>
          </a:p>
          <a:p>
            <a:pPr>
              <a:defRPr/>
            </a:pPr>
            <a:r>
              <a:rPr lang="en-US" altLang="en-US" sz="1778" dirty="0"/>
              <a:t>This was important as the study was blinded and they didn’t know which thyroid preparation they were taking and indicates some subtle improvement in how they were feeling with </a:t>
            </a:r>
            <a:r>
              <a:rPr lang="en-US" altLang="en-US" sz="1778" dirty="0" err="1"/>
              <a:t>Armour</a:t>
            </a:r>
            <a:r>
              <a:rPr lang="en-US" altLang="en-US" sz="1778" dirty="0"/>
              <a:t> Thyroid. </a:t>
            </a:r>
          </a:p>
          <a:p>
            <a:pPr>
              <a:defRPr/>
            </a:pPr>
            <a:r>
              <a:rPr lang="en-US" altLang="en-US" sz="1778" dirty="0"/>
              <a:t>The subgroup that preferred </a:t>
            </a:r>
            <a:r>
              <a:rPr lang="en-US" altLang="en-US" sz="1778" dirty="0" err="1"/>
              <a:t>Armour</a:t>
            </a:r>
            <a:r>
              <a:rPr lang="en-US" altLang="en-US" sz="1778" dirty="0"/>
              <a:t> Thyroid lost even more weight; they lost 4 pounds on </a:t>
            </a:r>
            <a:r>
              <a:rPr lang="en-US" altLang="en-US" sz="1778" dirty="0" err="1"/>
              <a:t>Armour</a:t>
            </a:r>
            <a:r>
              <a:rPr lang="en-US" altLang="en-US" sz="1778" dirty="0"/>
              <a:t> Thyroid compared to levothyroxine. </a:t>
            </a:r>
          </a:p>
          <a:p>
            <a:pPr>
              <a:defRPr/>
            </a:pPr>
            <a:r>
              <a:rPr lang="en-US" altLang="en-US" sz="1778" dirty="0"/>
              <a:t>They had better well-being and their thyroid symptoms were significantly better with better cognitive function on </a:t>
            </a:r>
            <a:r>
              <a:rPr lang="en-US" altLang="en-US" sz="1778" dirty="0" err="1"/>
              <a:t>Armour</a:t>
            </a:r>
            <a:r>
              <a:rPr lang="en-US" altLang="en-US" sz="1778" dirty="0"/>
              <a:t> Thyroid compared to when they were on levothyroxine. </a:t>
            </a:r>
          </a:p>
          <a:p>
            <a:pPr>
              <a:defRPr/>
            </a:pPr>
            <a:r>
              <a:rPr lang="en-US" altLang="en-US" sz="1778" dirty="0"/>
              <a:t>This suggests that a subset of patients need </a:t>
            </a:r>
            <a:r>
              <a:rPr lang="en-US" altLang="en-US" sz="1778" dirty="0" err="1"/>
              <a:t>Armour</a:t>
            </a:r>
            <a:r>
              <a:rPr lang="en-US" altLang="en-US" sz="1778" dirty="0"/>
              <a:t> Thyroid as opposed to levothyroxine alone. </a:t>
            </a:r>
          </a:p>
          <a:p>
            <a:pPr>
              <a:defRPr/>
            </a:pPr>
            <a:r>
              <a:rPr lang="en-US" altLang="en-US" sz="1778" dirty="0"/>
              <a:t>These patients may be poor converters of T4 to T3.</a:t>
            </a:r>
          </a:p>
          <a:p>
            <a:pPr>
              <a:buFontTx/>
              <a:buNone/>
              <a:defRPr/>
            </a:pPr>
            <a:endParaRPr lang="en-US" altLang="en-US" sz="1778"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01E79B9-CBDC-8746-A442-ACE1C1B54BE0}"/>
              </a:ext>
            </a:extLst>
          </p:cNvPr>
          <p:cNvSpPr>
            <a:spLocks noGrp="1" noChangeArrowheads="1"/>
          </p:cNvSpPr>
          <p:nvPr>
            <p:ph type="title"/>
          </p:nvPr>
        </p:nvSpPr>
        <p:spPr>
          <a:xfrm>
            <a:off x="1117600" y="617538"/>
            <a:ext cx="7493000" cy="1016000"/>
          </a:xfrm>
        </p:spPr>
        <p:txBody>
          <a:bodyPr/>
          <a:lstStyle/>
          <a:p>
            <a:pPr>
              <a:defRPr/>
            </a:pPr>
            <a:r>
              <a:rPr lang="en-US" sz="3600" dirty="0">
                <a:solidFill>
                  <a:srgbClr val="FFC000"/>
                </a:solidFill>
              </a:rPr>
              <a:t>Hypothyroidism Treatment-Desiccated Thyroid- JCEM article</a:t>
            </a:r>
            <a:endParaRPr lang="en-US" dirty="0"/>
          </a:p>
        </p:txBody>
      </p:sp>
      <p:sp>
        <p:nvSpPr>
          <p:cNvPr id="167939" name="Rectangle 3">
            <a:extLst>
              <a:ext uri="{FF2B5EF4-FFF2-40B4-BE49-F238E27FC236}">
                <a16:creationId xmlns:a16="http://schemas.microsoft.com/office/drawing/2014/main" id="{927DA060-2F69-8B4E-8732-6BA5A2EBBBED}"/>
              </a:ext>
            </a:extLst>
          </p:cNvPr>
          <p:cNvSpPr>
            <a:spLocks noGrp="1" noChangeArrowheads="1"/>
          </p:cNvSpPr>
          <p:nvPr>
            <p:ph type="body" idx="1"/>
          </p:nvPr>
        </p:nvSpPr>
        <p:spPr>
          <a:xfrm>
            <a:off x="450850" y="1770063"/>
            <a:ext cx="7462838" cy="3657600"/>
          </a:xfrm>
        </p:spPr>
        <p:txBody>
          <a:bodyPr/>
          <a:lstStyle/>
          <a:p>
            <a:r>
              <a:rPr lang="en-US" sz="2400" dirty="0"/>
              <a:t>There were no side effects in the </a:t>
            </a:r>
            <a:r>
              <a:rPr lang="en-US" sz="2400" dirty="0" err="1"/>
              <a:t>Armour</a:t>
            </a:r>
            <a:r>
              <a:rPr lang="en-US" sz="2400" dirty="0"/>
              <a:t> Thyroid group; specifically there was no increase in heart rate or pulse.</a:t>
            </a:r>
          </a:p>
          <a:p>
            <a:pPr>
              <a:defRPr/>
            </a:pPr>
            <a:r>
              <a:rPr lang="en-US" sz="2400" dirty="0"/>
              <a:t>The authors concluded that improvement with </a:t>
            </a:r>
            <a:r>
              <a:rPr lang="en-US" sz="2400" dirty="0" err="1"/>
              <a:t>Armour</a:t>
            </a:r>
            <a:r>
              <a:rPr lang="en-US" sz="2400" dirty="0"/>
              <a:t> Thyroid may not be detected by the relatively insensitive methods used in the study.</a:t>
            </a:r>
          </a:p>
          <a:p>
            <a:pPr>
              <a:defRPr/>
            </a:pPr>
            <a:r>
              <a:rPr lang="en-US" sz="2400" dirty="0"/>
              <a:t>They also concluded that once-daily desiccated thyroid in place of levothyroxine caused modest weight loss and possible improvements in symptoms and mental health without appreciable adverse effects.</a:t>
            </a:r>
            <a:endParaRPr lang="en-US" altLang="en-US" sz="2400" dirty="0"/>
          </a:p>
        </p:txBody>
      </p:sp>
    </p:spTree>
    <p:extLst>
      <p:ext uri="{BB962C8B-B14F-4D97-AF65-F5344CB8AC3E}">
        <p14:creationId xmlns:p14="http://schemas.microsoft.com/office/powerpoint/2010/main" val="3920400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01E79B9-CBDC-8746-A442-ACE1C1B54BE0}"/>
              </a:ext>
            </a:extLst>
          </p:cNvPr>
          <p:cNvSpPr>
            <a:spLocks noGrp="1" noChangeArrowheads="1"/>
          </p:cNvSpPr>
          <p:nvPr>
            <p:ph type="title"/>
          </p:nvPr>
        </p:nvSpPr>
        <p:spPr>
          <a:xfrm>
            <a:off x="914400" y="228600"/>
            <a:ext cx="7493000" cy="1016000"/>
          </a:xfrm>
        </p:spPr>
        <p:txBody>
          <a:bodyPr/>
          <a:lstStyle/>
          <a:p>
            <a:pPr>
              <a:defRPr/>
            </a:pPr>
            <a:r>
              <a:rPr lang="en-US" sz="3600" dirty="0">
                <a:solidFill>
                  <a:srgbClr val="FFC000"/>
                </a:solidFill>
              </a:rPr>
              <a:t>Hypothyroidism Treatment-Desiccated Thyroid- my comments</a:t>
            </a:r>
            <a:endParaRPr lang="en-US" dirty="0"/>
          </a:p>
        </p:txBody>
      </p:sp>
      <p:sp>
        <p:nvSpPr>
          <p:cNvPr id="167939" name="Rectangle 3">
            <a:extLst>
              <a:ext uri="{FF2B5EF4-FFF2-40B4-BE49-F238E27FC236}">
                <a16:creationId xmlns:a16="http://schemas.microsoft.com/office/drawing/2014/main" id="{927DA060-2F69-8B4E-8732-6BA5A2EBBBED}"/>
              </a:ext>
            </a:extLst>
          </p:cNvPr>
          <p:cNvSpPr>
            <a:spLocks noGrp="1" noChangeArrowheads="1"/>
          </p:cNvSpPr>
          <p:nvPr>
            <p:ph type="body" idx="1"/>
          </p:nvPr>
        </p:nvSpPr>
        <p:spPr>
          <a:xfrm>
            <a:off x="304800" y="1244600"/>
            <a:ext cx="7462838" cy="3657600"/>
          </a:xfrm>
        </p:spPr>
        <p:txBody>
          <a:bodyPr/>
          <a:lstStyle/>
          <a:p>
            <a:r>
              <a:rPr lang="en-US" sz="2400" dirty="0"/>
              <a:t>I found it to be a very well designed and well executed study done by a reputable group and published in a superb journal. </a:t>
            </a:r>
          </a:p>
          <a:p>
            <a:r>
              <a:rPr lang="en-US" sz="2400" dirty="0"/>
              <a:t>I note that the </a:t>
            </a:r>
            <a:r>
              <a:rPr lang="en-US" sz="2400" dirty="0" err="1"/>
              <a:t>Armour</a:t>
            </a:r>
            <a:r>
              <a:rPr lang="en-US" sz="2400" dirty="0"/>
              <a:t> Thyroid was given as a single dose once a day without levothyroxine. Since </a:t>
            </a:r>
            <a:r>
              <a:rPr lang="en-US" sz="2400" dirty="0" err="1"/>
              <a:t>Armour</a:t>
            </a:r>
            <a:r>
              <a:rPr lang="en-US" sz="2400" dirty="0"/>
              <a:t> Thyroid contains T3 that has a short half-life, I prescribe </a:t>
            </a:r>
            <a:r>
              <a:rPr lang="en-US" sz="2400" dirty="0" err="1"/>
              <a:t>Armour</a:t>
            </a:r>
            <a:r>
              <a:rPr lang="en-US" sz="2400" dirty="0"/>
              <a:t> Thyroid twice a day.</a:t>
            </a:r>
          </a:p>
          <a:p>
            <a:r>
              <a:rPr lang="en-US" sz="2400" dirty="0"/>
              <a:t>I suspect that if the study gave </a:t>
            </a:r>
            <a:r>
              <a:rPr lang="en-US" sz="2400" dirty="0" err="1"/>
              <a:t>Armour</a:t>
            </a:r>
            <a:r>
              <a:rPr lang="en-US" sz="2400" dirty="0"/>
              <a:t> Thyroid twice a day, those patients would have done even better than on once a day </a:t>
            </a:r>
            <a:r>
              <a:rPr lang="en-US" sz="2400" dirty="0" err="1"/>
              <a:t>Armour</a:t>
            </a:r>
            <a:r>
              <a:rPr lang="en-US" sz="2400" dirty="0"/>
              <a:t> Thyroid. </a:t>
            </a:r>
          </a:p>
          <a:p>
            <a:r>
              <a:rPr lang="en-US" sz="2400" dirty="0"/>
              <a:t>This study clearly refuted that </a:t>
            </a:r>
            <a:r>
              <a:rPr lang="en-US" sz="2400" dirty="0" err="1"/>
              <a:t>Armour</a:t>
            </a:r>
            <a:r>
              <a:rPr lang="en-US" sz="2400" dirty="0"/>
              <a:t> Thyroid is inferior to levothyroxine.</a:t>
            </a:r>
          </a:p>
        </p:txBody>
      </p:sp>
    </p:spTree>
    <p:extLst>
      <p:ext uri="{BB962C8B-B14F-4D97-AF65-F5344CB8AC3E}">
        <p14:creationId xmlns:p14="http://schemas.microsoft.com/office/powerpoint/2010/main" val="5502293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01E79B9-CBDC-8746-A442-ACE1C1B54BE0}"/>
              </a:ext>
            </a:extLst>
          </p:cNvPr>
          <p:cNvSpPr>
            <a:spLocks noGrp="1" noChangeArrowheads="1"/>
          </p:cNvSpPr>
          <p:nvPr>
            <p:ph type="title"/>
          </p:nvPr>
        </p:nvSpPr>
        <p:spPr>
          <a:xfrm>
            <a:off x="914400" y="228600"/>
            <a:ext cx="7493000" cy="1016000"/>
          </a:xfrm>
        </p:spPr>
        <p:txBody>
          <a:bodyPr/>
          <a:lstStyle/>
          <a:p>
            <a:pPr>
              <a:defRPr/>
            </a:pPr>
            <a:r>
              <a:rPr lang="en-US" sz="3600" dirty="0">
                <a:solidFill>
                  <a:srgbClr val="FFC000"/>
                </a:solidFill>
              </a:rPr>
              <a:t>Hypothyroidism Treatment-Desiccated Thyroid- my comments</a:t>
            </a:r>
            <a:endParaRPr lang="en-US" dirty="0"/>
          </a:p>
        </p:txBody>
      </p:sp>
      <p:sp>
        <p:nvSpPr>
          <p:cNvPr id="167939" name="Rectangle 3">
            <a:extLst>
              <a:ext uri="{FF2B5EF4-FFF2-40B4-BE49-F238E27FC236}">
                <a16:creationId xmlns:a16="http://schemas.microsoft.com/office/drawing/2014/main" id="{927DA060-2F69-8B4E-8732-6BA5A2EBBBED}"/>
              </a:ext>
            </a:extLst>
          </p:cNvPr>
          <p:cNvSpPr>
            <a:spLocks noGrp="1" noChangeArrowheads="1"/>
          </p:cNvSpPr>
          <p:nvPr>
            <p:ph type="body" idx="1"/>
          </p:nvPr>
        </p:nvSpPr>
        <p:spPr>
          <a:xfrm>
            <a:off x="762000" y="1244600"/>
            <a:ext cx="7462838" cy="3657600"/>
          </a:xfrm>
        </p:spPr>
        <p:txBody>
          <a:bodyPr/>
          <a:lstStyle/>
          <a:p>
            <a:r>
              <a:rPr lang="en-US" sz="2400" dirty="0"/>
              <a:t>The study also pointed out the importance of trying to determine the subset of patients to put on desiccated thyroid. </a:t>
            </a:r>
          </a:p>
          <a:p>
            <a:r>
              <a:rPr lang="en-US" sz="2400" dirty="0"/>
              <a:t>A significant subset of patients did prefer the desiccated thyroid. </a:t>
            </a:r>
          </a:p>
          <a:p>
            <a:r>
              <a:rPr lang="en-US" sz="2400" dirty="0"/>
              <a:t>Those who preferred desiccated thyroid were more likely to have autoimmune thyroid disease and had a slightly higher reverse T3, although neither of these were significant. </a:t>
            </a:r>
          </a:p>
        </p:txBody>
      </p:sp>
    </p:spTree>
    <p:extLst>
      <p:ext uri="{BB962C8B-B14F-4D97-AF65-F5344CB8AC3E}">
        <p14:creationId xmlns:p14="http://schemas.microsoft.com/office/powerpoint/2010/main" val="32620376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01E79B9-CBDC-8746-A442-ACE1C1B54BE0}"/>
              </a:ext>
            </a:extLst>
          </p:cNvPr>
          <p:cNvSpPr>
            <a:spLocks noGrp="1" noChangeArrowheads="1"/>
          </p:cNvSpPr>
          <p:nvPr>
            <p:ph type="title"/>
          </p:nvPr>
        </p:nvSpPr>
        <p:spPr>
          <a:xfrm>
            <a:off x="914400" y="228600"/>
            <a:ext cx="7493000" cy="1016000"/>
          </a:xfrm>
        </p:spPr>
        <p:txBody>
          <a:bodyPr/>
          <a:lstStyle/>
          <a:p>
            <a:pPr>
              <a:defRPr/>
            </a:pPr>
            <a:r>
              <a:rPr lang="en-US" sz="3600" dirty="0">
                <a:solidFill>
                  <a:srgbClr val="FFC000"/>
                </a:solidFill>
              </a:rPr>
              <a:t>Hypothyroidism Treatment-Desiccated Thyroid- my comments</a:t>
            </a:r>
            <a:endParaRPr lang="en-US" dirty="0"/>
          </a:p>
        </p:txBody>
      </p:sp>
      <p:sp>
        <p:nvSpPr>
          <p:cNvPr id="167939" name="Rectangle 3">
            <a:extLst>
              <a:ext uri="{FF2B5EF4-FFF2-40B4-BE49-F238E27FC236}">
                <a16:creationId xmlns:a16="http://schemas.microsoft.com/office/drawing/2014/main" id="{927DA060-2F69-8B4E-8732-6BA5A2EBBBED}"/>
              </a:ext>
            </a:extLst>
          </p:cNvPr>
          <p:cNvSpPr>
            <a:spLocks noGrp="1" noChangeArrowheads="1"/>
          </p:cNvSpPr>
          <p:nvPr>
            <p:ph type="body" idx="1"/>
          </p:nvPr>
        </p:nvSpPr>
        <p:spPr>
          <a:xfrm>
            <a:off x="304800" y="1244600"/>
            <a:ext cx="7462838" cy="3657600"/>
          </a:xfrm>
        </p:spPr>
        <p:txBody>
          <a:bodyPr/>
          <a:lstStyle/>
          <a:p>
            <a:r>
              <a:rPr lang="en-US" sz="2400" dirty="0"/>
              <a:t>The study examined all patients with hypothyroidism on levothyroxine replacement, most of whom were doing well. </a:t>
            </a:r>
          </a:p>
          <a:p>
            <a:r>
              <a:rPr lang="en-US" sz="2400" dirty="0"/>
              <a:t>If the study used the subset of patients who were on levothyroxine replacement and feeling poor, I surmises that they would have done even better on desiccated thyroid. </a:t>
            </a:r>
          </a:p>
          <a:p>
            <a:r>
              <a:rPr lang="en-US" sz="2400" dirty="0"/>
              <a:t>Many of the patients who come to see me have a low quality-of-life on levothyroxine replacement. </a:t>
            </a:r>
          </a:p>
          <a:p>
            <a:r>
              <a:rPr lang="en-US" sz="2400" dirty="0"/>
              <a:t>If your doctor refuses to prescribe desiccated thyroid, show him the 2013 article or better yet, come out and see me.</a:t>
            </a:r>
          </a:p>
        </p:txBody>
      </p:sp>
    </p:spTree>
    <p:extLst>
      <p:ext uri="{BB962C8B-B14F-4D97-AF65-F5344CB8AC3E}">
        <p14:creationId xmlns:p14="http://schemas.microsoft.com/office/powerpoint/2010/main" val="16091110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026">
            <a:extLst>
              <a:ext uri="{FF2B5EF4-FFF2-40B4-BE49-F238E27FC236}">
                <a16:creationId xmlns:a16="http://schemas.microsoft.com/office/drawing/2014/main" id="{FF753A5B-27CE-BD48-9ABF-BCF642FF67D1}"/>
              </a:ext>
            </a:extLst>
          </p:cNvPr>
          <p:cNvSpPr>
            <a:spLocks noGrp="1" noChangeArrowheads="1"/>
          </p:cNvSpPr>
          <p:nvPr>
            <p:ph type="title"/>
          </p:nvPr>
        </p:nvSpPr>
        <p:spPr/>
        <p:txBody>
          <a:bodyPr/>
          <a:lstStyle/>
          <a:p>
            <a:r>
              <a:rPr lang="en-US" altLang="en-US" dirty="0">
                <a:solidFill>
                  <a:srgbClr val="FFC000"/>
                </a:solidFill>
              </a:rPr>
              <a:t>Hormonal Axes (in order of 1</a:t>
            </a:r>
            <a:r>
              <a:rPr lang="en-US" altLang="en-US" baseline="30000" dirty="0">
                <a:solidFill>
                  <a:srgbClr val="FFC000"/>
                </a:solidFill>
              </a:rPr>
              <a:t>st</a:t>
            </a:r>
            <a:r>
              <a:rPr lang="en-US" altLang="en-US" dirty="0">
                <a:solidFill>
                  <a:srgbClr val="FFC000"/>
                </a:solidFill>
              </a:rPr>
              <a:t> affected)</a:t>
            </a:r>
          </a:p>
        </p:txBody>
      </p:sp>
      <p:sp>
        <p:nvSpPr>
          <p:cNvPr id="182275" name="Rectangle 1027">
            <a:extLst>
              <a:ext uri="{FF2B5EF4-FFF2-40B4-BE49-F238E27FC236}">
                <a16:creationId xmlns:a16="http://schemas.microsoft.com/office/drawing/2014/main" id="{565E86AE-3D77-EB41-9C5D-CB2C83DD45AA}"/>
              </a:ext>
            </a:extLst>
          </p:cNvPr>
          <p:cNvSpPr>
            <a:spLocks noGrp="1" noChangeArrowheads="1"/>
          </p:cNvSpPr>
          <p:nvPr>
            <p:ph type="body" idx="1"/>
          </p:nvPr>
        </p:nvSpPr>
        <p:spPr/>
        <p:txBody>
          <a:bodyPr/>
          <a:lstStyle/>
          <a:p>
            <a:pPr>
              <a:defRPr/>
            </a:pPr>
            <a:r>
              <a:rPr lang="en-US" sz="2133" u="sng" dirty="0"/>
              <a:t>GH (</a:t>
            </a:r>
            <a:r>
              <a:rPr lang="en-US" sz="2133" u="sng" dirty="0" err="1"/>
              <a:t>sommatotropes</a:t>
            </a:r>
            <a:r>
              <a:rPr lang="en-US" sz="2133" u="sng" dirty="0"/>
              <a:t>) </a:t>
            </a:r>
            <a:r>
              <a:rPr lang="en-US" sz="2133" dirty="0"/>
              <a:t>=GHRH-GH-IGF-1</a:t>
            </a:r>
          </a:p>
          <a:p>
            <a:pPr>
              <a:defRPr/>
            </a:pPr>
            <a:r>
              <a:rPr lang="en-US" sz="2133" u="sng" dirty="0"/>
              <a:t>Gonads (</a:t>
            </a:r>
            <a:r>
              <a:rPr lang="en-US" sz="2133" u="sng" dirty="0" err="1"/>
              <a:t>gonadotropes</a:t>
            </a:r>
            <a:r>
              <a:rPr lang="en-US" sz="2133" u="sng" dirty="0"/>
              <a:t>)</a:t>
            </a:r>
            <a:r>
              <a:rPr lang="en-US" sz="2133" dirty="0"/>
              <a:t>=</a:t>
            </a:r>
            <a:r>
              <a:rPr lang="en-US" sz="1778" dirty="0"/>
              <a:t> </a:t>
            </a:r>
            <a:r>
              <a:rPr lang="en-US" sz="2133" dirty="0"/>
              <a:t>GnRH-LH/FSH</a:t>
            </a:r>
            <a:r>
              <a:rPr lang="en-US" sz="1778" dirty="0"/>
              <a:t>-</a:t>
            </a:r>
            <a:r>
              <a:rPr lang="en-US" sz="2133" dirty="0"/>
              <a:t>Testosterone/estrogen</a:t>
            </a:r>
          </a:p>
          <a:p>
            <a:pPr>
              <a:defRPr/>
            </a:pPr>
            <a:r>
              <a:rPr lang="en-US" sz="2133" u="sng" dirty="0">
                <a:solidFill>
                  <a:srgbClr val="FFFF00"/>
                </a:solidFill>
              </a:rPr>
              <a:t>Thyroid (thyrotropes)</a:t>
            </a:r>
            <a:r>
              <a:rPr lang="en-US" sz="2133" dirty="0">
                <a:solidFill>
                  <a:srgbClr val="FFFF00"/>
                </a:solidFill>
              </a:rPr>
              <a:t>= TRH-TSH-T4/T3</a:t>
            </a:r>
            <a:endParaRPr lang="en-US" sz="2133" dirty="0"/>
          </a:p>
          <a:p>
            <a:pPr>
              <a:defRPr/>
            </a:pPr>
            <a:r>
              <a:rPr lang="en-US" sz="2133" u="sng" dirty="0"/>
              <a:t>Adrenal (corticotropes)</a:t>
            </a:r>
            <a:r>
              <a:rPr lang="en-US" sz="2133" dirty="0"/>
              <a:t>=CRH-ACTH-Cortisol</a:t>
            </a:r>
          </a:p>
          <a:p>
            <a:pPr>
              <a:defRPr/>
            </a:pPr>
            <a:r>
              <a:rPr lang="en-US" sz="2133" dirty="0"/>
              <a:t>Posterior pituitary hormones-ADH and oxytocin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391059C-9DA0-994C-85F9-1C652E8FA018}"/>
              </a:ext>
            </a:extLst>
          </p:cNvPr>
          <p:cNvSpPr>
            <a:spLocks noGrp="1" noChangeArrowheads="1"/>
          </p:cNvSpPr>
          <p:nvPr>
            <p:ph type="title"/>
          </p:nvPr>
        </p:nvSpPr>
        <p:spPr>
          <a:xfrm>
            <a:off x="1117600" y="617538"/>
            <a:ext cx="6908800" cy="1016000"/>
          </a:xfrm>
        </p:spPr>
        <p:txBody>
          <a:bodyPr/>
          <a:lstStyle/>
          <a:p>
            <a:pPr>
              <a:defRPr/>
            </a:pPr>
            <a:r>
              <a:rPr lang="en-US" sz="3556" dirty="0">
                <a:solidFill>
                  <a:srgbClr val="FFC000"/>
                </a:solidFill>
              </a:rPr>
              <a:t>T4/T3 or desiccated thyroid treatment</a:t>
            </a:r>
            <a:endParaRPr lang="en-US" dirty="0">
              <a:solidFill>
                <a:srgbClr val="FFC000"/>
              </a:solidFill>
            </a:endParaRPr>
          </a:p>
        </p:txBody>
      </p:sp>
      <p:sp>
        <p:nvSpPr>
          <p:cNvPr id="167939" name="Rectangle 3">
            <a:extLst>
              <a:ext uri="{FF2B5EF4-FFF2-40B4-BE49-F238E27FC236}">
                <a16:creationId xmlns:a16="http://schemas.microsoft.com/office/drawing/2014/main" id="{D09C2F17-61B0-C343-B8A1-465B84D51D6C}"/>
              </a:ext>
            </a:extLst>
          </p:cNvPr>
          <p:cNvSpPr>
            <a:spLocks noGrp="1" noChangeArrowheads="1"/>
          </p:cNvSpPr>
          <p:nvPr>
            <p:ph type="body" idx="1"/>
          </p:nvPr>
        </p:nvSpPr>
        <p:spPr>
          <a:xfrm>
            <a:off x="1004888" y="1770063"/>
            <a:ext cx="6908800" cy="3657600"/>
          </a:xfrm>
        </p:spPr>
        <p:txBody>
          <a:bodyPr/>
          <a:lstStyle/>
          <a:p>
            <a:pPr>
              <a:defRPr/>
            </a:pPr>
            <a:r>
              <a:rPr lang="en-US" sz="2133" dirty="0"/>
              <a:t>In general, take thyroid medicine first thing in AM on an empty stomach</a:t>
            </a:r>
          </a:p>
          <a:p>
            <a:pPr>
              <a:defRPr/>
            </a:pPr>
            <a:r>
              <a:rPr lang="en-US" sz="2133" dirty="0"/>
              <a:t>If on twice a day treatment, take 2</a:t>
            </a:r>
            <a:r>
              <a:rPr lang="en-US" sz="2133" baseline="30000" dirty="0"/>
              <a:t>nd</a:t>
            </a:r>
            <a:r>
              <a:rPr lang="en-US" sz="2133" dirty="0"/>
              <a:t> dose in mid- afternoon</a:t>
            </a:r>
          </a:p>
          <a:p>
            <a:pPr>
              <a:defRPr/>
            </a:pPr>
            <a:r>
              <a:rPr lang="en-US" sz="2133" dirty="0"/>
              <a:t>Avoid taking with </a:t>
            </a:r>
          </a:p>
          <a:p>
            <a:pPr lvl="1">
              <a:defRPr/>
            </a:pPr>
            <a:r>
              <a:rPr lang="en-US" sz="1733" dirty="0"/>
              <a:t>Iron</a:t>
            </a:r>
          </a:p>
          <a:p>
            <a:pPr lvl="1">
              <a:defRPr/>
            </a:pPr>
            <a:r>
              <a:rPr lang="en-US" sz="1733" dirty="0"/>
              <a:t>Calcium</a:t>
            </a:r>
          </a:p>
          <a:p>
            <a:pPr lvl="1">
              <a:defRPr/>
            </a:pPr>
            <a:r>
              <a:rPr lang="en-US" sz="1733" dirty="0"/>
              <a:t>Vitamins with iron or calcium</a:t>
            </a:r>
          </a:p>
          <a:p>
            <a:pPr lvl="1">
              <a:defRPr/>
            </a:pPr>
            <a:r>
              <a:rPr lang="en-US" sz="1733" dirty="0"/>
              <a:t>Proton pump inhibitors, </a:t>
            </a:r>
            <a:r>
              <a:rPr lang="en-US" sz="1733" dirty="0" err="1"/>
              <a:t>carafate</a:t>
            </a:r>
            <a:r>
              <a:rPr lang="en-US" sz="1733" dirty="0"/>
              <a:t>, oral </a:t>
            </a:r>
            <a:r>
              <a:rPr lang="en-US" sz="1733" dirty="0" err="1"/>
              <a:t>bisphosponates</a:t>
            </a:r>
            <a:r>
              <a:rPr lang="en-US" sz="1733" dirty="0"/>
              <a:t> (Fosamax), </a:t>
            </a:r>
            <a:r>
              <a:rPr lang="en-US" sz="1733" dirty="0" err="1"/>
              <a:t>orlistat</a:t>
            </a:r>
            <a:r>
              <a:rPr lang="en-US" sz="1733" dirty="0"/>
              <a:t>, </a:t>
            </a:r>
            <a:r>
              <a:rPr lang="en-US" sz="1733" dirty="0" err="1"/>
              <a:t>cholestyramine</a:t>
            </a:r>
            <a:endParaRPr lang="en-US" sz="1733" dirty="0"/>
          </a:p>
          <a:p>
            <a:pPr>
              <a:defRPr/>
            </a:pPr>
            <a:r>
              <a:rPr lang="en-US" sz="2133" dirty="0"/>
              <a:t>Minor effect of soy</a:t>
            </a:r>
          </a:p>
          <a:p>
            <a:pPr>
              <a:defRPr/>
            </a:pPr>
            <a:endParaRPr lang="en-US" sz="1778"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0F66D961-11BF-3D42-854A-648E021F7231}"/>
              </a:ext>
            </a:extLst>
          </p:cNvPr>
          <p:cNvSpPr>
            <a:spLocks noGrp="1" noChangeArrowheads="1"/>
          </p:cNvSpPr>
          <p:nvPr>
            <p:ph type="title"/>
          </p:nvPr>
        </p:nvSpPr>
        <p:spPr>
          <a:xfrm>
            <a:off x="1117600" y="617538"/>
            <a:ext cx="6908800" cy="1016000"/>
          </a:xfrm>
        </p:spPr>
        <p:txBody>
          <a:bodyPr/>
          <a:lstStyle/>
          <a:p>
            <a:pPr>
              <a:defRPr/>
            </a:pPr>
            <a:r>
              <a:rPr lang="en-US" sz="3556" dirty="0">
                <a:solidFill>
                  <a:srgbClr val="FFC000"/>
                </a:solidFill>
              </a:rPr>
              <a:t>Hypothyroidism-T3 alone treatment</a:t>
            </a:r>
            <a:endParaRPr lang="en-US" dirty="0">
              <a:solidFill>
                <a:srgbClr val="FFC000"/>
              </a:solidFill>
            </a:endParaRPr>
          </a:p>
        </p:txBody>
      </p:sp>
      <p:sp>
        <p:nvSpPr>
          <p:cNvPr id="167939" name="Rectangle 3">
            <a:extLst>
              <a:ext uri="{FF2B5EF4-FFF2-40B4-BE49-F238E27FC236}">
                <a16:creationId xmlns:a16="http://schemas.microsoft.com/office/drawing/2014/main" id="{064697AD-0FFA-654C-B818-E21697ECC263}"/>
              </a:ext>
            </a:extLst>
          </p:cNvPr>
          <p:cNvSpPr>
            <a:spLocks noGrp="1" noChangeArrowheads="1"/>
          </p:cNvSpPr>
          <p:nvPr>
            <p:ph type="body" idx="1"/>
          </p:nvPr>
        </p:nvSpPr>
        <p:spPr>
          <a:xfrm>
            <a:off x="1004888" y="1770063"/>
            <a:ext cx="6908800" cy="3657600"/>
          </a:xfrm>
        </p:spPr>
        <p:txBody>
          <a:bodyPr/>
          <a:lstStyle/>
          <a:p>
            <a:pPr>
              <a:defRPr/>
            </a:pPr>
            <a:r>
              <a:rPr lang="en-US" sz="2400" dirty="0"/>
              <a:t>The brand name of T3 is called Cytomel and the generic is called liothyronine. </a:t>
            </a:r>
          </a:p>
          <a:p>
            <a:pPr>
              <a:defRPr/>
            </a:pPr>
            <a:r>
              <a:rPr lang="en-US" altLang="en-US" sz="2400" dirty="0" err="1"/>
              <a:t>Celi</a:t>
            </a:r>
            <a:r>
              <a:rPr lang="en-US" altLang="en-US" sz="2400" dirty="0"/>
              <a:t> et al. (JCEM, 2011, 96:3466-74) found that patients on L-T3 alone had lower weight and better lipid profiles than those on L-T4 alone.</a:t>
            </a:r>
          </a:p>
          <a:p>
            <a:pPr>
              <a:defRPr/>
            </a:pPr>
            <a:r>
              <a:rPr lang="en-US" sz="2400" dirty="0"/>
              <a:t>I frequently uses different combinations of thyroid medicine, including T4/T3 combinations and desiccated thyroid.  </a:t>
            </a:r>
          </a:p>
          <a:p>
            <a:pPr>
              <a:defRPr/>
            </a:pPr>
            <a:r>
              <a:rPr lang="en-US" sz="2400" dirty="0"/>
              <a:t>However, some more alternative doctors are prescribing only T3 to patients. </a:t>
            </a:r>
          </a:p>
          <a:p>
            <a:pPr marL="0" indent="0">
              <a:buNone/>
              <a:defRPr/>
            </a:pPr>
            <a:endParaRPr lang="en-US" altLang="en-US" sz="1778" dirty="0"/>
          </a:p>
        </p:txBody>
      </p:sp>
    </p:spTree>
    <p:extLst>
      <p:ext uri="{BB962C8B-B14F-4D97-AF65-F5344CB8AC3E}">
        <p14:creationId xmlns:p14="http://schemas.microsoft.com/office/powerpoint/2010/main" val="29656100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0F66D961-11BF-3D42-854A-648E021F7231}"/>
              </a:ext>
            </a:extLst>
          </p:cNvPr>
          <p:cNvSpPr>
            <a:spLocks noGrp="1" noChangeArrowheads="1"/>
          </p:cNvSpPr>
          <p:nvPr>
            <p:ph type="title"/>
          </p:nvPr>
        </p:nvSpPr>
        <p:spPr>
          <a:xfrm>
            <a:off x="1117600" y="617538"/>
            <a:ext cx="6908800" cy="1016000"/>
          </a:xfrm>
        </p:spPr>
        <p:txBody>
          <a:bodyPr/>
          <a:lstStyle/>
          <a:p>
            <a:pPr>
              <a:defRPr/>
            </a:pPr>
            <a:r>
              <a:rPr lang="en-US" sz="3556" dirty="0">
                <a:solidFill>
                  <a:srgbClr val="FFC000"/>
                </a:solidFill>
              </a:rPr>
              <a:t>Hypothyroidism-T3 alone treatment</a:t>
            </a:r>
            <a:endParaRPr lang="en-US" dirty="0">
              <a:solidFill>
                <a:srgbClr val="FFC000"/>
              </a:solidFill>
            </a:endParaRPr>
          </a:p>
        </p:txBody>
      </p:sp>
      <p:sp>
        <p:nvSpPr>
          <p:cNvPr id="167939" name="Rectangle 3">
            <a:extLst>
              <a:ext uri="{FF2B5EF4-FFF2-40B4-BE49-F238E27FC236}">
                <a16:creationId xmlns:a16="http://schemas.microsoft.com/office/drawing/2014/main" id="{064697AD-0FFA-654C-B818-E21697ECC263}"/>
              </a:ext>
            </a:extLst>
          </p:cNvPr>
          <p:cNvSpPr>
            <a:spLocks noGrp="1" noChangeArrowheads="1"/>
          </p:cNvSpPr>
          <p:nvPr>
            <p:ph type="body" idx="1"/>
          </p:nvPr>
        </p:nvSpPr>
        <p:spPr>
          <a:xfrm>
            <a:off x="1004888" y="1770063"/>
            <a:ext cx="6908800" cy="3657600"/>
          </a:xfrm>
        </p:spPr>
        <p:txBody>
          <a:bodyPr/>
          <a:lstStyle/>
          <a:p>
            <a:r>
              <a:rPr lang="en-US" sz="2400" dirty="0"/>
              <a:t>I recommend against this for several reasons. </a:t>
            </a:r>
          </a:p>
          <a:p>
            <a:r>
              <a:rPr lang="en-US" sz="2400" dirty="0"/>
              <a:t>First of all, several studies have shown that T4 gets into the brain much better than T3 does, and once it's in the brain the T4 can get converted to T3.  </a:t>
            </a:r>
          </a:p>
          <a:p>
            <a:r>
              <a:rPr lang="en-US" sz="2400" dirty="0"/>
              <a:t>Therefore, in patients only on T3, the level of thyroid hormone in the brain might be quite low.  </a:t>
            </a:r>
          </a:p>
          <a:p>
            <a:r>
              <a:rPr lang="en-US" sz="2400" dirty="0"/>
              <a:t>Additional, T4 has a long half-life and acts as a reservoir, while T3 has a short half-life and needs to be given several times a day if it is not in combination with T4.  </a:t>
            </a:r>
            <a:endParaRPr lang="en-US" altLang="en-US" sz="1778" dirty="0"/>
          </a:p>
        </p:txBody>
      </p:sp>
    </p:spTree>
    <p:extLst>
      <p:ext uri="{BB962C8B-B14F-4D97-AF65-F5344CB8AC3E}">
        <p14:creationId xmlns:p14="http://schemas.microsoft.com/office/powerpoint/2010/main" val="28588255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0F66D961-11BF-3D42-854A-648E021F7231}"/>
              </a:ext>
            </a:extLst>
          </p:cNvPr>
          <p:cNvSpPr>
            <a:spLocks noGrp="1" noChangeArrowheads="1"/>
          </p:cNvSpPr>
          <p:nvPr>
            <p:ph type="title"/>
          </p:nvPr>
        </p:nvSpPr>
        <p:spPr>
          <a:xfrm>
            <a:off x="1117600" y="617538"/>
            <a:ext cx="6908800" cy="1016000"/>
          </a:xfrm>
        </p:spPr>
        <p:txBody>
          <a:bodyPr/>
          <a:lstStyle/>
          <a:p>
            <a:pPr>
              <a:defRPr/>
            </a:pPr>
            <a:r>
              <a:rPr lang="en-US" sz="3556" dirty="0">
                <a:solidFill>
                  <a:srgbClr val="FFC000"/>
                </a:solidFill>
              </a:rPr>
              <a:t>Hypothyroidism-T3 alone treatment</a:t>
            </a:r>
            <a:endParaRPr lang="en-US" dirty="0">
              <a:solidFill>
                <a:srgbClr val="FFC000"/>
              </a:solidFill>
            </a:endParaRPr>
          </a:p>
        </p:txBody>
      </p:sp>
      <p:sp>
        <p:nvSpPr>
          <p:cNvPr id="167939" name="Rectangle 3">
            <a:extLst>
              <a:ext uri="{FF2B5EF4-FFF2-40B4-BE49-F238E27FC236}">
                <a16:creationId xmlns:a16="http://schemas.microsoft.com/office/drawing/2014/main" id="{064697AD-0FFA-654C-B818-E21697ECC263}"/>
              </a:ext>
            </a:extLst>
          </p:cNvPr>
          <p:cNvSpPr>
            <a:spLocks noGrp="1" noChangeArrowheads="1"/>
          </p:cNvSpPr>
          <p:nvPr>
            <p:ph type="body" idx="1"/>
          </p:nvPr>
        </p:nvSpPr>
        <p:spPr>
          <a:xfrm>
            <a:off x="1004888" y="1770063"/>
            <a:ext cx="6908800" cy="3657600"/>
          </a:xfrm>
        </p:spPr>
        <p:txBody>
          <a:bodyPr/>
          <a:lstStyle/>
          <a:p>
            <a:r>
              <a:rPr lang="en-US" sz="2400" dirty="0"/>
              <a:t>I also thinks it is un-physiological to have a very low T4 level, which is what happens if someone is only taking T3.</a:t>
            </a:r>
          </a:p>
          <a:p>
            <a:r>
              <a:rPr lang="en-US" sz="2400" dirty="0"/>
              <a:t>If someone was misdiagnosed and really did not have hypothyroidism or has very mild hypothyroidism, the T4 could still be detectable (or even normal) when on only T3.</a:t>
            </a:r>
          </a:p>
          <a:p>
            <a:pPr>
              <a:defRPr/>
            </a:pPr>
            <a:r>
              <a:rPr lang="en-US" altLang="en-US" sz="2400" dirty="0"/>
              <a:t>I usually do not give T3 alone treatment as I like the long acting “reservoir” of the T4 along with the shorter acting “boost” T3 effect.</a:t>
            </a:r>
          </a:p>
          <a:p>
            <a:pPr>
              <a:defRPr/>
            </a:pPr>
            <a:endParaRPr lang="en-US" altLang="en-US" sz="1778" dirty="0"/>
          </a:p>
        </p:txBody>
      </p:sp>
    </p:spTree>
    <p:extLst>
      <p:ext uri="{BB962C8B-B14F-4D97-AF65-F5344CB8AC3E}">
        <p14:creationId xmlns:p14="http://schemas.microsoft.com/office/powerpoint/2010/main" val="6005234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0F66D961-11BF-3D42-854A-648E021F7231}"/>
              </a:ext>
            </a:extLst>
          </p:cNvPr>
          <p:cNvSpPr>
            <a:spLocks noGrp="1" noChangeArrowheads="1"/>
          </p:cNvSpPr>
          <p:nvPr>
            <p:ph type="title"/>
          </p:nvPr>
        </p:nvSpPr>
        <p:spPr>
          <a:xfrm>
            <a:off x="1117600" y="617538"/>
            <a:ext cx="6908800" cy="1016000"/>
          </a:xfrm>
        </p:spPr>
        <p:txBody>
          <a:bodyPr/>
          <a:lstStyle/>
          <a:p>
            <a:pPr>
              <a:defRPr/>
            </a:pPr>
            <a:r>
              <a:rPr lang="en-US" sz="3556" dirty="0" err="1">
                <a:solidFill>
                  <a:srgbClr val="FFC000"/>
                </a:solidFill>
              </a:rPr>
              <a:t>Tirosint</a:t>
            </a:r>
            <a:endParaRPr lang="en-US" dirty="0">
              <a:solidFill>
                <a:srgbClr val="FFC000"/>
              </a:solidFill>
            </a:endParaRPr>
          </a:p>
        </p:txBody>
      </p:sp>
      <p:sp>
        <p:nvSpPr>
          <p:cNvPr id="167939" name="Rectangle 3">
            <a:extLst>
              <a:ext uri="{FF2B5EF4-FFF2-40B4-BE49-F238E27FC236}">
                <a16:creationId xmlns:a16="http://schemas.microsoft.com/office/drawing/2014/main" id="{064697AD-0FFA-654C-B818-E21697ECC263}"/>
              </a:ext>
            </a:extLst>
          </p:cNvPr>
          <p:cNvSpPr>
            <a:spLocks noGrp="1" noChangeArrowheads="1"/>
          </p:cNvSpPr>
          <p:nvPr>
            <p:ph type="body" idx="1"/>
          </p:nvPr>
        </p:nvSpPr>
        <p:spPr>
          <a:xfrm>
            <a:off x="1004888" y="1770063"/>
            <a:ext cx="6908800" cy="3657600"/>
          </a:xfrm>
        </p:spPr>
        <p:txBody>
          <a:bodyPr/>
          <a:lstStyle/>
          <a:p>
            <a:r>
              <a:rPr lang="en-US" sz="2400" dirty="0"/>
              <a:t>Gel capsule with almost no binders or fillers.</a:t>
            </a:r>
          </a:p>
          <a:p>
            <a:r>
              <a:rPr lang="en-US" altLang="en-US" sz="2400" dirty="0"/>
              <a:t>Less interference with medicines.</a:t>
            </a:r>
          </a:p>
          <a:p>
            <a:r>
              <a:rPr lang="en-US" altLang="en-US" sz="2400" dirty="0"/>
              <a:t>Doesn’t need acid in stomach for absorption (can take with antacids)</a:t>
            </a:r>
          </a:p>
          <a:p>
            <a:r>
              <a:rPr lang="en-US" altLang="en-US" sz="2400" dirty="0"/>
              <a:t>Expensive and often not covered by insurance.</a:t>
            </a:r>
          </a:p>
          <a:p>
            <a:r>
              <a:rPr lang="en-US" altLang="en-US" sz="2400" dirty="0"/>
              <a:t>Fixed dose liquid just came out</a:t>
            </a:r>
          </a:p>
          <a:p>
            <a:pPr>
              <a:defRPr/>
            </a:pPr>
            <a:endParaRPr lang="en-US" altLang="en-US" sz="1778" dirty="0"/>
          </a:p>
        </p:txBody>
      </p:sp>
    </p:spTree>
    <p:extLst>
      <p:ext uri="{BB962C8B-B14F-4D97-AF65-F5344CB8AC3E}">
        <p14:creationId xmlns:p14="http://schemas.microsoft.com/office/powerpoint/2010/main" val="18069382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391059C-9DA0-994C-85F9-1C652E8FA018}"/>
              </a:ext>
            </a:extLst>
          </p:cNvPr>
          <p:cNvSpPr>
            <a:spLocks noGrp="1" noChangeArrowheads="1"/>
          </p:cNvSpPr>
          <p:nvPr>
            <p:ph type="title"/>
          </p:nvPr>
        </p:nvSpPr>
        <p:spPr>
          <a:xfrm>
            <a:off x="533400" y="0"/>
            <a:ext cx="8382000" cy="1016000"/>
          </a:xfrm>
        </p:spPr>
        <p:txBody>
          <a:bodyPr/>
          <a:lstStyle/>
          <a:p>
            <a:pPr>
              <a:defRPr/>
            </a:pPr>
            <a:r>
              <a:rPr lang="en-US" sz="3200" b="1" dirty="0">
                <a:solidFill>
                  <a:srgbClr val="FFC000"/>
                </a:solidFill>
              </a:rPr>
              <a:t>T4 to T3 or Reverse </a:t>
            </a:r>
            <a:r>
              <a:rPr lang="x-none" sz="3200" b="1">
                <a:solidFill>
                  <a:srgbClr val="FFC000"/>
                </a:solidFill>
              </a:rPr>
              <a:t>T</a:t>
            </a:r>
            <a:r>
              <a:rPr lang="x-none" sz="3200" b="1" baseline="-25000">
                <a:solidFill>
                  <a:srgbClr val="FFC000"/>
                </a:solidFill>
              </a:rPr>
              <a:t>3</a:t>
            </a:r>
            <a:r>
              <a:rPr lang="x-none" sz="3200" b="1">
                <a:solidFill>
                  <a:srgbClr val="FFC000"/>
                </a:solidFill>
              </a:rPr>
              <a:t> </a:t>
            </a:r>
            <a:r>
              <a:rPr lang="en-US" sz="3200" b="1" dirty="0">
                <a:solidFill>
                  <a:srgbClr val="FFC000"/>
                </a:solidFill>
              </a:rPr>
              <a:t>(r</a:t>
            </a:r>
            <a:r>
              <a:rPr lang="x-none" sz="3200" b="1">
                <a:solidFill>
                  <a:srgbClr val="FFC000"/>
                </a:solidFill>
              </a:rPr>
              <a:t>T</a:t>
            </a:r>
            <a:r>
              <a:rPr lang="x-none" sz="3200" b="1" baseline="-25000">
                <a:solidFill>
                  <a:srgbClr val="FFC000"/>
                </a:solidFill>
              </a:rPr>
              <a:t>3</a:t>
            </a:r>
            <a:r>
              <a:rPr lang="en-US" sz="3200" b="1" dirty="0">
                <a:solidFill>
                  <a:srgbClr val="FFC000"/>
                </a:solidFill>
              </a:rPr>
              <a:t>)</a:t>
            </a:r>
            <a:endParaRPr lang="en-US" sz="3200" dirty="0">
              <a:solidFill>
                <a:srgbClr val="FFC000"/>
              </a:solidFill>
            </a:endParaRPr>
          </a:p>
        </p:txBody>
      </p:sp>
      <p:sp>
        <p:nvSpPr>
          <p:cNvPr id="167939" name="Rectangle 3">
            <a:extLst>
              <a:ext uri="{FF2B5EF4-FFF2-40B4-BE49-F238E27FC236}">
                <a16:creationId xmlns:a16="http://schemas.microsoft.com/office/drawing/2014/main" id="{D09C2F17-61B0-C343-B8A1-465B84D51D6C}"/>
              </a:ext>
            </a:extLst>
          </p:cNvPr>
          <p:cNvSpPr>
            <a:spLocks noGrp="1" noChangeArrowheads="1"/>
          </p:cNvSpPr>
          <p:nvPr>
            <p:ph type="body" idx="1"/>
          </p:nvPr>
        </p:nvSpPr>
        <p:spPr>
          <a:xfrm>
            <a:off x="914400" y="1016000"/>
            <a:ext cx="7620000" cy="3657600"/>
          </a:xfrm>
        </p:spPr>
        <p:txBody>
          <a:bodyPr/>
          <a:lstStyle/>
          <a:p>
            <a:pPr>
              <a:defRPr/>
            </a:pPr>
            <a:r>
              <a:rPr lang="x-none" sz="2000"/>
              <a:t>Most of the circulating T</a:t>
            </a:r>
            <a:r>
              <a:rPr lang="x-none" sz="2000" baseline="-25000"/>
              <a:t>3</a:t>
            </a:r>
            <a:r>
              <a:rPr lang="x-none" sz="2000"/>
              <a:t> is derived from 5′-deiodination of circulating T</a:t>
            </a:r>
            <a:r>
              <a:rPr lang="x-none" sz="2000" baseline="-25000"/>
              <a:t>4</a:t>
            </a:r>
            <a:r>
              <a:rPr lang="x-none" sz="2000"/>
              <a:t> in the peripheral tissues</a:t>
            </a:r>
            <a:r>
              <a:rPr lang="en-US" sz="2000" dirty="0"/>
              <a:t> by type 1 deiodinase</a:t>
            </a:r>
            <a:r>
              <a:rPr lang="x-none" sz="2000"/>
              <a:t>. </a:t>
            </a:r>
            <a:endParaRPr lang="en-US" sz="2000" dirty="0"/>
          </a:p>
          <a:p>
            <a:pPr>
              <a:defRPr/>
            </a:pPr>
            <a:r>
              <a:rPr lang="x-none" sz="2000"/>
              <a:t>Deiodination of T</a:t>
            </a:r>
            <a:r>
              <a:rPr lang="x-none" sz="2000" baseline="-25000"/>
              <a:t>4</a:t>
            </a:r>
            <a:r>
              <a:rPr lang="x-none" sz="2000"/>
              <a:t> can occur at the outer ring (5′-deiodination), producing T</a:t>
            </a:r>
            <a:r>
              <a:rPr lang="x-none" sz="2000" baseline="-25000"/>
              <a:t>3</a:t>
            </a:r>
            <a:r>
              <a:rPr lang="x-none" sz="2000"/>
              <a:t> (3,5,3′-triiodothyronine), or at the inner ring, producing reverse T</a:t>
            </a:r>
            <a:r>
              <a:rPr lang="x-none" sz="2000" baseline="-25000"/>
              <a:t>3</a:t>
            </a:r>
            <a:r>
              <a:rPr lang="x-none" sz="2000"/>
              <a:t> (3,3,5′-triiodothyronine)</a:t>
            </a:r>
            <a:r>
              <a:rPr lang="en-US" sz="2000" dirty="0"/>
              <a:t> by type 3 deiodinase</a:t>
            </a:r>
            <a:r>
              <a:rPr lang="x-none" sz="2000"/>
              <a:t>. </a:t>
            </a:r>
            <a:endParaRPr lang="en-US" sz="2000" dirty="0"/>
          </a:p>
          <a:p>
            <a:pPr>
              <a:defRPr/>
            </a:pPr>
            <a:r>
              <a:rPr lang="en-US" sz="2000" dirty="0"/>
              <a:t>Type 2 deiodinase in the pituitary also converts </a:t>
            </a:r>
            <a:r>
              <a:rPr lang="x-none" sz="2000"/>
              <a:t>T</a:t>
            </a:r>
            <a:r>
              <a:rPr lang="x-none" sz="2000" baseline="-25000"/>
              <a:t>4</a:t>
            </a:r>
            <a:r>
              <a:rPr lang="x-none" sz="2000"/>
              <a:t> </a:t>
            </a:r>
            <a:r>
              <a:rPr lang="en-US" sz="2000" dirty="0"/>
              <a:t>to </a:t>
            </a:r>
            <a:r>
              <a:rPr lang="x-none" sz="2000"/>
              <a:t>T</a:t>
            </a:r>
            <a:r>
              <a:rPr lang="x-none" sz="2000" baseline="-25000"/>
              <a:t>3</a:t>
            </a:r>
            <a:r>
              <a:rPr lang="en-US" sz="2000" dirty="0"/>
              <a:t> and is regulated differently from type 1 deiodinase. </a:t>
            </a:r>
          </a:p>
        </p:txBody>
      </p:sp>
      <p:pic>
        <p:nvPicPr>
          <p:cNvPr id="2" name="Picture 1">
            <a:extLst>
              <a:ext uri="{FF2B5EF4-FFF2-40B4-BE49-F238E27FC236}">
                <a16:creationId xmlns:a16="http://schemas.microsoft.com/office/drawing/2014/main" id="{B18D9DB9-2403-354F-9413-929C59796351}"/>
              </a:ext>
            </a:extLst>
          </p:cNvPr>
          <p:cNvPicPr>
            <a:picLocks noChangeAspect="1"/>
          </p:cNvPicPr>
          <p:nvPr/>
        </p:nvPicPr>
        <p:blipFill>
          <a:blip r:embed="rId3"/>
          <a:stretch>
            <a:fillRect/>
          </a:stretch>
        </p:blipFill>
        <p:spPr>
          <a:xfrm>
            <a:off x="2338137" y="3657600"/>
            <a:ext cx="4772526" cy="3022600"/>
          </a:xfrm>
          <a:prstGeom prst="rect">
            <a:avLst/>
          </a:prstGeom>
        </p:spPr>
      </p:pic>
    </p:spTree>
    <p:extLst>
      <p:ext uri="{BB962C8B-B14F-4D97-AF65-F5344CB8AC3E}">
        <p14:creationId xmlns:p14="http://schemas.microsoft.com/office/powerpoint/2010/main" val="3674750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391059C-9DA0-994C-85F9-1C652E8FA018}"/>
              </a:ext>
            </a:extLst>
          </p:cNvPr>
          <p:cNvSpPr>
            <a:spLocks noGrp="1" noChangeArrowheads="1"/>
          </p:cNvSpPr>
          <p:nvPr>
            <p:ph type="title"/>
          </p:nvPr>
        </p:nvSpPr>
        <p:spPr>
          <a:xfrm>
            <a:off x="533400" y="0"/>
            <a:ext cx="8382000" cy="1016000"/>
          </a:xfrm>
        </p:spPr>
        <p:txBody>
          <a:bodyPr/>
          <a:lstStyle/>
          <a:p>
            <a:pPr>
              <a:defRPr/>
            </a:pPr>
            <a:r>
              <a:rPr lang="en-US" sz="3200" b="1" dirty="0">
                <a:solidFill>
                  <a:srgbClr val="FFC000"/>
                </a:solidFill>
              </a:rPr>
              <a:t>T4 to T3 or Reverse </a:t>
            </a:r>
            <a:r>
              <a:rPr lang="x-none" sz="3200" b="1">
                <a:solidFill>
                  <a:srgbClr val="FFC000"/>
                </a:solidFill>
              </a:rPr>
              <a:t>T</a:t>
            </a:r>
            <a:r>
              <a:rPr lang="x-none" sz="3200" b="1" baseline="-25000">
                <a:solidFill>
                  <a:srgbClr val="FFC000"/>
                </a:solidFill>
              </a:rPr>
              <a:t>3</a:t>
            </a:r>
            <a:r>
              <a:rPr lang="x-none" sz="3200" b="1">
                <a:solidFill>
                  <a:srgbClr val="FFC000"/>
                </a:solidFill>
              </a:rPr>
              <a:t> </a:t>
            </a:r>
            <a:r>
              <a:rPr lang="en-US" sz="3200" b="1" dirty="0">
                <a:solidFill>
                  <a:srgbClr val="FFC000"/>
                </a:solidFill>
              </a:rPr>
              <a:t>(r</a:t>
            </a:r>
            <a:r>
              <a:rPr lang="x-none" sz="3200" b="1">
                <a:solidFill>
                  <a:srgbClr val="FFC000"/>
                </a:solidFill>
              </a:rPr>
              <a:t>T</a:t>
            </a:r>
            <a:r>
              <a:rPr lang="x-none" sz="3200" b="1" baseline="-25000">
                <a:solidFill>
                  <a:srgbClr val="FFC000"/>
                </a:solidFill>
              </a:rPr>
              <a:t>3</a:t>
            </a:r>
            <a:r>
              <a:rPr lang="en-US" sz="3200" b="1" dirty="0">
                <a:solidFill>
                  <a:srgbClr val="FFC000"/>
                </a:solidFill>
              </a:rPr>
              <a:t>)</a:t>
            </a:r>
            <a:endParaRPr lang="en-US" sz="3200" dirty="0">
              <a:solidFill>
                <a:srgbClr val="FFC000"/>
              </a:solidFill>
            </a:endParaRPr>
          </a:p>
        </p:txBody>
      </p:sp>
      <p:sp>
        <p:nvSpPr>
          <p:cNvPr id="167939" name="Rectangle 3">
            <a:extLst>
              <a:ext uri="{FF2B5EF4-FFF2-40B4-BE49-F238E27FC236}">
                <a16:creationId xmlns:a16="http://schemas.microsoft.com/office/drawing/2014/main" id="{D09C2F17-61B0-C343-B8A1-465B84D51D6C}"/>
              </a:ext>
            </a:extLst>
          </p:cNvPr>
          <p:cNvSpPr>
            <a:spLocks noGrp="1" noChangeArrowheads="1"/>
          </p:cNvSpPr>
          <p:nvPr>
            <p:ph type="body" idx="1"/>
          </p:nvPr>
        </p:nvSpPr>
        <p:spPr>
          <a:xfrm>
            <a:off x="914400" y="1016000"/>
            <a:ext cx="7620000" cy="3657600"/>
          </a:xfrm>
        </p:spPr>
        <p:txBody>
          <a:bodyPr/>
          <a:lstStyle/>
          <a:p>
            <a:pPr>
              <a:defRPr/>
            </a:pPr>
            <a:r>
              <a:rPr lang="en-US" sz="2400" dirty="0"/>
              <a:t>R</a:t>
            </a:r>
            <a:r>
              <a:rPr lang="x-none" sz="2400"/>
              <a:t>everse T</a:t>
            </a:r>
            <a:r>
              <a:rPr lang="x-none" sz="2400" baseline="-25000"/>
              <a:t>3</a:t>
            </a:r>
            <a:r>
              <a:rPr lang="x-none" sz="2400"/>
              <a:t>, a biologically inactive form of T</a:t>
            </a:r>
            <a:r>
              <a:rPr lang="x-none" sz="2400" baseline="-25000"/>
              <a:t>3</a:t>
            </a:r>
            <a:r>
              <a:rPr lang="x-none" sz="2400"/>
              <a:t> </a:t>
            </a:r>
            <a:r>
              <a:rPr lang="en-US" sz="2400" dirty="0"/>
              <a:t>may block </a:t>
            </a:r>
            <a:r>
              <a:rPr lang="x-none" sz="2400"/>
              <a:t>T</a:t>
            </a:r>
            <a:r>
              <a:rPr lang="x-none" sz="2400" baseline="-25000"/>
              <a:t>3</a:t>
            </a:r>
            <a:r>
              <a:rPr lang="en-US" sz="2400" dirty="0"/>
              <a:t> from binding to the thyroid hormone receptor. </a:t>
            </a:r>
          </a:p>
          <a:p>
            <a:pPr>
              <a:defRPr/>
            </a:pPr>
            <a:r>
              <a:rPr lang="en-US" sz="2400" dirty="0"/>
              <a:t>Many years ago, endocrinologists realized that in severe illness, type 3 deiodinase increases and r</a:t>
            </a:r>
            <a:r>
              <a:rPr lang="x-none" sz="2400"/>
              <a:t>T</a:t>
            </a:r>
            <a:r>
              <a:rPr lang="x-none" sz="2400" baseline="-25000"/>
              <a:t>3 </a:t>
            </a:r>
            <a:r>
              <a:rPr lang="en-US" sz="2400" dirty="0"/>
              <a:t>is often high and </a:t>
            </a:r>
            <a:r>
              <a:rPr lang="x-none" sz="2400"/>
              <a:t>T</a:t>
            </a:r>
            <a:r>
              <a:rPr lang="x-none" sz="2400" baseline="-25000"/>
              <a:t>3</a:t>
            </a:r>
            <a:r>
              <a:rPr lang="en-US" sz="2400" dirty="0"/>
              <a:t> is often low. Endocrinologists termed this “sick euthyroid syndrome” and noted that it was common in many types of chronic illnesses, especially in patients hospitalized in intensive care units. </a:t>
            </a:r>
          </a:p>
          <a:p>
            <a:pPr>
              <a:defRPr/>
            </a:pPr>
            <a:r>
              <a:rPr lang="en-US" sz="2400" dirty="0"/>
              <a:t>It was usually recommended that these patients not be treated with thyroid hormone and in most cases, the elevated r</a:t>
            </a:r>
            <a:r>
              <a:rPr lang="x-none" sz="2400"/>
              <a:t>T</a:t>
            </a:r>
            <a:r>
              <a:rPr lang="x-none" sz="2400" baseline="-25000"/>
              <a:t>3 </a:t>
            </a:r>
            <a:r>
              <a:rPr lang="en-US" sz="2400" dirty="0"/>
              <a:t>resolved when the patient’s health returned.</a:t>
            </a:r>
          </a:p>
          <a:p>
            <a:pPr>
              <a:defRPr/>
            </a:pPr>
            <a:endParaRPr lang="en-US" sz="2000" dirty="0"/>
          </a:p>
        </p:txBody>
      </p:sp>
    </p:spTree>
    <p:extLst>
      <p:ext uri="{BB962C8B-B14F-4D97-AF65-F5344CB8AC3E}">
        <p14:creationId xmlns:p14="http://schemas.microsoft.com/office/powerpoint/2010/main" val="12272861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391059C-9DA0-994C-85F9-1C652E8FA018}"/>
              </a:ext>
            </a:extLst>
          </p:cNvPr>
          <p:cNvSpPr>
            <a:spLocks noGrp="1" noChangeArrowheads="1"/>
          </p:cNvSpPr>
          <p:nvPr>
            <p:ph type="title"/>
          </p:nvPr>
        </p:nvSpPr>
        <p:spPr>
          <a:xfrm>
            <a:off x="533400" y="0"/>
            <a:ext cx="8382000" cy="1016000"/>
          </a:xfrm>
        </p:spPr>
        <p:txBody>
          <a:bodyPr/>
          <a:lstStyle/>
          <a:p>
            <a:pPr>
              <a:defRPr/>
            </a:pPr>
            <a:r>
              <a:rPr lang="en-US" sz="3200" b="1" dirty="0">
                <a:solidFill>
                  <a:srgbClr val="FFC000"/>
                </a:solidFill>
              </a:rPr>
              <a:t>T4 to T3 or Reverse </a:t>
            </a:r>
            <a:r>
              <a:rPr lang="x-none" sz="3200" b="1">
                <a:solidFill>
                  <a:srgbClr val="FFC000"/>
                </a:solidFill>
              </a:rPr>
              <a:t>T</a:t>
            </a:r>
            <a:r>
              <a:rPr lang="x-none" sz="3200" b="1" baseline="-25000">
                <a:solidFill>
                  <a:srgbClr val="FFC000"/>
                </a:solidFill>
              </a:rPr>
              <a:t>3</a:t>
            </a:r>
            <a:r>
              <a:rPr lang="x-none" sz="3200" b="1">
                <a:solidFill>
                  <a:srgbClr val="FFC000"/>
                </a:solidFill>
              </a:rPr>
              <a:t> </a:t>
            </a:r>
            <a:r>
              <a:rPr lang="en-US" sz="3200" b="1" dirty="0">
                <a:solidFill>
                  <a:srgbClr val="FFC000"/>
                </a:solidFill>
              </a:rPr>
              <a:t>(r</a:t>
            </a:r>
            <a:r>
              <a:rPr lang="x-none" sz="3200" b="1">
                <a:solidFill>
                  <a:srgbClr val="FFC000"/>
                </a:solidFill>
              </a:rPr>
              <a:t>T</a:t>
            </a:r>
            <a:r>
              <a:rPr lang="x-none" sz="3200" b="1" baseline="-25000">
                <a:solidFill>
                  <a:srgbClr val="FFC000"/>
                </a:solidFill>
              </a:rPr>
              <a:t>3</a:t>
            </a:r>
            <a:r>
              <a:rPr lang="en-US" sz="3200" b="1" dirty="0">
                <a:solidFill>
                  <a:srgbClr val="FFC000"/>
                </a:solidFill>
              </a:rPr>
              <a:t>)</a:t>
            </a:r>
            <a:endParaRPr lang="en-US" sz="3200" dirty="0">
              <a:solidFill>
                <a:srgbClr val="FFC000"/>
              </a:solidFill>
            </a:endParaRPr>
          </a:p>
        </p:txBody>
      </p:sp>
      <p:sp>
        <p:nvSpPr>
          <p:cNvPr id="167939" name="Rectangle 3">
            <a:extLst>
              <a:ext uri="{FF2B5EF4-FFF2-40B4-BE49-F238E27FC236}">
                <a16:creationId xmlns:a16="http://schemas.microsoft.com/office/drawing/2014/main" id="{D09C2F17-61B0-C343-B8A1-465B84D51D6C}"/>
              </a:ext>
            </a:extLst>
          </p:cNvPr>
          <p:cNvSpPr>
            <a:spLocks noGrp="1" noChangeArrowheads="1"/>
          </p:cNvSpPr>
          <p:nvPr>
            <p:ph type="body" idx="1"/>
          </p:nvPr>
        </p:nvSpPr>
        <p:spPr>
          <a:xfrm>
            <a:off x="914400" y="1016000"/>
            <a:ext cx="7620000" cy="3657600"/>
          </a:xfrm>
        </p:spPr>
        <p:txBody>
          <a:bodyPr/>
          <a:lstStyle/>
          <a:p>
            <a:r>
              <a:rPr lang="en-US" sz="2400" dirty="0"/>
              <a:t>However, more recently, more alternative doctors, now called functional medicine doctors, have made quite an issue about r</a:t>
            </a:r>
            <a:r>
              <a:rPr lang="x-none" sz="2400"/>
              <a:t>T</a:t>
            </a:r>
            <a:r>
              <a:rPr lang="x-none" sz="2400" baseline="-25000"/>
              <a:t>3</a:t>
            </a:r>
            <a:r>
              <a:rPr lang="en-US" sz="2400" dirty="0"/>
              <a:t>. </a:t>
            </a:r>
          </a:p>
          <a:p>
            <a:r>
              <a:rPr lang="en-US" sz="2400" dirty="0"/>
              <a:t>They argue somewhat appropriately that high r</a:t>
            </a:r>
            <a:r>
              <a:rPr lang="x-none" sz="2400"/>
              <a:t>T</a:t>
            </a:r>
            <a:r>
              <a:rPr lang="x-none" sz="2400" baseline="-25000"/>
              <a:t>3 </a:t>
            </a:r>
            <a:r>
              <a:rPr lang="en-US" sz="2400" dirty="0"/>
              <a:t>is bad and can block </a:t>
            </a:r>
            <a:r>
              <a:rPr lang="x-none" sz="2400"/>
              <a:t>T</a:t>
            </a:r>
            <a:r>
              <a:rPr lang="x-none" sz="2400" baseline="-25000"/>
              <a:t>3</a:t>
            </a:r>
            <a:r>
              <a:rPr lang="en-US" sz="2400" dirty="0"/>
              <a:t> from binding to the thyroid hormone receptor. </a:t>
            </a:r>
          </a:p>
          <a:p>
            <a:r>
              <a:rPr lang="en-US" sz="2400" dirty="0"/>
              <a:t>They also state that r</a:t>
            </a:r>
            <a:r>
              <a:rPr lang="x-none" sz="2400"/>
              <a:t>T</a:t>
            </a:r>
            <a:r>
              <a:rPr lang="x-none" sz="2400" baseline="-25000"/>
              <a:t>3 </a:t>
            </a:r>
            <a:r>
              <a:rPr lang="en-US" sz="2400" dirty="0"/>
              <a:t>can go up in various conditions including systemic illness, stress, inflammation, chronic pain, dieting, weight gain, and depression.</a:t>
            </a:r>
          </a:p>
          <a:p>
            <a:r>
              <a:rPr lang="en-US" sz="2400" dirty="0"/>
              <a:t>They often quote articles showing that these diseases are </a:t>
            </a:r>
            <a:r>
              <a:rPr lang="en-US" sz="2400" u="sng" dirty="0"/>
              <a:t>correlated</a:t>
            </a:r>
            <a:r>
              <a:rPr lang="en-US" sz="2400" dirty="0"/>
              <a:t> with a high r</a:t>
            </a:r>
            <a:r>
              <a:rPr lang="x-none" sz="2400"/>
              <a:t>T</a:t>
            </a:r>
            <a:r>
              <a:rPr lang="x-none" sz="2400" baseline="-25000"/>
              <a:t>3</a:t>
            </a:r>
            <a:r>
              <a:rPr lang="en-US" sz="2400" baseline="-25000" dirty="0"/>
              <a:t>, </a:t>
            </a:r>
            <a:r>
              <a:rPr lang="en-US" sz="2400" dirty="0"/>
              <a:t>but do not necessarily show that the r</a:t>
            </a:r>
            <a:r>
              <a:rPr lang="x-none" sz="2400"/>
              <a:t>T</a:t>
            </a:r>
            <a:r>
              <a:rPr lang="x-none" sz="2400" baseline="-25000"/>
              <a:t>3 </a:t>
            </a:r>
            <a:r>
              <a:rPr lang="en-US" sz="2400" dirty="0"/>
              <a:t>plays a significant role in the disease. </a:t>
            </a:r>
            <a:endParaRPr lang="en-US" sz="2000" dirty="0"/>
          </a:p>
        </p:txBody>
      </p:sp>
    </p:spTree>
    <p:extLst>
      <p:ext uri="{BB962C8B-B14F-4D97-AF65-F5344CB8AC3E}">
        <p14:creationId xmlns:p14="http://schemas.microsoft.com/office/powerpoint/2010/main" val="14738885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391059C-9DA0-994C-85F9-1C652E8FA018}"/>
              </a:ext>
            </a:extLst>
          </p:cNvPr>
          <p:cNvSpPr>
            <a:spLocks noGrp="1" noChangeArrowheads="1"/>
          </p:cNvSpPr>
          <p:nvPr>
            <p:ph type="title"/>
          </p:nvPr>
        </p:nvSpPr>
        <p:spPr>
          <a:xfrm>
            <a:off x="533400" y="0"/>
            <a:ext cx="8382000" cy="1016000"/>
          </a:xfrm>
        </p:spPr>
        <p:txBody>
          <a:bodyPr/>
          <a:lstStyle/>
          <a:p>
            <a:pPr>
              <a:defRPr/>
            </a:pPr>
            <a:r>
              <a:rPr lang="en-US" sz="3200" b="1" dirty="0">
                <a:solidFill>
                  <a:srgbClr val="FFC000"/>
                </a:solidFill>
              </a:rPr>
              <a:t>Reverse </a:t>
            </a:r>
            <a:r>
              <a:rPr lang="x-none" sz="3200" b="1">
                <a:solidFill>
                  <a:srgbClr val="FFC000"/>
                </a:solidFill>
              </a:rPr>
              <a:t>T</a:t>
            </a:r>
            <a:r>
              <a:rPr lang="x-none" sz="3200" b="1" baseline="-25000">
                <a:solidFill>
                  <a:srgbClr val="FFC000"/>
                </a:solidFill>
              </a:rPr>
              <a:t>3</a:t>
            </a:r>
            <a:endParaRPr lang="en-US" sz="3200" dirty="0">
              <a:solidFill>
                <a:srgbClr val="FFC000"/>
              </a:solidFill>
            </a:endParaRPr>
          </a:p>
        </p:txBody>
      </p:sp>
      <p:sp>
        <p:nvSpPr>
          <p:cNvPr id="167939" name="Rectangle 3">
            <a:extLst>
              <a:ext uri="{FF2B5EF4-FFF2-40B4-BE49-F238E27FC236}">
                <a16:creationId xmlns:a16="http://schemas.microsoft.com/office/drawing/2014/main" id="{D09C2F17-61B0-C343-B8A1-465B84D51D6C}"/>
              </a:ext>
            </a:extLst>
          </p:cNvPr>
          <p:cNvSpPr>
            <a:spLocks noGrp="1" noChangeArrowheads="1"/>
          </p:cNvSpPr>
          <p:nvPr>
            <p:ph type="body" idx="1"/>
          </p:nvPr>
        </p:nvSpPr>
        <p:spPr>
          <a:xfrm>
            <a:off x="914400" y="1016000"/>
            <a:ext cx="7620000" cy="3657600"/>
          </a:xfrm>
        </p:spPr>
        <p:txBody>
          <a:bodyPr/>
          <a:lstStyle/>
          <a:p>
            <a:r>
              <a:rPr lang="en-US" sz="2400" dirty="0"/>
              <a:t>These functional medicine doctors rely extremely heavily on r</a:t>
            </a:r>
            <a:r>
              <a:rPr lang="x-none" sz="2400"/>
              <a:t>T</a:t>
            </a:r>
            <a:r>
              <a:rPr lang="x-none" sz="2400" baseline="-25000"/>
              <a:t>3 </a:t>
            </a:r>
            <a:r>
              <a:rPr lang="en-US" sz="2400" dirty="0"/>
              <a:t>to treat patients that may have no other laboratory findings of hypothyroidism and often prescribe them </a:t>
            </a:r>
            <a:r>
              <a:rPr lang="x-none" sz="2400"/>
              <a:t>T</a:t>
            </a:r>
            <a:r>
              <a:rPr lang="x-none" sz="2400" baseline="-25000"/>
              <a:t>3</a:t>
            </a:r>
            <a:r>
              <a:rPr lang="en-US" sz="2400" dirty="0"/>
              <a:t>-only preparations to try to lower the r</a:t>
            </a:r>
            <a:r>
              <a:rPr lang="x-none" sz="2400"/>
              <a:t>T</a:t>
            </a:r>
            <a:r>
              <a:rPr lang="x-none" sz="2400" baseline="-25000"/>
              <a:t>3</a:t>
            </a:r>
            <a:r>
              <a:rPr lang="en-US" sz="2400" dirty="0"/>
              <a:t>. </a:t>
            </a:r>
          </a:p>
          <a:p>
            <a:r>
              <a:rPr lang="en-US" sz="2400" dirty="0"/>
              <a:t>They have not published on whether this is effective or not, and may treat a person with completely normal thyroid function tests and put him on </a:t>
            </a:r>
            <a:r>
              <a:rPr lang="x-none" sz="2400"/>
              <a:t>T</a:t>
            </a:r>
            <a:r>
              <a:rPr lang="x-none" sz="2400" baseline="-25000"/>
              <a:t>3</a:t>
            </a:r>
            <a:r>
              <a:rPr lang="en-US" sz="2400" dirty="0"/>
              <a:t> to try to lower the r</a:t>
            </a:r>
            <a:r>
              <a:rPr lang="x-none" sz="2400"/>
              <a:t>T</a:t>
            </a:r>
            <a:r>
              <a:rPr lang="x-none" sz="2400" baseline="-25000"/>
              <a:t>3</a:t>
            </a:r>
            <a:r>
              <a:rPr lang="en-US" sz="2400" dirty="0"/>
              <a:t>. </a:t>
            </a:r>
          </a:p>
          <a:p>
            <a:r>
              <a:rPr lang="en-US" sz="2400" dirty="0"/>
              <a:t>They often use a high r</a:t>
            </a:r>
            <a:r>
              <a:rPr lang="x-none" sz="2400"/>
              <a:t>T</a:t>
            </a:r>
            <a:r>
              <a:rPr lang="x-none" sz="2400" baseline="-25000"/>
              <a:t>3</a:t>
            </a:r>
            <a:r>
              <a:rPr lang="en-US" sz="2400" dirty="0"/>
              <a:t>: </a:t>
            </a:r>
            <a:r>
              <a:rPr lang="x-none" sz="2400"/>
              <a:t>T</a:t>
            </a:r>
            <a:r>
              <a:rPr lang="x-none" sz="2400" baseline="-25000"/>
              <a:t>3</a:t>
            </a:r>
            <a:r>
              <a:rPr lang="en-US" sz="2400" dirty="0"/>
              <a:t> ratio as further indication to treat these patients.</a:t>
            </a:r>
          </a:p>
          <a:p>
            <a:pPr>
              <a:defRPr/>
            </a:pPr>
            <a:endParaRPr lang="en-US" sz="2000" dirty="0"/>
          </a:p>
        </p:txBody>
      </p:sp>
    </p:spTree>
    <p:extLst>
      <p:ext uri="{BB962C8B-B14F-4D97-AF65-F5344CB8AC3E}">
        <p14:creationId xmlns:p14="http://schemas.microsoft.com/office/powerpoint/2010/main" val="36632744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9530DCD8-EC71-A04D-A7BB-F5FC8F3B3C11}"/>
              </a:ext>
            </a:extLst>
          </p:cNvPr>
          <p:cNvSpPr>
            <a:spLocks noGrp="1" noChangeArrowheads="1"/>
          </p:cNvSpPr>
          <p:nvPr>
            <p:ph type="title"/>
          </p:nvPr>
        </p:nvSpPr>
        <p:spPr>
          <a:xfrm>
            <a:off x="1219200" y="228600"/>
            <a:ext cx="6908800" cy="1016000"/>
          </a:xfrm>
        </p:spPr>
        <p:txBody>
          <a:bodyPr/>
          <a:lstStyle/>
          <a:p>
            <a:r>
              <a:rPr lang="en-US" altLang="en-US" dirty="0">
                <a:solidFill>
                  <a:srgbClr val="FFC000"/>
                </a:solidFill>
              </a:rPr>
              <a:t>T4 to T3 or Rt3</a:t>
            </a:r>
          </a:p>
        </p:txBody>
      </p:sp>
      <p:pic>
        <p:nvPicPr>
          <p:cNvPr id="21506" name="Picture 1">
            <a:extLst>
              <a:ext uri="{FF2B5EF4-FFF2-40B4-BE49-F238E27FC236}">
                <a16:creationId xmlns:a16="http://schemas.microsoft.com/office/drawing/2014/main" id="{0F21C88E-538D-CF4A-8038-51C3D70B8A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752600"/>
            <a:ext cx="6453188" cy="475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4A3C73B7-DE6D-DC43-AB57-4A8B10E5A017}"/>
              </a:ext>
            </a:extLst>
          </p:cNvPr>
          <p:cNvSpPr>
            <a:spLocks noGrp="1" noChangeArrowheads="1"/>
          </p:cNvSpPr>
          <p:nvPr>
            <p:ph type="title"/>
          </p:nvPr>
        </p:nvSpPr>
        <p:spPr>
          <a:xfrm>
            <a:off x="1219200" y="228600"/>
            <a:ext cx="6908800" cy="1016000"/>
          </a:xfrm>
        </p:spPr>
        <p:txBody>
          <a:bodyPr/>
          <a:lstStyle/>
          <a:p>
            <a:r>
              <a:rPr lang="en-US" altLang="en-US" dirty="0">
                <a:solidFill>
                  <a:srgbClr val="FFC000"/>
                </a:solidFill>
              </a:rPr>
              <a:t>Thyroid</a:t>
            </a:r>
          </a:p>
        </p:txBody>
      </p:sp>
      <p:pic>
        <p:nvPicPr>
          <p:cNvPr id="3" name="Picture 2">
            <a:extLst>
              <a:ext uri="{FF2B5EF4-FFF2-40B4-BE49-F238E27FC236}">
                <a16:creationId xmlns:a16="http://schemas.microsoft.com/office/drawing/2014/main" id="{31B3B691-31D7-8D4D-88D2-5A0D5FA6F54F}"/>
              </a:ext>
            </a:extLst>
          </p:cNvPr>
          <p:cNvPicPr>
            <a:picLocks noChangeAspect="1"/>
          </p:cNvPicPr>
          <p:nvPr/>
        </p:nvPicPr>
        <p:blipFill>
          <a:blip r:embed="rId3"/>
          <a:stretch>
            <a:fillRect/>
          </a:stretch>
        </p:blipFill>
        <p:spPr>
          <a:xfrm>
            <a:off x="2121172" y="2057400"/>
            <a:ext cx="5104856" cy="2870200"/>
          </a:xfrm>
          <a:prstGeom prst="rect">
            <a:avLst/>
          </a:prstGeom>
        </p:spPr>
      </p:pic>
    </p:spTree>
    <p:extLst>
      <p:ext uri="{BB962C8B-B14F-4D97-AF65-F5344CB8AC3E}">
        <p14:creationId xmlns:p14="http://schemas.microsoft.com/office/powerpoint/2010/main" val="4022755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391059C-9DA0-994C-85F9-1C652E8FA018}"/>
              </a:ext>
            </a:extLst>
          </p:cNvPr>
          <p:cNvSpPr>
            <a:spLocks noGrp="1" noChangeArrowheads="1"/>
          </p:cNvSpPr>
          <p:nvPr>
            <p:ph type="title"/>
          </p:nvPr>
        </p:nvSpPr>
        <p:spPr>
          <a:xfrm>
            <a:off x="533400" y="0"/>
            <a:ext cx="8382000" cy="1016000"/>
          </a:xfrm>
        </p:spPr>
        <p:txBody>
          <a:bodyPr/>
          <a:lstStyle/>
          <a:p>
            <a:pPr>
              <a:defRPr/>
            </a:pPr>
            <a:r>
              <a:rPr lang="en-US" sz="3200" b="1" dirty="0">
                <a:solidFill>
                  <a:srgbClr val="FFC000"/>
                </a:solidFill>
              </a:rPr>
              <a:t>Reverse </a:t>
            </a:r>
            <a:r>
              <a:rPr lang="x-none" sz="3200" b="1">
                <a:solidFill>
                  <a:srgbClr val="FFC000"/>
                </a:solidFill>
              </a:rPr>
              <a:t>T</a:t>
            </a:r>
            <a:r>
              <a:rPr lang="x-none" sz="3200" b="1" baseline="-25000">
                <a:solidFill>
                  <a:srgbClr val="FFC000"/>
                </a:solidFill>
              </a:rPr>
              <a:t>3</a:t>
            </a:r>
            <a:r>
              <a:rPr lang="x-none" sz="3200" b="1">
                <a:solidFill>
                  <a:srgbClr val="FFC000"/>
                </a:solidFill>
              </a:rPr>
              <a:t> </a:t>
            </a:r>
            <a:r>
              <a:rPr lang="en-US" sz="3200" b="1" dirty="0">
                <a:solidFill>
                  <a:srgbClr val="FFC000"/>
                </a:solidFill>
              </a:rPr>
              <a:t>Pilot study</a:t>
            </a:r>
            <a:endParaRPr lang="en-US" sz="3200" dirty="0">
              <a:solidFill>
                <a:srgbClr val="FFC000"/>
              </a:solidFill>
            </a:endParaRPr>
          </a:p>
        </p:txBody>
      </p:sp>
      <p:sp>
        <p:nvSpPr>
          <p:cNvPr id="167939" name="Rectangle 3">
            <a:extLst>
              <a:ext uri="{FF2B5EF4-FFF2-40B4-BE49-F238E27FC236}">
                <a16:creationId xmlns:a16="http://schemas.microsoft.com/office/drawing/2014/main" id="{D09C2F17-61B0-C343-B8A1-465B84D51D6C}"/>
              </a:ext>
            </a:extLst>
          </p:cNvPr>
          <p:cNvSpPr>
            <a:spLocks noGrp="1" noChangeArrowheads="1"/>
          </p:cNvSpPr>
          <p:nvPr>
            <p:ph type="body" idx="1"/>
          </p:nvPr>
        </p:nvSpPr>
        <p:spPr>
          <a:xfrm>
            <a:off x="914400" y="1016000"/>
            <a:ext cx="7620000" cy="3657600"/>
          </a:xfrm>
        </p:spPr>
        <p:txBody>
          <a:bodyPr/>
          <a:lstStyle/>
          <a:p>
            <a:r>
              <a:rPr lang="en-US" dirty="0"/>
              <a:t>I decided to measure r</a:t>
            </a:r>
            <a:r>
              <a:rPr lang="x-none"/>
              <a:t>T</a:t>
            </a:r>
            <a:r>
              <a:rPr lang="x-none" baseline="-25000"/>
              <a:t>3 </a:t>
            </a:r>
            <a:r>
              <a:rPr lang="en-US" dirty="0"/>
              <a:t>in 98 consecutive patients who came to see me with potential thyroid problems. </a:t>
            </a:r>
          </a:p>
          <a:p>
            <a:r>
              <a:rPr lang="en-US" dirty="0"/>
              <a:t>All of these had signs and symptoms of hypothyroidism, and many of them were already treated with different thyroid preparations. </a:t>
            </a:r>
          </a:p>
          <a:p>
            <a:r>
              <a:rPr lang="en-US" dirty="0"/>
              <a:t>I used the upper limit of normal for r</a:t>
            </a:r>
            <a:r>
              <a:rPr lang="x-none"/>
              <a:t>T</a:t>
            </a:r>
            <a:r>
              <a:rPr lang="x-none" baseline="-25000"/>
              <a:t>3 </a:t>
            </a:r>
            <a:r>
              <a:rPr lang="en-US" dirty="0"/>
              <a:t>at either Quest or </a:t>
            </a:r>
            <a:r>
              <a:rPr lang="en-US" dirty="0" err="1"/>
              <a:t>Labcorp</a:t>
            </a:r>
            <a:r>
              <a:rPr lang="en-US" dirty="0"/>
              <a:t>, which is usually 24 ng/</a:t>
            </a:r>
            <a:r>
              <a:rPr lang="en-US" dirty="0" err="1"/>
              <a:t>dL</a:t>
            </a:r>
            <a:r>
              <a:rPr lang="en-US" dirty="0"/>
              <a:t>. </a:t>
            </a:r>
          </a:p>
          <a:p>
            <a:r>
              <a:rPr lang="en-US" dirty="0"/>
              <a:t>I did not calculate any type of ratios. </a:t>
            </a:r>
            <a:endParaRPr lang="en-US" sz="2000" dirty="0"/>
          </a:p>
        </p:txBody>
      </p:sp>
    </p:spTree>
    <p:extLst>
      <p:ext uri="{BB962C8B-B14F-4D97-AF65-F5344CB8AC3E}">
        <p14:creationId xmlns:p14="http://schemas.microsoft.com/office/powerpoint/2010/main" val="25559431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alpha val="79000"/>
          </a:schemeClr>
        </a:solidFill>
        <a:effectLst/>
      </p:bgPr>
    </p:bg>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391059C-9DA0-994C-85F9-1C652E8FA018}"/>
              </a:ext>
            </a:extLst>
          </p:cNvPr>
          <p:cNvSpPr>
            <a:spLocks noGrp="1" noChangeArrowheads="1"/>
          </p:cNvSpPr>
          <p:nvPr>
            <p:ph type="title"/>
          </p:nvPr>
        </p:nvSpPr>
        <p:spPr>
          <a:xfrm>
            <a:off x="533400" y="0"/>
            <a:ext cx="8382000" cy="1016000"/>
          </a:xfrm>
        </p:spPr>
        <p:txBody>
          <a:bodyPr/>
          <a:lstStyle/>
          <a:p>
            <a:pPr>
              <a:defRPr/>
            </a:pPr>
            <a:r>
              <a:rPr lang="en-US" sz="3200" b="1" dirty="0">
                <a:solidFill>
                  <a:srgbClr val="FFC000"/>
                </a:solidFill>
              </a:rPr>
              <a:t>Reverse </a:t>
            </a:r>
            <a:r>
              <a:rPr lang="x-none" sz="3200" b="1">
                <a:solidFill>
                  <a:srgbClr val="FFC000"/>
                </a:solidFill>
              </a:rPr>
              <a:t>T</a:t>
            </a:r>
            <a:r>
              <a:rPr lang="x-none" sz="3200" b="1" baseline="-25000">
                <a:solidFill>
                  <a:srgbClr val="FFC000"/>
                </a:solidFill>
              </a:rPr>
              <a:t>3</a:t>
            </a:r>
            <a:r>
              <a:rPr lang="x-none" sz="3200" b="1">
                <a:solidFill>
                  <a:srgbClr val="FFC000"/>
                </a:solidFill>
              </a:rPr>
              <a:t> </a:t>
            </a:r>
            <a:r>
              <a:rPr lang="en-US" sz="3200" b="1" dirty="0">
                <a:solidFill>
                  <a:srgbClr val="FFC000"/>
                </a:solidFill>
              </a:rPr>
              <a:t>Pilot study</a:t>
            </a:r>
            <a:endParaRPr lang="en-US" sz="3200" dirty="0">
              <a:solidFill>
                <a:srgbClr val="FFC000"/>
              </a:solidFill>
            </a:endParaRPr>
          </a:p>
        </p:txBody>
      </p:sp>
      <mc:AlternateContent xmlns:mc="http://schemas.openxmlformats.org/markup-compatibility/2006" xmlns:cx1="http://schemas.microsoft.com/office/drawing/2015/9/8/chartex">
        <mc:Choice Requires="cx1">
          <p:graphicFrame>
            <p:nvGraphicFramePr>
              <p:cNvPr id="4" name="Chart 3">
                <a:extLst>
                  <a:ext uri="{FF2B5EF4-FFF2-40B4-BE49-F238E27FC236}">
                    <a16:creationId xmlns:a16="http://schemas.microsoft.com/office/drawing/2014/main" id="{5A29E4BC-8903-BF4D-BD63-C8D3C7A2C1B5}"/>
                  </a:ext>
                </a:extLst>
              </p:cNvPr>
              <p:cNvGraphicFramePr/>
              <p:nvPr>
                <p:extLst>
                  <p:ext uri="{D42A27DB-BD31-4B8C-83A1-F6EECF244321}">
                    <p14:modId xmlns:p14="http://schemas.microsoft.com/office/powerpoint/2010/main" val="2291714140"/>
                  </p:ext>
                </p:extLst>
              </p:nvPr>
            </p:nvGraphicFramePr>
            <p:xfrm>
              <a:off x="1295400" y="1371600"/>
              <a:ext cx="6705600" cy="4800600"/>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4" name="Chart 3">
                <a:extLst>
                  <a:ext uri="{FF2B5EF4-FFF2-40B4-BE49-F238E27FC236}">
                    <a16:creationId xmlns:a16="http://schemas.microsoft.com/office/drawing/2014/main" id="{5A29E4BC-8903-BF4D-BD63-C8D3C7A2C1B5}"/>
                  </a:ext>
                </a:extLst>
              </p:cNvPr>
              <p:cNvPicPr>
                <a:picLocks noGrp="1" noRot="1" noChangeAspect="1" noMove="1" noResize="1" noEditPoints="1" noAdjustHandles="1" noChangeArrowheads="1" noChangeShapeType="1"/>
              </p:cNvPicPr>
              <p:nvPr/>
            </p:nvPicPr>
            <p:blipFill>
              <a:blip r:embed="rId4"/>
              <a:stretch>
                <a:fillRect/>
              </a:stretch>
            </p:blipFill>
            <p:spPr>
              <a:xfrm>
                <a:off x="1295400" y="1371600"/>
                <a:ext cx="6705600" cy="4800600"/>
              </a:xfrm>
              <a:prstGeom prst="rect">
                <a:avLst/>
              </a:prstGeom>
            </p:spPr>
          </p:pic>
        </mc:Fallback>
      </mc:AlternateContent>
      <p:cxnSp>
        <p:nvCxnSpPr>
          <p:cNvPr id="3" name="Straight Connector 2">
            <a:extLst>
              <a:ext uri="{FF2B5EF4-FFF2-40B4-BE49-F238E27FC236}">
                <a16:creationId xmlns:a16="http://schemas.microsoft.com/office/drawing/2014/main" id="{F3F56727-4178-4A48-8449-79A702561406}"/>
              </a:ext>
            </a:extLst>
          </p:cNvPr>
          <p:cNvCxnSpPr>
            <a:cxnSpLocks/>
          </p:cNvCxnSpPr>
          <p:nvPr/>
        </p:nvCxnSpPr>
        <p:spPr bwMode="auto">
          <a:xfrm>
            <a:off x="1524000" y="3733800"/>
            <a:ext cx="6629400" cy="0"/>
          </a:xfrm>
          <a:prstGeom prst="line">
            <a:avLst/>
          </a:prstGeom>
          <a:solidFill>
            <a:schemeClr val="accent1"/>
          </a:solidFill>
          <a:ln w="25400" cap="flat" cmpd="sng" algn="ctr">
            <a:solidFill>
              <a:srgbClr val="FF0000">
                <a:alpha val="68000"/>
              </a:srgbClr>
            </a:solidFill>
            <a:prstDash val="solid"/>
            <a:round/>
            <a:headEnd type="none" w="med" len="med"/>
            <a:tailEnd type="none" w="med" len="med"/>
          </a:ln>
          <a:effectLst/>
        </p:spPr>
      </p:cxnSp>
      <p:sp>
        <p:nvSpPr>
          <p:cNvPr id="2" name="TextBox 1">
            <a:extLst>
              <a:ext uri="{FF2B5EF4-FFF2-40B4-BE49-F238E27FC236}">
                <a16:creationId xmlns:a16="http://schemas.microsoft.com/office/drawing/2014/main" id="{047FA17F-5D5B-F449-A93E-10ED0D72586C}"/>
              </a:ext>
            </a:extLst>
          </p:cNvPr>
          <p:cNvSpPr txBox="1"/>
          <p:nvPr/>
        </p:nvSpPr>
        <p:spPr>
          <a:xfrm>
            <a:off x="1981200" y="2169746"/>
            <a:ext cx="6172200" cy="461665"/>
          </a:xfrm>
          <a:prstGeom prst="rect">
            <a:avLst/>
          </a:prstGeom>
          <a:noFill/>
        </p:spPr>
        <p:txBody>
          <a:bodyPr wrap="square" rtlCol="0">
            <a:spAutoFit/>
          </a:bodyPr>
          <a:lstStyle/>
          <a:p>
            <a:r>
              <a:rPr lang="en-US" dirty="0"/>
              <a:t>0.14	0    0.57     0.29   0.09      0	       0</a:t>
            </a:r>
          </a:p>
        </p:txBody>
      </p:sp>
      <p:sp>
        <p:nvSpPr>
          <p:cNvPr id="6" name="TextBox 5">
            <a:extLst>
              <a:ext uri="{FF2B5EF4-FFF2-40B4-BE49-F238E27FC236}">
                <a16:creationId xmlns:a16="http://schemas.microsoft.com/office/drawing/2014/main" id="{4FC9AD55-0281-7944-A231-AAD3E7D3400C}"/>
              </a:ext>
            </a:extLst>
          </p:cNvPr>
          <p:cNvSpPr txBox="1"/>
          <p:nvPr/>
        </p:nvSpPr>
        <p:spPr>
          <a:xfrm>
            <a:off x="1881554" y="6204789"/>
            <a:ext cx="6172200" cy="461665"/>
          </a:xfrm>
          <a:prstGeom prst="rect">
            <a:avLst/>
          </a:prstGeom>
          <a:noFill/>
        </p:spPr>
        <p:txBody>
          <a:bodyPr wrap="square" rtlCol="0">
            <a:spAutoFit/>
          </a:bodyPr>
          <a:lstStyle/>
          <a:p>
            <a:r>
              <a:rPr lang="en-US" dirty="0"/>
              <a:t>14	 3       7        28        35      3         8</a:t>
            </a:r>
          </a:p>
        </p:txBody>
      </p:sp>
    </p:spTree>
    <p:extLst>
      <p:ext uri="{BB962C8B-B14F-4D97-AF65-F5344CB8AC3E}">
        <p14:creationId xmlns:p14="http://schemas.microsoft.com/office/powerpoint/2010/main" val="26106432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391059C-9DA0-994C-85F9-1C652E8FA018}"/>
              </a:ext>
            </a:extLst>
          </p:cNvPr>
          <p:cNvSpPr>
            <a:spLocks noGrp="1" noChangeArrowheads="1"/>
          </p:cNvSpPr>
          <p:nvPr>
            <p:ph type="title"/>
          </p:nvPr>
        </p:nvSpPr>
        <p:spPr>
          <a:xfrm>
            <a:off x="533400" y="0"/>
            <a:ext cx="8382000" cy="1016000"/>
          </a:xfrm>
        </p:spPr>
        <p:txBody>
          <a:bodyPr/>
          <a:lstStyle/>
          <a:p>
            <a:pPr>
              <a:defRPr/>
            </a:pPr>
            <a:r>
              <a:rPr lang="en-US" sz="3200" b="1" dirty="0">
                <a:solidFill>
                  <a:srgbClr val="FFC000"/>
                </a:solidFill>
              </a:rPr>
              <a:t>Reverse </a:t>
            </a:r>
            <a:r>
              <a:rPr lang="x-none" sz="3200" b="1">
                <a:solidFill>
                  <a:srgbClr val="FFC000"/>
                </a:solidFill>
              </a:rPr>
              <a:t>T</a:t>
            </a:r>
            <a:r>
              <a:rPr lang="x-none" sz="3200" b="1" baseline="-25000">
                <a:solidFill>
                  <a:srgbClr val="FFC000"/>
                </a:solidFill>
              </a:rPr>
              <a:t>3</a:t>
            </a:r>
            <a:r>
              <a:rPr lang="x-none" sz="3200" b="1">
                <a:solidFill>
                  <a:srgbClr val="FFC000"/>
                </a:solidFill>
              </a:rPr>
              <a:t> </a:t>
            </a:r>
            <a:r>
              <a:rPr lang="en-US" sz="3200" b="1" dirty="0">
                <a:solidFill>
                  <a:srgbClr val="FFC000"/>
                </a:solidFill>
              </a:rPr>
              <a:t>Pilot study</a:t>
            </a:r>
            <a:endParaRPr lang="en-US" sz="3200" dirty="0">
              <a:solidFill>
                <a:srgbClr val="FFC000"/>
              </a:solidFill>
            </a:endParaRPr>
          </a:p>
        </p:txBody>
      </p:sp>
      <p:sp>
        <p:nvSpPr>
          <p:cNvPr id="167939" name="Rectangle 3">
            <a:extLst>
              <a:ext uri="{FF2B5EF4-FFF2-40B4-BE49-F238E27FC236}">
                <a16:creationId xmlns:a16="http://schemas.microsoft.com/office/drawing/2014/main" id="{D09C2F17-61B0-C343-B8A1-465B84D51D6C}"/>
              </a:ext>
            </a:extLst>
          </p:cNvPr>
          <p:cNvSpPr>
            <a:spLocks noGrp="1" noChangeArrowheads="1"/>
          </p:cNvSpPr>
          <p:nvPr>
            <p:ph type="body" idx="1"/>
          </p:nvPr>
        </p:nvSpPr>
        <p:spPr>
          <a:xfrm>
            <a:off x="914400" y="1016000"/>
            <a:ext cx="7620000" cy="3657600"/>
          </a:xfrm>
        </p:spPr>
        <p:txBody>
          <a:bodyPr/>
          <a:lstStyle/>
          <a:p>
            <a:r>
              <a:rPr lang="en-US" sz="2800" dirty="0"/>
              <a:t>18 of the 98 patients had a r</a:t>
            </a:r>
            <a:r>
              <a:rPr lang="x-none" sz="2800"/>
              <a:t>T</a:t>
            </a:r>
            <a:r>
              <a:rPr lang="x-none" sz="2800" baseline="-25000"/>
              <a:t>3 </a:t>
            </a:r>
            <a:r>
              <a:rPr lang="en-US" sz="2800" dirty="0"/>
              <a:t>above the normal range</a:t>
            </a:r>
          </a:p>
          <a:p>
            <a:r>
              <a:rPr lang="en-US" sz="2800" dirty="0"/>
              <a:t>Very few of the patients on no thyroid medicine had a high rT3</a:t>
            </a:r>
          </a:p>
          <a:p>
            <a:r>
              <a:rPr lang="en-US" sz="2800" dirty="0"/>
              <a:t>Several of those on T4/T3 and desiccated thyroid/T4 combos had a high rT3</a:t>
            </a:r>
          </a:p>
          <a:p>
            <a:r>
              <a:rPr lang="en-US" sz="2800" dirty="0"/>
              <a:t>None of those on T3 alone or desiccated thyroid/T3 combos had a high rT3</a:t>
            </a:r>
          </a:p>
          <a:p>
            <a:r>
              <a:rPr lang="en-US" sz="2800" dirty="0"/>
              <a:t>I did not look at whether high rT3 was correlated with hypothyroid symptoms</a:t>
            </a:r>
          </a:p>
          <a:p>
            <a:r>
              <a:rPr lang="en-US" sz="2800" dirty="0"/>
              <a:t>I have patients with a high rT3 that are doing well and those with a low rT3 that are not.</a:t>
            </a:r>
          </a:p>
        </p:txBody>
      </p:sp>
    </p:spTree>
    <p:extLst>
      <p:ext uri="{BB962C8B-B14F-4D97-AF65-F5344CB8AC3E}">
        <p14:creationId xmlns:p14="http://schemas.microsoft.com/office/powerpoint/2010/main" val="24081231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391059C-9DA0-994C-85F9-1C652E8FA018}"/>
              </a:ext>
            </a:extLst>
          </p:cNvPr>
          <p:cNvSpPr>
            <a:spLocks noGrp="1" noChangeArrowheads="1"/>
          </p:cNvSpPr>
          <p:nvPr>
            <p:ph type="title"/>
          </p:nvPr>
        </p:nvSpPr>
        <p:spPr>
          <a:xfrm>
            <a:off x="533400" y="0"/>
            <a:ext cx="8382000" cy="1016000"/>
          </a:xfrm>
        </p:spPr>
        <p:txBody>
          <a:bodyPr/>
          <a:lstStyle/>
          <a:p>
            <a:pPr>
              <a:defRPr/>
            </a:pPr>
            <a:r>
              <a:rPr lang="en-US" sz="3200" b="1" dirty="0">
                <a:solidFill>
                  <a:srgbClr val="FFC000"/>
                </a:solidFill>
              </a:rPr>
              <a:t>Reverse </a:t>
            </a:r>
            <a:r>
              <a:rPr lang="x-none" sz="3200" b="1">
                <a:solidFill>
                  <a:srgbClr val="FFC000"/>
                </a:solidFill>
              </a:rPr>
              <a:t>T</a:t>
            </a:r>
            <a:r>
              <a:rPr lang="x-none" sz="3200" b="1" baseline="-25000">
                <a:solidFill>
                  <a:srgbClr val="FFC000"/>
                </a:solidFill>
              </a:rPr>
              <a:t>3</a:t>
            </a:r>
            <a:r>
              <a:rPr lang="x-none" sz="3200" b="1">
                <a:solidFill>
                  <a:srgbClr val="FFC000"/>
                </a:solidFill>
              </a:rPr>
              <a:t> </a:t>
            </a:r>
            <a:r>
              <a:rPr lang="en-US" sz="3200" b="1" dirty="0">
                <a:solidFill>
                  <a:srgbClr val="FFC000"/>
                </a:solidFill>
              </a:rPr>
              <a:t>Pilot study-conclusions</a:t>
            </a:r>
            <a:endParaRPr lang="en-US" sz="3200" dirty="0">
              <a:solidFill>
                <a:srgbClr val="FFC000"/>
              </a:solidFill>
            </a:endParaRPr>
          </a:p>
        </p:txBody>
      </p:sp>
      <p:sp>
        <p:nvSpPr>
          <p:cNvPr id="167939" name="Rectangle 3">
            <a:extLst>
              <a:ext uri="{FF2B5EF4-FFF2-40B4-BE49-F238E27FC236}">
                <a16:creationId xmlns:a16="http://schemas.microsoft.com/office/drawing/2014/main" id="{D09C2F17-61B0-C343-B8A1-465B84D51D6C}"/>
              </a:ext>
            </a:extLst>
          </p:cNvPr>
          <p:cNvSpPr>
            <a:spLocks noGrp="1" noChangeArrowheads="1"/>
          </p:cNvSpPr>
          <p:nvPr>
            <p:ph type="body" idx="1"/>
          </p:nvPr>
        </p:nvSpPr>
        <p:spPr>
          <a:xfrm>
            <a:off x="914400" y="1016000"/>
            <a:ext cx="7620000" cy="3657600"/>
          </a:xfrm>
        </p:spPr>
        <p:txBody>
          <a:bodyPr/>
          <a:lstStyle/>
          <a:p>
            <a:r>
              <a:rPr lang="en-US" sz="2400" dirty="0"/>
              <a:t>Measuring r</a:t>
            </a:r>
            <a:r>
              <a:rPr lang="x-none" sz="2400"/>
              <a:t>T</a:t>
            </a:r>
            <a:r>
              <a:rPr lang="x-none" sz="2400" baseline="-25000"/>
              <a:t>3 </a:t>
            </a:r>
            <a:r>
              <a:rPr lang="en-US" sz="2400" dirty="0"/>
              <a:t>may be helpful in some patients, especially those already on thyroid treatments that contain </a:t>
            </a:r>
            <a:r>
              <a:rPr lang="x-none" sz="2400"/>
              <a:t>T</a:t>
            </a:r>
            <a:r>
              <a:rPr lang="en-US" sz="2400" baseline="-25000" dirty="0"/>
              <a:t>4</a:t>
            </a:r>
            <a:r>
              <a:rPr lang="en-US" sz="2400" dirty="0"/>
              <a:t>. Most patients that do have an elevated r</a:t>
            </a:r>
            <a:r>
              <a:rPr lang="x-none" sz="2400"/>
              <a:t>T</a:t>
            </a:r>
            <a:r>
              <a:rPr lang="x-none" sz="2400" baseline="-25000"/>
              <a:t>3 </a:t>
            </a:r>
            <a:r>
              <a:rPr lang="en-US" sz="2400" dirty="0"/>
              <a:t>on thyroid treatment with either </a:t>
            </a:r>
            <a:r>
              <a:rPr lang="x-none" sz="2400"/>
              <a:t>T</a:t>
            </a:r>
            <a:r>
              <a:rPr lang="en-US" sz="2400" baseline="-25000" dirty="0"/>
              <a:t>4</a:t>
            </a:r>
            <a:r>
              <a:rPr lang="en-US" sz="2400" dirty="0"/>
              <a:t> alone or </a:t>
            </a:r>
            <a:r>
              <a:rPr lang="x-none" sz="2400"/>
              <a:t>T</a:t>
            </a:r>
            <a:r>
              <a:rPr lang="en-US" sz="2400" baseline="-25000" dirty="0"/>
              <a:t>4</a:t>
            </a:r>
            <a:r>
              <a:rPr lang="en-US" sz="2400" dirty="0"/>
              <a:t> plus desiccated thyroid may benefit from decreasing the amount of </a:t>
            </a:r>
            <a:r>
              <a:rPr lang="x-none" sz="2400"/>
              <a:t>T</a:t>
            </a:r>
            <a:r>
              <a:rPr lang="en-US" sz="2400" baseline="-25000" dirty="0"/>
              <a:t>4</a:t>
            </a:r>
            <a:r>
              <a:rPr lang="en-US" sz="2400" dirty="0"/>
              <a:t> given and increasing the amount of </a:t>
            </a:r>
            <a:r>
              <a:rPr lang="x-none" sz="2400"/>
              <a:t>T</a:t>
            </a:r>
            <a:r>
              <a:rPr lang="en-US" sz="2400" baseline="-25000" dirty="0"/>
              <a:t>3</a:t>
            </a:r>
            <a:r>
              <a:rPr lang="en-US" sz="2400" dirty="0"/>
              <a:t> or the desiccated thyroid given.</a:t>
            </a:r>
          </a:p>
          <a:p>
            <a:r>
              <a:rPr lang="en-US" sz="2400" dirty="0"/>
              <a:t>I’m no longer giving T4 plus desiccated thyroid at the initial visit.</a:t>
            </a:r>
          </a:p>
          <a:p>
            <a:r>
              <a:rPr lang="en-US" sz="2400" dirty="0"/>
              <a:t>I start with desiccated thyroid twice a day and would add T4 if patient has low free T4 and a rT3 &lt; 20</a:t>
            </a:r>
          </a:p>
          <a:p>
            <a:endParaRPr lang="en-US" sz="2800" dirty="0"/>
          </a:p>
        </p:txBody>
      </p:sp>
    </p:spTree>
    <p:extLst>
      <p:ext uri="{BB962C8B-B14F-4D97-AF65-F5344CB8AC3E}">
        <p14:creationId xmlns:p14="http://schemas.microsoft.com/office/powerpoint/2010/main" val="11259754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391059C-9DA0-994C-85F9-1C652E8FA018}"/>
              </a:ext>
            </a:extLst>
          </p:cNvPr>
          <p:cNvSpPr>
            <a:spLocks noGrp="1" noChangeArrowheads="1"/>
          </p:cNvSpPr>
          <p:nvPr>
            <p:ph type="title"/>
          </p:nvPr>
        </p:nvSpPr>
        <p:spPr>
          <a:xfrm>
            <a:off x="533400" y="0"/>
            <a:ext cx="8382000" cy="1016000"/>
          </a:xfrm>
        </p:spPr>
        <p:txBody>
          <a:bodyPr/>
          <a:lstStyle/>
          <a:p>
            <a:pPr>
              <a:defRPr/>
            </a:pPr>
            <a:r>
              <a:rPr lang="en-US" sz="3200" b="1" dirty="0">
                <a:solidFill>
                  <a:srgbClr val="FFC000"/>
                </a:solidFill>
              </a:rPr>
              <a:t>Reverse </a:t>
            </a:r>
            <a:r>
              <a:rPr lang="x-none" sz="3200" b="1">
                <a:solidFill>
                  <a:srgbClr val="FFC000"/>
                </a:solidFill>
              </a:rPr>
              <a:t>T</a:t>
            </a:r>
            <a:r>
              <a:rPr lang="x-none" sz="3200" b="1" baseline="-25000">
                <a:solidFill>
                  <a:srgbClr val="FFC000"/>
                </a:solidFill>
              </a:rPr>
              <a:t>3</a:t>
            </a:r>
            <a:r>
              <a:rPr lang="x-none" sz="3200" b="1">
                <a:solidFill>
                  <a:srgbClr val="FFC000"/>
                </a:solidFill>
              </a:rPr>
              <a:t> </a:t>
            </a:r>
            <a:r>
              <a:rPr lang="en-US" sz="3200" b="1" dirty="0">
                <a:solidFill>
                  <a:srgbClr val="FFC000"/>
                </a:solidFill>
              </a:rPr>
              <a:t>Conclusions</a:t>
            </a:r>
            <a:endParaRPr lang="en-US" sz="3200" dirty="0">
              <a:solidFill>
                <a:srgbClr val="FFC000"/>
              </a:solidFill>
            </a:endParaRPr>
          </a:p>
        </p:txBody>
      </p:sp>
      <p:sp>
        <p:nvSpPr>
          <p:cNvPr id="167939" name="Rectangle 3">
            <a:extLst>
              <a:ext uri="{FF2B5EF4-FFF2-40B4-BE49-F238E27FC236}">
                <a16:creationId xmlns:a16="http://schemas.microsoft.com/office/drawing/2014/main" id="{D09C2F17-61B0-C343-B8A1-465B84D51D6C}"/>
              </a:ext>
            </a:extLst>
          </p:cNvPr>
          <p:cNvSpPr>
            <a:spLocks noGrp="1" noChangeArrowheads="1"/>
          </p:cNvSpPr>
          <p:nvPr>
            <p:ph type="body" idx="1"/>
          </p:nvPr>
        </p:nvSpPr>
        <p:spPr>
          <a:xfrm>
            <a:off x="914400" y="1016000"/>
            <a:ext cx="7620000" cy="3657600"/>
          </a:xfrm>
        </p:spPr>
        <p:txBody>
          <a:bodyPr/>
          <a:lstStyle/>
          <a:p>
            <a:r>
              <a:rPr lang="en-US" sz="2400" dirty="0"/>
              <a:t>The area of r</a:t>
            </a:r>
            <a:r>
              <a:rPr lang="x-none" sz="2400"/>
              <a:t>T</a:t>
            </a:r>
            <a:r>
              <a:rPr lang="x-none" sz="2400" baseline="-25000"/>
              <a:t>3 </a:t>
            </a:r>
            <a:r>
              <a:rPr lang="en-US" sz="2400" dirty="0"/>
              <a:t>is clearly an interesting area, and there is a clear division between endocrinologists who do not measure all and the functional doctors who measure it in almost everybody and treat almost everybody for it. </a:t>
            </a:r>
          </a:p>
          <a:p>
            <a:r>
              <a:rPr lang="en-US" sz="2400" dirty="0"/>
              <a:t>I hope to get IRB approval and write up a peer-reviewed article measuring r</a:t>
            </a:r>
            <a:r>
              <a:rPr lang="x-none" sz="2400"/>
              <a:t>T</a:t>
            </a:r>
            <a:r>
              <a:rPr lang="x-none" sz="2400" baseline="-25000"/>
              <a:t>3</a:t>
            </a:r>
            <a:r>
              <a:rPr lang="en-US" sz="2400" baseline="-25000" dirty="0"/>
              <a:t>. </a:t>
            </a:r>
          </a:p>
          <a:p>
            <a:r>
              <a:rPr lang="en-US" sz="2400" dirty="0"/>
              <a:t>The test can be helpful in certain patients, but some discretion needs to be used in who gets thyroid medicine (especially for the rest of their life) and who does not. </a:t>
            </a:r>
          </a:p>
          <a:p>
            <a:endParaRPr lang="en-US" sz="2800" dirty="0"/>
          </a:p>
        </p:txBody>
      </p:sp>
    </p:spTree>
    <p:extLst>
      <p:ext uri="{BB962C8B-B14F-4D97-AF65-F5344CB8AC3E}">
        <p14:creationId xmlns:p14="http://schemas.microsoft.com/office/powerpoint/2010/main" val="31324151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391059C-9DA0-994C-85F9-1C652E8FA018}"/>
              </a:ext>
            </a:extLst>
          </p:cNvPr>
          <p:cNvSpPr>
            <a:spLocks noGrp="1" noChangeArrowheads="1"/>
          </p:cNvSpPr>
          <p:nvPr>
            <p:ph type="title"/>
          </p:nvPr>
        </p:nvSpPr>
        <p:spPr>
          <a:xfrm>
            <a:off x="533400" y="0"/>
            <a:ext cx="8382000" cy="1016000"/>
          </a:xfrm>
        </p:spPr>
        <p:txBody>
          <a:bodyPr/>
          <a:lstStyle/>
          <a:p>
            <a:pPr>
              <a:defRPr/>
            </a:pPr>
            <a:r>
              <a:rPr lang="en-US" sz="3200" b="1" dirty="0">
                <a:solidFill>
                  <a:srgbClr val="FFC000"/>
                </a:solidFill>
              </a:rPr>
              <a:t>Thyroid Diet</a:t>
            </a:r>
            <a:endParaRPr lang="en-US" sz="3200" dirty="0">
              <a:solidFill>
                <a:srgbClr val="FFC000"/>
              </a:solidFill>
            </a:endParaRPr>
          </a:p>
        </p:txBody>
      </p:sp>
      <p:sp>
        <p:nvSpPr>
          <p:cNvPr id="167939" name="Rectangle 3">
            <a:extLst>
              <a:ext uri="{FF2B5EF4-FFF2-40B4-BE49-F238E27FC236}">
                <a16:creationId xmlns:a16="http://schemas.microsoft.com/office/drawing/2014/main" id="{D09C2F17-61B0-C343-B8A1-465B84D51D6C}"/>
              </a:ext>
            </a:extLst>
          </p:cNvPr>
          <p:cNvSpPr>
            <a:spLocks noGrp="1" noChangeArrowheads="1"/>
          </p:cNvSpPr>
          <p:nvPr>
            <p:ph type="body" idx="1"/>
          </p:nvPr>
        </p:nvSpPr>
        <p:spPr>
          <a:xfrm>
            <a:off x="914400" y="1447800"/>
            <a:ext cx="7620000" cy="3657600"/>
          </a:xfrm>
        </p:spPr>
        <p:txBody>
          <a:bodyPr/>
          <a:lstStyle/>
          <a:p>
            <a:r>
              <a:rPr lang="en-US" sz="2400" dirty="0"/>
              <a:t>A Thyroid Diet is a Clean Diet, just like I recommend for all my patients</a:t>
            </a:r>
          </a:p>
          <a:p>
            <a:r>
              <a:rPr lang="en-US" sz="2400" dirty="0"/>
              <a:t>Lots of fruits and vegetables</a:t>
            </a:r>
          </a:p>
          <a:p>
            <a:r>
              <a:rPr lang="en-US" sz="2400" dirty="0"/>
              <a:t>Limit processed foods</a:t>
            </a:r>
          </a:p>
          <a:p>
            <a:r>
              <a:rPr lang="en-US" sz="2400" dirty="0"/>
              <a:t>Limit simple carbohydrates</a:t>
            </a:r>
          </a:p>
          <a:p>
            <a:r>
              <a:rPr lang="en-US" sz="2400" dirty="0"/>
              <a:t>Otherwise little data on any specific diet for patients with thyroid disease</a:t>
            </a:r>
          </a:p>
          <a:p>
            <a:endParaRPr lang="en-US" sz="2800" dirty="0"/>
          </a:p>
        </p:txBody>
      </p:sp>
      <p:pic>
        <p:nvPicPr>
          <p:cNvPr id="4" name="Picture 12" descr="Image result for registered dietitian">
            <a:extLst>
              <a:ext uri="{FF2B5EF4-FFF2-40B4-BE49-F238E27FC236}">
                <a16:creationId xmlns:a16="http://schemas.microsoft.com/office/drawing/2014/main" id="{CFB66C52-ED79-5945-BF63-9A4AA00235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120316"/>
            <a:ext cx="2113898" cy="914400"/>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5" name="Picture 20" descr="http://cdn.skinnyms.com/wp-content/uploads/2014/04/10-Tips-for-a-Happy-and-Healthy-Lifestyle-Image-002.jpg">
            <a:extLst>
              <a:ext uri="{FF2B5EF4-FFF2-40B4-BE49-F238E27FC236}">
                <a16:creationId xmlns:a16="http://schemas.microsoft.com/office/drawing/2014/main" id="{E469DC11-448F-7948-B338-160612C6454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784" y="125048"/>
            <a:ext cx="1617231" cy="137251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3570499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391059C-9DA0-994C-85F9-1C652E8FA018}"/>
              </a:ext>
            </a:extLst>
          </p:cNvPr>
          <p:cNvSpPr>
            <a:spLocks noGrp="1" noChangeArrowheads="1"/>
          </p:cNvSpPr>
          <p:nvPr>
            <p:ph type="title"/>
          </p:nvPr>
        </p:nvSpPr>
        <p:spPr>
          <a:xfrm>
            <a:off x="533400" y="0"/>
            <a:ext cx="8382000" cy="1016000"/>
          </a:xfrm>
        </p:spPr>
        <p:txBody>
          <a:bodyPr/>
          <a:lstStyle/>
          <a:p>
            <a:pPr>
              <a:defRPr/>
            </a:pPr>
            <a:r>
              <a:rPr lang="en-US" sz="3200" b="1" dirty="0">
                <a:solidFill>
                  <a:srgbClr val="FFC000"/>
                </a:solidFill>
              </a:rPr>
              <a:t>Thyroid Diet: Not proven</a:t>
            </a:r>
            <a:endParaRPr lang="en-US" sz="3200" dirty="0">
              <a:solidFill>
                <a:srgbClr val="FFC000"/>
              </a:solidFill>
            </a:endParaRPr>
          </a:p>
        </p:txBody>
      </p:sp>
      <p:sp>
        <p:nvSpPr>
          <p:cNvPr id="167939" name="Rectangle 3">
            <a:extLst>
              <a:ext uri="{FF2B5EF4-FFF2-40B4-BE49-F238E27FC236}">
                <a16:creationId xmlns:a16="http://schemas.microsoft.com/office/drawing/2014/main" id="{D09C2F17-61B0-C343-B8A1-465B84D51D6C}"/>
              </a:ext>
            </a:extLst>
          </p:cNvPr>
          <p:cNvSpPr>
            <a:spLocks noGrp="1" noChangeArrowheads="1"/>
          </p:cNvSpPr>
          <p:nvPr>
            <p:ph type="body" idx="1"/>
          </p:nvPr>
        </p:nvSpPr>
        <p:spPr>
          <a:xfrm>
            <a:off x="914400" y="1447800"/>
            <a:ext cx="7620000" cy="3657600"/>
          </a:xfrm>
        </p:spPr>
        <p:txBody>
          <a:bodyPr/>
          <a:lstStyle/>
          <a:p>
            <a:r>
              <a:rPr lang="en-US" sz="2400" dirty="0"/>
              <a:t>Functional doctors often promote diets to address “leaky-gut” a condition not recommended by the physicians</a:t>
            </a:r>
          </a:p>
          <a:p>
            <a:r>
              <a:rPr lang="en-US" sz="2400" dirty="0"/>
              <a:t>Anti-inflammatory- review articles on Hashimoto’s do not consider it a disease of inflammation</a:t>
            </a:r>
          </a:p>
          <a:p>
            <a:r>
              <a:rPr lang="en-US" sz="2400" dirty="0"/>
              <a:t>Gluten-free- myth</a:t>
            </a:r>
          </a:p>
          <a:p>
            <a:r>
              <a:rPr lang="en-US" sz="2400" dirty="0"/>
              <a:t>The Thyroid Diet: Is There Such a Thing?</a:t>
            </a:r>
          </a:p>
          <a:p>
            <a:pPr lvl="1"/>
            <a:r>
              <a:rPr lang="en-US" sz="2000" dirty="0"/>
              <a:t>Angela M. Leung, MD, MSc</a:t>
            </a:r>
          </a:p>
          <a:p>
            <a:pPr lvl="1"/>
            <a:r>
              <a:rPr lang="en-US" sz="2000" dirty="0"/>
              <a:t>https://</a:t>
            </a:r>
            <a:r>
              <a:rPr lang="en-US" sz="2000" dirty="0" err="1"/>
              <a:t>www.medscape.com</a:t>
            </a:r>
            <a:r>
              <a:rPr lang="en-US" sz="2000" dirty="0"/>
              <a:t>/</a:t>
            </a:r>
            <a:r>
              <a:rPr lang="en-US" sz="2000" dirty="0" err="1"/>
              <a:t>viewarticle</a:t>
            </a:r>
            <a:r>
              <a:rPr lang="en-US" sz="2000" dirty="0"/>
              <a:t>/901118#vp_4</a:t>
            </a:r>
          </a:p>
          <a:p>
            <a:endParaRPr lang="en-US" sz="2400" dirty="0"/>
          </a:p>
          <a:p>
            <a:endParaRPr lang="en-US" sz="2800" dirty="0"/>
          </a:p>
        </p:txBody>
      </p:sp>
    </p:spTree>
    <p:extLst>
      <p:ext uri="{BB962C8B-B14F-4D97-AF65-F5344CB8AC3E}">
        <p14:creationId xmlns:p14="http://schemas.microsoft.com/office/powerpoint/2010/main" val="26258643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391059C-9DA0-994C-85F9-1C652E8FA018}"/>
              </a:ext>
            </a:extLst>
          </p:cNvPr>
          <p:cNvSpPr>
            <a:spLocks noGrp="1" noChangeArrowheads="1"/>
          </p:cNvSpPr>
          <p:nvPr>
            <p:ph type="title"/>
          </p:nvPr>
        </p:nvSpPr>
        <p:spPr>
          <a:xfrm>
            <a:off x="533400" y="0"/>
            <a:ext cx="8382000" cy="1016000"/>
          </a:xfrm>
        </p:spPr>
        <p:txBody>
          <a:bodyPr/>
          <a:lstStyle/>
          <a:p>
            <a:pPr>
              <a:defRPr/>
            </a:pPr>
            <a:r>
              <a:rPr lang="en-US" sz="3200" b="1">
                <a:solidFill>
                  <a:srgbClr val="FFC000"/>
                </a:solidFill>
              </a:rPr>
              <a:t>Hashimoto’s and diet</a:t>
            </a:r>
            <a:endParaRPr lang="en-US" sz="3200" dirty="0">
              <a:solidFill>
                <a:srgbClr val="FFC000"/>
              </a:solidFill>
            </a:endParaRPr>
          </a:p>
        </p:txBody>
      </p:sp>
      <p:sp>
        <p:nvSpPr>
          <p:cNvPr id="167939" name="Rectangle 3">
            <a:extLst>
              <a:ext uri="{FF2B5EF4-FFF2-40B4-BE49-F238E27FC236}">
                <a16:creationId xmlns:a16="http://schemas.microsoft.com/office/drawing/2014/main" id="{D09C2F17-61B0-C343-B8A1-465B84D51D6C}"/>
              </a:ext>
            </a:extLst>
          </p:cNvPr>
          <p:cNvSpPr>
            <a:spLocks noGrp="1" noChangeArrowheads="1"/>
          </p:cNvSpPr>
          <p:nvPr>
            <p:ph type="body" idx="1"/>
          </p:nvPr>
        </p:nvSpPr>
        <p:spPr>
          <a:xfrm>
            <a:off x="914400" y="1447800"/>
            <a:ext cx="7620000" cy="3657600"/>
          </a:xfrm>
        </p:spPr>
        <p:txBody>
          <a:bodyPr/>
          <a:lstStyle/>
          <a:p>
            <a:r>
              <a:rPr lang="en-US" sz="2400" dirty="0"/>
              <a:t>No discussion of inflammation</a:t>
            </a:r>
          </a:p>
          <a:p>
            <a:r>
              <a:rPr lang="en-US" sz="2400" dirty="0"/>
              <a:t>No discussion of gluten</a:t>
            </a:r>
          </a:p>
          <a:p>
            <a:endParaRPr lang="en-US" sz="2400" dirty="0"/>
          </a:p>
          <a:p>
            <a:endParaRPr lang="en-US" sz="2800" dirty="0"/>
          </a:p>
        </p:txBody>
      </p:sp>
      <p:pic>
        <p:nvPicPr>
          <p:cNvPr id="4" name="Picture 3">
            <a:extLst>
              <a:ext uri="{FF2B5EF4-FFF2-40B4-BE49-F238E27FC236}">
                <a16:creationId xmlns:a16="http://schemas.microsoft.com/office/drawing/2014/main" id="{57D04E2F-3790-E04A-8559-EEE1827E6C2B}"/>
              </a:ext>
            </a:extLst>
          </p:cNvPr>
          <p:cNvPicPr>
            <a:picLocks noChangeAspect="1"/>
          </p:cNvPicPr>
          <p:nvPr/>
        </p:nvPicPr>
        <p:blipFill rotWithShape="1">
          <a:blip r:embed="rId3"/>
          <a:srcRect l="10000" t="23871" r="6666" b="27097"/>
          <a:stretch/>
        </p:blipFill>
        <p:spPr>
          <a:xfrm>
            <a:off x="533399" y="2653322"/>
            <a:ext cx="8257571" cy="3137877"/>
          </a:xfrm>
          <a:prstGeom prst="rect">
            <a:avLst/>
          </a:prstGeom>
        </p:spPr>
      </p:pic>
    </p:spTree>
    <p:extLst>
      <p:ext uri="{BB962C8B-B14F-4D97-AF65-F5344CB8AC3E}">
        <p14:creationId xmlns:p14="http://schemas.microsoft.com/office/powerpoint/2010/main" val="26073055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391059C-9DA0-994C-85F9-1C652E8FA018}"/>
              </a:ext>
            </a:extLst>
          </p:cNvPr>
          <p:cNvSpPr>
            <a:spLocks noGrp="1" noChangeArrowheads="1"/>
          </p:cNvSpPr>
          <p:nvPr>
            <p:ph type="title"/>
          </p:nvPr>
        </p:nvSpPr>
        <p:spPr>
          <a:xfrm>
            <a:off x="533400" y="0"/>
            <a:ext cx="8382000" cy="1016000"/>
          </a:xfrm>
        </p:spPr>
        <p:txBody>
          <a:bodyPr/>
          <a:lstStyle/>
          <a:p>
            <a:pPr>
              <a:defRPr/>
            </a:pPr>
            <a:r>
              <a:rPr lang="en-US" sz="3200" b="1" dirty="0">
                <a:solidFill>
                  <a:srgbClr val="FFC000"/>
                </a:solidFill>
              </a:rPr>
              <a:t>Thyroid Diet: Iodine</a:t>
            </a:r>
            <a:endParaRPr lang="en-US" sz="3200" dirty="0">
              <a:solidFill>
                <a:srgbClr val="FFC000"/>
              </a:solidFill>
            </a:endParaRPr>
          </a:p>
        </p:txBody>
      </p:sp>
      <p:sp>
        <p:nvSpPr>
          <p:cNvPr id="167939" name="Rectangle 3">
            <a:extLst>
              <a:ext uri="{FF2B5EF4-FFF2-40B4-BE49-F238E27FC236}">
                <a16:creationId xmlns:a16="http://schemas.microsoft.com/office/drawing/2014/main" id="{D09C2F17-61B0-C343-B8A1-465B84D51D6C}"/>
              </a:ext>
            </a:extLst>
          </p:cNvPr>
          <p:cNvSpPr>
            <a:spLocks noGrp="1" noChangeArrowheads="1"/>
          </p:cNvSpPr>
          <p:nvPr>
            <p:ph type="body" idx="1"/>
          </p:nvPr>
        </p:nvSpPr>
        <p:spPr>
          <a:xfrm>
            <a:off x="533400" y="1016000"/>
            <a:ext cx="8382000" cy="3657600"/>
          </a:xfrm>
        </p:spPr>
        <p:txBody>
          <a:bodyPr/>
          <a:lstStyle/>
          <a:p>
            <a:r>
              <a:rPr lang="en-US" sz="2400" dirty="0"/>
              <a:t>Iodine deficiency is rare in the US.</a:t>
            </a:r>
          </a:p>
          <a:p>
            <a:r>
              <a:rPr lang="en-US" sz="2400" dirty="0"/>
              <a:t>T4 has 4 molecules of iodine and T3 has 3 molecules, so if you are on thyroid medicine, you get enough iodine</a:t>
            </a:r>
          </a:p>
          <a:p>
            <a:r>
              <a:rPr lang="en-US" sz="2400" dirty="0"/>
              <a:t>Can take a multivitamin with iodine</a:t>
            </a:r>
          </a:p>
          <a:p>
            <a:r>
              <a:rPr lang="en-US" sz="2400" dirty="0"/>
              <a:t>Some "iodine for thyroid health" tablets may contain several hundred-fold the daily recommended amount of iodine in just a single dose. </a:t>
            </a:r>
          </a:p>
          <a:p>
            <a:r>
              <a:rPr lang="en-US" sz="2400" dirty="0"/>
              <a:t>Other products labeled "for thyroid support" include tablets or liquid supplements containing spirulina (a superfood derived from blue-green algae) or kelp. </a:t>
            </a:r>
          </a:p>
          <a:p>
            <a:r>
              <a:rPr lang="en-US" sz="2400" dirty="0"/>
              <a:t>In some individuals, excess iodine exposure or ingestion may induce hyperthyroidism or hypothyroidism and chronic iodine excess may induce autoimmune thyroiditis, as highly iodinated thyroglobulin is immunogenic.</a:t>
            </a:r>
          </a:p>
          <a:p>
            <a:endParaRPr lang="en-US" sz="2400" dirty="0"/>
          </a:p>
          <a:p>
            <a:endParaRPr lang="en-US" sz="2800" dirty="0"/>
          </a:p>
        </p:txBody>
      </p:sp>
    </p:spTree>
    <p:extLst>
      <p:ext uri="{BB962C8B-B14F-4D97-AF65-F5344CB8AC3E}">
        <p14:creationId xmlns:p14="http://schemas.microsoft.com/office/powerpoint/2010/main" val="2058231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3B1555CF-56AF-4044-B3E9-D44E95979AF3}"/>
              </a:ext>
            </a:extLst>
          </p:cNvPr>
          <p:cNvSpPr>
            <a:spLocks noGrp="1" noChangeArrowheads="1"/>
          </p:cNvSpPr>
          <p:nvPr>
            <p:ph type="title"/>
          </p:nvPr>
        </p:nvSpPr>
        <p:spPr>
          <a:xfrm>
            <a:off x="1117600" y="617538"/>
            <a:ext cx="6908800" cy="1016000"/>
          </a:xfrm>
        </p:spPr>
        <p:txBody>
          <a:bodyPr/>
          <a:lstStyle/>
          <a:p>
            <a:pPr>
              <a:defRPr/>
            </a:pPr>
            <a:r>
              <a:rPr lang="en-US" sz="3556" dirty="0">
                <a:solidFill>
                  <a:srgbClr val="FFC000"/>
                </a:solidFill>
              </a:rPr>
              <a:t>Hypothyroidism-selenium</a:t>
            </a:r>
            <a:endParaRPr lang="en-US" dirty="0">
              <a:solidFill>
                <a:srgbClr val="FFC000"/>
              </a:solidFill>
            </a:endParaRPr>
          </a:p>
        </p:txBody>
      </p:sp>
      <p:sp>
        <p:nvSpPr>
          <p:cNvPr id="167939" name="Rectangle 3">
            <a:extLst>
              <a:ext uri="{FF2B5EF4-FFF2-40B4-BE49-F238E27FC236}">
                <a16:creationId xmlns:a16="http://schemas.microsoft.com/office/drawing/2014/main" id="{BF0B2435-FD62-C24D-BC70-84DF1A4E6A31}"/>
              </a:ext>
            </a:extLst>
          </p:cNvPr>
          <p:cNvSpPr>
            <a:spLocks noGrp="1" noChangeArrowheads="1"/>
          </p:cNvSpPr>
          <p:nvPr>
            <p:ph type="body" idx="1"/>
          </p:nvPr>
        </p:nvSpPr>
        <p:spPr>
          <a:xfrm>
            <a:off x="1004888" y="1770063"/>
            <a:ext cx="6908800" cy="3657600"/>
          </a:xfrm>
        </p:spPr>
        <p:txBody>
          <a:bodyPr/>
          <a:lstStyle/>
          <a:p>
            <a:pPr>
              <a:defRPr/>
            </a:pPr>
            <a:r>
              <a:rPr lang="en-US" sz="2133" dirty="0"/>
              <a:t>Selenium (200 mcg/day) increases T4 to T3 conversion and reduces TPO antibody levels.</a:t>
            </a:r>
          </a:p>
          <a:p>
            <a:pPr>
              <a:defRPr/>
            </a:pPr>
            <a:r>
              <a:rPr lang="en-US" sz="2133" dirty="0"/>
              <a:t>Patients with untreated GH deficiency have decreased T4 to T3 conversion, so they are likely to benefit from selenium (but also benefit from GH treatment)</a:t>
            </a:r>
          </a:p>
          <a:p>
            <a:pPr>
              <a:defRPr/>
            </a:pPr>
            <a:r>
              <a:rPr lang="en-US" sz="2133" dirty="0"/>
              <a:t>Selenium appears to increase the rate of diabetes.</a:t>
            </a:r>
          </a:p>
          <a:p>
            <a:pPr>
              <a:defRPr/>
            </a:pPr>
            <a:r>
              <a:rPr lang="en-US" sz="2133" dirty="0"/>
              <a:t>I am cautious about giving selenium in those patients with </a:t>
            </a:r>
            <a:r>
              <a:rPr lang="en-US" sz="2133" dirty="0" err="1"/>
              <a:t>prediabetes</a:t>
            </a:r>
            <a:r>
              <a:rPr lang="en-US" sz="2133" dirty="0"/>
              <a:t> or diabetes or those with a family history of diabetes. </a:t>
            </a:r>
          </a:p>
          <a:p>
            <a:pPr>
              <a:defRPr/>
            </a:pPr>
            <a:endParaRPr lang="en-US" sz="1778"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4A3C73B7-DE6D-DC43-AB57-4A8B10E5A017}"/>
              </a:ext>
            </a:extLst>
          </p:cNvPr>
          <p:cNvSpPr>
            <a:spLocks noGrp="1" noChangeArrowheads="1"/>
          </p:cNvSpPr>
          <p:nvPr>
            <p:ph type="title"/>
          </p:nvPr>
        </p:nvSpPr>
        <p:spPr>
          <a:xfrm>
            <a:off x="1219200" y="228600"/>
            <a:ext cx="6908800" cy="1016000"/>
          </a:xfrm>
        </p:spPr>
        <p:txBody>
          <a:bodyPr/>
          <a:lstStyle/>
          <a:p>
            <a:r>
              <a:rPr lang="en-US" altLang="en-US" dirty="0">
                <a:solidFill>
                  <a:srgbClr val="FFC000"/>
                </a:solidFill>
              </a:rPr>
              <a:t>Hypothalamic-Pituitary-Thyroid Axis</a:t>
            </a:r>
          </a:p>
        </p:txBody>
      </p:sp>
      <p:pic>
        <p:nvPicPr>
          <p:cNvPr id="19458" name="Picture 5">
            <a:extLst>
              <a:ext uri="{FF2B5EF4-FFF2-40B4-BE49-F238E27FC236}">
                <a16:creationId xmlns:a16="http://schemas.microsoft.com/office/drawing/2014/main" id="{DFB0200E-8E3E-0D4F-89E3-DB60242FB7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511300"/>
            <a:ext cx="3276600" cy="515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391059C-9DA0-994C-85F9-1C652E8FA018}"/>
              </a:ext>
            </a:extLst>
          </p:cNvPr>
          <p:cNvSpPr>
            <a:spLocks noGrp="1" noChangeArrowheads="1"/>
          </p:cNvSpPr>
          <p:nvPr>
            <p:ph type="title"/>
          </p:nvPr>
        </p:nvSpPr>
        <p:spPr>
          <a:xfrm>
            <a:off x="533400" y="0"/>
            <a:ext cx="8382000" cy="1016000"/>
          </a:xfrm>
        </p:spPr>
        <p:txBody>
          <a:bodyPr/>
          <a:lstStyle/>
          <a:p>
            <a:r>
              <a:rPr lang="en-US" dirty="0">
                <a:solidFill>
                  <a:srgbClr val="FFC000"/>
                </a:solidFill>
              </a:rPr>
              <a:t>Goitrogens</a:t>
            </a:r>
          </a:p>
        </p:txBody>
      </p:sp>
      <p:sp>
        <p:nvSpPr>
          <p:cNvPr id="167939" name="Rectangle 3">
            <a:extLst>
              <a:ext uri="{FF2B5EF4-FFF2-40B4-BE49-F238E27FC236}">
                <a16:creationId xmlns:a16="http://schemas.microsoft.com/office/drawing/2014/main" id="{D09C2F17-61B0-C343-B8A1-465B84D51D6C}"/>
              </a:ext>
            </a:extLst>
          </p:cNvPr>
          <p:cNvSpPr>
            <a:spLocks noGrp="1" noChangeArrowheads="1"/>
          </p:cNvSpPr>
          <p:nvPr>
            <p:ph type="body" idx="1"/>
          </p:nvPr>
        </p:nvSpPr>
        <p:spPr>
          <a:xfrm>
            <a:off x="533400" y="1219200"/>
            <a:ext cx="8382000" cy="3657600"/>
          </a:xfrm>
        </p:spPr>
        <p:txBody>
          <a:bodyPr/>
          <a:lstStyle/>
          <a:p>
            <a:r>
              <a:rPr lang="en-US" sz="2400" dirty="0"/>
              <a:t>The term "goitrogen" refers to any substance that can produce goiter, an enlargement of the thyroid gland.</a:t>
            </a:r>
          </a:p>
          <a:p>
            <a:r>
              <a:rPr lang="en-US" sz="2400" dirty="0"/>
              <a:t>The most common examples of dietary goitrogens are cruciferous vegetables and soy products.</a:t>
            </a:r>
          </a:p>
          <a:p>
            <a:r>
              <a:rPr lang="en-US" sz="2400" dirty="0"/>
              <a:t>Cruciferous vegetables are defined as those in the </a:t>
            </a:r>
            <a:r>
              <a:rPr lang="en-US" sz="2400" i="1" dirty="0"/>
              <a:t>Brassica</a:t>
            </a:r>
            <a:r>
              <a:rPr lang="en-US" sz="2400" dirty="0"/>
              <a:t> genus and include broccoli, cabbage, Brussels sprouts, kale, turnips, cauliflower, collard greens, and </a:t>
            </a:r>
            <a:r>
              <a:rPr lang="en-US" sz="2400" dirty="0" err="1"/>
              <a:t>bok</a:t>
            </a:r>
            <a:r>
              <a:rPr lang="en-US" sz="2400" dirty="0"/>
              <a:t> choy.</a:t>
            </a:r>
          </a:p>
          <a:p>
            <a:r>
              <a:rPr lang="en-US" sz="2400" dirty="0"/>
              <a:t>Moderate consumption should not affect thyroid function, but avoid </a:t>
            </a:r>
            <a:r>
              <a:rPr lang="en-US" sz="2400" dirty="0" err="1"/>
              <a:t>exceses</a:t>
            </a:r>
            <a:r>
              <a:rPr lang="en-US" sz="2400" dirty="0"/>
              <a:t> </a:t>
            </a:r>
          </a:p>
          <a:p>
            <a:endParaRPr lang="en-US" sz="2800" dirty="0"/>
          </a:p>
        </p:txBody>
      </p:sp>
    </p:spTree>
    <p:extLst>
      <p:ext uri="{BB962C8B-B14F-4D97-AF65-F5344CB8AC3E}">
        <p14:creationId xmlns:p14="http://schemas.microsoft.com/office/powerpoint/2010/main" val="34341228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391059C-9DA0-994C-85F9-1C652E8FA018}"/>
              </a:ext>
            </a:extLst>
          </p:cNvPr>
          <p:cNvSpPr>
            <a:spLocks noGrp="1" noChangeArrowheads="1"/>
          </p:cNvSpPr>
          <p:nvPr>
            <p:ph type="title"/>
          </p:nvPr>
        </p:nvSpPr>
        <p:spPr>
          <a:xfrm>
            <a:off x="533400" y="0"/>
            <a:ext cx="8382000" cy="1016000"/>
          </a:xfrm>
        </p:spPr>
        <p:txBody>
          <a:bodyPr/>
          <a:lstStyle/>
          <a:p>
            <a:pPr>
              <a:defRPr/>
            </a:pPr>
            <a:r>
              <a:rPr lang="en-US" sz="3200" b="1" dirty="0">
                <a:solidFill>
                  <a:srgbClr val="FFC000"/>
                </a:solidFill>
              </a:rPr>
              <a:t>Celiac Disease and Hashimoto’s</a:t>
            </a:r>
            <a:endParaRPr lang="en-US" sz="3200" dirty="0">
              <a:solidFill>
                <a:srgbClr val="FFC000"/>
              </a:solidFill>
            </a:endParaRPr>
          </a:p>
        </p:txBody>
      </p:sp>
      <p:sp>
        <p:nvSpPr>
          <p:cNvPr id="167939" name="Rectangle 3">
            <a:extLst>
              <a:ext uri="{FF2B5EF4-FFF2-40B4-BE49-F238E27FC236}">
                <a16:creationId xmlns:a16="http://schemas.microsoft.com/office/drawing/2014/main" id="{D09C2F17-61B0-C343-B8A1-465B84D51D6C}"/>
              </a:ext>
            </a:extLst>
          </p:cNvPr>
          <p:cNvSpPr>
            <a:spLocks noGrp="1" noChangeArrowheads="1"/>
          </p:cNvSpPr>
          <p:nvPr>
            <p:ph type="body" idx="1"/>
          </p:nvPr>
        </p:nvSpPr>
        <p:spPr>
          <a:xfrm>
            <a:off x="908538" y="1016000"/>
            <a:ext cx="8001000" cy="3657600"/>
          </a:xfrm>
        </p:spPr>
        <p:txBody>
          <a:bodyPr/>
          <a:lstStyle/>
          <a:p>
            <a:r>
              <a:rPr lang="en-US" sz="2400" dirty="0"/>
              <a:t>Both celiac disease (in which one needs to be on a strict gluten-free diet) and Hashimoto’s hypothyroidism are autoimmune diseases </a:t>
            </a:r>
          </a:p>
          <a:p>
            <a:r>
              <a:rPr lang="en-US" sz="2400" dirty="0"/>
              <a:t>If you have Hashimoto’s hypothyroidism, you are more prone to getting celiac disease. </a:t>
            </a:r>
          </a:p>
          <a:p>
            <a:r>
              <a:rPr lang="en-US" sz="2400" dirty="0"/>
              <a:t>About 1/10,000 of all people have Celiac disease and 1/1000 of patients with Hashimoto’s have Celiac disease .</a:t>
            </a:r>
          </a:p>
          <a:p>
            <a:r>
              <a:rPr lang="en-US" sz="2400" dirty="0"/>
              <a:t>Yet the overwhelming majority of patients with Hashimoto’s hypothyroidism do not have celiac disease and do not need to be on a gluten-free diet. </a:t>
            </a:r>
          </a:p>
          <a:p>
            <a:r>
              <a:rPr lang="en-US" sz="2400" dirty="0"/>
              <a:t>Eliminating wheat and reducing carbohydrates may lead to feeling better, but you do not need to be gluten-free, unless you find that it helps with GI issues</a:t>
            </a:r>
          </a:p>
          <a:p>
            <a:endParaRPr lang="en-US" sz="2800" dirty="0"/>
          </a:p>
        </p:txBody>
      </p:sp>
    </p:spTree>
    <p:extLst>
      <p:ext uri="{BB962C8B-B14F-4D97-AF65-F5344CB8AC3E}">
        <p14:creationId xmlns:p14="http://schemas.microsoft.com/office/powerpoint/2010/main" val="32327091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391059C-9DA0-994C-85F9-1C652E8FA018}"/>
              </a:ext>
            </a:extLst>
          </p:cNvPr>
          <p:cNvSpPr>
            <a:spLocks noGrp="1" noChangeArrowheads="1"/>
          </p:cNvSpPr>
          <p:nvPr>
            <p:ph type="title"/>
          </p:nvPr>
        </p:nvSpPr>
        <p:spPr>
          <a:xfrm>
            <a:off x="533400" y="0"/>
            <a:ext cx="8382000" cy="1016000"/>
          </a:xfrm>
        </p:spPr>
        <p:txBody>
          <a:bodyPr/>
          <a:lstStyle/>
          <a:p>
            <a:pPr>
              <a:defRPr/>
            </a:pPr>
            <a:r>
              <a:rPr lang="en-US" sz="3200" b="1" dirty="0">
                <a:solidFill>
                  <a:srgbClr val="FFC000"/>
                </a:solidFill>
              </a:rPr>
              <a:t>Does Gluten Protein Resemble TPO antibody?  </a:t>
            </a:r>
            <a:r>
              <a:rPr lang="en-US" sz="3200" b="1" dirty="0"/>
              <a:t>NO</a:t>
            </a:r>
            <a:endParaRPr lang="en-US" sz="3200" dirty="0"/>
          </a:p>
        </p:txBody>
      </p:sp>
      <p:sp>
        <p:nvSpPr>
          <p:cNvPr id="167939" name="Rectangle 3">
            <a:extLst>
              <a:ext uri="{FF2B5EF4-FFF2-40B4-BE49-F238E27FC236}">
                <a16:creationId xmlns:a16="http://schemas.microsoft.com/office/drawing/2014/main" id="{D09C2F17-61B0-C343-B8A1-465B84D51D6C}"/>
              </a:ext>
            </a:extLst>
          </p:cNvPr>
          <p:cNvSpPr>
            <a:spLocks noGrp="1" noChangeArrowheads="1"/>
          </p:cNvSpPr>
          <p:nvPr>
            <p:ph type="body" idx="1"/>
          </p:nvPr>
        </p:nvSpPr>
        <p:spPr>
          <a:xfrm>
            <a:off x="914400" y="1447800"/>
            <a:ext cx="4114800" cy="3657600"/>
          </a:xfrm>
        </p:spPr>
        <p:txBody>
          <a:bodyPr/>
          <a:lstStyle/>
          <a:p>
            <a:r>
              <a:rPr lang="en-US" sz="2400" dirty="0"/>
              <a:t>Gluten is a protein complex comprised of 2 components: </a:t>
            </a:r>
            <a:r>
              <a:rPr lang="en-US" sz="2400" b="1" dirty="0"/>
              <a:t>gliadin</a:t>
            </a:r>
            <a:r>
              <a:rPr lang="en-US" sz="2400" dirty="0"/>
              <a:t> (the water-soluble component) and </a:t>
            </a:r>
            <a:r>
              <a:rPr lang="en-US" sz="2400" b="1" dirty="0"/>
              <a:t>glutenin</a:t>
            </a:r>
            <a:r>
              <a:rPr lang="en-US" sz="2400" dirty="0"/>
              <a:t> (the water-insoluble component).</a:t>
            </a:r>
          </a:p>
          <a:p>
            <a:endParaRPr lang="en-US" sz="2800" dirty="0"/>
          </a:p>
        </p:txBody>
      </p:sp>
      <p:pic>
        <p:nvPicPr>
          <p:cNvPr id="2" name="Picture 1">
            <a:extLst>
              <a:ext uri="{FF2B5EF4-FFF2-40B4-BE49-F238E27FC236}">
                <a16:creationId xmlns:a16="http://schemas.microsoft.com/office/drawing/2014/main" id="{17DDC54C-DCC1-0848-BD26-9D54BD233679}"/>
              </a:ext>
            </a:extLst>
          </p:cNvPr>
          <p:cNvPicPr>
            <a:picLocks noChangeAspect="1"/>
          </p:cNvPicPr>
          <p:nvPr/>
        </p:nvPicPr>
        <p:blipFill>
          <a:blip r:embed="rId3"/>
          <a:stretch>
            <a:fillRect/>
          </a:stretch>
        </p:blipFill>
        <p:spPr>
          <a:xfrm>
            <a:off x="1295400" y="4025900"/>
            <a:ext cx="2159000" cy="2159000"/>
          </a:xfrm>
          <a:prstGeom prst="rect">
            <a:avLst/>
          </a:prstGeom>
        </p:spPr>
      </p:pic>
      <p:pic>
        <p:nvPicPr>
          <p:cNvPr id="3" name="Picture 2">
            <a:extLst>
              <a:ext uri="{FF2B5EF4-FFF2-40B4-BE49-F238E27FC236}">
                <a16:creationId xmlns:a16="http://schemas.microsoft.com/office/drawing/2014/main" id="{9083A36F-4F23-CE4C-83D1-34CD91344560}"/>
              </a:ext>
            </a:extLst>
          </p:cNvPr>
          <p:cNvPicPr>
            <a:picLocks noChangeAspect="1"/>
          </p:cNvPicPr>
          <p:nvPr/>
        </p:nvPicPr>
        <p:blipFill>
          <a:blip r:embed="rId4"/>
          <a:stretch>
            <a:fillRect/>
          </a:stretch>
        </p:blipFill>
        <p:spPr>
          <a:xfrm>
            <a:off x="5048079" y="4025900"/>
            <a:ext cx="3070151" cy="2444750"/>
          </a:xfrm>
          <a:prstGeom prst="rect">
            <a:avLst/>
          </a:prstGeom>
        </p:spPr>
      </p:pic>
      <p:sp>
        <p:nvSpPr>
          <p:cNvPr id="4" name="TextBox 3">
            <a:extLst>
              <a:ext uri="{FF2B5EF4-FFF2-40B4-BE49-F238E27FC236}">
                <a16:creationId xmlns:a16="http://schemas.microsoft.com/office/drawing/2014/main" id="{DE9AFF8F-0E77-434E-B41C-5AFE7ED8BFA4}"/>
              </a:ext>
            </a:extLst>
          </p:cNvPr>
          <p:cNvSpPr txBox="1"/>
          <p:nvPr/>
        </p:nvSpPr>
        <p:spPr>
          <a:xfrm>
            <a:off x="4983601" y="1539731"/>
            <a:ext cx="3886200" cy="1938992"/>
          </a:xfrm>
          <a:prstGeom prst="rect">
            <a:avLst/>
          </a:prstGeom>
          <a:noFill/>
        </p:spPr>
        <p:txBody>
          <a:bodyPr wrap="square" rtlCol="0">
            <a:spAutoFit/>
          </a:bodyPr>
          <a:lstStyle/>
          <a:p>
            <a:r>
              <a:rPr lang="en-US" dirty="0"/>
              <a:t>TPO is an enzyme that the incorporation of iodine into </a:t>
            </a:r>
            <a:r>
              <a:rPr lang="en-US" dirty="0">
                <a:hlinkClick r:id="rId5" tooltip="Thyroglobulin">
                  <a:extLst>
                    <a:ext uri="{A12FA001-AC4F-418D-AE19-62706E023703}">
                      <ahyp:hlinkClr xmlns:ahyp="http://schemas.microsoft.com/office/drawing/2018/hyperlinkcolor" val="tx"/>
                    </a:ext>
                  </a:extLst>
                </a:hlinkClick>
              </a:rPr>
              <a:t>t</a:t>
            </a:r>
            <a:r>
              <a:rPr lang="en-US" u="sng" dirty="0">
                <a:hlinkClick r:id="rId5" tooltip="Thyroglobulin">
                  <a:extLst>
                    <a:ext uri="{A12FA001-AC4F-418D-AE19-62706E023703}">
                      <ahyp:hlinkClr xmlns:ahyp="http://schemas.microsoft.com/office/drawing/2018/hyperlinkcolor" val="tx"/>
                    </a:ext>
                  </a:extLst>
                </a:hlinkClick>
              </a:rPr>
              <a:t>hyroglobulin</a:t>
            </a:r>
            <a:r>
              <a:rPr lang="en-US" dirty="0"/>
              <a:t> for the production of thyroid hormone</a:t>
            </a:r>
          </a:p>
        </p:txBody>
      </p:sp>
    </p:spTree>
    <p:extLst>
      <p:ext uri="{BB962C8B-B14F-4D97-AF65-F5344CB8AC3E}">
        <p14:creationId xmlns:p14="http://schemas.microsoft.com/office/powerpoint/2010/main" val="33873919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391059C-9DA0-994C-85F9-1C652E8FA018}"/>
              </a:ext>
            </a:extLst>
          </p:cNvPr>
          <p:cNvSpPr>
            <a:spLocks noGrp="1" noChangeArrowheads="1"/>
          </p:cNvSpPr>
          <p:nvPr>
            <p:ph type="title"/>
          </p:nvPr>
        </p:nvSpPr>
        <p:spPr>
          <a:xfrm>
            <a:off x="533400" y="0"/>
            <a:ext cx="8382000" cy="1016000"/>
          </a:xfrm>
        </p:spPr>
        <p:txBody>
          <a:bodyPr/>
          <a:lstStyle/>
          <a:p>
            <a:pPr>
              <a:defRPr/>
            </a:pPr>
            <a:r>
              <a:rPr lang="en-US" sz="3200" b="1" dirty="0">
                <a:solidFill>
                  <a:srgbClr val="FFC000"/>
                </a:solidFill>
              </a:rPr>
              <a:t>Thyroid Diet</a:t>
            </a:r>
            <a:endParaRPr lang="en-US" sz="3200" dirty="0">
              <a:solidFill>
                <a:srgbClr val="FFC000"/>
              </a:solidFill>
            </a:endParaRPr>
          </a:p>
        </p:txBody>
      </p:sp>
      <p:sp>
        <p:nvSpPr>
          <p:cNvPr id="167939" name="Rectangle 3">
            <a:extLst>
              <a:ext uri="{FF2B5EF4-FFF2-40B4-BE49-F238E27FC236}">
                <a16:creationId xmlns:a16="http://schemas.microsoft.com/office/drawing/2014/main" id="{D09C2F17-61B0-C343-B8A1-465B84D51D6C}"/>
              </a:ext>
            </a:extLst>
          </p:cNvPr>
          <p:cNvSpPr>
            <a:spLocks noGrp="1" noChangeArrowheads="1"/>
          </p:cNvSpPr>
          <p:nvPr>
            <p:ph type="body" idx="1"/>
          </p:nvPr>
        </p:nvSpPr>
        <p:spPr>
          <a:xfrm>
            <a:off x="914400" y="1447800"/>
            <a:ext cx="7620000" cy="3657600"/>
          </a:xfrm>
        </p:spPr>
        <p:txBody>
          <a:bodyPr/>
          <a:lstStyle/>
          <a:p>
            <a:r>
              <a:rPr lang="en-US" sz="2400" dirty="0"/>
              <a:t>Healthy diet</a:t>
            </a:r>
          </a:p>
          <a:p>
            <a:r>
              <a:rPr lang="en-US" sz="2400" dirty="0"/>
              <a:t>Exercise</a:t>
            </a:r>
          </a:p>
          <a:p>
            <a:r>
              <a:rPr lang="en-US" sz="2400" dirty="0"/>
              <a:t>Have your hypothyroidism properly treated</a:t>
            </a:r>
          </a:p>
          <a:p>
            <a:endParaRPr lang="en-US" sz="2800" dirty="0"/>
          </a:p>
        </p:txBody>
      </p:sp>
      <p:pic>
        <p:nvPicPr>
          <p:cNvPr id="4" name="Picture 12" descr="Image result for registered dietitian">
            <a:extLst>
              <a:ext uri="{FF2B5EF4-FFF2-40B4-BE49-F238E27FC236}">
                <a16:creationId xmlns:a16="http://schemas.microsoft.com/office/drawing/2014/main" id="{CFB66C52-ED79-5945-BF63-9A4AA00235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120316"/>
            <a:ext cx="2113898" cy="914400"/>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5" name="Picture 20" descr="http://cdn.skinnyms.com/wp-content/uploads/2014/04/10-Tips-for-a-Happy-and-Healthy-Lifestyle-Image-002.jpg">
            <a:extLst>
              <a:ext uri="{FF2B5EF4-FFF2-40B4-BE49-F238E27FC236}">
                <a16:creationId xmlns:a16="http://schemas.microsoft.com/office/drawing/2014/main" id="{E469DC11-448F-7948-B338-160612C6454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784" y="125048"/>
            <a:ext cx="1617231" cy="137251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2338813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a:extLst>
              <a:ext uri="{FF2B5EF4-FFF2-40B4-BE49-F238E27FC236}">
                <a16:creationId xmlns:a16="http://schemas.microsoft.com/office/drawing/2014/main" id="{326B8C46-D030-F445-8902-77E45E728452}"/>
              </a:ext>
            </a:extLst>
          </p:cNvPr>
          <p:cNvSpPr>
            <a:spLocks noGrp="1" noChangeArrowheads="1"/>
          </p:cNvSpPr>
          <p:nvPr>
            <p:ph type="title"/>
          </p:nvPr>
        </p:nvSpPr>
        <p:spPr/>
        <p:txBody>
          <a:bodyPr/>
          <a:lstStyle/>
          <a:p>
            <a:pPr eaLnBrk="1" hangingPunct="1"/>
            <a:r>
              <a:rPr lang="en-US" altLang="en-US" sz="4000">
                <a:latin typeface="Times New Roman" panose="02020603050405020304" pitchFamily="18" charset="0"/>
              </a:rPr>
              <a:t>Visit goodhormonehealth.com</a:t>
            </a:r>
          </a:p>
        </p:txBody>
      </p:sp>
      <p:sp>
        <p:nvSpPr>
          <p:cNvPr id="44034" name="Rectangle 3">
            <a:extLst>
              <a:ext uri="{FF2B5EF4-FFF2-40B4-BE49-F238E27FC236}">
                <a16:creationId xmlns:a16="http://schemas.microsoft.com/office/drawing/2014/main" id="{4214E3EF-623C-E749-9272-DC3EEEBD3661}"/>
              </a:ext>
            </a:extLst>
          </p:cNvPr>
          <p:cNvSpPr>
            <a:spLocks noGrp="1" noChangeArrowheads="1"/>
          </p:cNvSpPr>
          <p:nvPr>
            <p:ph type="body" idx="1"/>
          </p:nvPr>
        </p:nvSpPr>
        <p:spPr/>
        <p:txBody>
          <a:bodyPr/>
          <a:lstStyle/>
          <a:p>
            <a:pPr eaLnBrk="1" hangingPunct="1">
              <a:lnSpc>
                <a:spcPct val="90000"/>
              </a:lnSpc>
              <a:defRPr/>
            </a:pPr>
            <a:r>
              <a:rPr lang="en-US" sz="2800" dirty="0">
                <a:latin typeface="Times New Roman" charset="0"/>
              </a:rPr>
              <a:t>For more information or to schedule an appointment.</a:t>
            </a:r>
          </a:p>
          <a:p>
            <a:pPr>
              <a:buClr>
                <a:schemeClr val="tx1"/>
              </a:buClr>
              <a:buSzPct val="100000"/>
              <a:defRPr/>
            </a:pPr>
            <a:r>
              <a:rPr lang="en-US" altLang="ja-JP" sz="2800" dirty="0">
                <a:latin typeface="Times New Roman" charset="0"/>
              </a:rPr>
              <a:t>Talk will posted in a few days</a:t>
            </a:r>
            <a:endParaRPr lang="en-US" altLang="ja-JP" sz="2000" dirty="0">
              <a:latin typeface="Times New Roman" charset="0"/>
            </a:endParaRPr>
          </a:p>
          <a:p>
            <a:pPr>
              <a:buClr>
                <a:schemeClr val="tx1"/>
              </a:buClr>
              <a:buSzPct val="100000"/>
              <a:defRPr/>
            </a:pPr>
            <a:endParaRPr lang="en-US" sz="2800" dirty="0"/>
          </a:p>
          <a:p>
            <a:pPr>
              <a:buClr>
                <a:schemeClr val="tx1"/>
              </a:buClr>
              <a:buSzPct val="100000"/>
              <a:defRPr/>
            </a:pPr>
            <a:r>
              <a:rPr lang="en-US" sz="2800" dirty="0">
                <a:hlinkClick r:id="rId2"/>
              </a:rPr>
              <a:t>mail@goodhormonehealth.com</a:t>
            </a:r>
            <a:endParaRPr lang="en-US" sz="2800" dirty="0"/>
          </a:p>
          <a:p>
            <a:pPr marL="0" indent="0" eaLnBrk="1" hangingPunct="1">
              <a:lnSpc>
                <a:spcPct val="90000"/>
              </a:lnSpc>
              <a:buFontTx/>
              <a:buNone/>
              <a:defRPr/>
            </a:pPr>
            <a:endParaRPr lang="en-US" sz="1800" dirty="0">
              <a:latin typeface="Times New Roman"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a:extLst>
              <a:ext uri="{FF2B5EF4-FFF2-40B4-BE49-F238E27FC236}">
                <a16:creationId xmlns:a16="http://schemas.microsoft.com/office/drawing/2014/main" id="{A69A672D-085B-894C-AABB-BC14EF25B3DE}"/>
              </a:ext>
            </a:extLst>
          </p:cNvPr>
          <p:cNvSpPr>
            <a:spLocks noGrp="1" noChangeArrowheads="1"/>
          </p:cNvSpPr>
          <p:nvPr>
            <p:ph type="title"/>
          </p:nvPr>
        </p:nvSpPr>
        <p:spPr/>
        <p:txBody>
          <a:bodyPr/>
          <a:lstStyle/>
          <a:p>
            <a:r>
              <a:rPr lang="en-US" altLang="en-US" sz="3600">
                <a:solidFill>
                  <a:srgbClr val="FF6600"/>
                </a:solidFill>
                <a:latin typeface="Times" pitchFamily="2" charset="0"/>
                <a:ea typeface="ＭＳ Ｐゴシック" panose="020B0600070205080204" pitchFamily="34" charset="-128"/>
              </a:rPr>
              <a:t>Thanks</a:t>
            </a:r>
            <a:endParaRPr lang="en-US" altLang="en-US">
              <a:solidFill>
                <a:srgbClr val="FF6600"/>
              </a:solidFill>
              <a:latin typeface="Times" pitchFamily="2" charset="0"/>
              <a:ea typeface="ＭＳ Ｐゴシック" panose="020B0600070205080204" pitchFamily="34" charset="-128"/>
            </a:endParaRPr>
          </a:p>
        </p:txBody>
      </p:sp>
      <p:sp>
        <p:nvSpPr>
          <p:cNvPr id="94210" name="Rectangle 3">
            <a:extLst>
              <a:ext uri="{FF2B5EF4-FFF2-40B4-BE49-F238E27FC236}">
                <a16:creationId xmlns:a16="http://schemas.microsoft.com/office/drawing/2014/main" id="{AAB4C869-45D2-724E-BF6B-703794EF9D4A}"/>
              </a:ext>
            </a:extLst>
          </p:cNvPr>
          <p:cNvSpPr txBox="1">
            <a:spLocks noChangeArrowheads="1"/>
          </p:cNvSpPr>
          <p:nvPr/>
        </p:nvSpPr>
        <p:spPr bwMode="auto">
          <a:xfrm>
            <a:off x="1117600" y="1981200"/>
            <a:ext cx="6908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buClr>
                <a:schemeClr val="tx1"/>
              </a:buClr>
            </a:pPr>
            <a:r>
              <a:rPr lang="en-US" altLang="en-US"/>
              <a:t>Magic Foundation for inviting me and doing great work!</a:t>
            </a:r>
          </a:p>
          <a:p>
            <a:pPr>
              <a:buClr>
                <a:schemeClr val="tx1"/>
              </a:buClr>
            </a:pPr>
            <a:r>
              <a:rPr lang="en-US" altLang="en-US"/>
              <a:t>Great job Dianne</a:t>
            </a:r>
          </a:p>
        </p:txBody>
      </p:sp>
      <p:pic>
        <p:nvPicPr>
          <p:cNvPr id="2" name="Picture 1">
            <a:extLst>
              <a:ext uri="{FF2B5EF4-FFF2-40B4-BE49-F238E27FC236}">
                <a16:creationId xmlns:a16="http://schemas.microsoft.com/office/drawing/2014/main" id="{5AF45B54-0BE8-A54F-BBA3-5F47FCF12074}"/>
              </a:ext>
            </a:extLst>
          </p:cNvPr>
          <p:cNvPicPr>
            <a:picLocks noChangeAspect="1"/>
          </p:cNvPicPr>
          <p:nvPr/>
        </p:nvPicPr>
        <p:blipFill>
          <a:blip r:embed="rId3"/>
          <a:stretch>
            <a:fillRect/>
          </a:stretch>
        </p:blipFill>
        <p:spPr>
          <a:xfrm>
            <a:off x="0" y="0"/>
            <a:ext cx="9144000" cy="6858000"/>
          </a:xfrm>
          <a:prstGeom prst="rect">
            <a:avLst/>
          </a:prstGeom>
        </p:spPr>
      </p:pic>
      <p:pic>
        <p:nvPicPr>
          <p:cNvPr id="4" name="Picture 3">
            <a:extLst>
              <a:ext uri="{FF2B5EF4-FFF2-40B4-BE49-F238E27FC236}">
                <a16:creationId xmlns:a16="http://schemas.microsoft.com/office/drawing/2014/main" id="{7D2108FD-4560-8D4B-855E-59A2AAECDDB1}"/>
              </a:ext>
            </a:extLst>
          </p:cNvPr>
          <p:cNvPicPr>
            <a:picLocks noChangeAspect="1"/>
          </p:cNvPicPr>
          <p:nvPr/>
        </p:nvPicPr>
        <p:blipFill>
          <a:blip r:embed="rId4"/>
          <a:stretch>
            <a:fillRect/>
          </a:stretch>
        </p:blipFill>
        <p:spPr>
          <a:xfrm>
            <a:off x="914400" y="3810000"/>
            <a:ext cx="1168400" cy="1943100"/>
          </a:xfrm>
          <a:prstGeom prst="rect">
            <a:avLst/>
          </a:prstGeom>
        </p:spPr>
      </p:pic>
      <p:pic>
        <p:nvPicPr>
          <p:cNvPr id="6" name="Picture 5">
            <a:extLst>
              <a:ext uri="{FF2B5EF4-FFF2-40B4-BE49-F238E27FC236}">
                <a16:creationId xmlns:a16="http://schemas.microsoft.com/office/drawing/2014/main" id="{47E89A8E-A826-B240-B42B-86E728C94DE9}"/>
              </a:ext>
            </a:extLst>
          </p:cNvPr>
          <p:cNvPicPr>
            <a:picLocks noChangeAspect="1"/>
          </p:cNvPicPr>
          <p:nvPr/>
        </p:nvPicPr>
        <p:blipFill>
          <a:blip r:embed="rId5"/>
          <a:stretch>
            <a:fillRect/>
          </a:stretch>
        </p:blipFill>
        <p:spPr>
          <a:xfrm>
            <a:off x="3886200" y="4091354"/>
            <a:ext cx="3683000" cy="17272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4DBDF8C4-9D5E-8642-8E8B-D20DE99CA959}"/>
              </a:ext>
            </a:extLst>
          </p:cNvPr>
          <p:cNvSpPr>
            <a:spLocks noGrp="1" noChangeArrowheads="1"/>
          </p:cNvSpPr>
          <p:nvPr>
            <p:ph type="title"/>
          </p:nvPr>
        </p:nvSpPr>
        <p:spPr>
          <a:xfrm>
            <a:off x="1139825" y="663575"/>
            <a:ext cx="6908800" cy="1016000"/>
          </a:xfrm>
        </p:spPr>
        <p:txBody>
          <a:bodyPr/>
          <a:lstStyle/>
          <a:p>
            <a:r>
              <a:rPr lang="en-US" altLang="en-US" dirty="0">
                <a:solidFill>
                  <a:srgbClr val="FFC000"/>
                </a:solidFill>
              </a:rPr>
              <a:t>Central Hypothyroidism</a:t>
            </a:r>
          </a:p>
        </p:txBody>
      </p:sp>
      <p:sp>
        <p:nvSpPr>
          <p:cNvPr id="165891" name="Rectangle 3">
            <a:extLst>
              <a:ext uri="{FF2B5EF4-FFF2-40B4-BE49-F238E27FC236}">
                <a16:creationId xmlns:a16="http://schemas.microsoft.com/office/drawing/2014/main" id="{F8DACEAA-BD13-0643-BBB2-BB5659A3211B}"/>
              </a:ext>
            </a:extLst>
          </p:cNvPr>
          <p:cNvSpPr>
            <a:spLocks noGrp="1" noChangeArrowheads="1"/>
          </p:cNvSpPr>
          <p:nvPr>
            <p:ph type="body" idx="1"/>
          </p:nvPr>
        </p:nvSpPr>
        <p:spPr>
          <a:xfrm>
            <a:off x="1117600" y="1690688"/>
            <a:ext cx="6908800" cy="3657600"/>
          </a:xfrm>
        </p:spPr>
        <p:txBody>
          <a:bodyPr/>
          <a:lstStyle/>
          <a:p>
            <a:pPr>
              <a:defRPr/>
            </a:pPr>
            <a:r>
              <a:rPr lang="en-US" altLang="en-US" sz="2133"/>
              <a:t>Common, even with small tumors</a:t>
            </a:r>
          </a:p>
          <a:p>
            <a:pPr>
              <a:defRPr/>
            </a:pPr>
            <a:r>
              <a:rPr lang="en-US" altLang="en-US" sz="2133"/>
              <a:t>Mild cases may be more manifest clinically more than </a:t>
            </a:r>
            <a:r>
              <a:rPr lang="ja-JP" altLang="en-US" sz="2133"/>
              <a:t>“</a:t>
            </a:r>
            <a:r>
              <a:rPr lang="en-US" altLang="ja-JP" sz="2133"/>
              <a:t>subclinical hypothyroidism</a:t>
            </a:r>
            <a:r>
              <a:rPr lang="ja-JP" altLang="en-US" sz="2133"/>
              <a:t>”</a:t>
            </a:r>
            <a:r>
              <a:rPr lang="en-US" altLang="ja-JP" sz="2133"/>
              <a:t> due to actual low thyroid hormones in central hypothyroidism</a:t>
            </a:r>
          </a:p>
          <a:p>
            <a:pPr>
              <a:defRPr/>
            </a:pPr>
            <a:r>
              <a:rPr lang="en-US" altLang="en-US" sz="2133"/>
              <a:t>Similar signs/symptoms as in primary hypothyroidism.</a:t>
            </a:r>
          </a:p>
          <a:p>
            <a:pPr>
              <a:defRPr/>
            </a:pPr>
            <a:r>
              <a:rPr lang="en-US" altLang="en-US" sz="2133"/>
              <a:t>Low free T4 in the face of lowish TSH. </a:t>
            </a:r>
          </a:p>
          <a:p>
            <a:pPr>
              <a:defRPr/>
            </a:pPr>
            <a:r>
              <a:rPr lang="en-US" altLang="en-US" sz="2133"/>
              <a:t>In mild cases, free T4 between 0.7 and 1.0 ng/dL</a:t>
            </a:r>
          </a:p>
          <a:p>
            <a:pPr>
              <a:defRPr/>
            </a:pPr>
            <a:r>
              <a:rPr lang="en-US" altLang="en-US" sz="2133"/>
              <a:t>Measuring free or total T3 often not helpful</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DC6BE28B-59AA-4E4A-8610-70758FF4F281}"/>
              </a:ext>
            </a:extLst>
          </p:cNvPr>
          <p:cNvSpPr>
            <a:spLocks noGrp="1" noChangeArrowheads="1"/>
          </p:cNvSpPr>
          <p:nvPr>
            <p:ph type="title"/>
          </p:nvPr>
        </p:nvSpPr>
        <p:spPr/>
        <p:txBody>
          <a:bodyPr/>
          <a:lstStyle/>
          <a:p>
            <a:r>
              <a:rPr lang="en-US" altLang="en-US" sz="3600" dirty="0">
                <a:solidFill>
                  <a:srgbClr val="FFC000"/>
                </a:solidFill>
              </a:rPr>
              <a:t>Central Hypothyroidism-Confirmation</a:t>
            </a:r>
          </a:p>
        </p:txBody>
      </p:sp>
      <p:sp>
        <p:nvSpPr>
          <p:cNvPr id="166915" name="Rectangle 3">
            <a:extLst>
              <a:ext uri="{FF2B5EF4-FFF2-40B4-BE49-F238E27FC236}">
                <a16:creationId xmlns:a16="http://schemas.microsoft.com/office/drawing/2014/main" id="{BF60429F-E721-9542-BDCC-1AE377CDA97A}"/>
              </a:ext>
            </a:extLst>
          </p:cNvPr>
          <p:cNvSpPr>
            <a:spLocks noGrp="1" noChangeArrowheads="1"/>
          </p:cNvSpPr>
          <p:nvPr>
            <p:ph type="body" idx="1"/>
          </p:nvPr>
        </p:nvSpPr>
        <p:spPr/>
        <p:txBody>
          <a:bodyPr/>
          <a:lstStyle/>
          <a:p>
            <a:pPr>
              <a:lnSpc>
                <a:spcPct val="90000"/>
              </a:lnSpc>
              <a:defRPr/>
            </a:pPr>
            <a:r>
              <a:rPr lang="en-US" sz="2489" dirty="0"/>
              <a:t>TRH test (hard to get)-can show blunted TSH response to TRH </a:t>
            </a:r>
          </a:p>
          <a:p>
            <a:pPr>
              <a:lnSpc>
                <a:spcPct val="90000"/>
              </a:lnSpc>
              <a:defRPr/>
            </a:pPr>
            <a:r>
              <a:rPr lang="en-US" sz="2489" dirty="0"/>
              <a:t>nocturnal TSH test (TSH should rise at least 1.5-fold between 5 PM and midnight) in </a:t>
            </a:r>
            <a:r>
              <a:rPr lang="en-US" sz="2489" dirty="0" err="1"/>
              <a:t>normals</a:t>
            </a:r>
            <a:r>
              <a:rPr lang="en-US" sz="2489" dirty="0"/>
              <a:t>, but not in patients with central disease-not easy to get blood at midnight</a:t>
            </a:r>
          </a:p>
          <a:p>
            <a:pPr>
              <a:lnSpc>
                <a:spcPct val="90000"/>
              </a:lnSpc>
              <a:defRPr/>
            </a:pPr>
            <a:r>
              <a:rPr lang="en-US" sz="2489" dirty="0"/>
              <a:t>Usually based on baseline free T4 and TSH</a:t>
            </a:r>
          </a:p>
          <a:p>
            <a:pPr>
              <a:lnSpc>
                <a:spcPct val="90000"/>
              </a:lnSpc>
              <a:buFontTx/>
              <a:buNone/>
              <a:defRPr/>
            </a:pPr>
            <a:r>
              <a:rPr lang="en-US" sz="2489" dirty="0"/>
              <a:t>  </a:t>
            </a:r>
          </a:p>
          <a:p>
            <a:pPr>
              <a:lnSpc>
                <a:spcPct val="90000"/>
              </a:lnSpc>
              <a:defRPr/>
            </a:pPr>
            <a:endParaRPr lang="en-US" sz="2489"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0FE0920C-BDE6-034B-BD42-D47481ACBC11}"/>
              </a:ext>
            </a:extLst>
          </p:cNvPr>
          <p:cNvSpPr>
            <a:spLocks noGrp="1" noChangeArrowheads="1"/>
          </p:cNvSpPr>
          <p:nvPr>
            <p:ph type="title"/>
          </p:nvPr>
        </p:nvSpPr>
        <p:spPr/>
        <p:txBody>
          <a:bodyPr/>
          <a:lstStyle/>
          <a:p>
            <a:r>
              <a:rPr lang="en-US" altLang="en-US" sz="3600" dirty="0">
                <a:solidFill>
                  <a:srgbClr val="FFC000"/>
                </a:solidFill>
              </a:rPr>
              <a:t>Central Hypothyroidism vs Primary Hypothyroidism</a:t>
            </a:r>
          </a:p>
        </p:txBody>
      </p:sp>
      <p:sp>
        <p:nvSpPr>
          <p:cNvPr id="166915" name="Rectangle 3">
            <a:extLst>
              <a:ext uri="{FF2B5EF4-FFF2-40B4-BE49-F238E27FC236}">
                <a16:creationId xmlns:a16="http://schemas.microsoft.com/office/drawing/2014/main" id="{BF60429F-E721-9542-BDCC-1AE377CDA97A}"/>
              </a:ext>
            </a:extLst>
          </p:cNvPr>
          <p:cNvSpPr>
            <a:spLocks noGrp="1" noChangeArrowheads="1"/>
          </p:cNvSpPr>
          <p:nvPr>
            <p:ph type="body" idx="1"/>
          </p:nvPr>
        </p:nvSpPr>
        <p:spPr/>
        <p:txBody>
          <a:bodyPr/>
          <a:lstStyle/>
          <a:p>
            <a:pPr>
              <a:lnSpc>
                <a:spcPct val="90000"/>
              </a:lnSpc>
              <a:defRPr/>
            </a:pPr>
            <a:r>
              <a:rPr lang="en-US" sz="2489" dirty="0">
                <a:solidFill>
                  <a:srgbClr val="FFFF00"/>
                </a:solidFill>
              </a:rPr>
              <a:t>Central hypothyroidism: </a:t>
            </a:r>
            <a:r>
              <a:rPr lang="en-US" sz="2489" dirty="0"/>
              <a:t>low free T4 and low or normal TSH</a:t>
            </a:r>
          </a:p>
          <a:p>
            <a:pPr>
              <a:lnSpc>
                <a:spcPct val="90000"/>
              </a:lnSpc>
              <a:defRPr/>
            </a:pPr>
            <a:r>
              <a:rPr lang="en-US" sz="2489" dirty="0"/>
              <a:t>Evidence on imaging of pituitary disease-micro- or macro adenoma</a:t>
            </a:r>
          </a:p>
          <a:p>
            <a:pPr>
              <a:lnSpc>
                <a:spcPct val="90000"/>
              </a:lnSpc>
              <a:defRPr/>
            </a:pPr>
            <a:r>
              <a:rPr lang="en-US" sz="2489" dirty="0"/>
              <a:t>Other pituitary defects, especially growth hormone deficiency</a:t>
            </a:r>
          </a:p>
          <a:p>
            <a:pPr>
              <a:lnSpc>
                <a:spcPct val="90000"/>
              </a:lnSpc>
              <a:defRPr/>
            </a:pPr>
            <a:r>
              <a:rPr lang="en-US" sz="2489" dirty="0">
                <a:solidFill>
                  <a:srgbClr val="FFFF00"/>
                </a:solidFill>
              </a:rPr>
              <a:t>Primary hypothyroidism</a:t>
            </a:r>
            <a:r>
              <a:rPr lang="en-US" sz="2489" dirty="0"/>
              <a:t>: high TSH, normal  or low Free T4</a:t>
            </a:r>
          </a:p>
          <a:p>
            <a:pPr>
              <a:lnSpc>
                <a:spcPct val="90000"/>
              </a:lnSpc>
              <a:defRPr/>
            </a:pPr>
            <a:r>
              <a:rPr lang="en-US" sz="2489" dirty="0"/>
              <a:t>TPO antibody</a:t>
            </a:r>
          </a:p>
          <a:p>
            <a:pPr>
              <a:lnSpc>
                <a:spcPct val="90000"/>
              </a:lnSpc>
              <a:defRPr/>
            </a:pPr>
            <a:r>
              <a:rPr lang="en-US" sz="2489" dirty="0"/>
              <a:t>Goiter or ultrasound evidence of Hashimoto’s</a:t>
            </a:r>
          </a:p>
          <a:p>
            <a:pPr>
              <a:lnSpc>
                <a:spcPct val="90000"/>
              </a:lnSpc>
              <a:buFontTx/>
              <a:buNone/>
              <a:defRPr/>
            </a:pPr>
            <a:r>
              <a:rPr lang="en-US" sz="2489" dirty="0"/>
              <a:t>  </a:t>
            </a:r>
          </a:p>
          <a:p>
            <a:pPr>
              <a:lnSpc>
                <a:spcPct val="90000"/>
              </a:lnSpc>
              <a:defRPr/>
            </a:pPr>
            <a:endParaRPr lang="en-US" sz="2489"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F19E8E55-F844-2F4E-AA6B-66F2BAA58FFA}"/>
              </a:ext>
            </a:extLst>
          </p:cNvPr>
          <p:cNvSpPr>
            <a:spLocks noGrp="1" noChangeArrowheads="1"/>
          </p:cNvSpPr>
          <p:nvPr>
            <p:ph type="title"/>
          </p:nvPr>
        </p:nvSpPr>
        <p:spPr/>
        <p:txBody>
          <a:bodyPr/>
          <a:lstStyle/>
          <a:p>
            <a:r>
              <a:rPr lang="en-US" altLang="en-US" sz="3200" dirty="0">
                <a:solidFill>
                  <a:srgbClr val="FFC000"/>
                </a:solidFill>
              </a:rPr>
              <a:t>Central Hypothyroidism vs Primary Hypothyroidism: Treatment Differences</a:t>
            </a:r>
          </a:p>
        </p:txBody>
      </p:sp>
      <p:sp>
        <p:nvSpPr>
          <p:cNvPr id="166915" name="Rectangle 3">
            <a:extLst>
              <a:ext uri="{FF2B5EF4-FFF2-40B4-BE49-F238E27FC236}">
                <a16:creationId xmlns:a16="http://schemas.microsoft.com/office/drawing/2014/main" id="{BF60429F-E721-9542-BDCC-1AE377CDA97A}"/>
              </a:ext>
            </a:extLst>
          </p:cNvPr>
          <p:cNvSpPr>
            <a:spLocks noGrp="1" noChangeArrowheads="1"/>
          </p:cNvSpPr>
          <p:nvPr>
            <p:ph type="body" idx="1"/>
          </p:nvPr>
        </p:nvSpPr>
        <p:spPr/>
        <p:txBody>
          <a:bodyPr/>
          <a:lstStyle/>
          <a:p>
            <a:pPr>
              <a:lnSpc>
                <a:spcPct val="90000"/>
              </a:lnSpc>
              <a:defRPr/>
            </a:pPr>
            <a:r>
              <a:rPr lang="en-US" sz="2800" dirty="0">
                <a:solidFill>
                  <a:srgbClr val="FFFF00"/>
                </a:solidFill>
              </a:rPr>
              <a:t>Central hypothyroidism: </a:t>
            </a:r>
            <a:r>
              <a:rPr lang="en-US" sz="2800" dirty="0"/>
              <a:t>aim for free T4 in upper upper-normal range (1.5-1.7 ng/</a:t>
            </a:r>
            <a:r>
              <a:rPr lang="en-US" sz="2800" dirty="0" err="1"/>
              <a:t>dL</a:t>
            </a:r>
            <a:r>
              <a:rPr lang="en-US" sz="2800" dirty="0"/>
              <a:t>),TSH should be suppressed and often doesn’t need to be measured.</a:t>
            </a:r>
          </a:p>
          <a:p>
            <a:pPr>
              <a:lnSpc>
                <a:spcPct val="90000"/>
              </a:lnSpc>
              <a:defRPr/>
            </a:pPr>
            <a:r>
              <a:rPr lang="en-US" sz="2800" dirty="0">
                <a:solidFill>
                  <a:srgbClr val="FFFF00"/>
                </a:solidFill>
              </a:rPr>
              <a:t>Primary hypothyroidism</a:t>
            </a:r>
            <a:r>
              <a:rPr lang="en-US" sz="2800" dirty="0"/>
              <a:t>: aim for normal TSH, (if on LT4 (TSH can be suppressed with T4/T3 or desiccated thyroid replacement) normal Free T4</a:t>
            </a:r>
          </a:p>
          <a:p>
            <a:pPr>
              <a:lnSpc>
                <a:spcPct val="90000"/>
              </a:lnSpc>
              <a:defRPr/>
            </a:pPr>
            <a:r>
              <a:rPr lang="en-US" sz="2800" dirty="0"/>
              <a:t>Both </a:t>
            </a:r>
            <a:r>
              <a:rPr lang="en-US" sz="2800" dirty="0">
                <a:solidFill>
                  <a:srgbClr val="FFFF00"/>
                </a:solidFill>
              </a:rPr>
              <a:t>central and primary hypothyroidism </a:t>
            </a:r>
            <a:r>
              <a:rPr lang="en-US" sz="2800" dirty="0"/>
              <a:t>should be treated like central hypothyroidism.</a:t>
            </a:r>
          </a:p>
          <a:p>
            <a:pPr>
              <a:lnSpc>
                <a:spcPct val="90000"/>
              </a:lnSpc>
              <a:buFontTx/>
              <a:buNone/>
              <a:defRPr/>
            </a:pPr>
            <a:r>
              <a:rPr lang="en-US" sz="2489" dirty="0"/>
              <a:t>  </a:t>
            </a:r>
          </a:p>
          <a:p>
            <a:pPr>
              <a:lnSpc>
                <a:spcPct val="90000"/>
              </a:lnSpc>
              <a:defRPr/>
            </a:pPr>
            <a:endParaRPr lang="en-US" sz="2489" dirty="0"/>
          </a:p>
        </p:txBody>
      </p:sp>
    </p:spTree>
  </p:cSld>
  <p:clrMapOvr>
    <a:masterClrMapping/>
  </p:clrMapOvr>
</p:sld>
</file>

<file path=ppt/theme/theme1.xml><?xml version="1.0" encoding="utf-8"?>
<a:theme xmlns:a="http://schemas.openxmlformats.org/drawingml/2006/main" name="Blank Presentation">
  <a:themeElements>
    <a:clrScheme name="">
      <a:dk1>
        <a:srgbClr val="005A58"/>
      </a:dk1>
      <a:lt1>
        <a:srgbClr val="FFFFFF"/>
      </a:lt1>
      <a:dk2>
        <a:srgbClr val="0000FF"/>
      </a:dk2>
      <a:lt2>
        <a:srgbClr val="FFFF99"/>
      </a:lt2>
      <a:accent1>
        <a:srgbClr val="006462"/>
      </a:accent1>
      <a:accent2>
        <a:srgbClr val="6D6FC7"/>
      </a:accent2>
      <a:accent3>
        <a:srgbClr val="AAAAFF"/>
      </a:accent3>
      <a:accent4>
        <a:srgbClr val="DADADA"/>
      </a:accent4>
      <a:accent5>
        <a:srgbClr val="AAB8B7"/>
      </a:accent5>
      <a:accent6>
        <a:srgbClr val="6264B4"/>
      </a:accent6>
      <a:hlink>
        <a:srgbClr val="00FFFF"/>
      </a:hlink>
      <a:folHlink>
        <a:srgbClr val="00FF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ヒラギノ角ゴ Pro W3" charset="-128"/>
            <a:cs typeface="ヒラギノ角ゴ Pro W3"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ヒラギノ角ゴ Pro W3" charset="-128"/>
            <a:cs typeface="ヒラギノ角ゴ Pro W3"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6974</TotalTime>
  <Words>4175</Words>
  <Application>Microsoft Macintosh PowerPoint</Application>
  <PresentationFormat>On-screen Show (4:3)</PresentationFormat>
  <Paragraphs>286</Paragraphs>
  <Slides>55</Slides>
  <Notes>53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55</vt:i4>
      </vt:variant>
    </vt:vector>
  </HeadingPairs>
  <TitlesOfParts>
    <vt:vector size="61" baseType="lpstr">
      <vt:lpstr>ＭＳ Ｐゴシック</vt:lpstr>
      <vt:lpstr>ヒラギノ角ゴ Pro W3</vt:lpstr>
      <vt:lpstr>Arial</vt:lpstr>
      <vt:lpstr>Times</vt:lpstr>
      <vt:lpstr>Times New Roman</vt:lpstr>
      <vt:lpstr>Blank Presentation</vt:lpstr>
      <vt:lpstr>PowerPoint Presentation</vt:lpstr>
      <vt:lpstr>Outline</vt:lpstr>
      <vt:lpstr>Hormonal Axes (in order of 1st affected)</vt:lpstr>
      <vt:lpstr>Thyroid</vt:lpstr>
      <vt:lpstr>Hypothalamic-Pituitary-Thyroid Axis</vt:lpstr>
      <vt:lpstr>Central Hypothyroidism</vt:lpstr>
      <vt:lpstr>Central Hypothyroidism-Confirmation</vt:lpstr>
      <vt:lpstr>Central Hypothyroidism vs Primary Hypothyroidism</vt:lpstr>
      <vt:lpstr>Central Hypothyroidism vs Primary Hypothyroidism: Treatment Differences</vt:lpstr>
      <vt:lpstr>Central Hypothyroidism Role of Growth Hormone Deficiency</vt:lpstr>
      <vt:lpstr>Hashimoto’s</vt:lpstr>
      <vt:lpstr>Hashimoto’s- TPO antibody</vt:lpstr>
      <vt:lpstr>Should you get a TPO antibody if you have central hypothyroidism</vt:lpstr>
      <vt:lpstr>Hypothyroidism Treatment</vt:lpstr>
      <vt:lpstr>Hypothyroidism-T4/T3 treatment</vt:lpstr>
      <vt:lpstr>Hypothyroidism Treatment-Polymorphism</vt:lpstr>
      <vt:lpstr>Hypothyroidism Treatment-T4/T3 combination treatment</vt:lpstr>
      <vt:lpstr>Hypothyroidism Treatment-Armour Thyroid</vt:lpstr>
      <vt:lpstr>Hypothyroidism Treatment-Desiccated Thyroid</vt:lpstr>
      <vt:lpstr>Hypothyroidism Treatment-NP thyroid</vt:lpstr>
      <vt:lpstr>Hypothyroidism Treatment-Desiccated Thyroid</vt:lpstr>
      <vt:lpstr>Hypothyroidism Treatment-Desiccated Thyroid- JCEM article</vt:lpstr>
      <vt:lpstr>Hypothyroidism Treatment-Desiccated Thyroid- JCEM article</vt:lpstr>
      <vt:lpstr>Hypothyroidism Treatment-Desiccated Thyroid- JCEM article</vt:lpstr>
      <vt:lpstr>Hypothyroidism Treatment-Desiccated Thyroid- JCEM article</vt:lpstr>
      <vt:lpstr>Hypothyroidism Treatment-Desiccated Thyroid- JCEM article</vt:lpstr>
      <vt:lpstr>Hypothyroidism Treatment-Desiccated Thyroid- my comments</vt:lpstr>
      <vt:lpstr>Hypothyroidism Treatment-Desiccated Thyroid- my comments</vt:lpstr>
      <vt:lpstr>Hypothyroidism Treatment-Desiccated Thyroid- my comments</vt:lpstr>
      <vt:lpstr>T4/T3 or desiccated thyroid treatment</vt:lpstr>
      <vt:lpstr>Hypothyroidism-T3 alone treatment</vt:lpstr>
      <vt:lpstr>Hypothyroidism-T3 alone treatment</vt:lpstr>
      <vt:lpstr>Hypothyroidism-T3 alone treatment</vt:lpstr>
      <vt:lpstr>Tirosint</vt:lpstr>
      <vt:lpstr>T4 to T3 or Reverse T3 (rT3)</vt:lpstr>
      <vt:lpstr>T4 to T3 or Reverse T3 (rT3)</vt:lpstr>
      <vt:lpstr>T4 to T3 or Reverse T3 (rT3)</vt:lpstr>
      <vt:lpstr>Reverse T3</vt:lpstr>
      <vt:lpstr>T4 to T3 or Rt3</vt:lpstr>
      <vt:lpstr>Reverse T3 Pilot study</vt:lpstr>
      <vt:lpstr>Reverse T3 Pilot study</vt:lpstr>
      <vt:lpstr>Reverse T3 Pilot study</vt:lpstr>
      <vt:lpstr>Reverse T3 Pilot study-conclusions</vt:lpstr>
      <vt:lpstr>Reverse T3 Conclusions</vt:lpstr>
      <vt:lpstr>Thyroid Diet</vt:lpstr>
      <vt:lpstr>Thyroid Diet: Not proven</vt:lpstr>
      <vt:lpstr>Hashimoto’s and diet</vt:lpstr>
      <vt:lpstr>Thyroid Diet: Iodine</vt:lpstr>
      <vt:lpstr>Hypothyroidism-selenium</vt:lpstr>
      <vt:lpstr>Goitrogens</vt:lpstr>
      <vt:lpstr>Celiac Disease and Hashimoto’s</vt:lpstr>
      <vt:lpstr>Does Gluten Protein Resemble TPO antibody?  NO</vt:lpstr>
      <vt:lpstr>Thyroid Diet</vt:lpstr>
      <vt:lpstr>Visit goodhormonehealth.com</vt:lpstr>
      <vt:lpstr>Thanks</vt:lpstr>
    </vt:vector>
  </TitlesOfParts>
  <Company>Dr. T. Friedman</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Leading Causes of Death (all ages)</dc:title>
  <dc:creator>Dr. T. Friedman</dc:creator>
  <cp:lastModifiedBy>Theodore Friedman</cp:lastModifiedBy>
  <cp:revision>155</cp:revision>
  <cp:lastPrinted>2008-04-17T18:16:53Z</cp:lastPrinted>
  <dcterms:created xsi:type="dcterms:W3CDTF">2008-04-17T17:13:08Z</dcterms:created>
  <dcterms:modified xsi:type="dcterms:W3CDTF">2019-03-03T14:58:26Z</dcterms:modified>
</cp:coreProperties>
</file>