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0"/>
  </p:notesMasterIdLst>
  <p:handoutMasterIdLst>
    <p:handoutMasterId r:id="rId91"/>
  </p:handoutMasterIdLst>
  <p:sldIdLst>
    <p:sldId id="256" r:id="rId2"/>
    <p:sldId id="284" r:id="rId3"/>
    <p:sldId id="2631" r:id="rId4"/>
    <p:sldId id="2649" r:id="rId5"/>
    <p:sldId id="2665" r:id="rId6"/>
    <p:sldId id="662" r:id="rId7"/>
    <p:sldId id="2668" r:id="rId8"/>
    <p:sldId id="382" r:id="rId9"/>
    <p:sldId id="2700" r:id="rId10"/>
    <p:sldId id="2313" r:id="rId11"/>
    <p:sldId id="2302" r:id="rId12"/>
    <p:sldId id="2306" r:id="rId13"/>
    <p:sldId id="2666" r:id="rId14"/>
    <p:sldId id="2303" r:id="rId15"/>
    <p:sldId id="264" r:id="rId16"/>
    <p:sldId id="2305" r:id="rId17"/>
    <p:sldId id="2304" r:id="rId18"/>
    <p:sldId id="292" r:id="rId19"/>
    <p:sldId id="288" r:id="rId20"/>
    <p:sldId id="1801" r:id="rId21"/>
    <p:sldId id="1696" r:id="rId22"/>
    <p:sldId id="2669" r:id="rId23"/>
    <p:sldId id="347" r:id="rId24"/>
    <p:sldId id="348" r:id="rId25"/>
    <p:sldId id="2670" r:id="rId26"/>
    <p:sldId id="369" r:id="rId27"/>
    <p:sldId id="307" r:id="rId28"/>
    <p:sldId id="1854" r:id="rId29"/>
    <p:sldId id="279" r:id="rId30"/>
    <p:sldId id="281" r:id="rId31"/>
    <p:sldId id="2667" r:id="rId32"/>
    <p:sldId id="308" r:id="rId33"/>
    <p:sldId id="286" r:id="rId34"/>
    <p:sldId id="291" r:id="rId35"/>
    <p:sldId id="2307" r:id="rId36"/>
    <p:sldId id="267" r:id="rId37"/>
    <p:sldId id="2308" r:id="rId38"/>
    <p:sldId id="2309" r:id="rId39"/>
    <p:sldId id="270" r:id="rId40"/>
    <p:sldId id="271" r:id="rId41"/>
    <p:sldId id="272" r:id="rId42"/>
    <p:sldId id="352" r:id="rId43"/>
    <p:sldId id="273" r:id="rId44"/>
    <p:sldId id="354" r:id="rId45"/>
    <p:sldId id="2310" r:id="rId46"/>
    <p:sldId id="274" r:id="rId47"/>
    <p:sldId id="275" r:id="rId48"/>
    <p:sldId id="2311" r:id="rId49"/>
    <p:sldId id="434" r:id="rId50"/>
    <p:sldId id="433" r:id="rId51"/>
    <p:sldId id="2294" r:id="rId52"/>
    <p:sldId id="2297" r:id="rId53"/>
    <p:sldId id="2688" r:id="rId54"/>
    <p:sldId id="2692" r:id="rId55"/>
    <p:sldId id="2694" r:id="rId56"/>
    <p:sldId id="2693" r:id="rId57"/>
    <p:sldId id="2689" r:id="rId58"/>
    <p:sldId id="2691" r:id="rId59"/>
    <p:sldId id="2690" r:id="rId60"/>
    <p:sldId id="2695" r:id="rId61"/>
    <p:sldId id="2696" r:id="rId62"/>
    <p:sldId id="2697" r:id="rId63"/>
    <p:sldId id="2698" r:id="rId64"/>
    <p:sldId id="2687" r:id="rId65"/>
    <p:sldId id="2701" r:id="rId66"/>
    <p:sldId id="269" r:id="rId67"/>
    <p:sldId id="2674" r:id="rId68"/>
    <p:sldId id="2677" r:id="rId69"/>
    <p:sldId id="2676" r:id="rId70"/>
    <p:sldId id="2678" r:id="rId71"/>
    <p:sldId id="2681" r:id="rId72"/>
    <p:sldId id="2682" r:id="rId73"/>
    <p:sldId id="2683" r:id="rId74"/>
    <p:sldId id="2685" r:id="rId75"/>
    <p:sldId id="2699" r:id="rId76"/>
    <p:sldId id="2315" r:id="rId77"/>
    <p:sldId id="2316" r:id="rId78"/>
    <p:sldId id="2317" r:id="rId79"/>
    <p:sldId id="2318" r:id="rId80"/>
    <p:sldId id="2319" r:id="rId81"/>
    <p:sldId id="2320" r:id="rId82"/>
    <p:sldId id="2321" r:id="rId83"/>
    <p:sldId id="276" r:id="rId84"/>
    <p:sldId id="277" r:id="rId85"/>
    <p:sldId id="353" r:id="rId86"/>
    <p:sldId id="426" r:id="rId87"/>
    <p:sldId id="381" r:id="rId88"/>
    <p:sldId id="358" r:id="rId89"/>
  </p:sldIdLst>
  <p:sldSz cx="10287000" cy="6858000" type="35mm"/>
  <p:notesSz cx="17526000" cy="231775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6"/>
    <p:restoredTop sz="93160"/>
  </p:normalViewPr>
  <p:slideViewPr>
    <p:cSldViewPr snapToGrid="0">
      <p:cViewPr varScale="1">
        <p:scale>
          <a:sx n="94" d="100"/>
          <a:sy n="94" d="100"/>
        </p:scale>
        <p:origin x="1480" y="184"/>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_rels/data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ata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8.svg"/><Relationship Id="rId3" Type="http://schemas.openxmlformats.org/officeDocument/2006/relationships/hyperlink" Target="https://en.wikipedia.org/wiki/University_of_Oklahoma" TargetMode="External"/><Relationship Id="rId7" Type="http://schemas.openxmlformats.org/officeDocument/2006/relationships/image" Target="../media/image64.svg"/><Relationship Id="rId12" Type="http://schemas.openxmlformats.org/officeDocument/2006/relationships/image" Target="../media/image67.png"/><Relationship Id="rId2" Type="http://schemas.openxmlformats.org/officeDocument/2006/relationships/hyperlink" Target="https://en.wikipedia.org/wiki/Stewart_Wolf" TargetMode="External"/><Relationship Id="rId1" Type="http://schemas.openxmlformats.org/officeDocument/2006/relationships/hyperlink" Target="https://en.wikipedia.org/wiki/Roseto,_Pennsylvania" TargetMode="External"/><Relationship Id="rId6" Type="http://schemas.openxmlformats.org/officeDocument/2006/relationships/image" Target="../media/image63.png"/><Relationship Id="rId11" Type="http://schemas.openxmlformats.org/officeDocument/2006/relationships/image" Target="../media/image66.svg"/><Relationship Id="rId5" Type="http://schemas.openxmlformats.org/officeDocument/2006/relationships/hyperlink" Target="https://en.wikipedia.org/wiki/Italian_American" TargetMode="External"/><Relationship Id="rId10" Type="http://schemas.openxmlformats.org/officeDocument/2006/relationships/image" Target="../media/image65.png"/><Relationship Id="rId4" Type="http://schemas.openxmlformats.org/officeDocument/2006/relationships/hyperlink" Target="https://en.wikipedia.org/wiki/Myocardial_infarction" TargetMode="External"/><Relationship Id="rId9" Type="http://schemas.openxmlformats.org/officeDocument/2006/relationships/image" Target="../media/image57.svg"/></Relationships>
</file>

<file path=ppt/diagrams/_rels/data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diagrams/_rels/drawing6.xml.rels><?xml version="1.0" encoding="UTF-8" standalone="yes"?>
<Relationships xmlns="http://schemas.openxmlformats.org/package/2006/relationships"><Relationship Id="rId8" Type="http://schemas.openxmlformats.org/officeDocument/2006/relationships/hyperlink" Target="https://en.wikipedia.org/wiki/Myocardial_infarction" TargetMode="External"/><Relationship Id="rId13" Type="http://schemas.openxmlformats.org/officeDocument/2006/relationships/image" Target="../media/image68.svg"/><Relationship Id="rId3" Type="http://schemas.openxmlformats.org/officeDocument/2006/relationships/hyperlink" Target="https://en.wikipedia.org/wiki/Roseto,_Pennsylvania" TargetMode="External"/><Relationship Id="rId7" Type="http://schemas.openxmlformats.org/officeDocument/2006/relationships/hyperlink" Target="https://en.wikipedia.org/wiki/University_of_Oklahoma" TargetMode="External"/><Relationship Id="rId12" Type="http://schemas.openxmlformats.org/officeDocument/2006/relationships/image" Target="../media/image67.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hyperlink" Target="https://en.wikipedia.org/wiki/Stewart_Wolf" TargetMode="External"/><Relationship Id="rId11" Type="http://schemas.openxmlformats.org/officeDocument/2006/relationships/image" Target="../media/image66.svg"/><Relationship Id="rId5" Type="http://schemas.openxmlformats.org/officeDocument/2006/relationships/image" Target="../media/image57.svg"/><Relationship Id="rId10" Type="http://schemas.openxmlformats.org/officeDocument/2006/relationships/image" Target="../media/image65.png"/><Relationship Id="rId4" Type="http://schemas.openxmlformats.org/officeDocument/2006/relationships/image" Target="../media/image56.png"/><Relationship Id="rId9" Type="http://schemas.openxmlformats.org/officeDocument/2006/relationships/hyperlink" Target="https://en.wikipedia.org/wiki/Italian_American" TargetMode="External"/></Relationships>
</file>

<file path=ppt/diagrams/_rels/drawing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3811E3-3396-4648-9B87-8362221178F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B3C803C-CEB8-4F18-B595-D3A8A4CCEE06}">
      <dgm:prSet/>
      <dgm:spPr/>
      <dgm:t>
        <a:bodyPr/>
        <a:lstStyle/>
        <a:p>
          <a:r>
            <a:rPr lang="en-US" b="1"/>
            <a:t>Dr. Friedman will discuss</a:t>
          </a:r>
          <a:endParaRPr lang="en-US"/>
        </a:p>
      </dgm:t>
    </dgm:pt>
    <dgm:pt modelId="{ED20315B-D32C-43C5-B447-FE68B438CC14}" type="parTrans" cxnId="{CF13A8CB-5ECA-4096-8152-37E89433A453}">
      <dgm:prSet/>
      <dgm:spPr/>
      <dgm:t>
        <a:bodyPr/>
        <a:lstStyle/>
        <a:p>
          <a:endParaRPr lang="en-US"/>
        </a:p>
      </dgm:t>
    </dgm:pt>
    <dgm:pt modelId="{77A55771-2AE5-4C38-A3E2-7B58B03386E5}" type="sibTrans" cxnId="{CF13A8CB-5ECA-4096-8152-37E89433A453}">
      <dgm:prSet/>
      <dgm:spPr/>
      <dgm:t>
        <a:bodyPr/>
        <a:lstStyle/>
        <a:p>
          <a:endParaRPr lang="en-US"/>
        </a:p>
      </dgm:t>
    </dgm:pt>
    <dgm:pt modelId="{CE650067-04A5-A94E-95C3-C0EA9A94C2D3}">
      <dgm:prSet/>
      <dgm:spPr/>
      <dgm:t>
        <a:bodyPr/>
        <a:lstStyle/>
        <a:p>
          <a:r>
            <a:rPr lang="en-US" dirty="0"/>
            <a:t>What are the 6 pillars of lifestyle </a:t>
          </a:r>
        </a:p>
      </dgm:t>
    </dgm:pt>
    <dgm:pt modelId="{B809B186-BF8F-A146-9BB8-963666499A26}" type="parTrans" cxnId="{BE2DBE63-5167-5947-A15D-6AB9AD02D1D2}">
      <dgm:prSet/>
      <dgm:spPr/>
      <dgm:t>
        <a:bodyPr/>
        <a:lstStyle/>
        <a:p>
          <a:endParaRPr lang="en-US"/>
        </a:p>
      </dgm:t>
    </dgm:pt>
    <dgm:pt modelId="{8F94FD96-E68A-F849-8CAE-9944D2DE9C2A}" type="sibTrans" cxnId="{BE2DBE63-5167-5947-A15D-6AB9AD02D1D2}">
      <dgm:prSet/>
      <dgm:spPr/>
      <dgm:t>
        <a:bodyPr/>
        <a:lstStyle/>
        <a:p>
          <a:endParaRPr lang="en-US"/>
        </a:p>
      </dgm:t>
    </dgm:pt>
    <dgm:pt modelId="{E17B0D27-CDE5-FA4A-A5F1-C2F08F434C61}">
      <dgm:prSet/>
      <dgm:spPr/>
      <dgm:t>
        <a:bodyPr/>
        <a:lstStyle/>
        <a:p>
          <a:r>
            <a:rPr lang="en-US"/>
            <a:t>Nutrition</a:t>
          </a:r>
          <a:endParaRPr lang="en-US" dirty="0"/>
        </a:p>
      </dgm:t>
    </dgm:pt>
    <dgm:pt modelId="{451F53DA-E51C-0145-BCA6-F7B63CF3A83C}" type="parTrans" cxnId="{E7255296-72DA-0146-8DF0-80BE590B8E71}">
      <dgm:prSet/>
      <dgm:spPr/>
      <dgm:t>
        <a:bodyPr/>
        <a:lstStyle/>
        <a:p>
          <a:endParaRPr lang="en-US"/>
        </a:p>
      </dgm:t>
    </dgm:pt>
    <dgm:pt modelId="{DEBA7FB3-7A20-0B41-B990-8ABE696CF53D}" type="sibTrans" cxnId="{E7255296-72DA-0146-8DF0-80BE590B8E71}">
      <dgm:prSet/>
      <dgm:spPr/>
      <dgm:t>
        <a:bodyPr/>
        <a:lstStyle/>
        <a:p>
          <a:endParaRPr lang="en-US"/>
        </a:p>
      </dgm:t>
    </dgm:pt>
    <dgm:pt modelId="{1E44F6C9-3806-B14B-B266-AB8A02070C1B}">
      <dgm:prSet/>
      <dgm:spPr/>
      <dgm:t>
        <a:bodyPr/>
        <a:lstStyle/>
        <a:p>
          <a:r>
            <a:rPr lang="en-US" dirty="0"/>
            <a:t>What is lifestyle medicine?</a:t>
          </a:r>
        </a:p>
      </dgm:t>
    </dgm:pt>
    <dgm:pt modelId="{65190A4C-7FE9-FB44-AA42-CE6C6A8DB20D}" type="parTrans" cxnId="{47F3D184-A973-804D-89BB-6A46029E0B15}">
      <dgm:prSet/>
      <dgm:spPr/>
      <dgm:t>
        <a:bodyPr/>
        <a:lstStyle/>
        <a:p>
          <a:endParaRPr lang="en-US"/>
        </a:p>
      </dgm:t>
    </dgm:pt>
    <dgm:pt modelId="{23D50168-CDEF-9E4F-BE26-408177B62E66}" type="sibTrans" cxnId="{47F3D184-A973-804D-89BB-6A46029E0B15}">
      <dgm:prSet/>
      <dgm:spPr/>
      <dgm:t>
        <a:bodyPr/>
        <a:lstStyle/>
        <a:p>
          <a:endParaRPr lang="en-US"/>
        </a:p>
      </dgm:t>
    </dgm:pt>
    <dgm:pt modelId="{79C7FC80-BD7E-2548-AAF8-05FAA23CB621}">
      <dgm:prSet/>
      <dgm:spPr/>
      <dgm:t>
        <a:bodyPr/>
        <a:lstStyle/>
        <a:p>
          <a:r>
            <a:rPr lang="en-US" dirty="0"/>
            <a:t>Why is it important for patients with endocrine Problems to optimize their lifestyle</a:t>
          </a:r>
        </a:p>
      </dgm:t>
    </dgm:pt>
    <dgm:pt modelId="{1F7F123C-0AB6-E34B-9CB2-F3B3135B0193}" type="parTrans" cxnId="{84A1CABA-6FCD-6847-89B5-FA6417506959}">
      <dgm:prSet/>
      <dgm:spPr/>
      <dgm:t>
        <a:bodyPr/>
        <a:lstStyle/>
        <a:p>
          <a:endParaRPr lang="en-US"/>
        </a:p>
      </dgm:t>
    </dgm:pt>
    <dgm:pt modelId="{F103E135-095F-F942-9D17-41246D3E8620}" type="sibTrans" cxnId="{84A1CABA-6FCD-6847-89B5-FA6417506959}">
      <dgm:prSet/>
      <dgm:spPr/>
      <dgm:t>
        <a:bodyPr/>
        <a:lstStyle/>
        <a:p>
          <a:endParaRPr lang="en-US"/>
        </a:p>
      </dgm:t>
    </dgm:pt>
    <dgm:pt modelId="{21D745CC-502F-0D4C-A73D-5553375B05FA}">
      <dgm:prSet/>
      <dgm:spPr/>
      <dgm:t>
        <a:bodyPr/>
        <a:lstStyle/>
        <a:p>
          <a:r>
            <a:rPr lang="en-US" dirty="0"/>
            <a:t>Survey of health</a:t>
          </a:r>
        </a:p>
      </dgm:t>
    </dgm:pt>
    <dgm:pt modelId="{BD58D280-4975-2147-91C2-87EBE6F837DD}" type="parTrans" cxnId="{1F87E9E2-7D09-4340-8845-744E14B31B1A}">
      <dgm:prSet/>
      <dgm:spPr/>
      <dgm:t>
        <a:bodyPr/>
        <a:lstStyle/>
        <a:p>
          <a:endParaRPr lang="en-US"/>
        </a:p>
      </dgm:t>
    </dgm:pt>
    <dgm:pt modelId="{DE04F3D8-ABC9-BB45-BAB6-CC0CA82EAA41}" type="sibTrans" cxnId="{1F87E9E2-7D09-4340-8845-744E14B31B1A}">
      <dgm:prSet/>
      <dgm:spPr/>
      <dgm:t>
        <a:bodyPr/>
        <a:lstStyle/>
        <a:p>
          <a:endParaRPr lang="en-US"/>
        </a:p>
      </dgm:t>
    </dgm:pt>
    <dgm:pt modelId="{703F9F23-3284-6849-8EEF-4382A6D6F443}">
      <dgm:prSet/>
      <dgm:spPr/>
      <dgm:t>
        <a:bodyPr/>
        <a:lstStyle/>
        <a:p>
          <a:pPr>
            <a:buFont typeface="Symbol" pitchFamily="2" charset="2"/>
            <a:buChar char=""/>
          </a:pPr>
          <a:r>
            <a:rPr lang="en-US"/>
            <a:t>Exercise</a:t>
          </a:r>
        </a:p>
      </dgm:t>
    </dgm:pt>
    <dgm:pt modelId="{ADE8FDF6-435C-DC48-974A-398ECAFFC9A7}" type="parTrans" cxnId="{A63A19A5-61F4-F54D-961C-C5496BC7B115}">
      <dgm:prSet/>
      <dgm:spPr/>
      <dgm:t>
        <a:bodyPr/>
        <a:lstStyle/>
        <a:p>
          <a:endParaRPr lang="en-US"/>
        </a:p>
      </dgm:t>
    </dgm:pt>
    <dgm:pt modelId="{00C4E967-00FC-3C44-8DC8-FCC4B89B2158}" type="sibTrans" cxnId="{A63A19A5-61F4-F54D-961C-C5496BC7B115}">
      <dgm:prSet/>
      <dgm:spPr/>
      <dgm:t>
        <a:bodyPr/>
        <a:lstStyle/>
        <a:p>
          <a:endParaRPr lang="en-US"/>
        </a:p>
      </dgm:t>
    </dgm:pt>
    <dgm:pt modelId="{05D873D3-6FB3-1647-8103-27F29495011A}">
      <dgm:prSet/>
      <dgm:spPr/>
      <dgm:t>
        <a:bodyPr/>
        <a:lstStyle/>
        <a:p>
          <a:pPr>
            <a:buFont typeface="Symbol" pitchFamily="2" charset="2"/>
            <a:buChar char=""/>
          </a:pPr>
          <a:r>
            <a:rPr lang="en-US"/>
            <a:t>Sleep</a:t>
          </a:r>
        </a:p>
      </dgm:t>
    </dgm:pt>
    <dgm:pt modelId="{82BEE545-5CF2-FE4F-AA10-43C64711BA2F}" type="parTrans" cxnId="{71AF9E72-01F2-7F4E-B814-C5E2BC5501C9}">
      <dgm:prSet/>
      <dgm:spPr/>
      <dgm:t>
        <a:bodyPr/>
        <a:lstStyle/>
        <a:p>
          <a:endParaRPr lang="en-US"/>
        </a:p>
      </dgm:t>
    </dgm:pt>
    <dgm:pt modelId="{903DFA94-17CC-0740-86E6-0BBF3DD364CE}" type="sibTrans" cxnId="{71AF9E72-01F2-7F4E-B814-C5E2BC5501C9}">
      <dgm:prSet/>
      <dgm:spPr/>
      <dgm:t>
        <a:bodyPr/>
        <a:lstStyle/>
        <a:p>
          <a:endParaRPr lang="en-US"/>
        </a:p>
      </dgm:t>
    </dgm:pt>
    <dgm:pt modelId="{43D86DEC-4CCA-524C-9861-5F699745900C}">
      <dgm:prSet/>
      <dgm:spPr/>
      <dgm:t>
        <a:bodyPr/>
        <a:lstStyle/>
        <a:p>
          <a:pPr>
            <a:buFont typeface="Symbol" pitchFamily="2" charset="2"/>
            <a:buChar char=""/>
          </a:pPr>
          <a:r>
            <a:rPr lang="en-US"/>
            <a:t>Stress Reduction</a:t>
          </a:r>
        </a:p>
      </dgm:t>
    </dgm:pt>
    <dgm:pt modelId="{6486D3D9-8A17-1348-8602-B3D94D29EED6}" type="parTrans" cxnId="{8E9A5319-4859-DD42-B9BC-E68D67AD0B28}">
      <dgm:prSet/>
      <dgm:spPr/>
      <dgm:t>
        <a:bodyPr/>
        <a:lstStyle/>
        <a:p>
          <a:endParaRPr lang="en-US"/>
        </a:p>
      </dgm:t>
    </dgm:pt>
    <dgm:pt modelId="{F0647EFB-C6F6-974C-B7BB-B34EDBD8C7D4}" type="sibTrans" cxnId="{8E9A5319-4859-DD42-B9BC-E68D67AD0B28}">
      <dgm:prSet/>
      <dgm:spPr/>
      <dgm:t>
        <a:bodyPr/>
        <a:lstStyle/>
        <a:p>
          <a:endParaRPr lang="en-US"/>
        </a:p>
      </dgm:t>
    </dgm:pt>
    <dgm:pt modelId="{444F9D57-C45B-004E-BC6C-2069DC2CD376}">
      <dgm:prSet/>
      <dgm:spPr/>
      <dgm:t>
        <a:bodyPr/>
        <a:lstStyle/>
        <a:p>
          <a:pPr>
            <a:buFont typeface="Symbol" pitchFamily="2" charset="2"/>
            <a:buChar char=""/>
          </a:pPr>
          <a:r>
            <a:rPr lang="en-US"/>
            <a:t>Good Relationships</a:t>
          </a:r>
        </a:p>
      </dgm:t>
    </dgm:pt>
    <dgm:pt modelId="{6FF350B0-8D5A-4F47-9465-0673B2E0E64F}" type="parTrans" cxnId="{91CC1ACB-A3F4-7249-9863-328DB477D5D6}">
      <dgm:prSet/>
      <dgm:spPr/>
      <dgm:t>
        <a:bodyPr/>
        <a:lstStyle/>
        <a:p>
          <a:endParaRPr lang="en-US"/>
        </a:p>
      </dgm:t>
    </dgm:pt>
    <dgm:pt modelId="{FF2DB06B-DC98-514F-8DED-35660DA24378}" type="sibTrans" cxnId="{91CC1ACB-A3F4-7249-9863-328DB477D5D6}">
      <dgm:prSet/>
      <dgm:spPr/>
      <dgm:t>
        <a:bodyPr/>
        <a:lstStyle/>
        <a:p>
          <a:endParaRPr lang="en-US"/>
        </a:p>
      </dgm:t>
    </dgm:pt>
    <dgm:pt modelId="{CBD4428E-1A26-564A-86C7-3BB273C36BA9}">
      <dgm:prSet/>
      <dgm:spPr/>
      <dgm:t>
        <a:bodyPr/>
        <a:lstStyle/>
        <a:p>
          <a:pPr>
            <a:buFont typeface="Symbol" pitchFamily="2" charset="2"/>
            <a:buChar char=""/>
          </a:pPr>
          <a:r>
            <a:rPr lang="en-US"/>
            <a:t>Avoiding Risking Behaviors</a:t>
          </a:r>
        </a:p>
      </dgm:t>
    </dgm:pt>
    <dgm:pt modelId="{FDEBEAB7-6E62-F741-BEC1-A203EB8A446C}" type="parTrans" cxnId="{3265CFDD-1742-0F4B-853E-1A6FDB19FCF9}">
      <dgm:prSet/>
      <dgm:spPr/>
      <dgm:t>
        <a:bodyPr/>
        <a:lstStyle/>
        <a:p>
          <a:endParaRPr lang="en-US"/>
        </a:p>
      </dgm:t>
    </dgm:pt>
    <dgm:pt modelId="{0E0A6D27-2F45-054A-92F5-B44154D294BE}" type="sibTrans" cxnId="{3265CFDD-1742-0F4B-853E-1A6FDB19FCF9}">
      <dgm:prSet/>
      <dgm:spPr/>
      <dgm:t>
        <a:bodyPr/>
        <a:lstStyle/>
        <a:p>
          <a:endParaRPr lang="en-US"/>
        </a:p>
      </dgm:t>
    </dgm:pt>
    <dgm:pt modelId="{4540A85D-7152-C24F-84AA-13514AD9ECC5}">
      <dgm:prSet/>
      <dgm:spPr/>
      <dgm:t>
        <a:bodyPr/>
        <a:lstStyle/>
        <a:p>
          <a:pPr>
            <a:buFont typeface="Symbol" pitchFamily="2" charset="2"/>
            <a:buChar char=""/>
          </a:pPr>
          <a:r>
            <a:rPr lang="en-US" dirty="0"/>
            <a:t>Blue Zones</a:t>
          </a:r>
        </a:p>
      </dgm:t>
    </dgm:pt>
    <dgm:pt modelId="{63674FC1-6D19-E541-AE61-31896ABD6381}" type="parTrans" cxnId="{83D60468-5376-2A40-9912-D9AE0D1578F5}">
      <dgm:prSet/>
      <dgm:spPr/>
      <dgm:t>
        <a:bodyPr/>
        <a:lstStyle/>
        <a:p>
          <a:endParaRPr lang="en-US"/>
        </a:p>
      </dgm:t>
    </dgm:pt>
    <dgm:pt modelId="{BB4FE723-B9CE-8443-9491-168A1DA3229A}" type="sibTrans" cxnId="{83D60468-5376-2A40-9912-D9AE0D1578F5}">
      <dgm:prSet/>
      <dgm:spPr/>
      <dgm:t>
        <a:bodyPr/>
        <a:lstStyle/>
        <a:p>
          <a:endParaRPr lang="en-US"/>
        </a:p>
      </dgm:t>
    </dgm:pt>
    <dgm:pt modelId="{64FCB975-B5F2-9E47-AC55-F2855BBBCDE0}">
      <dgm:prSet/>
      <dgm:spPr/>
      <dgm:t>
        <a:bodyPr/>
        <a:lstStyle/>
        <a:p>
          <a:r>
            <a:rPr lang="en-US" dirty="0"/>
            <a:t>Lifestyle medicine treatment for osteoporosis</a:t>
          </a:r>
        </a:p>
      </dgm:t>
    </dgm:pt>
    <dgm:pt modelId="{2B870C3F-3480-474B-AA3F-BC042DEF9133}" type="parTrans" cxnId="{B63A6983-3A27-4143-97E0-4516E276F92C}">
      <dgm:prSet/>
      <dgm:spPr/>
    </dgm:pt>
    <dgm:pt modelId="{698E2FA1-1AAE-9746-8668-4CB9D0049BAB}" type="sibTrans" cxnId="{B63A6983-3A27-4143-97E0-4516E276F92C}">
      <dgm:prSet/>
      <dgm:spPr/>
    </dgm:pt>
    <dgm:pt modelId="{1AF96B89-73EA-F743-84F7-3D09E9208805}" type="pres">
      <dgm:prSet presAssocID="{F13811E3-3396-4648-9B87-8362221178F7}" presName="vert0" presStyleCnt="0">
        <dgm:presLayoutVars>
          <dgm:dir/>
          <dgm:animOne val="branch"/>
          <dgm:animLvl val="lvl"/>
        </dgm:presLayoutVars>
      </dgm:prSet>
      <dgm:spPr/>
    </dgm:pt>
    <dgm:pt modelId="{31C38D3C-3B5D-A34D-8290-69431402C0FF}" type="pres">
      <dgm:prSet presAssocID="{CB3C803C-CEB8-4F18-B595-D3A8A4CCEE06}" presName="thickLine" presStyleLbl="alignNode1" presStyleIdx="0" presStyleCnt="1"/>
      <dgm:spPr/>
    </dgm:pt>
    <dgm:pt modelId="{56A73FBB-130E-7349-8935-3B604A576E57}" type="pres">
      <dgm:prSet presAssocID="{CB3C803C-CEB8-4F18-B595-D3A8A4CCEE06}" presName="horz1" presStyleCnt="0"/>
      <dgm:spPr/>
    </dgm:pt>
    <dgm:pt modelId="{C3D7D57F-60BD-2E47-B41A-F1558CA3DB01}" type="pres">
      <dgm:prSet presAssocID="{CB3C803C-CEB8-4F18-B595-D3A8A4CCEE06}" presName="tx1" presStyleLbl="revTx" presStyleIdx="0" presStyleCnt="13"/>
      <dgm:spPr/>
    </dgm:pt>
    <dgm:pt modelId="{21CA1AD9-2EEB-194A-AF6A-6BD1FC950F1B}" type="pres">
      <dgm:prSet presAssocID="{CB3C803C-CEB8-4F18-B595-D3A8A4CCEE06}" presName="vert1" presStyleCnt="0"/>
      <dgm:spPr/>
    </dgm:pt>
    <dgm:pt modelId="{5DD1CD96-7D83-4E47-9B69-298160D09F34}" type="pres">
      <dgm:prSet presAssocID="{21D745CC-502F-0D4C-A73D-5553375B05FA}" presName="vertSpace2a" presStyleCnt="0"/>
      <dgm:spPr/>
    </dgm:pt>
    <dgm:pt modelId="{095F1CD8-4373-FD4F-A6DE-B4FE8E4ED2D8}" type="pres">
      <dgm:prSet presAssocID="{21D745CC-502F-0D4C-A73D-5553375B05FA}" presName="horz2" presStyleCnt="0"/>
      <dgm:spPr/>
    </dgm:pt>
    <dgm:pt modelId="{032125D1-A018-2F4B-9E72-0CDFB7019AEA}" type="pres">
      <dgm:prSet presAssocID="{21D745CC-502F-0D4C-A73D-5553375B05FA}" presName="horzSpace2" presStyleCnt="0"/>
      <dgm:spPr/>
    </dgm:pt>
    <dgm:pt modelId="{63A71351-4CC2-1D42-92DB-19F4FF55FD78}" type="pres">
      <dgm:prSet presAssocID="{21D745CC-502F-0D4C-A73D-5553375B05FA}" presName="tx2" presStyleLbl="revTx" presStyleIdx="1" presStyleCnt="13"/>
      <dgm:spPr/>
    </dgm:pt>
    <dgm:pt modelId="{AAD43F7C-D751-BD42-8537-AC97BE7F5BF7}" type="pres">
      <dgm:prSet presAssocID="{21D745CC-502F-0D4C-A73D-5553375B05FA}" presName="vert2" presStyleCnt="0"/>
      <dgm:spPr/>
    </dgm:pt>
    <dgm:pt modelId="{A97D1FE0-2AD7-5840-83B3-FEE25A512B06}" type="pres">
      <dgm:prSet presAssocID="{21D745CC-502F-0D4C-A73D-5553375B05FA}" presName="thinLine2b" presStyleLbl="callout" presStyleIdx="0" presStyleCnt="12"/>
      <dgm:spPr/>
    </dgm:pt>
    <dgm:pt modelId="{FF0F38EC-6638-CE48-9FED-9790791EEC91}" type="pres">
      <dgm:prSet presAssocID="{21D745CC-502F-0D4C-A73D-5553375B05FA}" presName="vertSpace2b" presStyleCnt="0"/>
      <dgm:spPr/>
    </dgm:pt>
    <dgm:pt modelId="{3996C803-6B7B-F840-B867-94A38B5EE12A}" type="pres">
      <dgm:prSet presAssocID="{1E44F6C9-3806-B14B-B266-AB8A02070C1B}" presName="horz2" presStyleCnt="0"/>
      <dgm:spPr/>
    </dgm:pt>
    <dgm:pt modelId="{38B757FD-8AA5-104C-8277-960B2045D3BE}" type="pres">
      <dgm:prSet presAssocID="{1E44F6C9-3806-B14B-B266-AB8A02070C1B}" presName="horzSpace2" presStyleCnt="0"/>
      <dgm:spPr/>
    </dgm:pt>
    <dgm:pt modelId="{738236FB-ECC5-FE4B-8389-39F34537F109}" type="pres">
      <dgm:prSet presAssocID="{1E44F6C9-3806-B14B-B266-AB8A02070C1B}" presName="tx2" presStyleLbl="revTx" presStyleIdx="2" presStyleCnt="13"/>
      <dgm:spPr/>
    </dgm:pt>
    <dgm:pt modelId="{25D00598-2C9F-664A-AD04-4A1352E0346A}" type="pres">
      <dgm:prSet presAssocID="{1E44F6C9-3806-B14B-B266-AB8A02070C1B}" presName="vert2" presStyleCnt="0"/>
      <dgm:spPr/>
    </dgm:pt>
    <dgm:pt modelId="{F02252B0-A656-054D-A80B-1CF9C250E640}" type="pres">
      <dgm:prSet presAssocID="{1E44F6C9-3806-B14B-B266-AB8A02070C1B}" presName="thinLine2b" presStyleLbl="callout" presStyleIdx="1" presStyleCnt="12"/>
      <dgm:spPr/>
    </dgm:pt>
    <dgm:pt modelId="{609595E7-7DFD-3D45-ABCB-3E101E597B7F}" type="pres">
      <dgm:prSet presAssocID="{1E44F6C9-3806-B14B-B266-AB8A02070C1B}" presName="vertSpace2b" presStyleCnt="0"/>
      <dgm:spPr/>
    </dgm:pt>
    <dgm:pt modelId="{2697FD5D-AE31-4F42-9138-5D3FC1AD1BEC}" type="pres">
      <dgm:prSet presAssocID="{79C7FC80-BD7E-2548-AAF8-05FAA23CB621}" presName="horz2" presStyleCnt="0"/>
      <dgm:spPr/>
    </dgm:pt>
    <dgm:pt modelId="{783D600D-7159-9E45-B9DB-3A35606F661F}" type="pres">
      <dgm:prSet presAssocID="{79C7FC80-BD7E-2548-AAF8-05FAA23CB621}" presName="horzSpace2" presStyleCnt="0"/>
      <dgm:spPr/>
    </dgm:pt>
    <dgm:pt modelId="{5DB4FDB4-39E8-CE4B-88C9-2A875D328167}" type="pres">
      <dgm:prSet presAssocID="{79C7FC80-BD7E-2548-AAF8-05FAA23CB621}" presName="tx2" presStyleLbl="revTx" presStyleIdx="3" presStyleCnt="13"/>
      <dgm:spPr/>
    </dgm:pt>
    <dgm:pt modelId="{A1515710-CBCE-1542-A279-C497D9EC116A}" type="pres">
      <dgm:prSet presAssocID="{79C7FC80-BD7E-2548-AAF8-05FAA23CB621}" presName="vert2" presStyleCnt="0"/>
      <dgm:spPr/>
    </dgm:pt>
    <dgm:pt modelId="{61E2626A-7FCA-2A4C-A887-842DBED7F312}" type="pres">
      <dgm:prSet presAssocID="{79C7FC80-BD7E-2548-AAF8-05FAA23CB621}" presName="thinLine2b" presStyleLbl="callout" presStyleIdx="2" presStyleCnt="12"/>
      <dgm:spPr/>
    </dgm:pt>
    <dgm:pt modelId="{E04CDDA9-AE3F-9B43-902B-1249D0F02584}" type="pres">
      <dgm:prSet presAssocID="{79C7FC80-BD7E-2548-AAF8-05FAA23CB621}" presName="vertSpace2b" presStyleCnt="0"/>
      <dgm:spPr/>
    </dgm:pt>
    <dgm:pt modelId="{FF3AB6C2-049E-044D-9788-FB809E788B0F}" type="pres">
      <dgm:prSet presAssocID="{CE650067-04A5-A94E-95C3-C0EA9A94C2D3}" presName="horz2" presStyleCnt="0"/>
      <dgm:spPr/>
    </dgm:pt>
    <dgm:pt modelId="{B6C7D458-7A20-DE49-9CCC-DFC0301900FD}" type="pres">
      <dgm:prSet presAssocID="{CE650067-04A5-A94E-95C3-C0EA9A94C2D3}" presName="horzSpace2" presStyleCnt="0"/>
      <dgm:spPr/>
    </dgm:pt>
    <dgm:pt modelId="{38B2A309-127F-D44C-A40A-7FE27666620F}" type="pres">
      <dgm:prSet presAssocID="{CE650067-04A5-A94E-95C3-C0EA9A94C2D3}" presName="tx2" presStyleLbl="revTx" presStyleIdx="4" presStyleCnt="13"/>
      <dgm:spPr/>
    </dgm:pt>
    <dgm:pt modelId="{8D305983-5C4B-B845-9D61-53A5EA22F530}" type="pres">
      <dgm:prSet presAssocID="{CE650067-04A5-A94E-95C3-C0EA9A94C2D3}" presName="vert2" presStyleCnt="0"/>
      <dgm:spPr/>
    </dgm:pt>
    <dgm:pt modelId="{5B3CC176-40D6-A840-9432-A7581868B5BB}" type="pres">
      <dgm:prSet presAssocID="{CE650067-04A5-A94E-95C3-C0EA9A94C2D3}" presName="thinLine2b" presStyleLbl="callout" presStyleIdx="3" presStyleCnt="12"/>
      <dgm:spPr/>
    </dgm:pt>
    <dgm:pt modelId="{2EC4FE1B-E633-5541-B6F6-472FE24B7012}" type="pres">
      <dgm:prSet presAssocID="{CE650067-04A5-A94E-95C3-C0EA9A94C2D3}" presName="vertSpace2b" presStyleCnt="0"/>
      <dgm:spPr/>
    </dgm:pt>
    <dgm:pt modelId="{4CDEC3C7-2986-474D-BDE8-FEAF5E020F7E}" type="pres">
      <dgm:prSet presAssocID="{E17B0D27-CDE5-FA4A-A5F1-C2F08F434C61}" presName="horz2" presStyleCnt="0"/>
      <dgm:spPr/>
    </dgm:pt>
    <dgm:pt modelId="{4FE94ABA-DE4A-1340-95BB-4C9644D87F7B}" type="pres">
      <dgm:prSet presAssocID="{E17B0D27-CDE5-FA4A-A5F1-C2F08F434C61}" presName="horzSpace2" presStyleCnt="0"/>
      <dgm:spPr/>
    </dgm:pt>
    <dgm:pt modelId="{9380AF76-70A0-AD4F-9A1D-2CB449D06CB4}" type="pres">
      <dgm:prSet presAssocID="{E17B0D27-CDE5-FA4A-A5F1-C2F08F434C61}" presName="tx2" presStyleLbl="revTx" presStyleIdx="5" presStyleCnt="13"/>
      <dgm:spPr/>
    </dgm:pt>
    <dgm:pt modelId="{B14DA7A9-CAB0-0747-AD3D-C88DA7EF5265}" type="pres">
      <dgm:prSet presAssocID="{E17B0D27-CDE5-FA4A-A5F1-C2F08F434C61}" presName="vert2" presStyleCnt="0"/>
      <dgm:spPr/>
    </dgm:pt>
    <dgm:pt modelId="{1E08376B-CBF9-A146-A4EB-34AF5B5942FE}" type="pres">
      <dgm:prSet presAssocID="{E17B0D27-CDE5-FA4A-A5F1-C2F08F434C61}" presName="thinLine2b" presStyleLbl="callout" presStyleIdx="4" presStyleCnt="12"/>
      <dgm:spPr/>
    </dgm:pt>
    <dgm:pt modelId="{BA6F0695-5E99-364F-9CE1-9BBBC0018A2F}" type="pres">
      <dgm:prSet presAssocID="{E17B0D27-CDE5-FA4A-A5F1-C2F08F434C61}" presName="vertSpace2b" presStyleCnt="0"/>
      <dgm:spPr/>
    </dgm:pt>
    <dgm:pt modelId="{EAF6CD54-0AF5-2D4C-A628-01C1B5E8A44A}" type="pres">
      <dgm:prSet presAssocID="{703F9F23-3284-6849-8EEF-4382A6D6F443}" presName="horz2" presStyleCnt="0"/>
      <dgm:spPr/>
    </dgm:pt>
    <dgm:pt modelId="{6825EBB4-9BBC-0D4D-95E1-0BD1D7FDE70E}" type="pres">
      <dgm:prSet presAssocID="{703F9F23-3284-6849-8EEF-4382A6D6F443}" presName="horzSpace2" presStyleCnt="0"/>
      <dgm:spPr/>
    </dgm:pt>
    <dgm:pt modelId="{4E823510-6D5F-6148-913C-FE0473B2A90C}" type="pres">
      <dgm:prSet presAssocID="{703F9F23-3284-6849-8EEF-4382A6D6F443}" presName="tx2" presStyleLbl="revTx" presStyleIdx="6" presStyleCnt="13"/>
      <dgm:spPr/>
    </dgm:pt>
    <dgm:pt modelId="{76C64D9D-E5D7-A146-B966-A311728E27B4}" type="pres">
      <dgm:prSet presAssocID="{703F9F23-3284-6849-8EEF-4382A6D6F443}" presName="vert2" presStyleCnt="0"/>
      <dgm:spPr/>
    </dgm:pt>
    <dgm:pt modelId="{8962C06A-D245-F641-9304-08C5EE2FF332}" type="pres">
      <dgm:prSet presAssocID="{703F9F23-3284-6849-8EEF-4382A6D6F443}" presName="thinLine2b" presStyleLbl="callout" presStyleIdx="5" presStyleCnt="12"/>
      <dgm:spPr/>
    </dgm:pt>
    <dgm:pt modelId="{C7BADA9C-1247-8B46-9D9C-FBF3BD41BB16}" type="pres">
      <dgm:prSet presAssocID="{703F9F23-3284-6849-8EEF-4382A6D6F443}" presName="vertSpace2b" presStyleCnt="0"/>
      <dgm:spPr/>
    </dgm:pt>
    <dgm:pt modelId="{1A903795-E9C0-384E-90F5-179DD3FC9E4E}" type="pres">
      <dgm:prSet presAssocID="{05D873D3-6FB3-1647-8103-27F29495011A}" presName="horz2" presStyleCnt="0"/>
      <dgm:spPr/>
    </dgm:pt>
    <dgm:pt modelId="{17F77F67-26D1-144B-8533-4679E0C88067}" type="pres">
      <dgm:prSet presAssocID="{05D873D3-6FB3-1647-8103-27F29495011A}" presName="horzSpace2" presStyleCnt="0"/>
      <dgm:spPr/>
    </dgm:pt>
    <dgm:pt modelId="{0490F209-0C2A-024E-83B1-14D3F6C40C69}" type="pres">
      <dgm:prSet presAssocID="{05D873D3-6FB3-1647-8103-27F29495011A}" presName="tx2" presStyleLbl="revTx" presStyleIdx="7" presStyleCnt="13"/>
      <dgm:spPr/>
    </dgm:pt>
    <dgm:pt modelId="{EB3669ED-9D23-A243-9F5E-685B7D1961A3}" type="pres">
      <dgm:prSet presAssocID="{05D873D3-6FB3-1647-8103-27F29495011A}" presName="vert2" presStyleCnt="0"/>
      <dgm:spPr/>
    </dgm:pt>
    <dgm:pt modelId="{F1E23319-04AA-FD47-9B70-C83C789ACA99}" type="pres">
      <dgm:prSet presAssocID="{05D873D3-6FB3-1647-8103-27F29495011A}" presName="thinLine2b" presStyleLbl="callout" presStyleIdx="6" presStyleCnt="12"/>
      <dgm:spPr/>
    </dgm:pt>
    <dgm:pt modelId="{20C5D5C6-CA1E-844E-8F50-3660AB2BFD96}" type="pres">
      <dgm:prSet presAssocID="{05D873D3-6FB3-1647-8103-27F29495011A}" presName="vertSpace2b" presStyleCnt="0"/>
      <dgm:spPr/>
    </dgm:pt>
    <dgm:pt modelId="{B5D7F68C-A66A-3F44-80F7-237D40CA6AE3}" type="pres">
      <dgm:prSet presAssocID="{43D86DEC-4CCA-524C-9861-5F699745900C}" presName="horz2" presStyleCnt="0"/>
      <dgm:spPr/>
    </dgm:pt>
    <dgm:pt modelId="{E25B686A-4B4B-7F41-B12E-1348DDF65A69}" type="pres">
      <dgm:prSet presAssocID="{43D86DEC-4CCA-524C-9861-5F699745900C}" presName="horzSpace2" presStyleCnt="0"/>
      <dgm:spPr/>
    </dgm:pt>
    <dgm:pt modelId="{1A5726F8-B5CA-6344-A847-1A518BD69CC7}" type="pres">
      <dgm:prSet presAssocID="{43D86DEC-4CCA-524C-9861-5F699745900C}" presName="tx2" presStyleLbl="revTx" presStyleIdx="8" presStyleCnt="13"/>
      <dgm:spPr/>
    </dgm:pt>
    <dgm:pt modelId="{9CC60E01-D689-4648-8416-6B27E4E78853}" type="pres">
      <dgm:prSet presAssocID="{43D86DEC-4CCA-524C-9861-5F699745900C}" presName="vert2" presStyleCnt="0"/>
      <dgm:spPr/>
    </dgm:pt>
    <dgm:pt modelId="{7D33541D-A816-4342-A7B3-D592B5E9C4A2}" type="pres">
      <dgm:prSet presAssocID="{43D86DEC-4CCA-524C-9861-5F699745900C}" presName="thinLine2b" presStyleLbl="callout" presStyleIdx="7" presStyleCnt="12"/>
      <dgm:spPr/>
    </dgm:pt>
    <dgm:pt modelId="{317CF091-2617-9B42-85ED-C9479EF3E1DB}" type="pres">
      <dgm:prSet presAssocID="{43D86DEC-4CCA-524C-9861-5F699745900C}" presName="vertSpace2b" presStyleCnt="0"/>
      <dgm:spPr/>
    </dgm:pt>
    <dgm:pt modelId="{FD22F157-090A-0449-A054-F79520A486AE}" type="pres">
      <dgm:prSet presAssocID="{444F9D57-C45B-004E-BC6C-2069DC2CD376}" presName="horz2" presStyleCnt="0"/>
      <dgm:spPr/>
    </dgm:pt>
    <dgm:pt modelId="{3F6F1D8D-F323-D142-A135-643B713ED30E}" type="pres">
      <dgm:prSet presAssocID="{444F9D57-C45B-004E-BC6C-2069DC2CD376}" presName="horzSpace2" presStyleCnt="0"/>
      <dgm:spPr/>
    </dgm:pt>
    <dgm:pt modelId="{0FFE475A-E73B-7C41-BFDD-FAD317128709}" type="pres">
      <dgm:prSet presAssocID="{444F9D57-C45B-004E-BC6C-2069DC2CD376}" presName="tx2" presStyleLbl="revTx" presStyleIdx="9" presStyleCnt="13"/>
      <dgm:spPr/>
    </dgm:pt>
    <dgm:pt modelId="{E1A5E51D-BB79-DF4F-ACDA-68BA2C4CF466}" type="pres">
      <dgm:prSet presAssocID="{444F9D57-C45B-004E-BC6C-2069DC2CD376}" presName="vert2" presStyleCnt="0"/>
      <dgm:spPr/>
    </dgm:pt>
    <dgm:pt modelId="{093B0048-25CE-8244-AA28-8AD016F4A46F}" type="pres">
      <dgm:prSet presAssocID="{444F9D57-C45B-004E-BC6C-2069DC2CD376}" presName="thinLine2b" presStyleLbl="callout" presStyleIdx="8" presStyleCnt="12"/>
      <dgm:spPr/>
    </dgm:pt>
    <dgm:pt modelId="{83E6B1A9-7735-F842-BD2E-F96637C66356}" type="pres">
      <dgm:prSet presAssocID="{444F9D57-C45B-004E-BC6C-2069DC2CD376}" presName="vertSpace2b" presStyleCnt="0"/>
      <dgm:spPr/>
    </dgm:pt>
    <dgm:pt modelId="{A5864A21-224B-8F4A-97AE-668533AB3B15}" type="pres">
      <dgm:prSet presAssocID="{CBD4428E-1A26-564A-86C7-3BB273C36BA9}" presName="horz2" presStyleCnt="0"/>
      <dgm:spPr/>
    </dgm:pt>
    <dgm:pt modelId="{897E8C50-7CA1-544B-9C81-A8A501C88BD1}" type="pres">
      <dgm:prSet presAssocID="{CBD4428E-1A26-564A-86C7-3BB273C36BA9}" presName="horzSpace2" presStyleCnt="0"/>
      <dgm:spPr/>
    </dgm:pt>
    <dgm:pt modelId="{6C1E8D92-57FE-3546-A749-AE541494E411}" type="pres">
      <dgm:prSet presAssocID="{CBD4428E-1A26-564A-86C7-3BB273C36BA9}" presName="tx2" presStyleLbl="revTx" presStyleIdx="10" presStyleCnt="13"/>
      <dgm:spPr/>
    </dgm:pt>
    <dgm:pt modelId="{0690EED6-695F-6549-9645-8A66B5A00C16}" type="pres">
      <dgm:prSet presAssocID="{CBD4428E-1A26-564A-86C7-3BB273C36BA9}" presName="vert2" presStyleCnt="0"/>
      <dgm:spPr/>
    </dgm:pt>
    <dgm:pt modelId="{BBA613F0-46E1-224D-A0F1-7D3BB4B3E875}" type="pres">
      <dgm:prSet presAssocID="{CBD4428E-1A26-564A-86C7-3BB273C36BA9}" presName="thinLine2b" presStyleLbl="callout" presStyleIdx="9" presStyleCnt="12"/>
      <dgm:spPr/>
    </dgm:pt>
    <dgm:pt modelId="{0F460E50-86D2-E843-922B-24481ECDAD01}" type="pres">
      <dgm:prSet presAssocID="{CBD4428E-1A26-564A-86C7-3BB273C36BA9}" presName="vertSpace2b" presStyleCnt="0"/>
      <dgm:spPr/>
    </dgm:pt>
    <dgm:pt modelId="{00ECF3B5-21FE-BD4E-A5CD-E6093CAA5A9F}" type="pres">
      <dgm:prSet presAssocID="{4540A85D-7152-C24F-84AA-13514AD9ECC5}" presName="horz2" presStyleCnt="0"/>
      <dgm:spPr/>
    </dgm:pt>
    <dgm:pt modelId="{B3C47D1E-7B1F-9243-A580-3A4484B49864}" type="pres">
      <dgm:prSet presAssocID="{4540A85D-7152-C24F-84AA-13514AD9ECC5}" presName="horzSpace2" presStyleCnt="0"/>
      <dgm:spPr/>
    </dgm:pt>
    <dgm:pt modelId="{6C358E51-7512-574B-8E09-1E5ECEB96E0F}" type="pres">
      <dgm:prSet presAssocID="{4540A85D-7152-C24F-84AA-13514AD9ECC5}" presName="tx2" presStyleLbl="revTx" presStyleIdx="11" presStyleCnt="13"/>
      <dgm:spPr/>
    </dgm:pt>
    <dgm:pt modelId="{49C1DDD5-BF43-984F-846E-E7CDDE8CDC1F}" type="pres">
      <dgm:prSet presAssocID="{4540A85D-7152-C24F-84AA-13514AD9ECC5}" presName="vert2" presStyleCnt="0"/>
      <dgm:spPr/>
    </dgm:pt>
    <dgm:pt modelId="{0D8D1E26-57EF-1D48-BEEC-43D17C868EFA}" type="pres">
      <dgm:prSet presAssocID="{4540A85D-7152-C24F-84AA-13514AD9ECC5}" presName="thinLine2b" presStyleLbl="callout" presStyleIdx="10" presStyleCnt="12"/>
      <dgm:spPr/>
    </dgm:pt>
    <dgm:pt modelId="{BC1203DF-E0F2-2546-A03A-6E41B84280C2}" type="pres">
      <dgm:prSet presAssocID="{4540A85D-7152-C24F-84AA-13514AD9ECC5}" presName="vertSpace2b" presStyleCnt="0"/>
      <dgm:spPr/>
    </dgm:pt>
    <dgm:pt modelId="{14AB14E1-1EC0-4E46-B5CF-D7ACFD131016}" type="pres">
      <dgm:prSet presAssocID="{64FCB975-B5F2-9E47-AC55-F2855BBBCDE0}" presName="horz2" presStyleCnt="0"/>
      <dgm:spPr/>
    </dgm:pt>
    <dgm:pt modelId="{F408083B-2939-584D-AD83-B9A6284A18A0}" type="pres">
      <dgm:prSet presAssocID="{64FCB975-B5F2-9E47-AC55-F2855BBBCDE0}" presName="horzSpace2" presStyleCnt="0"/>
      <dgm:spPr/>
    </dgm:pt>
    <dgm:pt modelId="{0931BB6D-0860-344C-AC8F-FBF11F5F3E4F}" type="pres">
      <dgm:prSet presAssocID="{64FCB975-B5F2-9E47-AC55-F2855BBBCDE0}" presName="tx2" presStyleLbl="revTx" presStyleIdx="12" presStyleCnt="13"/>
      <dgm:spPr/>
    </dgm:pt>
    <dgm:pt modelId="{1A40500F-3B74-0047-B649-FB00ECF373CD}" type="pres">
      <dgm:prSet presAssocID="{64FCB975-B5F2-9E47-AC55-F2855BBBCDE0}" presName="vert2" presStyleCnt="0"/>
      <dgm:spPr/>
    </dgm:pt>
    <dgm:pt modelId="{2660D712-8082-CB49-AE5F-9AD4288373F0}" type="pres">
      <dgm:prSet presAssocID="{64FCB975-B5F2-9E47-AC55-F2855BBBCDE0}" presName="thinLine2b" presStyleLbl="callout" presStyleIdx="11" presStyleCnt="12"/>
      <dgm:spPr/>
    </dgm:pt>
    <dgm:pt modelId="{47ACCEBC-260B-A64D-91EA-B2D26C3A4200}" type="pres">
      <dgm:prSet presAssocID="{64FCB975-B5F2-9E47-AC55-F2855BBBCDE0}" presName="vertSpace2b" presStyleCnt="0"/>
      <dgm:spPr/>
    </dgm:pt>
  </dgm:ptLst>
  <dgm:cxnLst>
    <dgm:cxn modelId="{C8491803-8FD3-C54D-A5FF-D2619F8A4BD3}" type="presOf" srcId="{703F9F23-3284-6849-8EEF-4382A6D6F443}" destId="{4E823510-6D5F-6148-913C-FE0473B2A90C}" srcOrd="0" destOrd="0" presId="urn:microsoft.com/office/officeart/2008/layout/LinedList"/>
    <dgm:cxn modelId="{FFD84804-3B9A-2346-B64E-4FD5EA9C9C6D}" type="presOf" srcId="{4540A85D-7152-C24F-84AA-13514AD9ECC5}" destId="{6C358E51-7512-574B-8E09-1E5ECEB96E0F}" srcOrd="0" destOrd="0" presId="urn:microsoft.com/office/officeart/2008/layout/LinedList"/>
    <dgm:cxn modelId="{8E9A5319-4859-DD42-B9BC-E68D67AD0B28}" srcId="{CB3C803C-CEB8-4F18-B595-D3A8A4CCEE06}" destId="{43D86DEC-4CCA-524C-9861-5F699745900C}" srcOrd="7" destOrd="0" parTransId="{6486D3D9-8A17-1348-8602-B3D94D29EED6}" sibTransId="{F0647EFB-C6F6-974C-B7BB-B34EDBD8C7D4}"/>
    <dgm:cxn modelId="{ACED1C1D-8D60-AE4F-8386-7763DEA8C6ED}" type="presOf" srcId="{64FCB975-B5F2-9E47-AC55-F2855BBBCDE0}" destId="{0931BB6D-0860-344C-AC8F-FBF11F5F3E4F}" srcOrd="0" destOrd="0" presId="urn:microsoft.com/office/officeart/2008/layout/LinedList"/>
    <dgm:cxn modelId="{0AEB6920-1AA6-B348-B486-7A84B79BA63C}" type="presOf" srcId="{E17B0D27-CDE5-FA4A-A5F1-C2F08F434C61}" destId="{9380AF76-70A0-AD4F-9A1D-2CB449D06CB4}" srcOrd="0" destOrd="0" presId="urn:microsoft.com/office/officeart/2008/layout/LinedList"/>
    <dgm:cxn modelId="{6D157126-0ED6-C341-83EB-B9A83C0EB243}" type="presOf" srcId="{43D86DEC-4CCA-524C-9861-5F699745900C}" destId="{1A5726F8-B5CA-6344-A847-1A518BD69CC7}" srcOrd="0" destOrd="0" presId="urn:microsoft.com/office/officeart/2008/layout/LinedList"/>
    <dgm:cxn modelId="{205C152A-B7A6-8941-9F3A-F9D654AA692E}" type="presOf" srcId="{05D873D3-6FB3-1647-8103-27F29495011A}" destId="{0490F209-0C2A-024E-83B1-14D3F6C40C69}" srcOrd="0" destOrd="0" presId="urn:microsoft.com/office/officeart/2008/layout/LinedList"/>
    <dgm:cxn modelId="{9A53992D-886A-0F4A-AE5D-4B45941D387C}" type="presOf" srcId="{CB3C803C-CEB8-4F18-B595-D3A8A4CCEE06}" destId="{C3D7D57F-60BD-2E47-B41A-F1558CA3DB01}" srcOrd="0" destOrd="0" presId="urn:microsoft.com/office/officeart/2008/layout/LinedList"/>
    <dgm:cxn modelId="{D38E3E42-98F7-5548-9627-71EFCCCEC6BD}" type="presOf" srcId="{1E44F6C9-3806-B14B-B266-AB8A02070C1B}" destId="{738236FB-ECC5-FE4B-8389-39F34537F109}" srcOrd="0" destOrd="0" presId="urn:microsoft.com/office/officeart/2008/layout/LinedList"/>
    <dgm:cxn modelId="{50CF8F4D-FD49-564B-9695-95864F2C04A5}" type="presOf" srcId="{CE650067-04A5-A94E-95C3-C0EA9A94C2D3}" destId="{38B2A309-127F-D44C-A40A-7FE27666620F}" srcOrd="0" destOrd="0" presId="urn:microsoft.com/office/officeart/2008/layout/LinedList"/>
    <dgm:cxn modelId="{08479F52-4A44-E241-B58A-7E8D56C77439}" type="presOf" srcId="{21D745CC-502F-0D4C-A73D-5553375B05FA}" destId="{63A71351-4CC2-1D42-92DB-19F4FF55FD78}" srcOrd="0" destOrd="0" presId="urn:microsoft.com/office/officeart/2008/layout/LinedList"/>
    <dgm:cxn modelId="{5B85C059-C67C-3442-BCA7-48066488E36A}" type="presOf" srcId="{CBD4428E-1A26-564A-86C7-3BB273C36BA9}" destId="{6C1E8D92-57FE-3546-A749-AE541494E411}" srcOrd="0" destOrd="0" presId="urn:microsoft.com/office/officeart/2008/layout/LinedList"/>
    <dgm:cxn modelId="{BE2DBE63-5167-5947-A15D-6AB9AD02D1D2}" srcId="{CB3C803C-CEB8-4F18-B595-D3A8A4CCEE06}" destId="{CE650067-04A5-A94E-95C3-C0EA9A94C2D3}" srcOrd="3" destOrd="0" parTransId="{B809B186-BF8F-A146-9BB8-963666499A26}" sibTransId="{8F94FD96-E68A-F849-8CAE-9944D2DE9C2A}"/>
    <dgm:cxn modelId="{83D60468-5376-2A40-9912-D9AE0D1578F5}" srcId="{CB3C803C-CEB8-4F18-B595-D3A8A4CCEE06}" destId="{4540A85D-7152-C24F-84AA-13514AD9ECC5}" srcOrd="10" destOrd="0" parTransId="{63674FC1-6D19-E541-AE61-31896ABD6381}" sibTransId="{BB4FE723-B9CE-8443-9491-168A1DA3229A}"/>
    <dgm:cxn modelId="{71AF9E72-01F2-7F4E-B814-C5E2BC5501C9}" srcId="{CB3C803C-CEB8-4F18-B595-D3A8A4CCEE06}" destId="{05D873D3-6FB3-1647-8103-27F29495011A}" srcOrd="6" destOrd="0" parTransId="{82BEE545-5CF2-FE4F-AA10-43C64711BA2F}" sibTransId="{903DFA94-17CC-0740-86E6-0BBF3DD364CE}"/>
    <dgm:cxn modelId="{B63A6983-3A27-4143-97E0-4516E276F92C}" srcId="{CB3C803C-CEB8-4F18-B595-D3A8A4CCEE06}" destId="{64FCB975-B5F2-9E47-AC55-F2855BBBCDE0}" srcOrd="11" destOrd="0" parTransId="{2B870C3F-3480-474B-AA3F-BC042DEF9133}" sibTransId="{698E2FA1-1AAE-9746-8668-4CB9D0049BAB}"/>
    <dgm:cxn modelId="{47F3D184-A973-804D-89BB-6A46029E0B15}" srcId="{CB3C803C-CEB8-4F18-B595-D3A8A4CCEE06}" destId="{1E44F6C9-3806-B14B-B266-AB8A02070C1B}" srcOrd="1" destOrd="0" parTransId="{65190A4C-7FE9-FB44-AA42-CE6C6A8DB20D}" sibTransId="{23D50168-CDEF-9E4F-BE26-408177B62E66}"/>
    <dgm:cxn modelId="{E7255296-72DA-0146-8DF0-80BE590B8E71}" srcId="{CB3C803C-CEB8-4F18-B595-D3A8A4CCEE06}" destId="{E17B0D27-CDE5-FA4A-A5F1-C2F08F434C61}" srcOrd="4" destOrd="0" parTransId="{451F53DA-E51C-0145-BCA6-F7B63CF3A83C}" sibTransId="{DEBA7FB3-7A20-0B41-B990-8ABE696CF53D}"/>
    <dgm:cxn modelId="{A63A19A5-61F4-F54D-961C-C5496BC7B115}" srcId="{CB3C803C-CEB8-4F18-B595-D3A8A4CCEE06}" destId="{703F9F23-3284-6849-8EEF-4382A6D6F443}" srcOrd="5" destOrd="0" parTransId="{ADE8FDF6-435C-DC48-974A-398ECAFFC9A7}" sibTransId="{00C4E967-00FC-3C44-8DC8-FCC4B89B2158}"/>
    <dgm:cxn modelId="{8071F1A9-36F1-AD4E-BB96-D5ADE45BFD89}" type="presOf" srcId="{F13811E3-3396-4648-9B87-8362221178F7}" destId="{1AF96B89-73EA-F743-84F7-3D09E9208805}" srcOrd="0" destOrd="0" presId="urn:microsoft.com/office/officeart/2008/layout/LinedList"/>
    <dgm:cxn modelId="{84A1CABA-6FCD-6847-89B5-FA6417506959}" srcId="{CB3C803C-CEB8-4F18-B595-D3A8A4CCEE06}" destId="{79C7FC80-BD7E-2548-AAF8-05FAA23CB621}" srcOrd="2" destOrd="0" parTransId="{1F7F123C-0AB6-E34B-9CB2-F3B3135B0193}" sibTransId="{F103E135-095F-F942-9D17-41246D3E8620}"/>
    <dgm:cxn modelId="{62EFE3BA-21DC-4A44-8A1E-1D13341A73EA}" type="presOf" srcId="{444F9D57-C45B-004E-BC6C-2069DC2CD376}" destId="{0FFE475A-E73B-7C41-BFDD-FAD317128709}" srcOrd="0" destOrd="0" presId="urn:microsoft.com/office/officeart/2008/layout/LinedList"/>
    <dgm:cxn modelId="{2EF335C0-5FA0-BE48-B46B-DAFF969C2677}" type="presOf" srcId="{79C7FC80-BD7E-2548-AAF8-05FAA23CB621}" destId="{5DB4FDB4-39E8-CE4B-88C9-2A875D328167}" srcOrd="0" destOrd="0" presId="urn:microsoft.com/office/officeart/2008/layout/LinedList"/>
    <dgm:cxn modelId="{91CC1ACB-A3F4-7249-9863-328DB477D5D6}" srcId="{CB3C803C-CEB8-4F18-B595-D3A8A4CCEE06}" destId="{444F9D57-C45B-004E-BC6C-2069DC2CD376}" srcOrd="8" destOrd="0" parTransId="{6FF350B0-8D5A-4F47-9465-0673B2E0E64F}" sibTransId="{FF2DB06B-DC98-514F-8DED-35660DA24378}"/>
    <dgm:cxn modelId="{CF13A8CB-5ECA-4096-8152-37E89433A453}" srcId="{F13811E3-3396-4648-9B87-8362221178F7}" destId="{CB3C803C-CEB8-4F18-B595-D3A8A4CCEE06}" srcOrd="0" destOrd="0" parTransId="{ED20315B-D32C-43C5-B447-FE68B438CC14}" sibTransId="{77A55771-2AE5-4C38-A3E2-7B58B03386E5}"/>
    <dgm:cxn modelId="{3265CFDD-1742-0F4B-853E-1A6FDB19FCF9}" srcId="{CB3C803C-CEB8-4F18-B595-D3A8A4CCEE06}" destId="{CBD4428E-1A26-564A-86C7-3BB273C36BA9}" srcOrd="9" destOrd="0" parTransId="{FDEBEAB7-6E62-F741-BEC1-A203EB8A446C}" sibTransId="{0E0A6D27-2F45-054A-92F5-B44154D294BE}"/>
    <dgm:cxn modelId="{1F87E9E2-7D09-4340-8845-744E14B31B1A}" srcId="{CB3C803C-CEB8-4F18-B595-D3A8A4CCEE06}" destId="{21D745CC-502F-0D4C-A73D-5553375B05FA}" srcOrd="0" destOrd="0" parTransId="{BD58D280-4975-2147-91C2-87EBE6F837DD}" sibTransId="{DE04F3D8-ABC9-BB45-BAB6-CC0CA82EAA41}"/>
    <dgm:cxn modelId="{B20D782C-802B-754D-B834-1F0C183C8B38}" type="presParOf" srcId="{1AF96B89-73EA-F743-84F7-3D09E9208805}" destId="{31C38D3C-3B5D-A34D-8290-69431402C0FF}" srcOrd="0" destOrd="0" presId="urn:microsoft.com/office/officeart/2008/layout/LinedList"/>
    <dgm:cxn modelId="{95AB3626-6562-C64C-A5D5-7904C2B47619}" type="presParOf" srcId="{1AF96B89-73EA-F743-84F7-3D09E9208805}" destId="{56A73FBB-130E-7349-8935-3B604A576E57}" srcOrd="1" destOrd="0" presId="urn:microsoft.com/office/officeart/2008/layout/LinedList"/>
    <dgm:cxn modelId="{3EC63E9F-2F8C-C34F-B2AC-B523ADC55EE1}" type="presParOf" srcId="{56A73FBB-130E-7349-8935-3B604A576E57}" destId="{C3D7D57F-60BD-2E47-B41A-F1558CA3DB01}" srcOrd="0" destOrd="0" presId="urn:microsoft.com/office/officeart/2008/layout/LinedList"/>
    <dgm:cxn modelId="{71BF7E98-7F02-7A49-B7FF-57B5A4C38F12}" type="presParOf" srcId="{56A73FBB-130E-7349-8935-3B604A576E57}" destId="{21CA1AD9-2EEB-194A-AF6A-6BD1FC950F1B}" srcOrd="1" destOrd="0" presId="urn:microsoft.com/office/officeart/2008/layout/LinedList"/>
    <dgm:cxn modelId="{88199FA9-7727-8847-8086-9B94E0899F52}" type="presParOf" srcId="{21CA1AD9-2EEB-194A-AF6A-6BD1FC950F1B}" destId="{5DD1CD96-7D83-4E47-9B69-298160D09F34}" srcOrd="0" destOrd="0" presId="urn:microsoft.com/office/officeart/2008/layout/LinedList"/>
    <dgm:cxn modelId="{77698445-49A5-AB41-B914-8E38E9D78D11}" type="presParOf" srcId="{21CA1AD9-2EEB-194A-AF6A-6BD1FC950F1B}" destId="{095F1CD8-4373-FD4F-A6DE-B4FE8E4ED2D8}" srcOrd="1" destOrd="0" presId="urn:microsoft.com/office/officeart/2008/layout/LinedList"/>
    <dgm:cxn modelId="{CFD30D08-BE45-674E-8F93-7738D1791364}" type="presParOf" srcId="{095F1CD8-4373-FD4F-A6DE-B4FE8E4ED2D8}" destId="{032125D1-A018-2F4B-9E72-0CDFB7019AEA}" srcOrd="0" destOrd="0" presId="urn:microsoft.com/office/officeart/2008/layout/LinedList"/>
    <dgm:cxn modelId="{57E3D373-15EF-4F45-865C-52AFBDAE2F23}" type="presParOf" srcId="{095F1CD8-4373-FD4F-A6DE-B4FE8E4ED2D8}" destId="{63A71351-4CC2-1D42-92DB-19F4FF55FD78}" srcOrd="1" destOrd="0" presId="urn:microsoft.com/office/officeart/2008/layout/LinedList"/>
    <dgm:cxn modelId="{F724B17D-A341-E648-A84A-28C32BB62EFA}" type="presParOf" srcId="{095F1CD8-4373-FD4F-A6DE-B4FE8E4ED2D8}" destId="{AAD43F7C-D751-BD42-8537-AC97BE7F5BF7}" srcOrd="2" destOrd="0" presId="urn:microsoft.com/office/officeart/2008/layout/LinedList"/>
    <dgm:cxn modelId="{1AA0A1DB-BA81-A649-A47B-D472703EF854}" type="presParOf" srcId="{21CA1AD9-2EEB-194A-AF6A-6BD1FC950F1B}" destId="{A97D1FE0-2AD7-5840-83B3-FEE25A512B06}" srcOrd="2" destOrd="0" presId="urn:microsoft.com/office/officeart/2008/layout/LinedList"/>
    <dgm:cxn modelId="{F437D5E8-6A3E-6E40-889F-2A500D233C73}" type="presParOf" srcId="{21CA1AD9-2EEB-194A-AF6A-6BD1FC950F1B}" destId="{FF0F38EC-6638-CE48-9FED-9790791EEC91}" srcOrd="3" destOrd="0" presId="urn:microsoft.com/office/officeart/2008/layout/LinedList"/>
    <dgm:cxn modelId="{8C4FCF5B-4AC0-054D-93B8-D1BF5E581AEE}" type="presParOf" srcId="{21CA1AD9-2EEB-194A-AF6A-6BD1FC950F1B}" destId="{3996C803-6B7B-F840-B867-94A38B5EE12A}" srcOrd="4" destOrd="0" presId="urn:microsoft.com/office/officeart/2008/layout/LinedList"/>
    <dgm:cxn modelId="{AFAD62DD-2A07-8A40-81AC-6BDA902291D3}" type="presParOf" srcId="{3996C803-6B7B-F840-B867-94A38B5EE12A}" destId="{38B757FD-8AA5-104C-8277-960B2045D3BE}" srcOrd="0" destOrd="0" presId="urn:microsoft.com/office/officeart/2008/layout/LinedList"/>
    <dgm:cxn modelId="{B78C6631-CBB5-E54D-B041-328D8A43B085}" type="presParOf" srcId="{3996C803-6B7B-F840-B867-94A38B5EE12A}" destId="{738236FB-ECC5-FE4B-8389-39F34537F109}" srcOrd="1" destOrd="0" presId="urn:microsoft.com/office/officeart/2008/layout/LinedList"/>
    <dgm:cxn modelId="{E08112F2-0ABE-BC4C-BB87-6F39C69A6158}" type="presParOf" srcId="{3996C803-6B7B-F840-B867-94A38B5EE12A}" destId="{25D00598-2C9F-664A-AD04-4A1352E0346A}" srcOrd="2" destOrd="0" presId="urn:microsoft.com/office/officeart/2008/layout/LinedList"/>
    <dgm:cxn modelId="{57840DB1-B383-1247-A36D-5811524333E7}" type="presParOf" srcId="{21CA1AD9-2EEB-194A-AF6A-6BD1FC950F1B}" destId="{F02252B0-A656-054D-A80B-1CF9C250E640}" srcOrd="5" destOrd="0" presId="urn:microsoft.com/office/officeart/2008/layout/LinedList"/>
    <dgm:cxn modelId="{C3F815A6-7A65-574F-B641-B18226EC13A0}" type="presParOf" srcId="{21CA1AD9-2EEB-194A-AF6A-6BD1FC950F1B}" destId="{609595E7-7DFD-3D45-ABCB-3E101E597B7F}" srcOrd="6" destOrd="0" presId="urn:microsoft.com/office/officeart/2008/layout/LinedList"/>
    <dgm:cxn modelId="{42B6C5F6-B03E-5043-951C-55974BB5F0B8}" type="presParOf" srcId="{21CA1AD9-2EEB-194A-AF6A-6BD1FC950F1B}" destId="{2697FD5D-AE31-4F42-9138-5D3FC1AD1BEC}" srcOrd="7" destOrd="0" presId="urn:microsoft.com/office/officeart/2008/layout/LinedList"/>
    <dgm:cxn modelId="{0AF26838-F26A-124E-BE5C-3D709F95CD40}" type="presParOf" srcId="{2697FD5D-AE31-4F42-9138-5D3FC1AD1BEC}" destId="{783D600D-7159-9E45-B9DB-3A35606F661F}" srcOrd="0" destOrd="0" presId="urn:microsoft.com/office/officeart/2008/layout/LinedList"/>
    <dgm:cxn modelId="{D6364F7A-C683-E344-9AA0-66E73D27A0B3}" type="presParOf" srcId="{2697FD5D-AE31-4F42-9138-5D3FC1AD1BEC}" destId="{5DB4FDB4-39E8-CE4B-88C9-2A875D328167}" srcOrd="1" destOrd="0" presId="urn:microsoft.com/office/officeart/2008/layout/LinedList"/>
    <dgm:cxn modelId="{571F1A5F-103A-F545-8072-3CEBD069624B}" type="presParOf" srcId="{2697FD5D-AE31-4F42-9138-5D3FC1AD1BEC}" destId="{A1515710-CBCE-1542-A279-C497D9EC116A}" srcOrd="2" destOrd="0" presId="urn:microsoft.com/office/officeart/2008/layout/LinedList"/>
    <dgm:cxn modelId="{B69DC9D2-BCBF-0E4A-8897-54033D33CA08}" type="presParOf" srcId="{21CA1AD9-2EEB-194A-AF6A-6BD1FC950F1B}" destId="{61E2626A-7FCA-2A4C-A887-842DBED7F312}" srcOrd="8" destOrd="0" presId="urn:microsoft.com/office/officeart/2008/layout/LinedList"/>
    <dgm:cxn modelId="{C8D617C9-777E-7044-96E8-9020E535E096}" type="presParOf" srcId="{21CA1AD9-2EEB-194A-AF6A-6BD1FC950F1B}" destId="{E04CDDA9-AE3F-9B43-902B-1249D0F02584}" srcOrd="9" destOrd="0" presId="urn:microsoft.com/office/officeart/2008/layout/LinedList"/>
    <dgm:cxn modelId="{6B0A6440-065B-174B-B1B0-7DAA6B741A8E}" type="presParOf" srcId="{21CA1AD9-2EEB-194A-AF6A-6BD1FC950F1B}" destId="{FF3AB6C2-049E-044D-9788-FB809E788B0F}" srcOrd="10" destOrd="0" presId="urn:microsoft.com/office/officeart/2008/layout/LinedList"/>
    <dgm:cxn modelId="{6AF946E7-92F2-3E49-B48E-C27A339E59ED}" type="presParOf" srcId="{FF3AB6C2-049E-044D-9788-FB809E788B0F}" destId="{B6C7D458-7A20-DE49-9CCC-DFC0301900FD}" srcOrd="0" destOrd="0" presId="urn:microsoft.com/office/officeart/2008/layout/LinedList"/>
    <dgm:cxn modelId="{A3830787-67C1-144D-BDB5-33761FD673DD}" type="presParOf" srcId="{FF3AB6C2-049E-044D-9788-FB809E788B0F}" destId="{38B2A309-127F-D44C-A40A-7FE27666620F}" srcOrd="1" destOrd="0" presId="urn:microsoft.com/office/officeart/2008/layout/LinedList"/>
    <dgm:cxn modelId="{42CD2E33-F317-3041-8A4C-A39D9CB83CD9}" type="presParOf" srcId="{FF3AB6C2-049E-044D-9788-FB809E788B0F}" destId="{8D305983-5C4B-B845-9D61-53A5EA22F530}" srcOrd="2" destOrd="0" presId="urn:microsoft.com/office/officeart/2008/layout/LinedList"/>
    <dgm:cxn modelId="{1C462BD5-DBBA-1047-BFC8-FBDBFA6F4820}" type="presParOf" srcId="{21CA1AD9-2EEB-194A-AF6A-6BD1FC950F1B}" destId="{5B3CC176-40D6-A840-9432-A7581868B5BB}" srcOrd="11" destOrd="0" presId="urn:microsoft.com/office/officeart/2008/layout/LinedList"/>
    <dgm:cxn modelId="{83FB8234-1396-7C4A-9215-D5E748D812F2}" type="presParOf" srcId="{21CA1AD9-2EEB-194A-AF6A-6BD1FC950F1B}" destId="{2EC4FE1B-E633-5541-B6F6-472FE24B7012}" srcOrd="12" destOrd="0" presId="urn:microsoft.com/office/officeart/2008/layout/LinedList"/>
    <dgm:cxn modelId="{70C5C30A-FF89-9F4B-919F-96CB3B2507F4}" type="presParOf" srcId="{21CA1AD9-2EEB-194A-AF6A-6BD1FC950F1B}" destId="{4CDEC3C7-2986-474D-BDE8-FEAF5E020F7E}" srcOrd="13" destOrd="0" presId="urn:microsoft.com/office/officeart/2008/layout/LinedList"/>
    <dgm:cxn modelId="{DA5D0D42-D31A-F442-BB04-81B41DA45675}" type="presParOf" srcId="{4CDEC3C7-2986-474D-BDE8-FEAF5E020F7E}" destId="{4FE94ABA-DE4A-1340-95BB-4C9644D87F7B}" srcOrd="0" destOrd="0" presId="urn:microsoft.com/office/officeart/2008/layout/LinedList"/>
    <dgm:cxn modelId="{8A9C8166-AFC4-AB49-ACC9-0A2B8F91159E}" type="presParOf" srcId="{4CDEC3C7-2986-474D-BDE8-FEAF5E020F7E}" destId="{9380AF76-70A0-AD4F-9A1D-2CB449D06CB4}" srcOrd="1" destOrd="0" presId="urn:microsoft.com/office/officeart/2008/layout/LinedList"/>
    <dgm:cxn modelId="{820739D0-DA62-CF43-8733-835C44F18BEE}" type="presParOf" srcId="{4CDEC3C7-2986-474D-BDE8-FEAF5E020F7E}" destId="{B14DA7A9-CAB0-0747-AD3D-C88DA7EF5265}" srcOrd="2" destOrd="0" presId="urn:microsoft.com/office/officeart/2008/layout/LinedList"/>
    <dgm:cxn modelId="{B190592E-3455-F24F-A822-2F7FA6FC3DDC}" type="presParOf" srcId="{21CA1AD9-2EEB-194A-AF6A-6BD1FC950F1B}" destId="{1E08376B-CBF9-A146-A4EB-34AF5B5942FE}" srcOrd="14" destOrd="0" presId="urn:microsoft.com/office/officeart/2008/layout/LinedList"/>
    <dgm:cxn modelId="{EE88F2AB-1134-464F-9F54-D74F5B348C20}" type="presParOf" srcId="{21CA1AD9-2EEB-194A-AF6A-6BD1FC950F1B}" destId="{BA6F0695-5E99-364F-9CE1-9BBBC0018A2F}" srcOrd="15" destOrd="0" presId="urn:microsoft.com/office/officeart/2008/layout/LinedList"/>
    <dgm:cxn modelId="{06B8562D-65CE-8044-93C8-B9301064F8C3}" type="presParOf" srcId="{21CA1AD9-2EEB-194A-AF6A-6BD1FC950F1B}" destId="{EAF6CD54-0AF5-2D4C-A628-01C1B5E8A44A}" srcOrd="16" destOrd="0" presId="urn:microsoft.com/office/officeart/2008/layout/LinedList"/>
    <dgm:cxn modelId="{A4CC3378-9DD7-6F45-96FE-E3B8E264520F}" type="presParOf" srcId="{EAF6CD54-0AF5-2D4C-A628-01C1B5E8A44A}" destId="{6825EBB4-9BBC-0D4D-95E1-0BD1D7FDE70E}" srcOrd="0" destOrd="0" presId="urn:microsoft.com/office/officeart/2008/layout/LinedList"/>
    <dgm:cxn modelId="{035D41C8-E51C-7746-B934-A7FBCC5946D9}" type="presParOf" srcId="{EAF6CD54-0AF5-2D4C-A628-01C1B5E8A44A}" destId="{4E823510-6D5F-6148-913C-FE0473B2A90C}" srcOrd="1" destOrd="0" presId="urn:microsoft.com/office/officeart/2008/layout/LinedList"/>
    <dgm:cxn modelId="{72B6151F-B4C7-3D4E-AB68-5B338C0B5EA2}" type="presParOf" srcId="{EAF6CD54-0AF5-2D4C-A628-01C1B5E8A44A}" destId="{76C64D9D-E5D7-A146-B966-A311728E27B4}" srcOrd="2" destOrd="0" presId="urn:microsoft.com/office/officeart/2008/layout/LinedList"/>
    <dgm:cxn modelId="{3A80DA05-E124-5F45-83EA-F56395916CE2}" type="presParOf" srcId="{21CA1AD9-2EEB-194A-AF6A-6BD1FC950F1B}" destId="{8962C06A-D245-F641-9304-08C5EE2FF332}" srcOrd="17" destOrd="0" presId="urn:microsoft.com/office/officeart/2008/layout/LinedList"/>
    <dgm:cxn modelId="{8265906A-4021-244C-A99C-E5125EEBFFAE}" type="presParOf" srcId="{21CA1AD9-2EEB-194A-AF6A-6BD1FC950F1B}" destId="{C7BADA9C-1247-8B46-9D9C-FBF3BD41BB16}" srcOrd="18" destOrd="0" presId="urn:microsoft.com/office/officeart/2008/layout/LinedList"/>
    <dgm:cxn modelId="{AE300152-5614-3549-A656-D9AAFCDC4118}" type="presParOf" srcId="{21CA1AD9-2EEB-194A-AF6A-6BD1FC950F1B}" destId="{1A903795-E9C0-384E-90F5-179DD3FC9E4E}" srcOrd="19" destOrd="0" presId="urn:microsoft.com/office/officeart/2008/layout/LinedList"/>
    <dgm:cxn modelId="{98988A74-EF83-654C-A3D1-C3EE464EB3B8}" type="presParOf" srcId="{1A903795-E9C0-384E-90F5-179DD3FC9E4E}" destId="{17F77F67-26D1-144B-8533-4679E0C88067}" srcOrd="0" destOrd="0" presId="urn:microsoft.com/office/officeart/2008/layout/LinedList"/>
    <dgm:cxn modelId="{128D651D-0FD6-934E-A250-3BB342B30960}" type="presParOf" srcId="{1A903795-E9C0-384E-90F5-179DD3FC9E4E}" destId="{0490F209-0C2A-024E-83B1-14D3F6C40C69}" srcOrd="1" destOrd="0" presId="urn:microsoft.com/office/officeart/2008/layout/LinedList"/>
    <dgm:cxn modelId="{89A8C869-6B3B-8848-9A35-9A79922D5EF0}" type="presParOf" srcId="{1A903795-E9C0-384E-90F5-179DD3FC9E4E}" destId="{EB3669ED-9D23-A243-9F5E-685B7D1961A3}" srcOrd="2" destOrd="0" presId="urn:microsoft.com/office/officeart/2008/layout/LinedList"/>
    <dgm:cxn modelId="{C7431107-2644-DA44-8528-CBB75F4DC857}" type="presParOf" srcId="{21CA1AD9-2EEB-194A-AF6A-6BD1FC950F1B}" destId="{F1E23319-04AA-FD47-9B70-C83C789ACA99}" srcOrd="20" destOrd="0" presId="urn:microsoft.com/office/officeart/2008/layout/LinedList"/>
    <dgm:cxn modelId="{C60EB387-244A-464F-A37A-054DC2C414B5}" type="presParOf" srcId="{21CA1AD9-2EEB-194A-AF6A-6BD1FC950F1B}" destId="{20C5D5C6-CA1E-844E-8F50-3660AB2BFD96}" srcOrd="21" destOrd="0" presId="urn:microsoft.com/office/officeart/2008/layout/LinedList"/>
    <dgm:cxn modelId="{1B4969E0-0CE3-3C4F-B328-533B56823E5F}" type="presParOf" srcId="{21CA1AD9-2EEB-194A-AF6A-6BD1FC950F1B}" destId="{B5D7F68C-A66A-3F44-80F7-237D40CA6AE3}" srcOrd="22" destOrd="0" presId="urn:microsoft.com/office/officeart/2008/layout/LinedList"/>
    <dgm:cxn modelId="{D24BBB4E-FF55-0D4D-B551-774B77AB6D95}" type="presParOf" srcId="{B5D7F68C-A66A-3F44-80F7-237D40CA6AE3}" destId="{E25B686A-4B4B-7F41-B12E-1348DDF65A69}" srcOrd="0" destOrd="0" presId="urn:microsoft.com/office/officeart/2008/layout/LinedList"/>
    <dgm:cxn modelId="{DC5BDA3F-0ECD-6746-992D-30E1F6DF92F7}" type="presParOf" srcId="{B5D7F68C-A66A-3F44-80F7-237D40CA6AE3}" destId="{1A5726F8-B5CA-6344-A847-1A518BD69CC7}" srcOrd="1" destOrd="0" presId="urn:microsoft.com/office/officeart/2008/layout/LinedList"/>
    <dgm:cxn modelId="{EA2D887D-4DCD-A140-8E39-1F61E450C7AD}" type="presParOf" srcId="{B5D7F68C-A66A-3F44-80F7-237D40CA6AE3}" destId="{9CC60E01-D689-4648-8416-6B27E4E78853}" srcOrd="2" destOrd="0" presId="urn:microsoft.com/office/officeart/2008/layout/LinedList"/>
    <dgm:cxn modelId="{7183F66C-EF6B-A64D-8ED2-66F3292A24F1}" type="presParOf" srcId="{21CA1AD9-2EEB-194A-AF6A-6BD1FC950F1B}" destId="{7D33541D-A816-4342-A7B3-D592B5E9C4A2}" srcOrd="23" destOrd="0" presId="urn:microsoft.com/office/officeart/2008/layout/LinedList"/>
    <dgm:cxn modelId="{568B7BDA-A019-1B48-99E5-9D522002054F}" type="presParOf" srcId="{21CA1AD9-2EEB-194A-AF6A-6BD1FC950F1B}" destId="{317CF091-2617-9B42-85ED-C9479EF3E1DB}" srcOrd="24" destOrd="0" presId="urn:microsoft.com/office/officeart/2008/layout/LinedList"/>
    <dgm:cxn modelId="{2AF09876-3CA1-1D45-BBA6-E5F91CA982CB}" type="presParOf" srcId="{21CA1AD9-2EEB-194A-AF6A-6BD1FC950F1B}" destId="{FD22F157-090A-0449-A054-F79520A486AE}" srcOrd="25" destOrd="0" presId="urn:microsoft.com/office/officeart/2008/layout/LinedList"/>
    <dgm:cxn modelId="{4A52CCAA-EFC0-1549-8EF5-53AD789DF742}" type="presParOf" srcId="{FD22F157-090A-0449-A054-F79520A486AE}" destId="{3F6F1D8D-F323-D142-A135-643B713ED30E}" srcOrd="0" destOrd="0" presId="urn:microsoft.com/office/officeart/2008/layout/LinedList"/>
    <dgm:cxn modelId="{BC02D968-7467-4947-87B0-1F7508182D83}" type="presParOf" srcId="{FD22F157-090A-0449-A054-F79520A486AE}" destId="{0FFE475A-E73B-7C41-BFDD-FAD317128709}" srcOrd="1" destOrd="0" presId="urn:microsoft.com/office/officeart/2008/layout/LinedList"/>
    <dgm:cxn modelId="{ECABFA51-7A24-C848-97A9-89C08E2F44E8}" type="presParOf" srcId="{FD22F157-090A-0449-A054-F79520A486AE}" destId="{E1A5E51D-BB79-DF4F-ACDA-68BA2C4CF466}" srcOrd="2" destOrd="0" presId="urn:microsoft.com/office/officeart/2008/layout/LinedList"/>
    <dgm:cxn modelId="{618D689C-4FBB-1349-951F-43E7DA985399}" type="presParOf" srcId="{21CA1AD9-2EEB-194A-AF6A-6BD1FC950F1B}" destId="{093B0048-25CE-8244-AA28-8AD016F4A46F}" srcOrd="26" destOrd="0" presId="urn:microsoft.com/office/officeart/2008/layout/LinedList"/>
    <dgm:cxn modelId="{2BCACD5A-035A-E84A-81E6-9C6BA89FFFCF}" type="presParOf" srcId="{21CA1AD9-2EEB-194A-AF6A-6BD1FC950F1B}" destId="{83E6B1A9-7735-F842-BD2E-F96637C66356}" srcOrd="27" destOrd="0" presId="urn:microsoft.com/office/officeart/2008/layout/LinedList"/>
    <dgm:cxn modelId="{69361591-62F6-7C4E-9871-601CE372E92C}" type="presParOf" srcId="{21CA1AD9-2EEB-194A-AF6A-6BD1FC950F1B}" destId="{A5864A21-224B-8F4A-97AE-668533AB3B15}" srcOrd="28" destOrd="0" presId="urn:microsoft.com/office/officeart/2008/layout/LinedList"/>
    <dgm:cxn modelId="{87C3219A-B6DA-B34A-951C-14FE44982426}" type="presParOf" srcId="{A5864A21-224B-8F4A-97AE-668533AB3B15}" destId="{897E8C50-7CA1-544B-9C81-A8A501C88BD1}" srcOrd="0" destOrd="0" presId="urn:microsoft.com/office/officeart/2008/layout/LinedList"/>
    <dgm:cxn modelId="{B1BA2FA1-A387-B441-97DF-72F55EBF9FB5}" type="presParOf" srcId="{A5864A21-224B-8F4A-97AE-668533AB3B15}" destId="{6C1E8D92-57FE-3546-A749-AE541494E411}" srcOrd="1" destOrd="0" presId="urn:microsoft.com/office/officeart/2008/layout/LinedList"/>
    <dgm:cxn modelId="{774AC9AE-0BF7-4548-9368-5DE418CFE069}" type="presParOf" srcId="{A5864A21-224B-8F4A-97AE-668533AB3B15}" destId="{0690EED6-695F-6549-9645-8A66B5A00C16}" srcOrd="2" destOrd="0" presId="urn:microsoft.com/office/officeart/2008/layout/LinedList"/>
    <dgm:cxn modelId="{1539A71F-A65F-9E44-9CFC-C37C07B15910}" type="presParOf" srcId="{21CA1AD9-2EEB-194A-AF6A-6BD1FC950F1B}" destId="{BBA613F0-46E1-224D-A0F1-7D3BB4B3E875}" srcOrd="29" destOrd="0" presId="urn:microsoft.com/office/officeart/2008/layout/LinedList"/>
    <dgm:cxn modelId="{D94D2569-6B08-D64D-B884-7750175F0B4F}" type="presParOf" srcId="{21CA1AD9-2EEB-194A-AF6A-6BD1FC950F1B}" destId="{0F460E50-86D2-E843-922B-24481ECDAD01}" srcOrd="30" destOrd="0" presId="urn:microsoft.com/office/officeart/2008/layout/LinedList"/>
    <dgm:cxn modelId="{4F768235-0053-1840-A678-5ACD88E703CD}" type="presParOf" srcId="{21CA1AD9-2EEB-194A-AF6A-6BD1FC950F1B}" destId="{00ECF3B5-21FE-BD4E-A5CD-E6093CAA5A9F}" srcOrd="31" destOrd="0" presId="urn:microsoft.com/office/officeart/2008/layout/LinedList"/>
    <dgm:cxn modelId="{FD3B57D5-BD36-DB48-9610-902F37D34554}" type="presParOf" srcId="{00ECF3B5-21FE-BD4E-A5CD-E6093CAA5A9F}" destId="{B3C47D1E-7B1F-9243-A580-3A4484B49864}" srcOrd="0" destOrd="0" presId="urn:microsoft.com/office/officeart/2008/layout/LinedList"/>
    <dgm:cxn modelId="{EE52730C-2945-7540-A8D5-A1A7A6F55D4B}" type="presParOf" srcId="{00ECF3B5-21FE-BD4E-A5CD-E6093CAA5A9F}" destId="{6C358E51-7512-574B-8E09-1E5ECEB96E0F}" srcOrd="1" destOrd="0" presId="urn:microsoft.com/office/officeart/2008/layout/LinedList"/>
    <dgm:cxn modelId="{EA12D496-A2E0-1042-A38D-7AF598E0672B}" type="presParOf" srcId="{00ECF3B5-21FE-BD4E-A5CD-E6093CAA5A9F}" destId="{49C1DDD5-BF43-984F-846E-E7CDDE8CDC1F}" srcOrd="2" destOrd="0" presId="urn:microsoft.com/office/officeart/2008/layout/LinedList"/>
    <dgm:cxn modelId="{B6CE5780-CD64-E34D-A16E-5F6701E5C7F8}" type="presParOf" srcId="{21CA1AD9-2EEB-194A-AF6A-6BD1FC950F1B}" destId="{0D8D1E26-57EF-1D48-BEEC-43D17C868EFA}" srcOrd="32" destOrd="0" presId="urn:microsoft.com/office/officeart/2008/layout/LinedList"/>
    <dgm:cxn modelId="{BEB86E61-8533-5246-9C61-8EDD16B91DD6}" type="presParOf" srcId="{21CA1AD9-2EEB-194A-AF6A-6BD1FC950F1B}" destId="{BC1203DF-E0F2-2546-A03A-6E41B84280C2}" srcOrd="33" destOrd="0" presId="urn:microsoft.com/office/officeart/2008/layout/LinedList"/>
    <dgm:cxn modelId="{BFCEF95C-112F-1948-B871-D45FFFD7125B}" type="presParOf" srcId="{21CA1AD9-2EEB-194A-AF6A-6BD1FC950F1B}" destId="{14AB14E1-1EC0-4E46-B5CF-D7ACFD131016}" srcOrd="34" destOrd="0" presId="urn:microsoft.com/office/officeart/2008/layout/LinedList"/>
    <dgm:cxn modelId="{5A5C15E2-E126-D549-B495-04A9A4610BE0}" type="presParOf" srcId="{14AB14E1-1EC0-4E46-B5CF-D7ACFD131016}" destId="{F408083B-2939-584D-AD83-B9A6284A18A0}" srcOrd="0" destOrd="0" presId="urn:microsoft.com/office/officeart/2008/layout/LinedList"/>
    <dgm:cxn modelId="{12CC7DF2-F813-6048-B924-B8A4942AEDCF}" type="presParOf" srcId="{14AB14E1-1EC0-4E46-B5CF-D7ACFD131016}" destId="{0931BB6D-0860-344C-AC8F-FBF11F5F3E4F}" srcOrd="1" destOrd="0" presId="urn:microsoft.com/office/officeart/2008/layout/LinedList"/>
    <dgm:cxn modelId="{72E92DB2-BA57-FB44-9758-3AA4EA9DE44A}" type="presParOf" srcId="{14AB14E1-1EC0-4E46-B5CF-D7ACFD131016}" destId="{1A40500F-3B74-0047-B649-FB00ECF373CD}" srcOrd="2" destOrd="0" presId="urn:microsoft.com/office/officeart/2008/layout/LinedList"/>
    <dgm:cxn modelId="{53FFE1F2-7011-AD4B-9538-E70BA463D514}" type="presParOf" srcId="{21CA1AD9-2EEB-194A-AF6A-6BD1FC950F1B}" destId="{2660D712-8082-CB49-AE5F-9AD4288373F0}" srcOrd="35" destOrd="0" presId="urn:microsoft.com/office/officeart/2008/layout/LinedList"/>
    <dgm:cxn modelId="{872EFCFD-21B5-744A-8B88-F74EE6AC1C48}" type="presParOf" srcId="{21CA1AD9-2EEB-194A-AF6A-6BD1FC950F1B}" destId="{47ACCEBC-260B-A64D-91EA-B2D26C3A4200}" srcOrd="36"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BDAA62-411A-4EF1-80C8-22A87A3B7A9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11B76E4-F24C-4627-8089-7457410EFA3E}">
      <dgm:prSet/>
      <dgm:spPr/>
      <dgm:t>
        <a:bodyPr/>
        <a:lstStyle/>
        <a:p>
          <a:r>
            <a:rPr lang="es-MX"/>
            <a:t>Physical Activity Guidelines for Americans and Exercise is Medicine guidelines from American College of Sports Medecine are good resources</a:t>
          </a:r>
          <a:endParaRPr lang="en-US"/>
        </a:p>
      </dgm:t>
    </dgm:pt>
    <dgm:pt modelId="{DB872545-6568-43BF-8987-340773E56B08}" type="parTrans" cxnId="{640CD3E4-168E-43E9-8993-46D445B23C28}">
      <dgm:prSet/>
      <dgm:spPr/>
      <dgm:t>
        <a:bodyPr/>
        <a:lstStyle/>
        <a:p>
          <a:endParaRPr lang="en-US"/>
        </a:p>
      </dgm:t>
    </dgm:pt>
    <dgm:pt modelId="{C50CFBF2-BA21-4F9F-9A29-AC4FFF42511A}" type="sibTrans" cxnId="{640CD3E4-168E-43E9-8993-46D445B23C28}">
      <dgm:prSet/>
      <dgm:spPr/>
      <dgm:t>
        <a:bodyPr/>
        <a:lstStyle/>
        <a:p>
          <a:endParaRPr lang="en-US"/>
        </a:p>
      </dgm:t>
    </dgm:pt>
    <dgm:pt modelId="{5CFFEF64-B014-4AE4-A669-C9B65C4D8938}">
      <dgm:prSet/>
      <dgm:spPr/>
      <dgm:t>
        <a:bodyPr/>
        <a:lstStyle/>
        <a:p>
          <a:r>
            <a:rPr lang="es-MX"/>
            <a:t>Recommendations for adults 18-64 years old: at least 150-300 minutes of moderate intensity, or 75-150 minutes of vigorous activity weekly along with two or more days weekly of strength training</a:t>
          </a:r>
          <a:endParaRPr lang="en-US"/>
        </a:p>
      </dgm:t>
    </dgm:pt>
    <dgm:pt modelId="{CDB94FC7-A410-481A-B972-FF77E03F96E5}" type="parTrans" cxnId="{0DAA19F8-3EA1-4C19-A03F-76B8A106FC00}">
      <dgm:prSet/>
      <dgm:spPr/>
      <dgm:t>
        <a:bodyPr/>
        <a:lstStyle/>
        <a:p>
          <a:endParaRPr lang="en-US"/>
        </a:p>
      </dgm:t>
    </dgm:pt>
    <dgm:pt modelId="{4B2FE595-C14F-4216-8C7B-9757908E8E45}" type="sibTrans" cxnId="{0DAA19F8-3EA1-4C19-A03F-76B8A106FC00}">
      <dgm:prSet/>
      <dgm:spPr/>
      <dgm:t>
        <a:bodyPr/>
        <a:lstStyle/>
        <a:p>
          <a:endParaRPr lang="en-US"/>
        </a:p>
      </dgm:t>
    </dgm:pt>
    <dgm:pt modelId="{D2A96599-7B0B-4CFB-9747-7692B9DAE5E7}">
      <dgm:prSet/>
      <dgm:spPr/>
      <dgm:t>
        <a:bodyPr/>
        <a:lstStyle/>
        <a:p>
          <a:r>
            <a:rPr lang="es-MX"/>
            <a:t>Only 24% of Americans achieve the recommendations </a:t>
          </a:r>
          <a:endParaRPr lang="en-US"/>
        </a:p>
      </dgm:t>
    </dgm:pt>
    <dgm:pt modelId="{58A3EA56-4A37-4DBF-8AF4-E0AEC910BC68}" type="parTrans" cxnId="{D97011C9-27AD-465B-AD2E-57E7C3723C3D}">
      <dgm:prSet/>
      <dgm:spPr/>
      <dgm:t>
        <a:bodyPr/>
        <a:lstStyle/>
        <a:p>
          <a:endParaRPr lang="en-US"/>
        </a:p>
      </dgm:t>
    </dgm:pt>
    <dgm:pt modelId="{BFA3077B-E706-48E6-ADCD-D21E72658583}" type="sibTrans" cxnId="{D97011C9-27AD-465B-AD2E-57E7C3723C3D}">
      <dgm:prSet/>
      <dgm:spPr/>
      <dgm:t>
        <a:bodyPr/>
        <a:lstStyle/>
        <a:p>
          <a:endParaRPr lang="en-US"/>
        </a:p>
      </dgm:t>
    </dgm:pt>
    <dgm:pt modelId="{24A7E456-EBD5-4E12-8B89-B404500D22C3}">
      <dgm:prSet/>
      <dgm:spPr/>
      <dgm:t>
        <a:bodyPr/>
        <a:lstStyle/>
        <a:p>
          <a:r>
            <a:rPr lang="es-MX" dirty="0">
              <a:solidFill>
                <a:srgbClr val="FF0000"/>
              </a:solidFill>
            </a:rPr>
            <a:t>25.4% </a:t>
          </a:r>
          <a:r>
            <a:rPr lang="es-MX" dirty="0"/>
            <a:t>of Americans are totally inactive </a:t>
          </a:r>
          <a:endParaRPr lang="en-US" dirty="0"/>
        </a:p>
      </dgm:t>
    </dgm:pt>
    <dgm:pt modelId="{A701905C-225F-407C-9851-1C47736E1ED4}" type="parTrans" cxnId="{90197AEF-1425-4815-8F55-FF67A302A230}">
      <dgm:prSet/>
      <dgm:spPr/>
      <dgm:t>
        <a:bodyPr/>
        <a:lstStyle/>
        <a:p>
          <a:endParaRPr lang="en-US"/>
        </a:p>
      </dgm:t>
    </dgm:pt>
    <dgm:pt modelId="{10B5B958-E568-415A-89E6-B2E3D155379B}" type="sibTrans" cxnId="{90197AEF-1425-4815-8F55-FF67A302A230}">
      <dgm:prSet/>
      <dgm:spPr/>
      <dgm:t>
        <a:bodyPr/>
        <a:lstStyle/>
        <a:p>
          <a:endParaRPr lang="en-US"/>
        </a:p>
      </dgm:t>
    </dgm:pt>
    <dgm:pt modelId="{7B8FE68F-811B-2144-883A-CC5D898B260E}" type="pres">
      <dgm:prSet presAssocID="{82BDAA62-411A-4EF1-80C8-22A87A3B7A99}" presName="linear" presStyleCnt="0">
        <dgm:presLayoutVars>
          <dgm:animLvl val="lvl"/>
          <dgm:resizeHandles val="exact"/>
        </dgm:presLayoutVars>
      </dgm:prSet>
      <dgm:spPr/>
    </dgm:pt>
    <dgm:pt modelId="{B234937F-E585-8B4F-957D-1456C9C587BD}" type="pres">
      <dgm:prSet presAssocID="{F11B76E4-F24C-4627-8089-7457410EFA3E}" presName="parentText" presStyleLbl="node1" presStyleIdx="0" presStyleCnt="4">
        <dgm:presLayoutVars>
          <dgm:chMax val="0"/>
          <dgm:bulletEnabled val="1"/>
        </dgm:presLayoutVars>
      </dgm:prSet>
      <dgm:spPr/>
    </dgm:pt>
    <dgm:pt modelId="{EC49EAB2-6645-0447-B421-150003BA8121}" type="pres">
      <dgm:prSet presAssocID="{C50CFBF2-BA21-4F9F-9A29-AC4FFF42511A}" presName="spacer" presStyleCnt="0"/>
      <dgm:spPr/>
    </dgm:pt>
    <dgm:pt modelId="{586559B8-48EA-3842-A0A3-C5303D2E44F0}" type="pres">
      <dgm:prSet presAssocID="{5CFFEF64-B014-4AE4-A669-C9B65C4D8938}" presName="parentText" presStyleLbl="node1" presStyleIdx="1" presStyleCnt="4">
        <dgm:presLayoutVars>
          <dgm:chMax val="0"/>
          <dgm:bulletEnabled val="1"/>
        </dgm:presLayoutVars>
      </dgm:prSet>
      <dgm:spPr/>
    </dgm:pt>
    <dgm:pt modelId="{9B796F81-07D8-CC4E-9B65-FD9B8CBF7353}" type="pres">
      <dgm:prSet presAssocID="{4B2FE595-C14F-4216-8C7B-9757908E8E45}" presName="spacer" presStyleCnt="0"/>
      <dgm:spPr/>
    </dgm:pt>
    <dgm:pt modelId="{40449624-AA43-5443-ACE9-6BE1CF25F0A0}" type="pres">
      <dgm:prSet presAssocID="{D2A96599-7B0B-4CFB-9747-7692B9DAE5E7}" presName="parentText" presStyleLbl="node1" presStyleIdx="2" presStyleCnt="4">
        <dgm:presLayoutVars>
          <dgm:chMax val="0"/>
          <dgm:bulletEnabled val="1"/>
        </dgm:presLayoutVars>
      </dgm:prSet>
      <dgm:spPr/>
    </dgm:pt>
    <dgm:pt modelId="{3B2AAE18-831B-CE4B-A6E0-2E80AE4D67C5}" type="pres">
      <dgm:prSet presAssocID="{BFA3077B-E706-48E6-ADCD-D21E72658583}" presName="spacer" presStyleCnt="0"/>
      <dgm:spPr/>
    </dgm:pt>
    <dgm:pt modelId="{CD7B217E-5EB3-E542-9678-CEE53A8E47C5}" type="pres">
      <dgm:prSet presAssocID="{24A7E456-EBD5-4E12-8B89-B404500D22C3}" presName="parentText" presStyleLbl="node1" presStyleIdx="3" presStyleCnt="4">
        <dgm:presLayoutVars>
          <dgm:chMax val="0"/>
          <dgm:bulletEnabled val="1"/>
        </dgm:presLayoutVars>
      </dgm:prSet>
      <dgm:spPr/>
    </dgm:pt>
  </dgm:ptLst>
  <dgm:cxnLst>
    <dgm:cxn modelId="{A2C6001D-EAD0-2242-B49D-A384FA5ADF90}" type="presOf" srcId="{24A7E456-EBD5-4E12-8B89-B404500D22C3}" destId="{CD7B217E-5EB3-E542-9678-CEE53A8E47C5}" srcOrd="0" destOrd="0" presId="urn:microsoft.com/office/officeart/2005/8/layout/vList2"/>
    <dgm:cxn modelId="{C0F20429-B651-1942-8498-1A7EE04C1243}" type="presOf" srcId="{5CFFEF64-B014-4AE4-A669-C9B65C4D8938}" destId="{586559B8-48EA-3842-A0A3-C5303D2E44F0}" srcOrd="0" destOrd="0" presId="urn:microsoft.com/office/officeart/2005/8/layout/vList2"/>
    <dgm:cxn modelId="{B3DF064D-5E2F-994F-B64D-DDF336E17F9C}" type="presOf" srcId="{D2A96599-7B0B-4CFB-9747-7692B9DAE5E7}" destId="{40449624-AA43-5443-ACE9-6BE1CF25F0A0}" srcOrd="0" destOrd="0" presId="urn:microsoft.com/office/officeart/2005/8/layout/vList2"/>
    <dgm:cxn modelId="{D4D6374E-D68E-F142-AE4A-F3676C8734EC}" type="presOf" srcId="{82BDAA62-411A-4EF1-80C8-22A87A3B7A99}" destId="{7B8FE68F-811B-2144-883A-CC5D898B260E}" srcOrd="0" destOrd="0" presId="urn:microsoft.com/office/officeart/2005/8/layout/vList2"/>
    <dgm:cxn modelId="{6882628F-A8DA-9A47-AB9F-6157EC48A7F1}" type="presOf" srcId="{F11B76E4-F24C-4627-8089-7457410EFA3E}" destId="{B234937F-E585-8B4F-957D-1456C9C587BD}" srcOrd="0" destOrd="0" presId="urn:microsoft.com/office/officeart/2005/8/layout/vList2"/>
    <dgm:cxn modelId="{D97011C9-27AD-465B-AD2E-57E7C3723C3D}" srcId="{82BDAA62-411A-4EF1-80C8-22A87A3B7A99}" destId="{D2A96599-7B0B-4CFB-9747-7692B9DAE5E7}" srcOrd="2" destOrd="0" parTransId="{58A3EA56-4A37-4DBF-8AF4-E0AEC910BC68}" sibTransId="{BFA3077B-E706-48E6-ADCD-D21E72658583}"/>
    <dgm:cxn modelId="{640CD3E4-168E-43E9-8993-46D445B23C28}" srcId="{82BDAA62-411A-4EF1-80C8-22A87A3B7A99}" destId="{F11B76E4-F24C-4627-8089-7457410EFA3E}" srcOrd="0" destOrd="0" parTransId="{DB872545-6568-43BF-8987-340773E56B08}" sibTransId="{C50CFBF2-BA21-4F9F-9A29-AC4FFF42511A}"/>
    <dgm:cxn modelId="{90197AEF-1425-4815-8F55-FF67A302A230}" srcId="{82BDAA62-411A-4EF1-80C8-22A87A3B7A99}" destId="{24A7E456-EBD5-4E12-8B89-B404500D22C3}" srcOrd="3" destOrd="0" parTransId="{A701905C-225F-407C-9851-1C47736E1ED4}" sibTransId="{10B5B958-E568-415A-89E6-B2E3D155379B}"/>
    <dgm:cxn modelId="{0DAA19F8-3EA1-4C19-A03F-76B8A106FC00}" srcId="{82BDAA62-411A-4EF1-80C8-22A87A3B7A99}" destId="{5CFFEF64-B014-4AE4-A669-C9B65C4D8938}" srcOrd="1" destOrd="0" parTransId="{CDB94FC7-A410-481A-B972-FF77E03F96E5}" sibTransId="{4B2FE595-C14F-4216-8C7B-9757908E8E45}"/>
    <dgm:cxn modelId="{377133D4-695D-3C44-A26D-6451034CD097}" type="presParOf" srcId="{7B8FE68F-811B-2144-883A-CC5D898B260E}" destId="{B234937F-E585-8B4F-957D-1456C9C587BD}" srcOrd="0" destOrd="0" presId="urn:microsoft.com/office/officeart/2005/8/layout/vList2"/>
    <dgm:cxn modelId="{47FDFC6D-B021-8345-9F31-26BFB776A87E}" type="presParOf" srcId="{7B8FE68F-811B-2144-883A-CC5D898B260E}" destId="{EC49EAB2-6645-0447-B421-150003BA8121}" srcOrd="1" destOrd="0" presId="urn:microsoft.com/office/officeart/2005/8/layout/vList2"/>
    <dgm:cxn modelId="{97E413D5-2170-3D46-BF15-A7DF2B936E93}" type="presParOf" srcId="{7B8FE68F-811B-2144-883A-CC5D898B260E}" destId="{586559B8-48EA-3842-A0A3-C5303D2E44F0}" srcOrd="2" destOrd="0" presId="urn:microsoft.com/office/officeart/2005/8/layout/vList2"/>
    <dgm:cxn modelId="{34879CD0-25AB-7840-A2CD-64E1538CC72D}" type="presParOf" srcId="{7B8FE68F-811B-2144-883A-CC5D898B260E}" destId="{9B796F81-07D8-CC4E-9B65-FD9B8CBF7353}" srcOrd="3" destOrd="0" presId="urn:microsoft.com/office/officeart/2005/8/layout/vList2"/>
    <dgm:cxn modelId="{54DF93FC-51F7-9F4F-B3AB-52AEF4D5C8CC}" type="presParOf" srcId="{7B8FE68F-811B-2144-883A-CC5D898B260E}" destId="{40449624-AA43-5443-ACE9-6BE1CF25F0A0}" srcOrd="4" destOrd="0" presId="urn:microsoft.com/office/officeart/2005/8/layout/vList2"/>
    <dgm:cxn modelId="{724E56F9-38CE-784B-B818-FF39602AF290}" type="presParOf" srcId="{7B8FE68F-811B-2144-883A-CC5D898B260E}" destId="{3B2AAE18-831B-CE4B-A6E0-2E80AE4D67C5}" srcOrd="5" destOrd="0" presId="urn:microsoft.com/office/officeart/2005/8/layout/vList2"/>
    <dgm:cxn modelId="{932C8742-49C3-9E40-A019-54317C65A48A}" type="presParOf" srcId="{7B8FE68F-811B-2144-883A-CC5D898B260E}" destId="{CD7B217E-5EB3-E542-9678-CEE53A8E47C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FB88BB-5C9B-4E0B-9B9C-D54F5D2B5FB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25ED6FC8-29AF-4066-A305-B90497C8EA27}">
      <dgm:prSet custT="1"/>
      <dgm:spPr/>
      <dgm:t>
        <a:bodyPr/>
        <a:lstStyle/>
        <a:p>
          <a:r>
            <a:rPr lang="es-MX" sz="1400" dirty="0"/>
            <a:t>National Sleep Foundation recommends 7-9 hours of sleep a day for most adults </a:t>
          </a:r>
          <a:endParaRPr lang="en-US" sz="1400" dirty="0"/>
        </a:p>
      </dgm:t>
    </dgm:pt>
    <dgm:pt modelId="{1AFAB381-DD49-45DF-BE99-71582077EB59}" type="parTrans" cxnId="{D3A84C6E-7E9F-4EFF-907C-241BE6D75109}">
      <dgm:prSet/>
      <dgm:spPr/>
      <dgm:t>
        <a:bodyPr/>
        <a:lstStyle/>
        <a:p>
          <a:endParaRPr lang="en-US" sz="1400"/>
        </a:p>
      </dgm:t>
    </dgm:pt>
    <dgm:pt modelId="{37AFFFD6-5008-42B0-83E8-A73F0FF6301D}" type="sibTrans" cxnId="{D3A84C6E-7E9F-4EFF-907C-241BE6D75109}">
      <dgm:prSet/>
      <dgm:spPr/>
      <dgm:t>
        <a:bodyPr/>
        <a:lstStyle/>
        <a:p>
          <a:endParaRPr lang="en-US" sz="1400"/>
        </a:p>
      </dgm:t>
    </dgm:pt>
    <dgm:pt modelId="{1C02A782-407A-4653-B22C-40707204BC9D}">
      <dgm:prSet custT="1"/>
      <dgm:spPr/>
      <dgm:t>
        <a:bodyPr/>
        <a:lstStyle/>
        <a:p>
          <a:r>
            <a:rPr lang="es-MX" sz="1400"/>
            <a:t>1 in 3 adults do not get enough sleep </a:t>
          </a:r>
          <a:endParaRPr lang="en-US" sz="1400"/>
        </a:p>
      </dgm:t>
    </dgm:pt>
    <dgm:pt modelId="{9D62A2E0-C14A-4EE8-8C35-D154F6DB8256}" type="parTrans" cxnId="{D970664F-ABFC-4DBA-B20B-BB4E751CB06D}">
      <dgm:prSet/>
      <dgm:spPr/>
      <dgm:t>
        <a:bodyPr/>
        <a:lstStyle/>
        <a:p>
          <a:endParaRPr lang="en-US" sz="1400"/>
        </a:p>
      </dgm:t>
    </dgm:pt>
    <dgm:pt modelId="{1F0CFF4B-09FA-4F28-BD68-FEBD8E547F23}" type="sibTrans" cxnId="{D970664F-ABFC-4DBA-B20B-BB4E751CB06D}">
      <dgm:prSet/>
      <dgm:spPr/>
      <dgm:t>
        <a:bodyPr/>
        <a:lstStyle/>
        <a:p>
          <a:endParaRPr lang="en-US" sz="1400"/>
        </a:p>
      </dgm:t>
    </dgm:pt>
    <dgm:pt modelId="{141B2260-D364-4460-AA7B-93262BDF3D41}">
      <dgm:prSet custT="1"/>
      <dgm:spPr/>
      <dgm:t>
        <a:bodyPr/>
        <a:lstStyle/>
        <a:p>
          <a:r>
            <a:rPr lang="es-MX" sz="1400"/>
            <a:t>Suspect sleep deprivation in any patient with a clinical complaint of daytime hypersomnolence who reports consistently getting less than 7 hours of sleep per night </a:t>
          </a:r>
          <a:endParaRPr lang="en-US" sz="1400"/>
        </a:p>
      </dgm:t>
    </dgm:pt>
    <dgm:pt modelId="{3AA1DE39-A241-441A-9717-7D9B29F4D4D4}" type="parTrans" cxnId="{A7A3E257-4699-4B01-9CF4-562F6E567276}">
      <dgm:prSet/>
      <dgm:spPr/>
      <dgm:t>
        <a:bodyPr/>
        <a:lstStyle/>
        <a:p>
          <a:endParaRPr lang="en-US" sz="1400"/>
        </a:p>
      </dgm:t>
    </dgm:pt>
    <dgm:pt modelId="{060649AE-A63E-4505-B919-847C5981076C}" type="sibTrans" cxnId="{A7A3E257-4699-4B01-9CF4-562F6E567276}">
      <dgm:prSet/>
      <dgm:spPr/>
      <dgm:t>
        <a:bodyPr/>
        <a:lstStyle/>
        <a:p>
          <a:endParaRPr lang="en-US" sz="1400"/>
        </a:p>
      </dgm:t>
    </dgm:pt>
    <dgm:pt modelId="{6B238791-96A5-42F8-9C91-20FAD0FDC151}">
      <dgm:prSet custT="1"/>
      <dgm:spPr/>
      <dgm:t>
        <a:bodyPr/>
        <a:lstStyle/>
        <a:p>
          <a:r>
            <a:rPr lang="es-MX" sz="1400"/>
            <a:t>Nurses and other essential workers who get &lt; 7 hours sleep/night have increased risk of burnout</a:t>
          </a:r>
          <a:endParaRPr lang="en-US" sz="1400"/>
        </a:p>
      </dgm:t>
    </dgm:pt>
    <dgm:pt modelId="{9055D5B3-88E7-4CE3-8F93-78D2A2FC6533}" type="parTrans" cxnId="{95D7DA6A-855F-4AFE-8E47-971CA13B4375}">
      <dgm:prSet/>
      <dgm:spPr/>
      <dgm:t>
        <a:bodyPr/>
        <a:lstStyle/>
        <a:p>
          <a:endParaRPr lang="en-US" sz="1400"/>
        </a:p>
      </dgm:t>
    </dgm:pt>
    <dgm:pt modelId="{3A4B9714-FDDA-4F5C-8078-E4C21F017E41}" type="sibTrans" cxnId="{95D7DA6A-855F-4AFE-8E47-971CA13B4375}">
      <dgm:prSet/>
      <dgm:spPr/>
      <dgm:t>
        <a:bodyPr/>
        <a:lstStyle/>
        <a:p>
          <a:endParaRPr lang="en-US" sz="1400"/>
        </a:p>
      </dgm:t>
    </dgm:pt>
    <dgm:pt modelId="{DE7D67B6-DF5E-42F2-B1EE-1BCC4DBDB097}">
      <dgm:prSet custT="1"/>
      <dgm:spPr/>
      <dgm:t>
        <a:bodyPr/>
        <a:lstStyle/>
        <a:p>
          <a:r>
            <a:rPr lang="es-MX" sz="1400"/>
            <a:t>Sleep &lt; 6-8 hours a night increases risk of early death by 12 percent</a:t>
          </a:r>
          <a:endParaRPr lang="en-US" sz="1400"/>
        </a:p>
      </dgm:t>
    </dgm:pt>
    <dgm:pt modelId="{6F7B7D25-37BE-4A98-8E26-524DD8EF306B}" type="parTrans" cxnId="{B3B7331E-F7A2-4477-90FF-585CF9F201B0}">
      <dgm:prSet/>
      <dgm:spPr/>
      <dgm:t>
        <a:bodyPr/>
        <a:lstStyle/>
        <a:p>
          <a:endParaRPr lang="en-US" sz="1400"/>
        </a:p>
      </dgm:t>
    </dgm:pt>
    <dgm:pt modelId="{1C4EDBEF-783C-4C71-94AD-031DAE3AEC3D}" type="sibTrans" cxnId="{B3B7331E-F7A2-4477-90FF-585CF9F201B0}">
      <dgm:prSet/>
      <dgm:spPr/>
      <dgm:t>
        <a:bodyPr/>
        <a:lstStyle/>
        <a:p>
          <a:endParaRPr lang="en-US" sz="1400"/>
        </a:p>
      </dgm:t>
    </dgm:pt>
    <dgm:pt modelId="{36D3A259-3040-41AA-AF79-4967588A54BA}">
      <dgm:prSet custT="1"/>
      <dgm:spPr/>
      <dgm:t>
        <a:bodyPr/>
        <a:lstStyle/>
        <a:p>
          <a:r>
            <a:rPr lang="es-MX" sz="1400"/>
            <a:t>Melatonin is a low cost supplement that works in many patients</a:t>
          </a:r>
          <a:endParaRPr lang="en-US" sz="1400"/>
        </a:p>
      </dgm:t>
    </dgm:pt>
    <dgm:pt modelId="{FCBCA864-45AB-4247-B9DE-6906451C8C61}" type="parTrans" cxnId="{EC0E1017-12D6-4E5C-A188-004B87B6F53C}">
      <dgm:prSet/>
      <dgm:spPr/>
      <dgm:t>
        <a:bodyPr/>
        <a:lstStyle/>
        <a:p>
          <a:endParaRPr lang="en-US" sz="1400"/>
        </a:p>
      </dgm:t>
    </dgm:pt>
    <dgm:pt modelId="{3E54D65D-EEFB-4DC7-9EF9-79905D9CBE60}" type="sibTrans" cxnId="{EC0E1017-12D6-4E5C-A188-004B87B6F53C}">
      <dgm:prSet/>
      <dgm:spPr/>
      <dgm:t>
        <a:bodyPr/>
        <a:lstStyle/>
        <a:p>
          <a:endParaRPr lang="en-US" sz="1400"/>
        </a:p>
      </dgm:t>
    </dgm:pt>
    <dgm:pt modelId="{077A6F87-CBBA-2B49-90B3-97942F300F1E}" type="pres">
      <dgm:prSet presAssocID="{84FB88BB-5C9B-4E0B-9B9C-D54F5D2B5FBB}" presName="diagram" presStyleCnt="0">
        <dgm:presLayoutVars>
          <dgm:dir/>
          <dgm:resizeHandles val="exact"/>
        </dgm:presLayoutVars>
      </dgm:prSet>
      <dgm:spPr/>
    </dgm:pt>
    <dgm:pt modelId="{5D679A88-37C4-4348-AA1A-5AE6023AC6DB}" type="pres">
      <dgm:prSet presAssocID="{25ED6FC8-29AF-4066-A305-B90497C8EA27}" presName="node" presStyleLbl="node1" presStyleIdx="0" presStyleCnt="6">
        <dgm:presLayoutVars>
          <dgm:bulletEnabled val="1"/>
        </dgm:presLayoutVars>
      </dgm:prSet>
      <dgm:spPr/>
    </dgm:pt>
    <dgm:pt modelId="{A0EF00DA-C17A-4F4C-AD6D-F2812C85DEF7}" type="pres">
      <dgm:prSet presAssocID="{37AFFFD6-5008-42B0-83E8-A73F0FF6301D}" presName="sibTrans" presStyleCnt="0"/>
      <dgm:spPr/>
    </dgm:pt>
    <dgm:pt modelId="{5D85EDE8-F7EE-264B-B3D3-EA9EC5B581D3}" type="pres">
      <dgm:prSet presAssocID="{1C02A782-407A-4653-B22C-40707204BC9D}" presName="node" presStyleLbl="node1" presStyleIdx="1" presStyleCnt="6">
        <dgm:presLayoutVars>
          <dgm:bulletEnabled val="1"/>
        </dgm:presLayoutVars>
      </dgm:prSet>
      <dgm:spPr/>
    </dgm:pt>
    <dgm:pt modelId="{0C38AA8E-B2F3-6F4A-9F21-B0BE417F2DC6}" type="pres">
      <dgm:prSet presAssocID="{1F0CFF4B-09FA-4F28-BD68-FEBD8E547F23}" presName="sibTrans" presStyleCnt="0"/>
      <dgm:spPr/>
    </dgm:pt>
    <dgm:pt modelId="{C9D361D1-AAE1-7F4A-BFE4-8FCC7F84AD90}" type="pres">
      <dgm:prSet presAssocID="{141B2260-D364-4460-AA7B-93262BDF3D41}" presName="node" presStyleLbl="node1" presStyleIdx="2" presStyleCnt="6">
        <dgm:presLayoutVars>
          <dgm:bulletEnabled val="1"/>
        </dgm:presLayoutVars>
      </dgm:prSet>
      <dgm:spPr/>
    </dgm:pt>
    <dgm:pt modelId="{95854DFC-9C3F-1042-888E-807C725B7607}" type="pres">
      <dgm:prSet presAssocID="{060649AE-A63E-4505-B919-847C5981076C}" presName="sibTrans" presStyleCnt="0"/>
      <dgm:spPr/>
    </dgm:pt>
    <dgm:pt modelId="{7091DEA4-6F7D-2847-AEDD-41B1950ECEB0}" type="pres">
      <dgm:prSet presAssocID="{6B238791-96A5-42F8-9C91-20FAD0FDC151}" presName="node" presStyleLbl="node1" presStyleIdx="3" presStyleCnt="6">
        <dgm:presLayoutVars>
          <dgm:bulletEnabled val="1"/>
        </dgm:presLayoutVars>
      </dgm:prSet>
      <dgm:spPr/>
    </dgm:pt>
    <dgm:pt modelId="{A4519980-D794-AD4B-ADE8-66C21AE635DF}" type="pres">
      <dgm:prSet presAssocID="{3A4B9714-FDDA-4F5C-8078-E4C21F017E41}" presName="sibTrans" presStyleCnt="0"/>
      <dgm:spPr/>
    </dgm:pt>
    <dgm:pt modelId="{3A028945-61AF-2949-8494-0F6F612D2F5A}" type="pres">
      <dgm:prSet presAssocID="{DE7D67B6-DF5E-42F2-B1EE-1BCC4DBDB097}" presName="node" presStyleLbl="node1" presStyleIdx="4" presStyleCnt="6">
        <dgm:presLayoutVars>
          <dgm:bulletEnabled val="1"/>
        </dgm:presLayoutVars>
      </dgm:prSet>
      <dgm:spPr/>
    </dgm:pt>
    <dgm:pt modelId="{A8C65CE6-0890-524A-AB7A-9621A9903B61}" type="pres">
      <dgm:prSet presAssocID="{1C4EDBEF-783C-4C71-94AD-031DAE3AEC3D}" presName="sibTrans" presStyleCnt="0"/>
      <dgm:spPr/>
    </dgm:pt>
    <dgm:pt modelId="{A470E721-758B-D843-AA93-4AACA75CB10E}" type="pres">
      <dgm:prSet presAssocID="{36D3A259-3040-41AA-AF79-4967588A54BA}" presName="node" presStyleLbl="node1" presStyleIdx="5" presStyleCnt="6">
        <dgm:presLayoutVars>
          <dgm:bulletEnabled val="1"/>
        </dgm:presLayoutVars>
      </dgm:prSet>
      <dgm:spPr/>
    </dgm:pt>
  </dgm:ptLst>
  <dgm:cxnLst>
    <dgm:cxn modelId="{D4E9200B-3232-D245-8706-D413CD69D820}" type="presOf" srcId="{DE7D67B6-DF5E-42F2-B1EE-1BCC4DBDB097}" destId="{3A028945-61AF-2949-8494-0F6F612D2F5A}" srcOrd="0" destOrd="0" presId="urn:microsoft.com/office/officeart/2005/8/layout/default"/>
    <dgm:cxn modelId="{EC0E1017-12D6-4E5C-A188-004B87B6F53C}" srcId="{84FB88BB-5C9B-4E0B-9B9C-D54F5D2B5FBB}" destId="{36D3A259-3040-41AA-AF79-4967588A54BA}" srcOrd="5" destOrd="0" parTransId="{FCBCA864-45AB-4247-B9DE-6906451C8C61}" sibTransId="{3E54D65D-EEFB-4DC7-9EF9-79905D9CBE60}"/>
    <dgm:cxn modelId="{B3B7331E-F7A2-4477-90FF-585CF9F201B0}" srcId="{84FB88BB-5C9B-4E0B-9B9C-D54F5D2B5FBB}" destId="{DE7D67B6-DF5E-42F2-B1EE-1BCC4DBDB097}" srcOrd="4" destOrd="0" parTransId="{6F7B7D25-37BE-4A98-8E26-524DD8EF306B}" sibTransId="{1C4EDBEF-783C-4C71-94AD-031DAE3AEC3D}"/>
    <dgm:cxn modelId="{AEE60642-059D-5048-A72A-CB2B5932C6A0}" type="presOf" srcId="{25ED6FC8-29AF-4066-A305-B90497C8EA27}" destId="{5D679A88-37C4-4348-AA1A-5AE6023AC6DB}" srcOrd="0" destOrd="0" presId="urn:microsoft.com/office/officeart/2005/8/layout/default"/>
    <dgm:cxn modelId="{D970664F-ABFC-4DBA-B20B-BB4E751CB06D}" srcId="{84FB88BB-5C9B-4E0B-9B9C-D54F5D2B5FBB}" destId="{1C02A782-407A-4653-B22C-40707204BC9D}" srcOrd="1" destOrd="0" parTransId="{9D62A2E0-C14A-4EE8-8C35-D154F6DB8256}" sibTransId="{1F0CFF4B-09FA-4F28-BD68-FEBD8E547F23}"/>
    <dgm:cxn modelId="{A7A3E257-4699-4B01-9CF4-562F6E567276}" srcId="{84FB88BB-5C9B-4E0B-9B9C-D54F5D2B5FBB}" destId="{141B2260-D364-4460-AA7B-93262BDF3D41}" srcOrd="2" destOrd="0" parTransId="{3AA1DE39-A241-441A-9717-7D9B29F4D4D4}" sibTransId="{060649AE-A63E-4505-B919-847C5981076C}"/>
    <dgm:cxn modelId="{95D7DA6A-855F-4AFE-8E47-971CA13B4375}" srcId="{84FB88BB-5C9B-4E0B-9B9C-D54F5D2B5FBB}" destId="{6B238791-96A5-42F8-9C91-20FAD0FDC151}" srcOrd="3" destOrd="0" parTransId="{9055D5B3-88E7-4CE3-8F93-78D2A2FC6533}" sibTransId="{3A4B9714-FDDA-4F5C-8078-E4C21F017E41}"/>
    <dgm:cxn modelId="{D2D4756B-86A4-5744-BB8D-767B59276FBA}" type="presOf" srcId="{1C02A782-407A-4653-B22C-40707204BC9D}" destId="{5D85EDE8-F7EE-264B-B3D3-EA9EC5B581D3}" srcOrd="0" destOrd="0" presId="urn:microsoft.com/office/officeart/2005/8/layout/default"/>
    <dgm:cxn modelId="{D3A84C6E-7E9F-4EFF-907C-241BE6D75109}" srcId="{84FB88BB-5C9B-4E0B-9B9C-D54F5D2B5FBB}" destId="{25ED6FC8-29AF-4066-A305-B90497C8EA27}" srcOrd="0" destOrd="0" parTransId="{1AFAB381-DD49-45DF-BE99-71582077EB59}" sibTransId="{37AFFFD6-5008-42B0-83E8-A73F0FF6301D}"/>
    <dgm:cxn modelId="{06690189-DD8B-FB4C-AF71-0ECE00999E31}" type="presOf" srcId="{6B238791-96A5-42F8-9C91-20FAD0FDC151}" destId="{7091DEA4-6F7D-2847-AEDD-41B1950ECEB0}" srcOrd="0" destOrd="0" presId="urn:microsoft.com/office/officeart/2005/8/layout/default"/>
    <dgm:cxn modelId="{B2FB3F93-0EB5-4748-8BA5-D22CD15B50C6}" type="presOf" srcId="{36D3A259-3040-41AA-AF79-4967588A54BA}" destId="{A470E721-758B-D843-AA93-4AACA75CB10E}" srcOrd="0" destOrd="0" presId="urn:microsoft.com/office/officeart/2005/8/layout/default"/>
    <dgm:cxn modelId="{36F31D94-6B12-FC44-9157-B48B4E0D46F6}" type="presOf" srcId="{84FB88BB-5C9B-4E0B-9B9C-D54F5D2B5FBB}" destId="{077A6F87-CBBA-2B49-90B3-97942F300F1E}" srcOrd="0" destOrd="0" presId="urn:microsoft.com/office/officeart/2005/8/layout/default"/>
    <dgm:cxn modelId="{4FBFDAB2-5A61-4E4D-9FD8-B42FCADFE793}" type="presOf" srcId="{141B2260-D364-4460-AA7B-93262BDF3D41}" destId="{C9D361D1-AAE1-7F4A-BFE4-8FCC7F84AD90}" srcOrd="0" destOrd="0" presId="urn:microsoft.com/office/officeart/2005/8/layout/default"/>
    <dgm:cxn modelId="{87C8E869-BF21-024D-83AA-7C0BBF29565A}" type="presParOf" srcId="{077A6F87-CBBA-2B49-90B3-97942F300F1E}" destId="{5D679A88-37C4-4348-AA1A-5AE6023AC6DB}" srcOrd="0" destOrd="0" presId="urn:microsoft.com/office/officeart/2005/8/layout/default"/>
    <dgm:cxn modelId="{698C0A7C-9BBC-B946-A8B0-327B48A74289}" type="presParOf" srcId="{077A6F87-CBBA-2B49-90B3-97942F300F1E}" destId="{A0EF00DA-C17A-4F4C-AD6D-F2812C85DEF7}" srcOrd="1" destOrd="0" presId="urn:microsoft.com/office/officeart/2005/8/layout/default"/>
    <dgm:cxn modelId="{17E17149-AC82-9F48-9156-AA792046B7FC}" type="presParOf" srcId="{077A6F87-CBBA-2B49-90B3-97942F300F1E}" destId="{5D85EDE8-F7EE-264B-B3D3-EA9EC5B581D3}" srcOrd="2" destOrd="0" presId="urn:microsoft.com/office/officeart/2005/8/layout/default"/>
    <dgm:cxn modelId="{9A9951A2-0237-3147-8C7A-3FE4E732592D}" type="presParOf" srcId="{077A6F87-CBBA-2B49-90B3-97942F300F1E}" destId="{0C38AA8E-B2F3-6F4A-9F21-B0BE417F2DC6}" srcOrd="3" destOrd="0" presId="urn:microsoft.com/office/officeart/2005/8/layout/default"/>
    <dgm:cxn modelId="{D92A0EAA-C8CA-2B41-A87C-EA7D13678758}" type="presParOf" srcId="{077A6F87-CBBA-2B49-90B3-97942F300F1E}" destId="{C9D361D1-AAE1-7F4A-BFE4-8FCC7F84AD90}" srcOrd="4" destOrd="0" presId="urn:microsoft.com/office/officeart/2005/8/layout/default"/>
    <dgm:cxn modelId="{C6786914-6632-0C42-8E83-4CA2BBE29B04}" type="presParOf" srcId="{077A6F87-CBBA-2B49-90B3-97942F300F1E}" destId="{95854DFC-9C3F-1042-888E-807C725B7607}" srcOrd="5" destOrd="0" presId="urn:microsoft.com/office/officeart/2005/8/layout/default"/>
    <dgm:cxn modelId="{A98D806D-7F4E-AE40-B7AA-14A12513F7AE}" type="presParOf" srcId="{077A6F87-CBBA-2B49-90B3-97942F300F1E}" destId="{7091DEA4-6F7D-2847-AEDD-41B1950ECEB0}" srcOrd="6" destOrd="0" presId="urn:microsoft.com/office/officeart/2005/8/layout/default"/>
    <dgm:cxn modelId="{DD5BE135-7A72-624A-A4EE-A473E218C657}" type="presParOf" srcId="{077A6F87-CBBA-2B49-90B3-97942F300F1E}" destId="{A4519980-D794-AD4B-ADE8-66C21AE635DF}" srcOrd="7" destOrd="0" presId="urn:microsoft.com/office/officeart/2005/8/layout/default"/>
    <dgm:cxn modelId="{3EDFD266-B686-4A4D-92BD-2CDAEB0CBC17}" type="presParOf" srcId="{077A6F87-CBBA-2B49-90B3-97942F300F1E}" destId="{3A028945-61AF-2949-8494-0F6F612D2F5A}" srcOrd="8" destOrd="0" presId="urn:microsoft.com/office/officeart/2005/8/layout/default"/>
    <dgm:cxn modelId="{13CD1F68-5745-554A-A743-86850D786E70}" type="presParOf" srcId="{077A6F87-CBBA-2B49-90B3-97942F300F1E}" destId="{A8C65CE6-0890-524A-AB7A-9621A9903B61}" srcOrd="9" destOrd="0" presId="urn:microsoft.com/office/officeart/2005/8/layout/default"/>
    <dgm:cxn modelId="{8AC3967A-649E-EB4C-B95C-6BD10C977B18}" type="presParOf" srcId="{077A6F87-CBBA-2B49-90B3-97942F300F1E}" destId="{A470E721-758B-D843-AA93-4AACA75CB10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A99D5D-8CF3-4B69-B0FE-3C8021BFE52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7C8323A1-97D4-45B3-A661-EC4D02C58CE8}">
      <dgm:prSet custT="1"/>
      <dgm:spPr/>
      <dgm:t>
        <a:bodyPr/>
        <a:lstStyle/>
        <a:p>
          <a:pPr>
            <a:lnSpc>
              <a:spcPct val="100000"/>
            </a:lnSpc>
          </a:pPr>
          <a:r>
            <a:rPr lang="es-MX" sz="1600"/>
            <a:t>Stress defined as “any demand for change.”</a:t>
          </a:r>
          <a:endParaRPr lang="en-US" sz="1600"/>
        </a:p>
      </dgm:t>
    </dgm:pt>
    <dgm:pt modelId="{088147CE-941C-40CE-92A3-8ACA3451B3E3}" type="parTrans" cxnId="{74797E96-5780-4E67-82BC-FB78BC917EB4}">
      <dgm:prSet/>
      <dgm:spPr/>
      <dgm:t>
        <a:bodyPr/>
        <a:lstStyle/>
        <a:p>
          <a:endParaRPr lang="en-US" sz="1600"/>
        </a:p>
      </dgm:t>
    </dgm:pt>
    <dgm:pt modelId="{A8587304-4F60-477C-9810-3C696ECC056C}" type="sibTrans" cxnId="{74797E96-5780-4E67-82BC-FB78BC917EB4}">
      <dgm:prSet/>
      <dgm:spPr/>
      <dgm:t>
        <a:bodyPr/>
        <a:lstStyle/>
        <a:p>
          <a:pPr>
            <a:lnSpc>
              <a:spcPct val="100000"/>
            </a:lnSpc>
          </a:pPr>
          <a:endParaRPr lang="en-US" sz="1600"/>
        </a:p>
      </dgm:t>
    </dgm:pt>
    <dgm:pt modelId="{B5D7A514-C5E5-485D-AE6F-7627DDFEEB39}">
      <dgm:prSet custT="1"/>
      <dgm:spPr/>
      <dgm:t>
        <a:bodyPr/>
        <a:lstStyle/>
        <a:p>
          <a:pPr>
            <a:lnSpc>
              <a:spcPct val="100000"/>
            </a:lnSpc>
          </a:pPr>
          <a:r>
            <a:rPr lang="es-MX" sz="1600"/>
            <a:t>Stress response is a cascade of physiological events that can lead to improved health and productivity </a:t>
          </a:r>
          <a:r>
            <a:rPr lang="es-MX" sz="1600" b="1"/>
            <a:t>or</a:t>
          </a:r>
          <a:r>
            <a:rPr lang="es-MX" sz="1600"/>
            <a:t> anxiety, depression, obedity, immune dysfunction and poor health outcomes </a:t>
          </a:r>
          <a:endParaRPr lang="en-US" sz="1600"/>
        </a:p>
      </dgm:t>
    </dgm:pt>
    <dgm:pt modelId="{ADB7C1C6-04D5-4864-A139-EF6C47A37D88}" type="parTrans" cxnId="{C3AC3E99-78AD-454B-A4AC-3825A1309892}">
      <dgm:prSet/>
      <dgm:spPr/>
      <dgm:t>
        <a:bodyPr/>
        <a:lstStyle/>
        <a:p>
          <a:endParaRPr lang="en-US" sz="1600"/>
        </a:p>
      </dgm:t>
    </dgm:pt>
    <dgm:pt modelId="{BBBA2ECC-CBF3-498E-BF75-9BF83843195B}" type="sibTrans" cxnId="{C3AC3E99-78AD-454B-A4AC-3825A1309892}">
      <dgm:prSet/>
      <dgm:spPr/>
      <dgm:t>
        <a:bodyPr/>
        <a:lstStyle/>
        <a:p>
          <a:pPr>
            <a:lnSpc>
              <a:spcPct val="100000"/>
            </a:lnSpc>
          </a:pPr>
          <a:endParaRPr lang="en-US" sz="1600"/>
        </a:p>
      </dgm:t>
    </dgm:pt>
    <dgm:pt modelId="{9EAF4DC7-CBA2-4CC0-8532-28E4BED9FCCE}">
      <dgm:prSet custT="1"/>
      <dgm:spPr/>
      <dgm:t>
        <a:bodyPr/>
        <a:lstStyle/>
        <a:p>
          <a:pPr>
            <a:lnSpc>
              <a:spcPct val="100000"/>
            </a:lnSpc>
          </a:pPr>
          <a:r>
            <a:rPr lang="es-MX" sz="1600"/>
            <a:t>Assisting patients to recognize maladative stress responses and transform them into responses that improve health and well-being is an essential part of LM practice at all levels.</a:t>
          </a:r>
          <a:endParaRPr lang="en-US" sz="1600"/>
        </a:p>
      </dgm:t>
    </dgm:pt>
    <dgm:pt modelId="{DBA65848-AABF-4314-8B5A-43C0C18A1879}" type="parTrans" cxnId="{EF67A967-CAF8-474F-A90C-3513E22EBA59}">
      <dgm:prSet/>
      <dgm:spPr/>
      <dgm:t>
        <a:bodyPr/>
        <a:lstStyle/>
        <a:p>
          <a:endParaRPr lang="en-US" sz="1600"/>
        </a:p>
      </dgm:t>
    </dgm:pt>
    <dgm:pt modelId="{26D50866-3324-4657-8F45-0B5E8DC7B683}" type="sibTrans" cxnId="{EF67A967-CAF8-474F-A90C-3513E22EBA59}">
      <dgm:prSet/>
      <dgm:spPr/>
      <dgm:t>
        <a:bodyPr/>
        <a:lstStyle/>
        <a:p>
          <a:pPr>
            <a:lnSpc>
              <a:spcPct val="100000"/>
            </a:lnSpc>
          </a:pPr>
          <a:endParaRPr lang="en-US" sz="1600"/>
        </a:p>
      </dgm:t>
    </dgm:pt>
    <dgm:pt modelId="{5AF39133-F05E-40CF-A369-1E7F527CDAAA}">
      <dgm:prSet custT="1"/>
      <dgm:spPr/>
      <dgm:t>
        <a:bodyPr/>
        <a:lstStyle/>
        <a:p>
          <a:pPr>
            <a:lnSpc>
              <a:spcPct val="100000"/>
            </a:lnSpc>
          </a:pPr>
          <a:r>
            <a:rPr lang="es-MX" sz="1600"/>
            <a:t>Teach patients how to avoid stress AND how to deal with stress</a:t>
          </a:r>
          <a:endParaRPr lang="en-US" sz="1600"/>
        </a:p>
      </dgm:t>
    </dgm:pt>
    <dgm:pt modelId="{FFBBF26E-2A66-4FB7-A036-7E30EAD6A872}" type="parTrans" cxnId="{917792CB-C551-4544-ACD6-FC4BAE92CBC3}">
      <dgm:prSet/>
      <dgm:spPr/>
      <dgm:t>
        <a:bodyPr/>
        <a:lstStyle/>
        <a:p>
          <a:endParaRPr lang="en-US" sz="1600"/>
        </a:p>
      </dgm:t>
    </dgm:pt>
    <dgm:pt modelId="{46DE8945-87E3-4DE5-8412-69BA427D7EB4}" type="sibTrans" cxnId="{917792CB-C551-4544-ACD6-FC4BAE92CBC3}">
      <dgm:prSet/>
      <dgm:spPr/>
      <dgm:t>
        <a:bodyPr/>
        <a:lstStyle/>
        <a:p>
          <a:endParaRPr lang="en-US" sz="1600"/>
        </a:p>
      </dgm:t>
    </dgm:pt>
    <dgm:pt modelId="{96D21911-3451-4886-80CC-BB6AC104943A}" type="pres">
      <dgm:prSet presAssocID="{53A99D5D-8CF3-4B69-B0FE-3C8021BFE52D}" presName="root" presStyleCnt="0">
        <dgm:presLayoutVars>
          <dgm:dir/>
          <dgm:resizeHandles val="exact"/>
        </dgm:presLayoutVars>
      </dgm:prSet>
      <dgm:spPr/>
    </dgm:pt>
    <dgm:pt modelId="{41E7A8B0-F757-42F7-8180-C0BE3968E015}" type="pres">
      <dgm:prSet presAssocID="{53A99D5D-8CF3-4B69-B0FE-3C8021BFE52D}" presName="container" presStyleCnt="0">
        <dgm:presLayoutVars>
          <dgm:dir/>
          <dgm:resizeHandles val="exact"/>
        </dgm:presLayoutVars>
      </dgm:prSet>
      <dgm:spPr/>
    </dgm:pt>
    <dgm:pt modelId="{8B13DAFD-A58C-4CF6-A1F9-B56024A2B86B}" type="pres">
      <dgm:prSet presAssocID="{7C8323A1-97D4-45B3-A661-EC4D02C58CE8}" presName="compNode" presStyleCnt="0"/>
      <dgm:spPr/>
    </dgm:pt>
    <dgm:pt modelId="{CAD84E9D-BF51-4173-91D6-42D6F12C9067}" type="pres">
      <dgm:prSet presAssocID="{7C8323A1-97D4-45B3-A661-EC4D02C58CE8}" presName="iconBgRect" presStyleLbl="bgShp" presStyleIdx="0" presStyleCnt="4"/>
      <dgm:spPr/>
    </dgm:pt>
    <dgm:pt modelId="{A0340E31-A15B-4CE3-876A-FB77F9D31BE3}" type="pres">
      <dgm:prSet presAssocID="{7C8323A1-97D4-45B3-A661-EC4D02C58CE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ning"/>
        </a:ext>
      </dgm:extLst>
    </dgm:pt>
    <dgm:pt modelId="{98A00667-8ECC-43B8-ABB4-73C8D3A365AE}" type="pres">
      <dgm:prSet presAssocID="{7C8323A1-97D4-45B3-A661-EC4D02C58CE8}" presName="spaceRect" presStyleCnt="0"/>
      <dgm:spPr/>
    </dgm:pt>
    <dgm:pt modelId="{45E5E687-2D8D-4470-85F1-7FC875CAAF25}" type="pres">
      <dgm:prSet presAssocID="{7C8323A1-97D4-45B3-A661-EC4D02C58CE8}" presName="textRect" presStyleLbl="revTx" presStyleIdx="0" presStyleCnt="4">
        <dgm:presLayoutVars>
          <dgm:chMax val="1"/>
          <dgm:chPref val="1"/>
        </dgm:presLayoutVars>
      </dgm:prSet>
      <dgm:spPr/>
    </dgm:pt>
    <dgm:pt modelId="{A4F4C251-A2A1-4825-B514-5947F18625CE}" type="pres">
      <dgm:prSet presAssocID="{A8587304-4F60-477C-9810-3C696ECC056C}" presName="sibTrans" presStyleLbl="sibTrans2D1" presStyleIdx="0" presStyleCnt="0"/>
      <dgm:spPr/>
    </dgm:pt>
    <dgm:pt modelId="{494EE8CF-A431-4EEB-93B0-06299A9CBD31}" type="pres">
      <dgm:prSet presAssocID="{B5D7A514-C5E5-485D-AE6F-7627DDFEEB39}" presName="compNode" presStyleCnt="0"/>
      <dgm:spPr/>
    </dgm:pt>
    <dgm:pt modelId="{FAF14FD1-5014-4009-967A-B6B862B6F16E}" type="pres">
      <dgm:prSet presAssocID="{B5D7A514-C5E5-485D-AE6F-7627DDFEEB39}" presName="iconBgRect" presStyleLbl="bgShp" presStyleIdx="1" presStyleCnt="4"/>
      <dgm:spPr/>
    </dgm:pt>
    <dgm:pt modelId="{BF1D5067-67F7-42EC-9095-42CD37AD5889}" type="pres">
      <dgm:prSet presAssocID="{B5D7A514-C5E5-485D-AE6F-7627DDFEEB3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98311494-20EC-48DA-A8FE-E95A8EDDFD84}" type="pres">
      <dgm:prSet presAssocID="{B5D7A514-C5E5-485D-AE6F-7627DDFEEB39}" presName="spaceRect" presStyleCnt="0"/>
      <dgm:spPr/>
    </dgm:pt>
    <dgm:pt modelId="{7C83A6DC-8DEC-4222-AC98-3434B3D2193A}" type="pres">
      <dgm:prSet presAssocID="{B5D7A514-C5E5-485D-AE6F-7627DDFEEB39}" presName="textRect" presStyleLbl="revTx" presStyleIdx="1" presStyleCnt="4">
        <dgm:presLayoutVars>
          <dgm:chMax val="1"/>
          <dgm:chPref val="1"/>
        </dgm:presLayoutVars>
      </dgm:prSet>
      <dgm:spPr/>
    </dgm:pt>
    <dgm:pt modelId="{A076BA08-C1BC-41DE-B77E-221534519A46}" type="pres">
      <dgm:prSet presAssocID="{BBBA2ECC-CBF3-498E-BF75-9BF83843195B}" presName="sibTrans" presStyleLbl="sibTrans2D1" presStyleIdx="0" presStyleCnt="0"/>
      <dgm:spPr/>
    </dgm:pt>
    <dgm:pt modelId="{D699AC35-2569-492B-8FEA-7BF16AB2B282}" type="pres">
      <dgm:prSet presAssocID="{9EAF4DC7-CBA2-4CC0-8532-28E4BED9FCCE}" presName="compNode" presStyleCnt="0"/>
      <dgm:spPr/>
    </dgm:pt>
    <dgm:pt modelId="{CD590A3F-4243-4B2F-8F9A-2CCF8D51742B}" type="pres">
      <dgm:prSet presAssocID="{9EAF4DC7-CBA2-4CC0-8532-28E4BED9FCCE}" presName="iconBgRect" presStyleLbl="bgShp" presStyleIdx="2" presStyleCnt="4"/>
      <dgm:spPr/>
    </dgm:pt>
    <dgm:pt modelId="{8A3F13D5-DAA3-4ACD-86E3-F3E5D6406F11}" type="pres">
      <dgm:prSet presAssocID="{9EAF4DC7-CBA2-4CC0-8532-28E4BED9FCC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ctor"/>
        </a:ext>
      </dgm:extLst>
    </dgm:pt>
    <dgm:pt modelId="{D415E0FA-6899-43CA-B3AE-7C6C340FC22D}" type="pres">
      <dgm:prSet presAssocID="{9EAF4DC7-CBA2-4CC0-8532-28E4BED9FCCE}" presName="spaceRect" presStyleCnt="0"/>
      <dgm:spPr/>
    </dgm:pt>
    <dgm:pt modelId="{A070FA9E-E0E8-4533-849A-F44E507E115E}" type="pres">
      <dgm:prSet presAssocID="{9EAF4DC7-CBA2-4CC0-8532-28E4BED9FCCE}" presName="textRect" presStyleLbl="revTx" presStyleIdx="2" presStyleCnt="4">
        <dgm:presLayoutVars>
          <dgm:chMax val="1"/>
          <dgm:chPref val="1"/>
        </dgm:presLayoutVars>
      </dgm:prSet>
      <dgm:spPr/>
    </dgm:pt>
    <dgm:pt modelId="{4C4823E6-0284-41A3-B598-8FA3A33C52E4}" type="pres">
      <dgm:prSet presAssocID="{26D50866-3324-4657-8F45-0B5E8DC7B683}" presName="sibTrans" presStyleLbl="sibTrans2D1" presStyleIdx="0" presStyleCnt="0"/>
      <dgm:spPr/>
    </dgm:pt>
    <dgm:pt modelId="{3D243D24-0661-4976-8846-2735A3B44AF8}" type="pres">
      <dgm:prSet presAssocID="{5AF39133-F05E-40CF-A369-1E7F527CDAAA}" presName="compNode" presStyleCnt="0"/>
      <dgm:spPr/>
    </dgm:pt>
    <dgm:pt modelId="{3246217A-25FE-43BD-8F5C-53D198F922C1}" type="pres">
      <dgm:prSet presAssocID="{5AF39133-F05E-40CF-A369-1E7F527CDAAA}" presName="iconBgRect" presStyleLbl="bgShp" presStyleIdx="3" presStyleCnt="4"/>
      <dgm:spPr/>
    </dgm:pt>
    <dgm:pt modelId="{BBB45300-47B0-4CCC-B9E6-F689D986BE6B}" type="pres">
      <dgm:prSet presAssocID="{5AF39133-F05E-40CF-A369-1E7F527CDAA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ethoscope"/>
        </a:ext>
      </dgm:extLst>
    </dgm:pt>
    <dgm:pt modelId="{0F8FC4F6-86C1-4DD6-8E3E-190AFB1F53E1}" type="pres">
      <dgm:prSet presAssocID="{5AF39133-F05E-40CF-A369-1E7F527CDAAA}" presName="spaceRect" presStyleCnt="0"/>
      <dgm:spPr/>
    </dgm:pt>
    <dgm:pt modelId="{C27371D6-8F19-4AB7-9413-75E41BC86652}" type="pres">
      <dgm:prSet presAssocID="{5AF39133-F05E-40CF-A369-1E7F527CDAAA}" presName="textRect" presStyleLbl="revTx" presStyleIdx="3" presStyleCnt="4">
        <dgm:presLayoutVars>
          <dgm:chMax val="1"/>
          <dgm:chPref val="1"/>
        </dgm:presLayoutVars>
      </dgm:prSet>
      <dgm:spPr/>
    </dgm:pt>
  </dgm:ptLst>
  <dgm:cxnLst>
    <dgm:cxn modelId="{3AE8AB07-1817-479B-8F5B-04D69BE30BE6}" type="presOf" srcId="{5AF39133-F05E-40CF-A369-1E7F527CDAAA}" destId="{C27371D6-8F19-4AB7-9413-75E41BC86652}" srcOrd="0" destOrd="0" presId="urn:microsoft.com/office/officeart/2018/2/layout/IconCircleList"/>
    <dgm:cxn modelId="{26563F12-E24E-4099-AF67-82860895B690}" type="presOf" srcId="{A8587304-4F60-477C-9810-3C696ECC056C}" destId="{A4F4C251-A2A1-4825-B514-5947F18625CE}" srcOrd="0" destOrd="0" presId="urn:microsoft.com/office/officeart/2018/2/layout/IconCircleList"/>
    <dgm:cxn modelId="{73640A2D-AAFE-40FE-B9EE-DEDEA5AB7A4B}" type="presOf" srcId="{53A99D5D-8CF3-4B69-B0FE-3C8021BFE52D}" destId="{96D21911-3451-4886-80CC-BB6AC104943A}" srcOrd="0" destOrd="0" presId="urn:microsoft.com/office/officeart/2018/2/layout/IconCircleList"/>
    <dgm:cxn modelId="{EF67A967-CAF8-474F-A90C-3513E22EBA59}" srcId="{53A99D5D-8CF3-4B69-B0FE-3C8021BFE52D}" destId="{9EAF4DC7-CBA2-4CC0-8532-28E4BED9FCCE}" srcOrd="2" destOrd="0" parTransId="{DBA65848-AABF-4314-8B5A-43C0C18A1879}" sibTransId="{26D50866-3324-4657-8F45-0B5E8DC7B683}"/>
    <dgm:cxn modelId="{397AE967-BECF-430A-BEB4-59BEEA1D729E}" type="presOf" srcId="{9EAF4DC7-CBA2-4CC0-8532-28E4BED9FCCE}" destId="{A070FA9E-E0E8-4533-849A-F44E507E115E}" srcOrd="0" destOrd="0" presId="urn:microsoft.com/office/officeart/2018/2/layout/IconCircleList"/>
    <dgm:cxn modelId="{74797E96-5780-4E67-82BC-FB78BC917EB4}" srcId="{53A99D5D-8CF3-4B69-B0FE-3C8021BFE52D}" destId="{7C8323A1-97D4-45B3-A661-EC4D02C58CE8}" srcOrd="0" destOrd="0" parTransId="{088147CE-941C-40CE-92A3-8ACA3451B3E3}" sibTransId="{A8587304-4F60-477C-9810-3C696ECC056C}"/>
    <dgm:cxn modelId="{C3AC3E99-78AD-454B-A4AC-3825A1309892}" srcId="{53A99D5D-8CF3-4B69-B0FE-3C8021BFE52D}" destId="{B5D7A514-C5E5-485D-AE6F-7627DDFEEB39}" srcOrd="1" destOrd="0" parTransId="{ADB7C1C6-04D5-4864-A139-EF6C47A37D88}" sibTransId="{BBBA2ECC-CBF3-498E-BF75-9BF83843195B}"/>
    <dgm:cxn modelId="{443CC9B3-4E00-45B4-B927-DC94E16470A1}" type="presOf" srcId="{26D50866-3324-4657-8F45-0B5E8DC7B683}" destId="{4C4823E6-0284-41A3-B598-8FA3A33C52E4}" srcOrd="0" destOrd="0" presId="urn:microsoft.com/office/officeart/2018/2/layout/IconCircleList"/>
    <dgm:cxn modelId="{1AD510B7-65BE-466B-9245-8BF7962C6DFB}" type="presOf" srcId="{BBBA2ECC-CBF3-498E-BF75-9BF83843195B}" destId="{A076BA08-C1BC-41DE-B77E-221534519A46}" srcOrd="0" destOrd="0" presId="urn:microsoft.com/office/officeart/2018/2/layout/IconCircleList"/>
    <dgm:cxn modelId="{AF4737BA-C20A-4DB5-B840-584716002C08}" type="presOf" srcId="{B5D7A514-C5E5-485D-AE6F-7627DDFEEB39}" destId="{7C83A6DC-8DEC-4222-AC98-3434B3D2193A}" srcOrd="0" destOrd="0" presId="urn:microsoft.com/office/officeart/2018/2/layout/IconCircleList"/>
    <dgm:cxn modelId="{917792CB-C551-4544-ACD6-FC4BAE92CBC3}" srcId="{53A99D5D-8CF3-4B69-B0FE-3C8021BFE52D}" destId="{5AF39133-F05E-40CF-A369-1E7F527CDAAA}" srcOrd="3" destOrd="0" parTransId="{FFBBF26E-2A66-4FB7-A036-7E30EAD6A872}" sibTransId="{46DE8945-87E3-4DE5-8412-69BA427D7EB4}"/>
    <dgm:cxn modelId="{06D3D4E3-B9A0-4EE5-9EF9-0863D9A9CA19}" type="presOf" srcId="{7C8323A1-97D4-45B3-A661-EC4D02C58CE8}" destId="{45E5E687-2D8D-4470-85F1-7FC875CAAF25}" srcOrd="0" destOrd="0" presId="urn:microsoft.com/office/officeart/2018/2/layout/IconCircleList"/>
    <dgm:cxn modelId="{C38AA9C9-0DA7-4B68-AEE1-D9FC2EC3D5EA}" type="presParOf" srcId="{96D21911-3451-4886-80CC-BB6AC104943A}" destId="{41E7A8B0-F757-42F7-8180-C0BE3968E015}" srcOrd="0" destOrd="0" presId="urn:microsoft.com/office/officeart/2018/2/layout/IconCircleList"/>
    <dgm:cxn modelId="{FB009BFC-E352-4D27-B8B4-94077D021DE2}" type="presParOf" srcId="{41E7A8B0-F757-42F7-8180-C0BE3968E015}" destId="{8B13DAFD-A58C-4CF6-A1F9-B56024A2B86B}" srcOrd="0" destOrd="0" presId="urn:microsoft.com/office/officeart/2018/2/layout/IconCircleList"/>
    <dgm:cxn modelId="{18ED1A6F-1A14-49C4-A5BA-54B89CAB5FFF}" type="presParOf" srcId="{8B13DAFD-A58C-4CF6-A1F9-B56024A2B86B}" destId="{CAD84E9D-BF51-4173-91D6-42D6F12C9067}" srcOrd="0" destOrd="0" presId="urn:microsoft.com/office/officeart/2018/2/layout/IconCircleList"/>
    <dgm:cxn modelId="{35D42721-6AE3-4B51-BE7B-D862BECE43A4}" type="presParOf" srcId="{8B13DAFD-A58C-4CF6-A1F9-B56024A2B86B}" destId="{A0340E31-A15B-4CE3-876A-FB77F9D31BE3}" srcOrd="1" destOrd="0" presId="urn:microsoft.com/office/officeart/2018/2/layout/IconCircleList"/>
    <dgm:cxn modelId="{51E26EB6-2F0E-4972-8EC7-83E71B5622FE}" type="presParOf" srcId="{8B13DAFD-A58C-4CF6-A1F9-B56024A2B86B}" destId="{98A00667-8ECC-43B8-ABB4-73C8D3A365AE}" srcOrd="2" destOrd="0" presId="urn:microsoft.com/office/officeart/2018/2/layout/IconCircleList"/>
    <dgm:cxn modelId="{244AE84B-B01B-4DA8-9F2C-891D0B229DD4}" type="presParOf" srcId="{8B13DAFD-A58C-4CF6-A1F9-B56024A2B86B}" destId="{45E5E687-2D8D-4470-85F1-7FC875CAAF25}" srcOrd="3" destOrd="0" presId="urn:microsoft.com/office/officeart/2018/2/layout/IconCircleList"/>
    <dgm:cxn modelId="{B59BD472-C995-4C00-88C8-249F67311B7A}" type="presParOf" srcId="{41E7A8B0-F757-42F7-8180-C0BE3968E015}" destId="{A4F4C251-A2A1-4825-B514-5947F18625CE}" srcOrd="1" destOrd="0" presId="urn:microsoft.com/office/officeart/2018/2/layout/IconCircleList"/>
    <dgm:cxn modelId="{8F5DC3A1-A3EF-4CEA-8746-99BD6ACEC418}" type="presParOf" srcId="{41E7A8B0-F757-42F7-8180-C0BE3968E015}" destId="{494EE8CF-A431-4EEB-93B0-06299A9CBD31}" srcOrd="2" destOrd="0" presId="urn:microsoft.com/office/officeart/2018/2/layout/IconCircleList"/>
    <dgm:cxn modelId="{CCA25724-E1F3-4E01-8DFA-EC40A4248B2C}" type="presParOf" srcId="{494EE8CF-A431-4EEB-93B0-06299A9CBD31}" destId="{FAF14FD1-5014-4009-967A-B6B862B6F16E}" srcOrd="0" destOrd="0" presId="urn:microsoft.com/office/officeart/2018/2/layout/IconCircleList"/>
    <dgm:cxn modelId="{8519A10C-5A08-49B4-AD20-295646170DF0}" type="presParOf" srcId="{494EE8CF-A431-4EEB-93B0-06299A9CBD31}" destId="{BF1D5067-67F7-42EC-9095-42CD37AD5889}" srcOrd="1" destOrd="0" presId="urn:microsoft.com/office/officeart/2018/2/layout/IconCircleList"/>
    <dgm:cxn modelId="{AB6F1B59-CEBB-4C4F-B860-1E9BF00C7DE0}" type="presParOf" srcId="{494EE8CF-A431-4EEB-93B0-06299A9CBD31}" destId="{98311494-20EC-48DA-A8FE-E95A8EDDFD84}" srcOrd="2" destOrd="0" presId="urn:microsoft.com/office/officeart/2018/2/layout/IconCircleList"/>
    <dgm:cxn modelId="{39C72500-67B2-434D-8222-16130CD63155}" type="presParOf" srcId="{494EE8CF-A431-4EEB-93B0-06299A9CBD31}" destId="{7C83A6DC-8DEC-4222-AC98-3434B3D2193A}" srcOrd="3" destOrd="0" presId="urn:microsoft.com/office/officeart/2018/2/layout/IconCircleList"/>
    <dgm:cxn modelId="{034999AC-205B-4ABB-B5F2-4326BA99D3D0}" type="presParOf" srcId="{41E7A8B0-F757-42F7-8180-C0BE3968E015}" destId="{A076BA08-C1BC-41DE-B77E-221534519A46}" srcOrd="3" destOrd="0" presId="urn:microsoft.com/office/officeart/2018/2/layout/IconCircleList"/>
    <dgm:cxn modelId="{8D5FCF00-C40D-4372-A151-9365F36189FA}" type="presParOf" srcId="{41E7A8B0-F757-42F7-8180-C0BE3968E015}" destId="{D699AC35-2569-492B-8FEA-7BF16AB2B282}" srcOrd="4" destOrd="0" presId="urn:microsoft.com/office/officeart/2018/2/layout/IconCircleList"/>
    <dgm:cxn modelId="{902135A4-EFD1-494A-9D87-9928C90A95B8}" type="presParOf" srcId="{D699AC35-2569-492B-8FEA-7BF16AB2B282}" destId="{CD590A3F-4243-4B2F-8F9A-2CCF8D51742B}" srcOrd="0" destOrd="0" presId="urn:microsoft.com/office/officeart/2018/2/layout/IconCircleList"/>
    <dgm:cxn modelId="{C256130D-3348-44C4-A686-E3D843FD3C25}" type="presParOf" srcId="{D699AC35-2569-492B-8FEA-7BF16AB2B282}" destId="{8A3F13D5-DAA3-4ACD-86E3-F3E5D6406F11}" srcOrd="1" destOrd="0" presId="urn:microsoft.com/office/officeart/2018/2/layout/IconCircleList"/>
    <dgm:cxn modelId="{ACD0F4BB-0DF8-4379-BC40-D095EE119E02}" type="presParOf" srcId="{D699AC35-2569-492B-8FEA-7BF16AB2B282}" destId="{D415E0FA-6899-43CA-B3AE-7C6C340FC22D}" srcOrd="2" destOrd="0" presId="urn:microsoft.com/office/officeart/2018/2/layout/IconCircleList"/>
    <dgm:cxn modelId="{EE3B4651-556A-4DCB-BB6E-4514E299151A}" type="presParOf" srcId="{D699AC35-2569-492B-8FEA-7BF16AB2B282}" destId="{A070FA9E-E0E8-4533-849A-F44E507E115E}" srcOrd="3" destOrd="0" presId="urn:microsoft.com/office/officeart/2018/2/layout/IconCircleList"/>
    <dgm:cxn modelId="{B2C72895-B09A-4192-878F-87A26D490C40}" type="presParOf" srcId="{41E7A8B0-F757-42F7-8180-C0BE3968E015}" destId="{4C4823E6-0284-41A3-B598-8FA3A33C52E4}" srcOrd="5" destOrd="0" presId="urn:microsoft.com/office/officeart/2018/2/layout/IconCircleList"/>
    <dgm:cxn modelId="{8E932FED-A6B9-43A4-AD13-96A04118900A}" type="presParOf" srcId="{41E7A8B0-F757-42F7-8180-C0BE3968E015}" destId="{3D243D24-0661-4976-8846-2735A3B44AF8}" srcOrd="6" destOrd="0" presId="urn:microsoft.com/office/officeart/2018/2/layout/IconCircleList"/>
    <dgm:cxn modelId="{53C92050-7C80-495D-8783-735214A88888}" type="presParOf" srcId="{3D243D24-0661-4976-8846-2735A3B44AF8}" destId="{3246217A-25FE-43BD-8F5C-53D198F922C1}" srcOrd="0" destOrd="0" presId="urn:microsoft.com/office/officeart/2018/2/layout/IconCircleList"/>
    <dgm:cxn modelId="{AA94AAC3-7103-4536-A470-D046979A3DDE}" type="presParOf" srcId="{3D243D24-0661-4976-8846-2735A3B44AF8}" destId="{BBB45300-47B0-4CCC-B9E6-F689D986BE6B}" srcOrd="1" destOrd="0" presId="urn:microsoft.com/office/officeart/2018/2/layout/IconCircleList"/>
    <dgm:cxn modelId="{5C55E715-E155-4A05-83DF-9DC187B80F1E}" type="presParOf" srcId="{3D243D24-0661-4976-8846-2735A3B44AF8}" destId="{0F8FC4F6-86C1-4DD6-8E3E-190AFB1F53E1}" srcOrd="2" destOrd="0" presId="urn:microsoft.com/office/officeart/2018/2/layout/IconCircleList"/>
    <dgm:cxn modelId="{FA180961-C1A9-4AA0-884C-E1BCC1BF19EB}" type="presParOf" srcId="{3D243D24-0661-4976-8846-2735A3B44AF8}" destId="{C27371D6-8F19-4AB7-9413-75E41BC8665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CAD3A5-31DA-4975-83C1-7B438CBA4DD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F830C39-BC0A-446B-AC3E-38067EE9FFA9}">
      <dgm:prSet/>
      <dgm:spPr/>
      <dgm:t>
        <a:bodyPr/>
        <a:lstStyle/>
        <a:p>
          <a:r>
            <a:rPr lang="es-MX"/>
            <a:t>Humans are social beings-need for social connection is a basic survival urge hardwired into our nervous systems</a:t>
          </a:r>
          <a:endParaRPr lang="en-US"/>
        </a:p>
      </dgm:t>
    </dgm:pt>
    <dgm:pt modelId="{6F482547-C0E5-42D8-93D1-B502F060732C}" type="parTrans" cxnId="{725D4461-6C1A-4D06-AD8F-A0BEA0193B49}">
      <dgm:prSet/>
      <dgm:spPr/>
      <dgm:t>
        <a:bodyPr/>
        <a:lstStyle/>
        <a:p>
          <a:endParaRPr lang="en-US"/>
        </a:p>
      </dgm:t>
    </dgm:pt>
    <dgm:pt modelId="{3F18D063-6BA9-408D-8FDE-AE91321DF7F9}" type="sibTrans" cxnId="{725D4461-6C1A-4D06-AD8F-A0BEA0193B49}">
      <dgm:prSet/>
      <dgm:spPr/>
      <dgm:t>
        <a:bodyPr/>
        <a:lstStyle/>
        <a:p>
          <a:endParaRPr lang="en-US"/>
        </a:p>
      </dgm:t>
    </dgm:pt>
    <dgm:pt modelId="{EF4682D9-B9D8-48CF-A4B1-94E9832A9821}">
      <dgm:prSet/>
      <dgm:spPr/>
      <dgm:t>
        <a:bodyPr/>
        <a:lstStyle/>
        <a:p>
          <a:r>
            <a:rPr lang="es-MX"/>
            <a:t>Social relationships are as important to health as diet, exercise and smoking habits. In fact, the quality of our relationships may determine whether or not we choose to engage in healthy lifestyle behaviors – the Rosetto effect</a:t>
          </a:r>
          <a:endParaRPr lang="en-US"/>
        </a:p>
      </dgm:t>
    </dgm:pt>
    <dgm:pt modelId="{061121BB-4274-460F-B421-F0EACC892181}" type="parTrans" cxnId="{D5A798ED-EE0D-4FE8-A02B-118E049887E2}">
      <dgm:prSet/>
      <dgm:spPr/>
      <dgm:t>
        <a:bodyPr/>
        <a:lstStyle/>
        <a:p>
          <a:endParaRPr lang="en-US"/>
        </a:p>
      </dgm:t>
    </dgm:pt>
    <dgm:pt modelId="{623F16DE-CC23-49D3-8D04-8B0F71C60EFC}" type="sibTrans" cxnId="{D5A798ED-EE0D-4FE8-A02B-118E049887E2}">
      <dgm:prSet/>
      <dgm:spPr/>
      <dgm:t>
        <a:bodyPr/>
        <a:lstStyle/>
        <a:p>
          <a:endParaRPr lang="en-US"/>
        </a:p>
      </dgm:t>
    </dgm:pt>
    <dgm:pt modelId="{3145DC50-9B88-4D76-9E3D-3495265730DE}">
      <dgm:prSet/>
      <dgm:spPr/>
      <dgm:t>
        <a:bodyPr/>
        <a:lstStyle/>
        <a:p>
          <a:r>
            <a:rPr lang="es-MX"/>
            <a:t>Unhealthy social relationships, isolation and loneliness are associated with increased mortality and morbidity especially among individuals with established lifestyle-related diseases </a:t>
          </a:r>
          <a:endParaRPr lang="en-US"/>
        </a:p>
      </dgm:t>
    </dgm:pt>
    <dgm:pt modelId="{E8C2386F-E1F5-430A-B7B8-57C8146206CB}" type="parTrans" cxnId="{F70909A6-46CE-4266-A351-E0DAA0309EA7}">
      <dgm:prSet/>
      <dgm:spPr/>
      <dgm:t>
        <a:bodyPr/>
        <a:lstStyle/>
        <a:p>
          <a:endParaRPr lang="en-US"/>
        </a:p>
      </dgm:t>
    </dgm:pt>
    <dgm:pt modelId="{9642BA05-6AB6-4769-AE84-DA3E907E8E6E}" type="sibTrans" cxnId="{F70909A6-46CE-4266-A351-E0DAA0309EA7}">
      <dgm:prSet/>
      <dgm:spPr/>
      <dgm:t>
        <a:bodyPr/>
        <a:lstStyle/>
        <a:p>
          <a:endParaRPr lang="en-US"/>
        </a:p>
      </dgm:t>
    </dgm:pt>
    <dgm:pt modelId="{C4691EEC-426F-164E-8C0B-F60873F0D0E8}" type="pres">
      <dgm:prSet presAssocID="{30CAD3A5-31DA-4975-83C1-7B438CBA4DD5}" presName="linear" presStyleCnt="0">
        <dgm:presLayoutVars>
          <dgm:animLvl val="lvl"/>
          <dgm:resizeHandles val="exact"/>
        </dgm:presLayoutVars>
      </dgm:prSet>
      <dgm:spPr/>
    </dgm:pt>
    <dgm:pt modelId="{97FEB323-D791-BC47-99DE-6DA6834F182E}" type="pres">
      <dgm:prSet presAssocID="{0F830C39-BC0A-446B-AC3E-38067EE9FFA9}" presName="parentText" presStyleLbl="node1" presStyleIdx="0" presStyleCnt="3">
        <dgm:presLayoutVars>
          <dgm:chMax val="0"/>
          <dgm:bulletEnabled val="1"/>
        </dgm:presLayoutVars>
      </dgm:prSet>
      <dgm:spPr/>
    </dgm:pt>
    <dgm:pt modelId="{D3D9C347-777E-2742-9D49-406C25EE26F8}" type="pres">
      <dgm:prSet presAssocID="{3F18D063-6BA9-408D-8FDE-AE91321DF7F9}" presName="spacer" presStyleCnt="0"/>
      <dgm:spPr/>
    </dgm:pt>
    <dgm:pt modelId="{3FA171EF-7B80-5942-BC02-A6A6A266D99C}" type="pres">
      <dgm:prSet presAssocID="{EF4682D9-B9D8-48CF-A4B1-94E9832A9821}" presName="parentText" presStyleLbl="node1" presStyleIdx="1" presStyleCnt="3">
        <dgm:presLayoutVars>
          <dgm:chMax val="0"/>
          <dgm:bulletEnabled val="1"/>
        </dgm:presLayoutVars>
      </dgm:prSet>
      <dgm:spPr/>
    </dgm:pt>
    <dgm:pt modelId="{E5E78CD1-647F-DF49-A0F9-2719712AA389}" type="pres">
      <dgm:prSet presAssocID="{623F16DE-CC23-49D3-8D04-8B0F71C60EFC}" presName="spacer" presStyleCnt="0"/>
      <dgm:spPr/>
    </dgm:pt>
    <dgm:pt modelId="{8F9BF806-337B-DB41-B3AE-0D4EA96A39E4}" type="pres">
      <dgm:prSet presAssocID="{3145DC50-9B88-4D76-9E3D-3495265730DE}" presName="parentText" presStyleLbl="node1" presStyleIdx="2" presStyleCnt="3">
        <dgm:presLayoutVars>
          <dgm:chMax val="0"/>
          <dgm:bulletEnabled val="1"/>
        </dgm:presLayoutVars>
      </dgm:prSet>
      <dgm:spPr/>
    </dgm:pt>
  </dgm:ptLst>
  <dgm:cxnLst>
    <dgm:cxn modelId="{725D4461-6C1A-4D06-AD8F-A0BEA0193B49}" srcId="{30CAD3A5-31DA-4975-83C1-7B438CBA4DD5}" destId="{0F830C39-BC0A-446B-AC3E-38067EE9FFA9}" srcOrd="0" destOrd="0" parTransId="{6F482547-C0E5-42D8-93D1-B502F060732C}" sibTransId="{3F18D063-6BA9-408D-8FDE-AE91321DF7F9}"/>
    <dgm:cxn modelId="{9B53F488-42C9-774F-86E0-DD6E4D415183}" type="presOf" srcId="{EF4682D9-B9D8-48CF-A4B1-94E9832A9821}" destId="{3FA171EF-7B80-5942-BC02-A6A6A266D99C}" srcOrd="0" destOrd="0" presId="urn:microsoft.com/office/officeart/2005/8/layout/vList2"/>
    <dgm:cxn modelId="{F70909A6-46CE-4266-A351-E0DAA0309EA7}" srcId="{30CAD3A5-31DA-4975-83C1-7B438CBA4DD5}" destId="{3145DC50-9B88-4D76-9E3D-3495265730DE}" srcOrd="2" destOrd="0" parTransId="{E8C2386F-E1F5-430A-B7B8-57C8146206CB}" sibTransId="{9642BA05-6AB6-4769-AE84-DA3E907E8E6E}"/>
    <dgm:cxn modelId="{B069E5B1-42E4-6641-A000-9D335CB1E682}" type="presOf" srcId="{30CAD3A5-31DA-4975-83C1-7B438CBA4DD5}" destId="{C4691EEC-426F-164E-8C0B-F60873F0D0E8}" srcOrd="0" destOrd="0" presId="urn:microsoft.com/office/officeart/2005/8/layout/vList2"/>
    <dgm:cxn modelId="{2B1BE8C0-8952-F34B-AF99-3688AA2EC761}" type="presOf" srcId="{3145DC50-9B88-4D76-9E3D-3495265730DE}" destId="{8F9BF806-337B-DB41-B3AE-0D4EA96A39E4}" srcOrd="0" destOrd="0" presId="urn:microsoft.com/office/officeart/2005/8/layout/vList2"/>
    <dgm:cxn modelId="{D5A798ED-EE0D-4FE8-A02B-118E049887E2}" srcId="{30CAD3A5-31DA-4975-83C1-7B438CBA4DD5}" destId="{EF4682D9-B9D8-48CF-A4B1-94E9832A9821}" srcOrd="1" destOrd="0" parTransId="{061121BB-4274-460F-B421-F0EACC892181}" sibTransId="{623F16DE-CC23-49D3-8D04-8B0F71C60EFC}"/>
    <dgm:cxn modelId="{541390F8-8377-C341-BB3B-19E0AC4E72A6}" type="presOf" srcId="{0F830C39-BC0A-446B-AC3E-38067EE9FFA9}" destId="{97FEB323-D791-BC47-99DE-6DA6834F182E}" srcOrd="0" destOrd="0" presId="urn:microsoft.com/office/officeart/2005/8/layout/vList2"/>
    <dgm:cxn modelId="{A313F517-4A96-D147-ACDA-8955E38BA984}" type="presParOf" srcId="{C4691EEC-426F-164E-8C0B-F60873F0D0E8}" destId="{97FEB323-D791-BC47-99DE-6DA6834F182E}" srcOrd="0" destOrd="0" presId="urn:microsoft.com/office/officeart/2005/8/layout/vList2"/>
    <dgm:cxn modelId="{E4534C7F-A77B-4445-86C8-32E1B8A4AB03}" type="presParOf" srcId="{C4691EEC-426F-164E-8C0B-F60873F0D0E8}" destId="{D3D9C347-777E-2742-9D49-406C25EE26F8}" srcOrd="1" destOrd="0" presId="urn:microsoft.com/office/officeart/2005/8/layout/vList2"/>
    <dgm:cxn modelId="{A5E64C98-F745-0641-B113-8A98ECDF4434}" type="presParOf" srcId="{C4691EEC-426F-164E-8C0B-F60873F0D0E8}" destId="{3FA171EF-7B80-5942-BC02-A6A6A266D99C}" srcOrd="2" destOrd="0" presId="urn:microsoft.com/office/officeart/2005/8/layout/vList2"/>
    <dgm:cxn modelId="{02616525-71BF-FB4F-9119-18971CD33F36}" type="presParOf" srcId="{C4691EEC-426F-164E-8C0B-F60873F0D0E8}" destId="{E5E78CD1-647F-DF49-A0F9-2719712AA389}" srcOrd="3" destOrd="0" presId="urn:microsoft.com/office/officeart/2005/8/layout/vList2"/>
    <dgm:cxn modelId="{8CA2EF26-85AD-1A47-93EC-B55A204284C8}" type="presParOf" srcId="{C4691EEC-426F-164E-8C0B-F60873F0D0E8}" destId="{8F9BF806-337B-DB41-B3AE-0D4EA96A39E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FF222B-900D-4619-9B51-3747DFAFEB6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C736FEEA-7C08-4869-B4A6-E893644B7F14}">
      <dgm:prSet custT="1"/>
      <dgm:spPr/>
      <dgm:t>
        <a:bodyPr/>
        <a:lstStyle/>
        <a:p>
          <a:pPr>
            <a:lnSpc>
              <a:spcPct val="100000"/>
            </a:lnSpc>
          </a:pPr>
          <a:r>
            <a:rPr lang="en-US" sz="1400" dirty="0">
              <a:solidFill>
                <a:schemeClr val="tx1"/>
              </a:solidFill>
            </a:rPr>
            <a:t>The </a:t>
          </a:r>
          <a:r>
            <a:rPr lang="en-US" sz="1400" b="1" dirty="0">
              <a:solidFill>
                <a:schemeClr val="tx1"/>
              </a:solidFill>
            </a:rPr>
            <a:t>Roseto effect</a:t>
          </a:r>
          <a:r>
            <a:rPr lang="en-US" sz="1400" dirty="0">
              <a:solidFill>
                <a:schemeClr val="tx1"/>
              </a:solidFill>
            </a:rPr>
            <a:t> is the phenomenon by which a close-knit community experiences a reduced rate of heart disease. The effect is named for </a:t>
          </a:r>
          <a:r>
            <a:rPr lang="en-US" sz="14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Roseto, Pennsylvania</a:t>
          </a:r>
          <a:r>
            <a:rPr lang="en-US" sz="1400" dirty="0">
              <a:solidFill>
                <a:schemeClr val="tx1"/>
              </a:solidFill>
            </a:rPr>
            <a:t>.</a:t>
          </a:r>
        </a:p>
      </dgm:t>
    </dgm:pt>
    <dgm:pt modelId="{69BF991E-6FE4-491F-B808-96225A7CFEA1}" type="parTrans" cxnId="{CBAB9CF6-2F6B-4E58-B422-B08968B4A16B}">
      <dgm:prSet/>
      <dgm:spPr/>
      <dgm:t>
        <a:bodyPr/>
        <a:lstStyle/>
        <a:p>
          <a:endParaRPr lang="en-US"/>
        </a:p>
      </dgm:t>
    </dgm:pt>
    <dgm:pt modelId="{17866F8B-048B-4E94-ABAF-B0B56A367A29}" type="sibTrans" cxnId="{CBAB9CF6-2F6B-4E58-B422-B08968B4A16B}">
      <dgm:prSet/>
      <dgm:spPr/>
      <dgm:t>
        <a:bodyPr/>
        <a:lstStyle/>
        <a:p>
          <a:pPr>
            <a:lnSpc>
              <a:spcPct val="100000"/>
            </a:lnSpc>
          </a:pPr>
          <a:endParaRPr lang="en-US"/>
        </a:p>
      </dgm:t>
    </dgm:pt>
    <dgm:pt modelId="{0A2E08F2-DB58-4EC7-A8E7-2457E5F87876}">
      <dgm:prSet custT="1"/>
      <dgm:spPr/>
      <dgm:t>
        <a:bodyPr/>
        <a:lstStyle/>
        <a:p>
          <a:r>
            <a:rPr lang="en-US" sz="1400" dirty="0"/>
            <a:t>The Roseto effect was first noticed in 1961 when a local Roseto doctor encountered </a:t>
          </a:r>
          <a:r>
            <a:rPr lang="en-US" sz="1400" dirty="0">
              <a:hlinkClick xmlns:r="http://schemas.openxmlformats.org/officeDocument/2006/relationships" r:id="rId2">
                <a:extLst>
                  <a:ext uri="{A12FA001-AC4F-418D-AE19-62706E023703}">
                    <ahyp:hlinkClr xmlns:ahyp="http://schemas.microsoft.com/office/drawing/2018/hyperlinkcolor" val="tx"/>
                  </a:ext>
                </a:extLst>
              </a:hlinkClick>
            </a:rPr>
            <a:t>Stewart Wolf</a:t>
          </a:r>
          <a:r>
            <a:rPr lang="en-US" sz="1400" dirty="0"/>
            <a:t>, then head of Medicine of the </a:t>
          </a:r>
          <a:r>
            <a:rPr lang="en-US" sz="1400" dirty="0">
              <a:hlinkClick xmlns:r="http://schemas.openxmlformats.org/officeDocument/2006/relationships" r:id="rId3">
                <a:extLst>
                  <a:ext uri="{A12FA001-AC4F-418D-AE19-62706E023703}">
                    <ahyp:hlinkClr xmlns:ahyp="http://schemas.microsoft.com/office/drawing/2018/hyperlinkcolor" val="tx"/>
                  </a:ext>
                </a:extLst>
              </a:hlinkClick>
            </a:rPr>
            <a:t>University of Oklahoma</a:t>
          </a:r>
          <a:r>
            <a:rPr lang="en-US" sz="1400" dirty="0"/>
            <a:t>, and they discussed, over a couple of beers, the unusually low rate of </a:t>
          </a:r>
          <a:r>
            <a:rPr lang="en-US" sz="1400" dirty="0">
              <a:hlinkClick xmlns:r="http://schemas.openxmlformats.org/officeDocument/2006/relationships" r:id="rId4">
                <a:extLst>
                  <a:ext uri="{A12FA001-AC4F-418D-AE19-62706E023703}">
                    <ahyp:hlinkClr xmlns:ahyp="http://schemas.microsoft.com/office/drawing/2018/hyperlinkcolor" val="tx"/>
                  </a:ext>
                </a:extLst>
              </a:hlinkClick>
            </a:rPr>
            <a:t>myocardial infarction</a:t>
          </a:r>
          <a:r>
            <a:rPr lang="en-US" sz="1400" dirty="0"/>
            <a:t> in the </a:t>
          </a:r>
          <a:r>
            <a:rPr lang="en-US" sz="1400" dirty="0">
              <a:hlinkClick xmlns:r="http://schemas.openxmlformats.org/officeDocument/2006/relationships" r:id="rId5">
                <a:extLst>
                  <a:ext uri="{A12FA001-AC4F-418D-AE19-62706E023703}">
                    <ahyp:hlinkClr xmlns:ahyp="http://schemas.microsoft.com/office/drawing/2018/hyperlinkcolor" val="tx"/>
                  </a:ext>
                </a:extLst>
              </a:hlinkClick>
            </a:rPr>
            <a:t>Italian American</a:t>
          </a:r>
          <a:r>
            <a:rPr lang="en-US" sz="1400" dirty="0"/>
            <a:t> community of Roseto compared with other locations</a:t>
          </a:r>
        </a:p>
      </dgm:t>
    </dgm:pt>
    <dgm:pt modelId="{670C43E3-10EF-4895-8767-DCAD4892AFEE}" type="parTrans" cxnId="{570C8E85-B033-404C-9069-68FF3446A9E5}">
      <dgm:prSet/>
      <dgm:spPr/>
      <dgm:t>
        <a:bodyPr/>
        <a:lstStyle/>
        <a:p>
          <a:endParaRPr lang="en-US"/>
        </a:p>
      </dgm:t>
    </dgm:pt>
    <dgm:pt modelId="{4D1B142D-E8DF-404F-A4BC-8767FF7F2037}" type="sibTrans" cxnId="{570C8E85-B033-404C-9069-68FF3446A9E5}">
      <dgm:prSet/>
      <dgm:spPr/>
      <dgm:t>
        <a:bodyPr/>
        <a:lstStyle/>
        <a:p>
          <a:pPr>
            <a:lnSpc>
              <a:spcPct val="100000"/>
            </a:lnSpc>
          </a:pPr>
          <a:endParaRPr lang="en-US"/>
        </a:p>
      </dgm:t>
    </dgm:pt>
    <dgm:pt modelId="{CE5D0D75-8C6C-4FAF-8291-0A1EC2FCA376}">
      <dgm:prSet custT="1"/>
      <dgm:spPr/>
      <dgm:t>
        <a:bodyPr/>
        <a:lstStyle/>
        <a:p>
          <a:pPr>
            <a:lnSpc>
              <a:spcPct val="100000"/>
            </a:lnSpc>
          </a:pPr>
          <a:r>
            <a:rPr lang="en-US" sz="1400" dirty="0"/>
            <a:t>"Roseto effect," describes a close-knit community experiences a reduced rate of heart disease and extended life span. As Malcolm Gladwell indicated in his book Outliers – the high quality of interpersonal relationships was the reason for the </a:t>
          </a:r>
          <a:r>
            <a:rPr lang="en-US" sz="1400" dirty="0" err="1"/>
            <a:t>Rosetans</a:t>
          </a:r>
          <a:r>
            <a:rPr lang="en-US" sz="1400" dirty="0"/>
            <a:t>' long and happy lives.</a:t>
          </a:r>
        </a:p>
      </dgm:t>
    </dgm:pt>
    <dgm:pt modelId="{223248D8-AFE4-4C65-8521-0EC1D2D48855}" type="parTrans" cxnId="{0E4C7F91-6A73-4200-A108-3ACE12FDEFD0}">
      <dgm:prSet/>
      <dgm:spPr/>
      <dgm:t>
        <a:bodyPr/>
        <a:lstStyle/>
        <a:p>
          <a:endParaRPr lang="en-US"/>
        </a:p>
      </dgm:t>
    </dgm:pt>
    <dgm:pt modelId="{751B23B3-2EAD-431B-BB1A-A45DB404E6ED}" type="sibTrans" cxnId="{0E4C7F91-6A73-4200-A108-3ACE12FDEFD0}">
      <dgm:prSet/>
      <dgm:spPr/>
      <dgm:t>
        <a:bodyPr/>
        <a:lstStyle/>
        <a:p>
          <a:pPr>
            <a:lnSpc>
              <a:spcPct val="100000"/>
            </a:lnSpc>
          </a:pPr>
          <a:endParaRPr lang="en-US"/>
        </a:p>
      </dgm:t>
    </dgm:pt>
    <dgm:pt modelId="{99282C64-2847-43E0-9CD1-B937BF86A875}">
      <dgm:prSet custT="1"/>
      <dgm:spPr/>
      <dgm:t>
        <a:bodyPr/>
        <a:lstStyle/>
        <a:p>
          <a:pPr>
            <a:lnSpc>
              <a:spcPct val="100000"/>
            </a:lnSpc>
          </a:pPr>
          <a:r>
            <a:rPr lang="es-MX" sz="1400" dirty="0"/>
            <a:t>Social relationships are as important to health as diet, exercise and smoking habits. In fact, the quality of our relationships may determine whether or not we choose to engage in healthy lifestyle behaviors – the Rosetto effect</a:t>
          </a:r>
          <a:endParaRPr lang="en-US" sz="1400" dirty="0"/>
        </a:p>
      </dgm:t>
    </dgm:pt>
    <dgm:pt modelId="{F8D4BFB6-DC19-4DA9-A12A-33E3EA2F2407}" type="parTrans" cxnId="{2C16047C-A3FD-4926-8DD3-967CB3278292}">
      <dgm:prSet/>
      <dgm:spPr/>
      <dgm:t>
        <a:bodyPr/>
        <a:lstStyle/>
        <a:p>
          <a:endParaRPr lang="en-US"/>
        </a:p>
      </dgm:t>
    </dgm:pt>
    <dgm:pt modelId="{C2EABCCB-0081-46A8-BAEC-B8FCE47DC1F7}" type="sibTrans" cxnId="{2C16047C-A3FD-4926-8DD3-967CB3278292}">
      <dgm:prSet/>
      <dgm:spPr/>
      <dgm:t>
        <a:bodyPr/>
        <a:lstStyle/>
        <a:p>
          <a:endParaRPr lang="en-US"/>
        </a:p>
      </dgm:t>
    </dgm:pt>
    <dgm:pt modelId="{39B867F3-30B3-4FB3-BCF6-5B8193A53D8E}" type="pres">
      <dgm:prSet presAssocID="{CDFF222B-900D-4619-9B51-3747DFAFEB63}" presName="root" presStyleCnt="0">
        <dgm:presLayoutVars>
          <dgm:dir/>
          <dgm:resizeHandles val="exact"/>
        </dgm:presLayoutVars>
      </dgm:prSet>
      <dgm:spPr/>
    </dgm:pt>
    <dgm:pt modelId="{B99F8E18-EC8B-4AD1-8E87-65DA65B7E5C8}" type="pres">
      <dgm:prSet presAssocID="{CDFF222B-900D-4619-9B51-3747DFAFEB63}" presName="container" presStyleCnt="0">
        <dgm:presLayoutVars>
          <dgm:dir/>
          <dgm:resizeHandles val="exact"/>
        </dgm:presLayoutVars>
      </dgm:prSet>
      <dgm:spPr/>
    </dgm:pt>
    <dgm:pt modelId="{2E902249-1832-4C27-9AF4-1D09432A24F9}" type="pres">
      <dgm:prSet presAssocID="{C736FEEA-7C08-4869-B4A6-E893644B7F14}" presName="compNode" presStyleCnt="0"/>
      <dgm:spPr/>
    </dgm:pt>
    <dgm:pt modelId="{2DD73173-6D31-405A-BE93-F4C1A5DC260F}" type="pres">
      <dgm:prSet presAssocID="{C736FEEA-7C08-4869-B4A6-E893644B7F14}" presName="iconBgRect" presStyleLbl="bgShp" presStyleIdx="0" presStyleCnt="4"/>
      <dgm:spPr/>
    </dgm:pt>
    <dgm:pt modelId="{8C883E38-8329-416E-9F82-0914B65D572A}" type="pres">
      <dgm:prSet presAssocID="{C736FEEA-7C08-4869-B4A6-E893644B7F14}" presName="iconRect" presStyleLbl="node1" presStyleIdx="0"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Heart Organ"/>
        </a:ext>
      </dgm:extLst>
    </dgm:pt>
    <dgm:pt modelId="{EFBDBE1F-B880-49AB-A669-F18169F6BD28}" type="pres">
      <dgm:prSet presAssocID="{C736FEEA-7C08-4869-B4A6-E893644B7F14}" presName="spaceRect" presStyleCnt="0"/>
      <dgm:spPr/>
    </dgm:pt>
    <dgm:pt modelId="{4BF10E13-30FC-4DBE-8B18-2A13EAFC016B}" type="pres">
      <dgm:prSet presAssocID="{C736FEEA-7C08-4869-B4A6-E893644B7F14}" presName="textRect" presStyleLbl="revTx" presStyleIdx="0" presStyleCnt="4">
        <dgm:presLayoutVars>
          <dgm:chMax val="1"/>
          <dgm:chPref val="1"/>
        </dgm:presLayoutVars>
      </dgm:prSet>
      <dgm:spPr/>
    </dgm:pt>
    <dgm:pt modelId="{75AA5D38-60CA-44C8-BEEA-6C816304E087}" type="pres">
      <dgm:prSet presAssocID="{17866F8B-048B-4E94-ABAF-B0B56A367A29}" presName="sibTrans" presStyleLbl="sibTrans2D1" presStyleIdx="0" presStyleCnt="0"/>
      <dgm:spPr/>
    </dgm:pt>
    <dgm:pt modelId="{1057CF5C-D28A-4B46-AAF4-4412ADA89AC3}" type="pres">
      <dgm:prSet presAssocID="{0A2E08F2-DB58-4EC7-A8E7-2457E5F87876}" presName="compNode" presStyleCnt="0"/>
      <dgm:spPr/>
    </dgm:pt>
    <dgm:pt modelId="{60A2E714-392B-4ABB-A612-971B5FBB2212}" type="pres">
      <dgm:prSet presAssocID="{0A2E08F2-DB58-4EC7-A8E7-2457E5F87876}" presName="iconBgRect" presStyleLbl="bgShp" presStyleIdx="1" presStyleCnt="4"/>
      <dgm:spPr/>
    </dgm:pt>
    <dgm:pt modelId="{737EF51B-EF16-40E1-A96B-8C07C45D7CDF}" type="pres">
      <dgm:prSet presAssocID="{0A2E08F2-DB58-4EC7-A8E7-2457E5F87876}" presName="iconRect" presStyleLbl="node1" presStyleIdx="1"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Doctor"/>
        </a:ext>
      </dgm:extLst>
    </dgm:pt>
    <dgm:pt modelId="{5128CEB2-6E09-4289-AEF5-3D9A3CB543FE}" type="pres">
      <dgm:prSet presAssocID="{0A2E08F2-DB58-4EC7-A8E7-2457E5F87876}" presName="spaceRect" presStyleCnt="0"/>
      <dgm:spPr/>
    </dgm:pt>
    <dgm:pt modelId="{D38E4BDE-1D0B-40D0-A333-5702B8DC9730}" type="pres">
      <dgm:prSet presAssocID="{0A2E08F2-DB58-4EC7-A8E7-2457E5F87876}" presName="textRect" presStyleLbl="revTx" presStyleIdx="1" presStyleCnt="4">
        <dgm:presLayoutVars>
          <dgm:chMax val="1"/>
          <dgm:chPref val="1"/>
        </dgm:presLayoutVars>
      </dgm:prSet>
      <dgm:spPr/>
    </dgm:pt>
    <dgm:pt modelId="{2D029441-C95B-4D4B-90C1-012E744A9EFC}" type="pres">
      <dgm:prSet presAssocID="{4D1B142D-E8DF-404F-A4BC-8767FF7F2037}" presName="sibTrans" presStyleLbl="sibTrans2D1" presStyleIdx="0" presStyleCnt="0"/>
      <dgm:spPr/>
    </dgm:pt>
    <dgm:pt modelId="{AA7E5CFE-B1D9-4B2E-A51E-EDD46AE46180}" type="pres">
      <dgm:prSet presAssocID="{CE5D0D75-8C6C-4FAF-8291-0A1EC2FCA376}" presName="compNode" presStyleCnt="0"/>
      <dgm:spPr/>
    </dgm:pt>
    <dgm:pt modelId="{24D467A9-CFF4-4737-A716-E227A2034329}" type="pres">
      <dgm:prSet presAssocID="{CE5D0D75-8C6C-4FAF-8291-0A1EC2FCA376}" presName="iconBgRect" presStyleLbl="bgShp" presStyleIdx="2" presStyleCnt="4"/>
      <dgm:spPr/>
    </dgm:pt>
    <dgm:pt modelId="{CBEC9600-FF82-43D1-9916-4B0EA204732D}" type="pres">
      <dgm:prSet presAssocID="{CE5D0D75-8C6C-4FAF-8291-0A1EC2FCA376}" presName="iconRect" presStyleLbl="node1" presStyleIdx="2" presStyleCnt="4"/>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Lungs"/>
        </a:ext>
      </dgm:extLst>
    </dgm:pt>
    <dgm:pt modelId="{F4C349BA-5638-462B-AC78-F801F82EFAD7}" type="pres">
      <dgm:prSet presAssocID="{CE5D0D75-8C6C-4FAF-8291-0A1EC2FCA376}" presName="spaceRect" presStyleCnt="0"/>
      <dgm:spPr/>
    </dgm:pt>
    <dgm:pt modelId="{525FA9B2-CB48-4D71-B699-E7360C759541}" type="pres">
      <dgm:prSet presAssocID="{CE5D0D75-8C6C-4FAF-8291-0A1EC2FCA376}" presName="textRect" presStyleLbl="revTx" presStyleIdx="2" presStyleCnt="4">
        <dgm:presLayoutVars>
          <dgm:chMax val="1"/>
          <dgm:chPref val="1"/>
        </dgm:presLayoutVars>
      </dgm:prSet>
      <dgm:spPr/>
    </dgm:pt>
    <dgm:pt modelId="{60321B36-FCC9-4CB9-84AF-F71B99EF8FBF}" type="pres">
      <dgm:prSet presAssocID="{751B23B3-2EAD-431B-BB1A-A45DB404E6ED}" presName="sibTrans" presStyleLbl="sibTrans2D1" presStyleIdx="0" presStyleCnt="0"/>
      <dgm:spPr/>
    </dgm:pt>
    <dgm:pt modelId="{71A9DB18-2778-4496-8E2B-57541EE0C04B}" type="pres">
      <dgm:prSet presAssocID="{99282C64-2847-43E0-9CD1-B937BF86A875}" presName="compNode" presStyleCnt="0"/>
      <dgm:spPr/>
    </dgm:pt>
    <dgm:pt modelId="{DD3ACFD4-8916-4BA9-9052-EE1F274394FA}" type="pres">
      <dgm:prSet presAssocID="{99282C64-2847-43E0-9CD1-B937BF86A875}" presName="iconBgRect" presStyleLbl="bgShp" presStyleIdx="3" presStyleCnt="4"/>
      <dgm:spPr/>
    </dgm:pt>
    <dgm:pt modelId="{1486292F-9677-460E-9320-C45FF20CA1F4}" type="pres">
      <dgm:prSet presAssocID="{99282C64-2847-43E0-9CD1-B937BF86A875}" presName="iconRect" presStyleLbl="node1" presStyleIdx="3" presStyleCnt="4"/>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Social Network"/>
        </a:ext>
      </dgm:extLst>
    </dgm:pt>
    <dgm:pt modelId="{4A60012F-49E2-43DE-8888-D6FCECCA73DF}" type="pres">
      <dgm:prSet presAssocID="{99282C64-2847-43E0-9CD1-B937BF86A875}" presName="spaceRect" presStyleCnt="0"/>
      <dgm:spPr/>
    </dgm:pt>
    <dgm:pt modelId="{7C685808-E1A3-4CA5-8942-F2A9A3CE6405}" type="pres">
      <dgm:prSet presAssocID="{99282C64-2847-43E0-9CD1-B937BF86A875}" presName="textRect" presStyleLbl="revTx" presStyleIdx="3" presStyleCnt="4" custLinFactNeighborX="-5194" custLinFactNeighborY="50875">
        <dgm:presLayoutVars>
          <dgm:chMax val="1"/>
          <dgm:chPref val="1"/>
        </dgm:presLayoutVars>
      </dgm:prSet>
      <dgm:spPr/>
    </dgm:pt>
  </dgm:ptLst>
  <dgm:cxnLst>
    <dgm:cxn modelId="{9989A528-BBD0-4EC8-9F10-CBFD34B37E13}" type="presOf" srcId="{99282C64-2847-43E0-9CD1-B937BF86A875}" destId="{7C685808-E1A3-4CA5-8942-F2A9A3CE6405}" srcOrd="0" destOrd="0" presId="urn:microsoft.com/office/officeart/2018/2/layout/IconCircleList"/>
    <dgm:cxn modelId="{965F5D4D-8B8C-46C1-80C6-64C1A835A04F}" type="presOf" srcId="{CDFF222B-900D-4619-9B51-3747DFAFEB63}" destId="{39B867F3-30B3-4FB3-BCF6-5B8193A53D8E}" srcOrd="0" destOrd="0" presId="urn:microsoft.com/office/officeart/2018/2/layout/IconCircleList"/>
    <dgm:cxn modelId="{9A1D5D6F-7588-4B9C-A46B-D08FE5464EDD}" type="presOf" srcId="{751B23B3-2EAD-431B-BB1A-A45DB404E6ED}" destId="{60321B36-FCC9-4CB9-84AF-F71B99EF8FBF}" srcOrd="0" destOrd="0" presId="urn:microsoft.com/office/officeart/2018/2/layout/IconCircleList"/>
    <dgm:cxn modelId="{3F2F1F76-F170-4D80-A42D-2049961066D4}" type="presOf" srcId="{CE5D0D75-8C6C-4FAF-8291-0A1EC2FCA376}" destId="{525FA9B2-CB48-4D71-B699-E7360C759541}" srcOrd="0" destOrd="0" presId="urn:microsoft.com/office/officeart/2018/2/layout/IconCircleList"/>
    <dgm:cxn modelId="{2C16047C-A3FD-4926-8DD3-967CB3278292}" srcId="{CDFF222B-900D-4619-9B51-3747DFAFEB63}" destId="{99282C64-2847-43E0-9CD1-B937BF86A875}" srcOrd="3" destOrd="0" parTransId="{F8D4BFB6-DC19-4DA9-A12A-33E3EA2F2407}" sibTransId="{C2EABCCB-0081-46A8-BAEC-B8FCE47DC1F7}"/>
    <dgm:cxn modelId="{570C8E85-B033-404C-9069-68FF3446A9E5}" srcId="{CDFF222B-900D-4619-9B51-3747DFAFEB63}" destId="{0A2E08F2-DB58-4EC7-A8E7-2457E5F87876}" srcOrd="1" destOrd="0" parTransId="{670C43E3-10EF-4895-8767-DCAD4892AFEE}" sibTransId="{4D1B142D-E8DF-404F-A4BC-8767FF7F2037}"/>
    <dgm:cxn modelId="{0E4C7F91-6A73-4200-A108-3ACE12FDEFD0}" srcId="{CDFF222B-900D-4619-9B51-3747DFAFEB63}" destId="{CE5D0D75-8C6C-4FAF-8291-0A1EC2FCA376}" srcOrd="2" destOrd="0" parTransId="{223248D8-AFE4-4C65-8521-0EC1D2D48855}" sibTransId="{751B23B3-2EAD-431B-BB1A-A45DB404E6ED}"/>
    <dgm:cxn modelId="{A6320498-0745-46AE-9473-D4329801A25E}" type="presOf" srcId="{4D1B142D-E8DF-404F-A4BC-8767FF7F2037}" destId="{2D029441-C95B-4D4B-90C1-012E744A9EFC}" srcOrd="0" destOrd="0" presId="urn:microsoft.com/office/officeart/2018/2/layout/IconCircleList"/>
    <dgm:cxn modelId="{C21A23A3-9284-45D2-A746-E5DF073EDDFB}" type="presOf" srcId="{C736FEEA-7C08-4869-B4A6-E893644B7F14}" destId="{4BF10E13-30FC-4DBE-8B18-2A13EAFC016B}" srcOrd="0" destOrd="0" presId="urn:microsoft.com/office/officeart/2018/2/layout/IconCircleList"/>
    <dgm:cxn modelId="{433A12CB-9836-42EB-9C9F-71F65CAF95F4}" type="presOf" srcId="{17866F8B-048B-4E94-ABAF-B0B56A367A29}" destId="{75AA5D38-60CA-44C8-BEEA-6C816304E087}" srcOrd="0" destOrd="0" presId="urn:microsoft.com/office/officeart/2018/2/layout/IconCircleList"/>
    <dgm:cxn modelId="{A177B2F5-C6C4-450F-9D6E-C8C26DF2E679}" type="presOf" srcId="{0A2E08F2-DB58-4EC7-A8E7-2457E5F87876}" destId="{D38E4BDE-1D0B-40D0-A333-5702B8DC9730}" srcOrd="0" destOrd="0" presId="urn:microsoft.com/office/officeart/2018/2/layout/IconCircleList"/>
    <dgm:cxn modelId="{CBAB9CF6-2F6B-4E58-B422-B08968B4A16B}" srcId="{CDFF222B-900D-4619-9B51-3747DFAFEB63}" destId="{C736FEEA-7C08-4869-B4A6-E893644B7F14}" srcOrd="0" destOrd="0" parTransId="{69BF991E-6FE4-491F-B808-96225A7CFEA1}" sibTransId="{17866F8B-048B-4E94-ABAF-B0B56A367A29}"/>
    <dgm:cxn modelId="{B4614E13-C1C8-4928-A811-2EBBB5D632B8}" type="presParOf" srcId="{39B867F3-30B3-4FB3-BCF6-5B8193A53D8E}" destId="{B99F8E18-EC8B-4AD1-8E87-65DA65B7E5C8}" srcOrd="0" destOrd="0" presId="urn:microsoft.com/office/officeart/2018/2/layout/IconCircleList"/>
    <dgm:cxn modelId="{6749960C-B0E9-42D6-8388-F335BDF89933}" type="presParOf" srcId="{B99F8E18-EC8B-4AD1-8E87-65DA65B7E5C8}" destId="{2E902249-1832-4C27-9AF4-1D09432A24F9}" srcOrd="0" destOrd="0" presId="urn:microsoft.com/office/officeart/2018/2/layout/IconCircleList"/>
    <dgm:cxn modelId="{F9BA0763-5821-43E8-B005-3DB3032DED97}" type="presParOf" srcId="{2E902249-1832-4C27-9AF4-1D09432A24F9}" destId="{2DD73173-6D31-405A-BE93-F4C1A5DC260F}" srcOrd="0" destOrd="0" presId="urn:microsoft.com/office/officeart/2018/2/layout/IconCircleList"/>
    <dgm:cxn modelId="{23E815F4-B07D-4B8B-9C41-D94E4E14E2B0}" type="presParOf" srcId="{2E902249-1832-4C27-9AF4-1D09432A24F9}" destId="{8C883E38-8329-416E-9F82-0914B65D572A}" srcOrd="1" destOrd="0" presId="urn:microsoft.com/office/officeart/2018/2/layout/IconCircleList"/>
    <dgm:cxn modelId="{7D27CDB8-4647-4962-A738-A094197110E8}" type="presParOf" srcId="{2E902249-1832-4C27-9AF4-1D09432A24F9}" destId="{EFBDBE1F-B880-49AB-A669-F18169F6BD28}" srcOrd="2" destOrd="0" presId="urn:microsoft.com/office/officeart/2018/2/layout/IconCircleList"/>
    <dgm:cxn modelId="{F0577057-AA4B-428F-AE42-B0F450676E07}" type="presParOf" srcId="{2E902249-1832-4C27-9AF4-1D09432A24F9}" destId="{4BF10E13-30FC-4DBE-8B18-2A13EAFC016B}" srcOrd="3" destOrd="0" presId="urn:microsoft.com/office/officeart/2018/2/layout/IconCircleList"/>
    <dgm:cxn modelId="{BE5E479E-772E-4BF3-86D1-C48C2F2FCD57}" type="presParOf" srcId="{B99F8E18-EC8B-4AD1-8E87-65DA65B7E5C8}" destId="{75AA5D38-60CA-44C8-BEEA-6C816304E087}" srcOrd="1" destOrd="0" presId="urn:microsoft.com/office/officeart/2018/2/layout/IconCircleList"/>
    <dgm:cxn modelId="{5780D848-8367-4790-8748-5915695D0819}" type="presParOf" srcId="{B99F8E18-EC8B-4AD1-8E87-65DA65B7E5C8}" destId="{1057CF5C-D28A-4B46-AAF4-4412ADA89AC3}" srcOrd="2" destOrd="0" presId="urn:microsoft.com/office/officeart/2018/2/layout/IconCircleList"/>
    <dgm:cxn modelId="{E166A28D-6A98-46B1-B598-6D955A96E6D8}" type="presParOf" srcId="{1057CF5C-D28A-4B46-AAF4-4412ADA89AC3}" destId="{60A2E714-392B-4ABB-A612-971B5FBB2212}" srcOrd="0" destOrd="0" presId="urn:microsoft.com/office/officeart/2018/2/layout/IconCircleList"/>
    <dgm:cxn modelId="{8495FE55-D597-4939-95F6-D45E503701AA}" type="presParOf" srcId="{1057CF5C-D28A-4B46-AAF4-4412ADA89AC3}" destId="{737EF51B-EF16-40E1-A96B-8C07C45D7CDF}" srcOrd="1" destOrd="0" presId="urn:microsoft.com/office/officeart/2018/2/layout/IconCircleList"/>
    <dgm:cxn modelId="{A196D9ED-1CF3-4EAF-AB4C-613A4F017A7A}" type="presParOf" srcId="{1057CF5C-D28A-4B46-AAF4-4412ADA89AC3}" destId="{5128CEB2-6E09-4289-AEF5-3D9A3CB543FE}" srcOrd="2" destOrd="0" presId="urn:microsoft.com/office/officeart/2018/2/layout/IconCircleList"/>
    <dgm:cxn modelId="{1AA120F9-FC1B-49C8-826B-233B2AB4D8F5}" type="presParOf" srcId="{1057CF5C-D28A-4B46-AAF4-4412ADA89AC3}" destId="{D38E4BDE-1D0B-40D0-A333-5702B8DC9730}" srcOrd="3" destOrd="0" presId="urn:microsoft.com/office/officeart/2018/2/layout/IconCircleList"/>
    <dgm:cxn modelId="{41B8FA57-148A-4B47-8457-D7594FADF5BF}" type="presParOf" srcId="{B99F8E18-EC8B-4AD1-8E87-65DA65B7E5C8}" destId="{2D029441-C95B-4D4B-90C1-012E744A9EFC}" srcOrd="3" destOrd="0" presId="urn:microsoft.com/office/officeart/2018/2/layout/IconCircleList"/>
    <dgm:cxn modelId="{965D5F3B-D757-422D-9791-0F5FB82892A2}" type="presParOf" srcId="{B99F8E18-EC8B-4AD1-8E87-65DA65B7E5C8}" destId="{AA7E5CFE-B1D9-4B2E-A51E-EDD46AE46180}" srcOrd="4" destOrd="0" presId="urn:microsoft.com/office/officeart/2018/2/layout/IconCircleList"/>
    <dgm:cxn modelId="{451001D0-E143-4243-B976-BF3A34209E5B}" type="presParOf" srcId="{AA7E5CFE-B1D9-4B2E-A51E-EDD46AE46180}" destId="{24D467A9-CFF4-4737-A716-E227A2034329}" srcOrd="0" destOrd="0" presId="urn:microsoft.com/office/officeart/2018/2/layout/IconCircleList"/>
    <dgm:cxn modelId="{32433A52-281D-4E64-B2CD-4E4DC7B0C4B5}" type="presParOf" srcId="{AA7E5CFE-B1D9-4B2E-A51E-EDD46AE46180}" destId="{CBEC9600-FF82-43D1-9916-4B0EA204732D}" srcOrd="1" destOrd="0" presId="urn:microsoft.com/office/officeart/2018/2/layout/IconCircleList"/>
    <dgm:cxn modelId="{5C969C00-9414-440F-900F-57A4AED85D1C}" type="presParOf" srcId="{AA7E5CFE-B1D9-4B2E-A51E-EDD46AE46180}" destId="{F4C349BA-5638-462B-AC78-F801F82EFAD7}" srcOrd="2" destOrd="0" presId="urn:microsoft.com/office/officeart/2018/2/layout/IconCircleList"/>
    <dgm:cxn modelId="{6FBFA68B-BAE0-4441-A504-3D27D70A8BEE}" type="presParOf" srcId="{AA7E5CFE-B1D9-4B2E-A51E-EDD46AE46180}" destId="{525FA9B2-CB48-4D71-B699-E7360C759541}" srcOrd="3" destOrd="0" presId="urn:microsoft.com/office/officeart/2018/2/layout/IconCircleList"/>
    <dgm:cxn modelId="{C75BA9EB-4618-4590-992F-B9CC7222024A}" type="presParOf" srcId="{B99F8E18-EC8B-4AD1-8E87-65DA65B7E5C8}" destId="{60321B36-FCC9-4CB9-84AF-F71B99EF8FBF}" srcOrd="5" destOrd="0" presId="urn:microsoft.com/office/officeart/2018/2/layout/IconCircleList"/>
    <dgm:cxn modelId="{C531C0EA-8D39-4CB1-912E-D4C740B51F58}" type="presParOf" srcId="{B99F8E18-EC8B-4AD1-8E87-65DA65B7E5C8}" destId="{71A9DB18-2778-4496-8E2B-57541EE0C04B}" srcOrd="6" destOrd="0" presId="urn:microsoft.com/office/officeart/2018/2/layout/IconCircleList"/>
    <dgm:cxn modelId="{DFB6D9CE-4490-405B-86E2-FC0BCD237258}" type="presParOf" srcId="{71A9DB18-2778-4496-8E2B-57541EE0C04B}" destId="{DD3ACFD4-8916-4BA9-9052-EE1F274394FA}" srcOrd="0" destOrd="0" presId="urn:microsoft.com/office/officeart/2018/2/layout/IconCircleList"/>
    <dgm:cxn modelId="{0D602D47-3D85-4EEC-9E34-64E41579C255}" type="presParOf" srcId="{71A9DB18-2778-4496-8E2B-57541EE0C04B}" destId="{1486292F-9677-460E-9320-C45FF20CA1F4}" srcOrd="1" destOrd="0" presId="urn:microsoft.com/office/officeart/2018/2/layout/IconCircleList"/>
    <dgm:cxn modelId="{904CFEBF-18D2-4E66-90CD-30D996BD2B73}" type="presParOf" srcId="{71A9DB18-2778-4496-8E2B-57541EE0C04B}" destId="{4A60012F-49E2-43DE-8888-D6FCECCA73DF}" srcOrd="2" destOrd="0" presId="urn:microsoft.com/office/officeart/2018/2/layout/IconCircleList"/>
    <dgm:cxn modelId="{505DFDCB-647A-4913-B02E-84AEBCBAA37B}" type="presParOf" srcId="{71A9DB18-2778-4496-8E2B-57541EE0C04B}" destId="{7C685808-E1A3-4CA5-8942-F2A9A3CE640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DB81D9-AFCD-4872-9108-F1064F1712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25BB248-D4EC-458D-8A69-4C7BC0380C25}">
      <dgm:prSet phldrT="[Text]"/>
      <dgm:spPr/>
      <dgm:t>
        <a:bodyPr/>
        <a:lstStyle/>
        <a:p>
          <a:r>
            <a:rPr lang="en-US" b="1" dirty="0"/>
            <a:t>Nature Connection</a:t>
          </a:r>
        </a:p>
      </dgm:t>
    </dgm:pt>
    <dgm:pt modelId="{9384517E-96C1-4291-AB81-0D00FBD89AF8}" type="parTrans" cxnId="{9AF3C270-FFFB-4756-BAFA-05F759A2F7C0}">
      <dgm:prSet/>
      <dgm:spPr/>
      <dgm:t>
        <a:bodyPr/>
        <a:lstStyle/>
        <a:p>
          <a:endParaRPr lang="en-US"/>
        </a:p>
      </dgm:t>
    </dgm:pt>
    <dgm:pt modelId="{C03F90F4-0779-4620-9E48-780AA735F258}" type="sibTrans" cxnId="{9AF3C270-FFFB-4756-BAFA-05F759A2F7C0}">
      <dgm:prSet/>
      <dgm:spPr/>
      <dgm:t>
        <a:bodyPr/>
        <a:lstStyle/>
        <a:p>
          <a:endParaRPr lang="en-US"/>
        </a:p>
      </dgm:t>
    </dgm:pt>
    <dgm:pt modelId="{3B2A2956-8F27-4CD4-805F-B064F0E2F85F}">
      <dgm:prSet phldrT="[Text]"/>
      <dgm:spPr/>
      <dgm:t>
        <a:bodyPr/>
        <a:lstStyle/>
        <a:p>
          <a:r>
            <a:rPr lang="en-US" b="1" dirty="0"/>
            <a:t>Screen/Smartphone Time</a:t>
          </a:r>
        </a:p>
      </dgm:t>
    </dgm:pt>
    <dgm:pt modelId="{898D1FC4-4A4B-4BCB-AAE5-1B3BF501E48D}" type="parTrans" cxnId="{133D842E-6E80-4FFF-B009-0815D4440801}">
      <dgm:prSet/>
      <dgm:spPr/>
      <dgm:t>
        <a:bodyPr/>
        <a:lstStyle/>
        <a:p>
          <a:endParaRPr lang="en-US"/>
        </a:p>
      </dgm:t>
    </dgm:pt>
    <dgm:pt modelId="{FD590FD7-EB92-41F0-B591-7326B6FBAACC}" type="sibTrans" cxnId="{133D842E-6E80-4FFF-B009-0815D4440801}">
      <dgm:prSet/>
      <dgm:spPr/>
      <dgm:t>
        <a:bodyPr/>
        <a:lstStyle/>
        <a:p>
          <a:endParaRPr lang="en-US"/>
        </a:p>
      </dgm:t>
    </dgm:pt>
    <dgm:pt modelId="{48DAF755-055F-4607-8E35-AF0684FE3656}">
      <dgm:prSet phldrT="[Text]"/>
      <dgm:spPr/>
      <dgm:t>
        <a:bodyPr/>
        <a:lstStyle/>
        <a:p>
          <a:r>
            <a:rPr lang="en-US" b="1" dirty="0"/>
            <a:t>Spirituality</a:t>
          </a:r>
        </a:p>
      </dgm:t>
    </dgm:pt>
    <dgm:pt modelId="{C5858AA3-92FA-4438-8FCA-2F7BFFEF76A2}" type="parTrans" cxnId="{EC3E98A3-7B13-4925-8441-4F3C10A31F36}">
      <dgm:prSet/>
      <dgm:spPr/>
      <dgm:t>
        <a:bodyPr/>
        <a:lstStyle/>
        <a:p>
          <a:endParaRPr lang="en-US"/>
        </a:p>
      </dgm:t>
    </dgm:pt>
    <dgm:pt modelId="{DDCD1EAC-CB03-4898-A6BA-9D2202BBFC3C}" type="sibTrans" cxnId="{EC3E98A3-7B13-4925-8441-4F3C10A31F36}">
      <dgm:prSet/>
      <dgm:spPr/>
      <dgm:t>
        <a:bodyPr/>
        <a:lstStyle/>
        <a:p>
          <a:endParaRPr lang="en-US"/>
        </a:p>
      </dgm:t>
    </dgm:pt>
    <dgm:pt modelId="{F50BC030-2C2E-462A-8765-B982B930567A}">
      <dgm:prSet phldrT="[Text]"/>
      <dgm:spPr/>
      <dgm:t>
        <a:bodyPr/>
        <a:lstStyle/>
        <a:p>
          <a:r>
            <a:rPr lang="en-US" b="1" dirty="0"/>
            <a:t>Lifelong Learning</a:t>
          </a:r>
        </a:p>
      </dgm:t>
    </dgm:pt>
    <dgm:pt modelId="{6E5C4F8B-6268-4F72-ADE1-CFA1183B0C82}" type="parTrans" cxnId="{EFFEBED7-D8B3-4924-BBBB-FFF2B6D6A9AD}">
      <dgm:prSet/>
      <dgm:spPr/>
      <dgm:t>
        <a:bodyPr/>
        <a:lstStyle/>
        <a:p>
          <a:endParaRPr lang="en-US"/>
        </a:p>
      </dgm:t>
    </dgm:pt>
    <dgm:pt modelId="{C5863D2A-DD14-470B-B2FF-560EB2A6AFCF}" type="sibTrans" cxnId="{EFFEBED7-D8B3-4924-BBBB-FFF2B6D6A9AD}">
      <dgm:prSet/>
      <dgm:spPr/>
      <dgm:t>
        <a:bodyPr/>
        <a:lstStyle/>
        <a:p>
          <a:endParaRPr lang="en-US"/>
        </a:p>
      </dgm:t>
    </dgm:pt>
    <dgm:pt modelId="{6634976B-B63F-4B60-A20E-4010B27D5394}" type="pres">
      <dgm:prSet presAssocID="{10DB81D9-AFCD-4872-9108-F1064F171234}" presName="Name0" presStyleCnt="0">
        <dgm:presLayoutVars>
          <dgm:chMax val="7"/>
          <dgm:chPref val="7"/>
          <dgm:dir/>
        </dgm:presLayoutVars>
      </dgm:prSet>
      <dgm:spPr/>
    </dgm:pt>
    <dgm:pt modelId="{EF52D26C-0239-4E84-88BF-F3FBA08D9762}" type="pres">
      <dgm:prSet presAssocID="{10DB81D9-AFCD-4872-9108-F1064F171234}" presName="Name1" presStyleCnt="0"/>
      <dgm:spPr/>
    </dgm:pt>
    <dgm:pt modelId="{2D80544D-B9C2-4C25-B110-F1CE3BC3BFA4}" type="pres">
      <dgm:prSet presAssocID="{10DB81D9-AFCD-4872-9108-F1064F171234}" presName="cycle" presStyleCnt="0"/>
      <dgm:spPr/>
    </dgm:pt>
    <dgm:pt modelId="{D9D0A2B4-102B-419E-9B5F-B26E6239C750}" type="pres">
      <dgm:prSet presAssocID="{10DB81D9-AFCD-4872-9108-F1064F171234}" presName="srcNode" presStyleLbl="node1" presStyleIdx="0" presStyleCnt="4"/>
      <dgm:spPr/>
    </dgm:pt>
    <dgm:pt modelId="{06A68CAB-4ED7-4338-9E6D-A47C858EEC8C}" type="pres">
      <dgm:prSet presAssocID="{10DB81D9-AFCD-4872-9108-F1064F171234}" presName="conn" presStyleLbl="parChTrans1D2" presStyleIdx="0" presStyleCnt="1"/>
      <dgm:spPr/>
    </dgm:pt>
    <dgm:pt modelId="{C18622FD-C488-46B3-A3D1-11982E81F63B}" type="pres">
      <dgm:prSet presAssocID="{10DB81D9-AFCD-4872-9108-F1064F171234}" presName="extraNode" presStyleLbl="node1" presStyleIdx="0" presStyleCnt="4"/>
      <dgm:spPr/>
    </dgm:pt>
    <dgm:pt modelId="{0C24B101-11ED-4516-9F40-B5ADB52A84C4}" type="pres">
      <dgm:prSet presAssocID="{10DB81D9-AFCD-4872-9108-F1064F171234}" presName="dstNode" presStyleLbl="node1" presStyleIdx="0" presStyleCnt="4"/>
      <dgm:spPr/>
    </dgm:pt>
    <dgm:pt modelId="{00DE068F-8783-4869-BA8E-1C237FA1D31F}" type="pres">
      <dgm:prSet presAssocID="{225BB248-D4EC-458D-8A69-4C7BC0380C25}" presName="text_1" presStyleLbl="node1" presStyleIdx="0" presStyleCnt="4">
        <dgm:presLayoutVars>
          <dgm:bulletEnabled val="1"/>
        </dgm:presLayoutVars>
      </dgm:prSet>
      <dgm:spPr/>
    </dgm:pt>
    <dgm:pt modelId="{0571E675-80F7-450A-A9C9-5957BDBDBDA5}" type="pres">
      <dgm:prSet presAssocID="{225BB248-D4EC-458D-8A69-4C7BC0380C25}" presName="accent_1" presStyleCnt="0"/>
      <dgm:spPr/>
    </dgm:pt>
    <dgm:pt modelId="{47139C20-E04D-46B2-8780-7B3E55FEA4CD}" type="pres">
      <dgm:prSet presAssocID="{225BB248-D4EC-458D-8A69-4C7BC0380C25}" presName="accentRepeatNode" presStyleLbl="solidFgAcc1" presStyleIdx="0" presStyleCnt="4"/>
      <dgm:spPr/>
    </dgm:pt>
    <dgm:pt modelId="{92562DAD-F734-4DA8-BA45-403529982F2D}" type="pres">
      <dgm:prSet presAssocID="{3B2A2956-8F27-4CD4-805F-B064F0E2F85F}" presName="text_2" presStyleLbl="node1" presStyleIdx="1" presStyleCnt="4">
        <dgm:presLayoutVars>
          <dgm:bulletEnabled val="1"/>
        </dgm:presLayoutVars>
      </dgm:prSet>
      <dgm:spPr/>
    </dgm:pt>
    <dgm:pt modelId="{A791CEFE-E17E-4A7C-82FE-AC7454D9B4FA}" type="pres">
      <dgm:prSet presAssocID="{3B2A2956-8F27-4CD4-805F-B064F0E2F85F}" presName="accent_2" presStyleCnt="0"/>
      <dgm:spPr/>
    </dgm:pt>
    <dgm:pt modelId="{EE7611B9-C268-4C33-858E-396D891DD8CE}" type="pres">
      <dgm:prSet presAssocID="{3B2A2956-8F27-4CD4-805F-B064F0E2F85F}" presName="accentRepeatNode" presStyleLbl="solidFgAcc1" presStyleIdx="1" presStyleCnt="4"/>
      <dgm:spPr/>
    </dgm:pt>
    <dgm:pt modelId="{7A8383FA-E39E-4B1E-BB9F-2B413B6150F6}" type="pres">
      <dgm:prSet presAssocID="{48DAF755-055F-4607-8E35-AF0684FE3656}" presName="text_3" presStyleLbl="node1" presStyleIdx="2" presStyleCnt="4">
        <dgm:presLayoutVars>
          <dgm:bulletEnabled val="1"/>
        </dgm:presLayoutVars>
      </dgm:prSet>
      <dgm:spPr/>
    </dgm:pt>
    <dgm:pt modelId="{84383CAC-39AD-4032-9A83-39EB5988CF48}" type="pres">
      <dgm:prSet presAssocID="{48DAF755-055F-4607-8E35-AF0684FE3656}" presName="accent_3" presStyleCnt="0"/>
      <dgm:spPr/>
    </dgm:pt>
    <dgm:pt modelId="{6C78DC1B-9CD7-421C-96F7-AA3F7C29E500}" type="pres">
      <dgm:prSet presAssocID="{48DAF755-055F-4607-8E35-AF0684FE3656}" presName="accentRepeatNode" presStyleLbl="solidFgAcc1" presStyleIdx="2" presStyleCnt="4"/>
      <dgm:spPr/>
    </dgm:pt>
    <dgm:pt modelId="{6F55821F-63F2-48B3-B3C9-A47B96D4E893}" type="pres">
      <dgm:prSet presAssocID="{F50BC030-2C2E-462A-8765-B982B930567A}" presName="text_4" presStyleLbl="node1" presStyleIdx="3" presStyleCnt="4">
        <dgm:presLayoutVars>
          <dgm:bulletEnabled val="1"/>
        </dgm:presLayoutVars>
      </dgm:prSet>
      <dgm:spPr/>
    </dgm:pt>
    <dgm:pt modelId="{B70038A2-53E3-477A-8E89-EE530D12AF67}" type="pres">
      <dgm:prSet presAssocID="{F50BC030-2C2E-462A-8765-B982B930567A}" presName="accent_4" presStyleCnt="0"/>
      <dgm:spPr/>
    </dgm:pt>
    <dgm:pt modelId="{34CE0460-8768-44F6-BF8A-FD11D0F0C40B}" type="pres">
      <dgm:prSet presAssocID="{F50BC030-2C2E-462A-8765-B982B930567A}" presName="accentRepeatNode" presStyleLbl="solidFgAcc1" presStyleIdx="3" presStyleCnt="4"/>
      <dgm:spPr/>
    </dgm:pt>
  </dgm:ptLst>
  <dgm:cxnLst>
    <dgm:cxn modelId="{AD52AA21-FB25-4B5A-90EC-40AC773B64FE}" type="presOf" srcId="{F50BC030-2C2E-462A-8765-B982B930567A}" destId="{6F55821F-63F2-48B3-B3C9-A47B96D4E893}" srcOrd="0" destOrd="0" presId="urn:microsoft.com/office/officeart/2008/layout/VerticalCurvedList"/>
    <dgm:cxn modelId="{133D842E-6E80-4FFF-B009-0815D4440801}" srcId="{10DB81D9-AFCD-4872-9108-F1064F171234}" destId="{3B2A2956-8F27-4CD4-805F-B064F0E2F85F}" srcOrd="1" destOrd="0" parTransId="{898D1FC4-4A4B-4BCB-AAE5-1B3BF501E48D}" sibTransId="{FD590FD7-EB92-41F0-B591-7326B6FBAACC}"/>
    <dgm:cxn modelId="{D7243932-2F6B-4FAE-855B-D69BD2BE1ED9}" type="presOf" srcId="{3B2A2956-8F27-4CD4-805F-B064F0E2F85F}" destId="{92562DAD-F734-4DA8-BA45-403529982F2D}" srcOrd="0" destOrd="0" presId="urn:microsoft.com/office/officeart/2008/layout/VerticalCurvedList"/>
    <dgm:cxn modelId="{9E04E437-0E26-48CF-AF91-F3E53555A18A}" type="presOf" srcId="{225BB248-D4EC-458D-8A69-4C7BC0380C25}" destId="{00DE068F-8783-4869-BA8E-1C237FA1D31F}" srcOrd="0" destOrd="0" presId="urn:microsoft.com/office/officeart/2008/layout/VerticalCurvedList"/>
    <dgm:cxn modelId="{9CF94562-41F5-4344-86AA-23D34E839A2B}" type="presOf" srcId="{48DAF755-055F-4607-8E35-AF0684FE3656}" destId="{7A8383FA-E39E-4B1E-BB9F-2B413B6150F6}" srcOrd="0" destOrd="0" presId="urn:microsoft.com/office/officeart/2008/layout/VerticalCurvedList"/>
    <dgm:cxn modelId="{9AF3C270-FFFB-4756-BAFA-05F759A2F7C0}" srcId="{10DB81D9-AFCD-4872-9108-F1064F171234}" destId="{225BB248-D4EC-458D-8A69-4C7BC0380C25}" srcOrd="0" destOrd="0" parTransId="{9384517E-96C1-4291-AB81-0D00FBD89AF8}" sibTransId="{C03F90F4-0779-4620-9E48-780AA735F258}"/>
    <dgm:cxn modelId="{B5104381-6A9F-4E32-8765-D011EE4A1D42}" type="presOf" srcId="{C03F90F4-0779-4620-9E48-780AA735F258}" destId="{06A68CAB-4ED7-4338-9E6D-A47C858EEC8C}" srcOrd="0" destOrd="0" presId="urn:microsoft.com/office/officeart/2008/layout/VerticalCurvedList"/>
    <dgm:cxn modelId="{EC3E98A3-7B13-4925-8441-4F3C10A31F36}" srcId="{10DB81D9-AFCD-4872-9108-F1064F171234}" destId="{48DAF755-055F-4607-8E35-AF0684FE3656}" srcOrd="2" destOrd="0" parTransId="{C5858AA3-92FA-4438-8FCA-2F7BFFEF76A2}" sibTransId="{DDCD1EAC-CB03-4898-A6BA-9D2202BBFC3C}"/>
    <dgm:cxn modelId="{EFFEBED7-D8B3-4924-BBBB-FFF2B6D6A9AD}" srcId="{10DB81D9-AFCD-4872-9108-F1064F171234}" destId="{F50BC030-2C2E-462A-8765-B982B930567A}" srcOrd="3" destOrd="0" parTransId="{6E5C4F8B-6268-4F72-ADE1-CFA1183B0C82}" sibTransId="{C5863D2A-DD14-470B-B2FF-560EB2A6AFCF}"/>
    <dgm:cxn modelId="{A96767E0-9691-4607-B303-4A177DE4276B}" type="presOf" srcId="{10DB81D9-AFCD-4872-9108-F1064F171234}" destId="{6634976B-B63F-4B60-A20E-4010B27D5394}" srcOrd="0" destOrd="0" presId="urn:microsoft.com/office/officeart/2008/layout/VerticalCurvedList"/>
    <dgm:cxn modelId="{35EFB4C5-177C-44F0-AEE5-054BB16F7F36}" type="presParOf" srcId="{6634976B-B63F-4B60-A20E-4010B27D5394}" destId="{EF52D26C-0239-4E84-88BF-F3FBA08D9762}" srcOrd="0" destOrd="0" presId="urn:microsoft.com/office/officeart/2008/layout/VerticalCurvedList"/>
    <dgm:cxn modelId="{7A1B7F5A-F489-4A17-9B09-FFD43FF5FC47}" type="presParOf" srcId="{EF52D26C-0239-4E84-88BF-F3FBA08D9762}" destId="{2D80544D-B9C2-4C25-B110-F1CE3BC3BFA4}" srcOrd="0" destOrd="0" presId="urn:microsoft.com/office/officeart/2008/layout/VerticalCurvedList"/>
    <dgm:cxn modelId="{7D936ADD-5620-4DE1-BE12-147B6109F3E3}" type="presParOf" srcId="{2D80544D-B9C2-4C25-B110-F1CE3BC3BFA4}" destId="{D9D0A2B4-102B-419E-9B5F-B26E6239C750}" srcOrd="0" destOrd="0" presId="urn:microsoft.com/office/officeart/2008/layout/VerticalCurvedList"/>
    <dgm:cxn modelId="{EF1111D0-5757-4FF1-8C0F-5D940F94C164}" type="presParOf" srcId="{2D80544D-B9C2-4C25-B110-F1CE3BC3BFA4}" destId="{06A68CAB-4ED7-4338-9E6D-A47C858EEC8C}" srcOrd="1" destOrd="0" presId="urn:microsoft.com/office/officeart/2008/layout/VerticalCurvedList"/>
    <dgm:cxn modelId="{71BE5980-40FE-4DD0-896B-EF4A096E7D26}" type="presParOf" srcId="{2D80544D-B9C2-4C25-B110-F1CE3BC3BFA4}" destId="{C18622FD-C488-46B3-A3D1-11982E81F63B}" srcOrd="2" destOrd="0" presId="urn:microsoft.com/office/officeart/2008/layout/VerticalCurvedList"/>
    <dgm:cxn modelId="{DD8D8E3C-A462-4D4E-A7BB-33CD17D453AC}" type="presParOf" srcId="{2D80544D-B9C2-4C25-B110-F1CE3BC3BFA4}" destId="{0C24B101-11ED-4516-9F40-B5ADB52A84C4}" srcOrd="3" destOrd="0" presId="urn:microsoft.com/office/officeart/2008/layout/VerticalCurvedList"/>
    <dgm:cxn modelId="{28732BD4-3CDE-4F69-AD32-C5DF72BA232B}" type="presParOf" srcId="{EF52D26C-0239-4E84-88BF-F3FBA08D9762}" destId="{00DE068F-8783-4869-BA8E-1C237FA1D31F}" srcOrd="1" destOrd="0" presId="urn:microsoft.com/office/officeart/2008/layout/VerticalCurvedList"/>
    <dgm:cxn modelId="{76DAB390-965A-43FF-B256-3983B099A064}" type="presParOf" srcId="{EF52D26C-0239-4E84-88BF-F3FBA08D9762}" destId="{0571E675-80F7-450A-A9C9-5957BDBDBDA5}" srcOrd="2" destOrd="0" presId="urn:microsoft.com/office/officeart/2008/layout/VerticalCurvedList"/>
    <dgm:cxn modelId="{37C19CE0-CC70-436D-B45C-D49FABF9F777}" type="presParOf" srcId="{0571E675-80F7-450A-A9C9-5957BDBDBDA5}" destId="{47139C20-E04D-46B2-8780-7B3E55FEA4CD}" srcOrd="0" destOrd="0" presId="urn:microsoft.com/office/officeart/2008/layout/VerticalCurvedList"/>
    <dgm:cxn modelId="{A37C3B3A-D083-4E88-8EB4-C9688C27E71E}" type="presParOf" srcId="{EF52D26C-0239-4E84-88BF-F3FBA08D9762}" destId="{92562DAD-F734-4DA8-BA45-403529982F2D}" srcOrd="3" destOrd="0" presId="urn:microsoft.com/office/officeart/2008/layout/VerticalCurvedList"/>
    <dgm:cxn modelId="{E96040F8-6084-4DA5-ADF2-27F790BC783D}" type="presParOf" srcId="{EF52D26C-0239-4E84-88BF-F3FBA08D9762}" destId="{A791CEFE-E17E-4A7C-82FE-AC7454D9B4FA}" srcOrd="4" destOrd="0" presId="urn:microsoft.com/office/officeart/2008/layout/VerticalCurvedList"/>
    <dgm:cxn modelId="{83ED66B1-10C6-4BB3-A3D5-D60A8EC9E39A}" type="presParOf" srcId="{A791CEFE-E17E-4A7C-82FE-AC7454D9B4FA}" destId="{EE7611B9-C268-4C33-858E-396D891DD8CE}" srcOrd="0" destOrd="0" presId="urn:microsoft.com/office/officeart/2008/layout/VerticalCurvedList"/>
    <dgm:cxn modelId="{719B72E4-4286-483B-8428-7D53ABFD86EB}" type="presParOf" srcId="{EF52D26C-0239-4E84-88BF-F3FBA08D9762}" destId="{7A8383FA-E39E-4B1E-BB9F-2B413B6150F6}" srcOrd="5" destOrd="0" presId="urn:microsoft.com/office/officeart/2008/layout/VerticalCurvedList"/>
    <dgm:cxn modelId="{29C66C33-CA08-44CB-A14D-0E2743EB687F}" type="presParOf" srcId="{EF52D26C-0239-4E84-88BF-F3FBA08D9762}" destId="{84383CAC-39AD-4032-9A83-39EB5988CF48}" srcOrd="6" destOrd="0" presId="urn:microsoft.com/office/officeart/2008/layout/VerticalCurvedList"/>
    <dgm:cxn modelId="{C5DA6324-6D4B-4384-8ABE-00180B51D29F}" type="presParOf" srcId="{84383CAC-39AD-4032-9A83-39EB5988CF48}" destId="{6C78DC1B-9CD7-421C-96F7-AA3F7C29E500}" srcOrd="0" destOrd="0" presId="urn:microsoft.com/office/officeart/2008/layout/VerticalCurvedList"/>
    <dgm:cxn modelId="{3864ADD6-0CE9-440A-864E-67F624E1E379}" type="presParOf" srcId="{EF52D26C-0239-4E84-88BF-F3FBA08D9762}" destId="{6F55821F-63F2-48B3-B3C9-A47B96D4E893}" srcOrd="7" destOrd="0" presId="urn:microsoft.com/office/officeart/2008/layout/VerticalCurvedList"/>
    <dgm:cxn modelId="{B7222061-800A-495E-84E1-AEDED69ADFFF}" type="presParOf" srcId="{EF52D26C-0239-4E84-88BF-F3FBA08D9762}" destId="{B70038A2-53E3-477A-8E89-EE530D12AF67}" srcOrd="8" destOrd="0" presId="urn:microsoft.com/office/officeart/2008/layout/VerticalCurvedList"/>
    <dgm:cxn modelId="{1381D6CB-7266-4979-A8C5-D15C0F0145BC}" type="presParOf" srcId="{B70038A2-53E3-477A-8E89-EE530D12AF67}" destId="{34CE0460-8768-44F6-BF8A-FD11D0F0C40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C4A337-BD5A-4F4A-8ABE-1A929711865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F36CE27-9F8B-4C30-81A9-3AC6C45303BF}">
      <dgm:prSet/>
      <dgm:spPr/>
      <dgm:t>
        <a:bodyPr/>
        <a:lstStyle/>
        <a:p>
          <a:pPr>
            <a:lnSpc>
              <a:spcPct val="100000"/>
            </a:lnSpc>
          </a:pPr>
          <a:r>
            <a:rPr lang="en-US"/>
            <a:t>What is </a:t>
          </a:r>
          <a:r>
            <a:rPr lang="en-US" i="1"/>
            <a:t>your</a:t>
          </a:r>
          <a:r>
            <a:rPr lang="en-US"/>
            <a:t> greatest takeaway from this session?</a:t>
          </a:r>
        </a:p>
      </dgm:t>
    </dgm:pt>
    <dgm:pt modelId="{89D00369-3F81-4BE6-B6DF-210E8FE49500}" type="parTrans" cxnId="{46338F84-A4F2-450B-B2EB-00F842C03E73}">
      <dgm:prSet/>
      <dgm:spPr/>
      <dgm:t>
        <a:bodyPr/>
        <a:lstStyle/>
        <a:p>
          <a:endParaRPr lang="en-US"/>
        </a:p>
      </dgm:t>
    </dgm:pt>
    <dgm:pt modelId="{75493139-27C7-4A9C-A478-B5170002D640}" type="sibTrans" cxnId="{46338F84-A4F2-450B-B2EB-00F842C03E73}">
      <dgm:prSet/>
      <dgm:spPr/>
      <dgm:t>
        <a:bodyPr/>
        <a:lstStyle/>
        <a:p>
          <a:endParaRPr lang="en-US"/>
        </a:p>
      </dgm:t>
    </dgm:pt>
    <dgm:pt modelId="{59DAB5F4-05A0-470C-97A4-1E254AFE44C6}">
      <dgm:prSet/>
      <dgm:spPr/>
      <dgm:t>
        <a:bodyPr/>
        <a:lstStyle/>
        <a:p>
          <a:pPr>
            <a:lnSpc>
              <a:spcPct val="100000"/>
            </a:lnSpc>
          </a:pPr>
          <a:r>
            <a:rPr lang="en-US" u="sng"/>
            <a:t>THANK YOU</a:t>
          </a:r>
          <a:endParaRPr lang="en-US"/>
        </a:p>
      </dgm:t>
    </dgm:pt>
    <dgm:pt modelId="{A16682AE-19EB-4AF9-847C-EF1757D75F9D}" type="parTrans" cxnId="{E5DFC98E-4E0B-41F8-8789-C7201103BB39}">
      <dgm:prSet/>
      <dgm:spPr/>
      <dgm:t>
        <a:bodyPr/>
        <a:lstStyle/>
        <a:p>
          <a:endParaRPr lang="en-US"/>
        </a:p>
      </dgm:t>
    </dgm:pt>
    <dgm:pt modelId="{CC9F802F-948B-4D58-A213-687D9AD47E67}" type="sibTrans" cxnId="{E5DFC98E-4E0B-41F8-8789-C7201103BB39}">
      <dgm:prSet/>
      <dgm:spPr/>
      <dgm:t>
        <a:bodyPr/>
        <a:lstStyle/>
        <a:p>
          <a:endParaRPr lang="en-US"/>
        </a:p>
      </dgm:t>
    </dgm:pt>
    <dgm:pt modelId="{E7798D0B-C200-4DDE-B45F-AFFD3C09BF5B}">
      <dgm:prSet/>
      <dgm:spPr/>
      <dgm:t>
        <a:bodyPr/>
        <a:lstStyle/>
        <a:p>
          <a:pPr>
            <a:lnSpc>
              <a:spcPct val="100000"/>
            </a:lnSpc>
          </a:pPr>
          <a:r>
            <a:rPr lang="en-US" b="1"/>
            <a:t>All of you </a:t>
          </a:r>
          <a:r>
            <a:rPr lang="en-US"/>
            <a:t>for participating today!</a:t>
          </a:r>
        </a:p>
      </dgm:t>
    </dgm:pt>
    <dgm:pt modelId="{1FF45A1C-E456-446E-A2B3-AFBE109EF7AD}" type="parTrans" cxnId="{828B1C9E-AAB0-45F4-A9C8-018E64CBB157}">
      <dgm:prSet/>
      <dgm:spPr/>
      <dgm:t>
        <a:bodyPr/>
        <a:lstStyle/>
        <a:p>
          <a:endParaRPr lang="en-US"/>
        </a:p>
      </dgm:t>
    </dgm:pt>
    <dgm:pt modelId="{E5C8F84C-92EC-46C7-ACA0-BF15CF6AA6DC}" type="sibTrans" cxnId="{828B1C9E-AAB0-45F4-A9C8-018E64CBB157}">
      <dgm:prSet/>
      <dgm:spPr/>
      <dgm:t>
        <a:bodyPr/>
        <a:lstStyle/>
        <a:p>
          <a:endParaRPr lang="en-US"/>
        </a:p>
      </dgm:t>
    </dgm:pt>
    <dgm:pt modelId="{36DB9F4D-34D6-44F6-9796-F10BF591725A}" type="pres">
      <dgm:prSet presAssocID="{58C4A337-BD5A-4F4A-8ABE-1A9297118658}" presName="root" presStyleCnt="0">
        <dgm:presLayoutVars>
          <dgm:dir/>
          <dgm:resizeHandles val="exact"/>
        </dgm:presLayoutVars>
      </dgm:prSet>
      <dgm:spPr/>
    </dgm:pt>
    <dgm:pt modelId="{8185C109-8EB5-4A57-805B-CCFBBD8EBF5F}" type="pres">
      <dgm:prSet presAssocID="{1F36CE27-9F8B-4C30-81A9-3AC6C45303BF}" presName="compNode" presStyleCnt="0"/>
      <dgm:spPr/>
    </dgm:pt>
    <dgm:pt modelId="{8F4096D2-0C2D-4008-B832-B89AA4B1582A}" type="pres">
      <dgm:prSet presAssocID="{1F36CE27-9F8B-4C30-81A9-3AC6C45303B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97DAF071-9443-44EF-BCC7-BAFD3BA9DEC0}" type="pres">
      <dgm:prSet presAssocID="{1F36CE27-9F8B-4C30-81A9-3AC6C45303BF}" presName="spaceRect" presStyleCnt="0"/>
      <dgm:spPr/>
    </dgm:pt>
    <dgm:pt modelId="{BB22EE48-46C6-46FB-8917-69C861B81898}" type="pres">
      <dgm:prSet presAssocID="{1F36CE27-9F8B-4C30-81A9-3AC6C45303BF}" presName="textRect" presStyleLbl="revTx" presStyleIdx="0" presStyleCnt="3">
        <dgm:presLayoutVars>
          <dgm:chMax val="1"/>
          <dgm:chPref val="1"/>
        </dgm:presLayoutVars>
      </dgm:prSet>
      <dgm:spPr/>
    </dgm:pt>
    <dgm:pt modelId="{FF67E2E6-68BA-4F31-BA18-7461C5F789A4}" type="pres">
      <dgm:prSet presAssocID="{75493139-27C7-4A9C-A478-B5170002D640}" presName="sibTrans" presStyleCnt="0"/>
      <dgm:spPr/>
    </dgm:pt>
    <dgm:pt modelId="{3E4B5FFE-0613-4BC3-BA03-DD79E0D64A38}" type="pres">
      <dgm:prSet presAssocID="{59DAB5F4-05A0-470C-97A4-1E254AFE44C6}" presName="compNode" presStyleCnt="0"/>
      <dgm:spPr/>
    </dgm:pt>
    <dgm:pt modelId="{0F22D127-4C0F-4A31-AF8A-F5A37DE9A26F}" type="pres">
      <dgm:prSet presAssocID="{59DAB5F4-05A0-470C-97A4-1E254AFE44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miling Face with No Fill"/>
        </a:ext>
      </dgm:extLst>
    </dgm:pt>
    <dgm:pt modelId="{E9C880AA-2694-4B21-8F36-681108BF6F00}" type="pres">
      <dgm:prSet presAssocID="{59DAB5F4-05A0-470C-97A4-1E254AFE44C6}" presName="spaceRect" presStyleCnt="0"/>
      <dgm:spPr/>
    </dgm:pt>
    <dgm:pt modelId="{0FBFD9B4-7685-47A6-9339-177B3FC4C045}" type="pres">
      <dgm:prSet presAssocID="{59DAB5F4-05A0-470C-97A4-1E254AFE44C6}" presName="textRect" presStyleLbl="revTx" presStyleIdx="1" presStyleCnt="3">
        <dgm:presLayoutVars>
          <dgm:chMax val="1"/>
          <dgm:chPref val="1"/>
        </dgm:presLayoutVars>
      </dgm:prSet>
      <dgm:spPr/>
    </dgm:pt>
    <dgm:pt modelId="{5C50BCA8-2AEC-4565-886E-9D5825C5AA7C}" type="pres">
      <dgm:prSet presAssocID="{CC9F802F-948B-4D58-A213-687D9AD47E67}" presName="sibTrans" presStyleCnt="0"/>
      <dgm:spPr/>
    </dgm:pt>
    <dgm:pt modelId="{9CFE3303-6142-4FB7-87F4-9026F574A16C}" type="pres">
      <dgm:prSet presAssocID="{E7798D0B-C200-4DDE-B45F-AFFD3C09BF5B}" presName="compNode" presStyleCnt="0"/>
      <dgm:spPr/>
    </dgm:pt>
    <dgm:pt modelId="{F50EFE69-19A8-40FB-83DB-BE757642CDF2}" type="pres">
      <dgm:prSet presAssocID="{E7798D0B-C200-4DDE-B45F-AFFD3C09BF5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FA08F078-7B3A-402E-9241-5D55E607928E}" type="pres">
      <dgm:prSet presAssocID="{E7798D0B-C200-4DDE-B45F-AFFD3C09BF5B}" presName="spaceRect" presStyleCnt="0"/>
      <dgm:spPr/>
    </dgm:pt>
    <dgm:pt modelId="{B20976CA-89E6-48E4-83E5-0A945FFB2A00}" type="pres">
      <dgm:prSet presAssocID="{E7798D0B-C200-4DDE-B45F-AFFD3C09BF5B}" presName="textRect" presStyleLbl="revTx" presStyleIdx="2" presStyleCnt="3">
        <dgm:presLayoutVars>
          <dgm:chMax val="1"/>
          <dgm:chPref val="1"/>
        </dgm:presLayoutVars>
      </dgm:prSet>
      <dgm:spPr/>
    </dgm:pt>
  </dgm:ptLst>
  <dgm:cxnLst>
    <dgm:cxn modelId="{E5F12B10-0A4B-4DF6-AB3D-E81D9F9211D9}" type="presOf" srcId="{58C4A337-BD5A-4F4A-8ABE-1A9297118658}" destId="{36DB9F4D-34D6-44F6-9796-F10BF591725A}" srcOrd="0" destOrd="0" presId="urn:microsoft.com/office/officeart/2018/2/layout/IconLabelList"/>
    <dgm:cxn modelId="{B753177F-335F-48B9-AD6C-2CB40877FD14}" type="presOf" srcId="{E7798D0B-C200-4DDE-B45F-AFFD3C09BF5B}" destId="{B20976CA-89E6-48E4-83E5-0A945FFB2A00}" srcOrd="0" destOrd="0" presId="urn:microsoft.com/office/officeart/2018/2/layout/IconLabelList"/>
    <dgm:cxn modelId="{46338F84-A4F2-450B-B2EB-00F842C03E73}" srcId="{58C4A337-BD5A-4F4A-8ABE-1A9297118658}" destId="{1F36CE27-9F8B-4C30-81A9-3AC6C45303BF}" srcOrd="0" destOrd="0" parTransId="{89D00369-3F81-4BE6-B6DF-210E8FE49500}" sibTransId="{75493139-27C7-4A9C-A478-B5170002D640}"/>
    <dgm:cxn modelId="{E5DFC98E-4E0B-41F8-8789-C7201103BB39}" srcId="{58C4A337-BD5A-4F4A-8ABE-1A9297118658}" destId="{59DAB5F4-05A0-470C-97A4-1E254AFE44C6}" srcOrd="1" destOrd="0" parTransId="{A16682AE-19EB-4AF9-847C-EF1757D75F9D}" sibTransId="{CC9F802F-948B-4D58-A213-687D9AD47E67}"/>
    <dgm:cxn modelId="{828B1C9E-AAB0-45F4-A9C8-018E64CBB157}" srcId="{58C4A337-BD5A-4F4A-8ABE-1A9297118658}" destId="{E7798D0B-C200-4DDE-B45F-AFFD3C09BF5B}" srcOrd="2" destOrd="0" parTransId="{1FF45A1C-E456-446E-A2B3-AFBE109EF7AD}" sibTransId="{E5C8F84C-92EC-46C7-ACA0-BF15CF6AA6DC}"/>
    <dgm:cxn modelId="{18FC83AC-8BD2-49EF-A41B-9F73F8B16882}" type="presOf" srcId="{1F36CE27-9F8B-4C30-81A9-3AC6C45303BF}" destId="{BB22EE48-46C6-46FB-8917-69C861B81898}" srcOrd="0" destOrd="0" presId="urn:microsoft.com/office/officeart/2018/2/layout/IconLabelList"/>
    <dgm:cxn modelId="{3A6FB0F3-1AB5-47CD-9A5E-4A17FB5C00EA}" type="presOf" srcId="{59DAB5F4-05A0-470C-97A4-1E254AFE44C6}" destId="{0FBFD9B4-7685-47A6-9339-177B3FC4C045}" srcOrd="0" destOrd="0" presId="urn:microsoft.com/office/officeart/2018/2/layout/IconLabelList"/>
    <dgm:cxn modelId="{8B81F2DA-9762-4A7A-8158-ADE722998085}" type="presParOf" srcId="{36DB9F4D-34D6-44F6-9796-F10BF591725A}" destId="{8185C109-8EB5-4A57-805B-CCFBBD8EBF5F}" srcOrd="0" destOrd="0" presId="urn:microsoft.com/office/officeart/2018/2/layout/IconLabelList"/>
    <dgm:cxn modelId="{8E6708E5-B29F-4294-B988-1566A82C8F11}" type="presParOf" srcId="{8185C109-8EB5-4A57-805B-CCFBBD8EBF5F}" destId="{8F4096D2-0C2D-4008-B832-B89AA4B1582A}" srcOrd="0" destOrd="0" presId="urn:microsoft.com/office/officeart/2018/2/layout/IconLabelList"/>
    <dgm:cxn modelId="{9D5A26B7-9234-4F6E-A1B6-807F48CEC2BE}" type="presParOf" srcId="{8185C109-8EB5-4A57-805B-CCFBBD8EBF5F}" destId="{97DAF071-9443-44EF-BCC7-BAFD3BA9DEC0}" srcOrd="1" destOrd="0" presId="urn:microsoft.com/office/officeart/2018/2/layout/IconLabelList"/>
    <dgm:cxn modelId="{42DE3EFA-CEAA-443B-9C3E-7CF4D9E9FCD4}" type="presParOf" srcId="{8185C109-8EB5-4A57-805B-CCFBBD8EBF5F}" destId="{BB22EE48-46C6-46FB-8917-69C861B81898}" srcOrd="2" destOrd="0" presId="urn:microsoft.com/office/officeart/2018/2/layout/IconLabelList"/>
    <dgm:cxn modelId="{7CEB9AC7-CE1B-48D9-B410-6DBFE3F2F839}" type="presParOf" srcId="{36DB9F4D-34D6-44F6-9796-F10BF591725A}" destId="{FF67E2E6-68BA-4F31-BA18-7461C5F789A4}" srcOrd="1" destOrd="0" presId="urn:microsoft.com/office/officeart/2018/2/layout/IconLabelList"/>
    <dgm:cxn modelId="{FD510233-F83A-4490-8D42-FA7AF2547485}" type="presParOf" srcId="{36DB9F4D-34D6-44F6-9796-F10BF591725A}" destId="{3E4B5FFE-0613-4BC3-BA03-DD79E0D64A38}" srcOrd="2" destOrd="0" presId="urn:microsoft.com/office/officeart/2018/2/layout/IconLabelList"/>
    <dgm:cxn modelId="{92FE85F0-6939-4A43-8D8F-4CAAD098C483}" type="presParOf" srcId="{3E4B5FFE-0613-4BC3-BA03-DD79E0D64A38}" destId="{0F22D127-4C0F-4A31-AF8A-F5A37DE9A26F}" srcOrd="0" destOrd="0" presId="urn:microsoft.com/office/officeart/2018/2/layout/IconLabelList"/>
    <dgm:cxn modelId="{24AD47D3-7541-4660-8629-1C5417660141}" type="presParOf" srcId="{3E4B5FFE-0613-4BC3-BA03-DD79E0D64A38}" destId="{E9C880AA-2694-4B21-8F36-681108BF6F00}" srcOrd="1" destOrd="0" presId="urn:microsoft.com/office/officeart/2018/2/layout/IconLabelList"/>
    <dgm:cxn modelId="{47E69462-1AAA-4769-A176-D782431ED032}" type="presParOf" srcId="{3E4B5FFE-0613-4BC3-BA03-DD79E0D64A38}" destId="{0FBFD9B4-7685-47A6-9339-177B3FC4C045}" srcOrd="2" destOrd="0" presId="urn:microsoft.com/office/officeart/2018/2/layout/IconLabelList"/>
    <dgm:cxn modelId="{0732BB42-5B7E-49DE-8EAC-0C4C71055C2E}" type="presParOf" srcId="{36DB9F4D-34D6-44F6-9796-F10BF591725A}" destId="{5C50BCA8-2AEC-4565-886E-9D5825C5AA7C}" srcOrd="3" destOrd="0" presId="urn:microsoft.com/office/officeart/2018/2/layout/IconLabelList"/>
    <dgm:cxn modelId="{7FDC6870-692E-4305-8E37-AE184C0565A2}" type="presParOf" srcId="{36DB9F4D-34D6-44F6-9796-F10BF591725A}" destId="{9CFE3303-6142-4FB7-87F4-9026F574A16C}" srcOrd="4" destOrd="0" presId="urn:microsoft.com/office/officeart/2018/2/layout/IconLabelList"/>
    <dgm:cxn modelId="{BEC58AD8-57FE-46B2-A7E2-1E56860BF57B}" type="presParOf" srcId="{9CFE3303-6142-4FB7-87F4-9026F574A16C}" destId="{F50EFE69-19A8-40FB-83DB-BE757642CDF2}" srcOrd="0" destOrd="0" presId="urn:microsoft.com/office/officeart/2018/2/layout/IconLabelList"/>
    <dgm:cxn modelId="{C2F81ABA-BC63-4469-A25E-ED76358FD991}" type="presParOf" srcId="{9CFE3303-6142-4FB7-87F4-9026F574A16C}" destId="{FA08F078-7B3A-402E-9241-5D55E607928E}" srcOrd="1" destOrd="0" presId="urn:microsoft.com/office/officeart/2018/2/layout/IconLabelList"/>
    <dgm:cxn modelId="{5EC3CEAF-FBA4-444C-96C3-05C2302895F9}" type="presParOf" srcId="{9CFE3303-6142-4FB7-87F4-9026F574A16C}" destId="{B20976CA-89E6-48E4-83E5-0A945FFB2A0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38D3C-3B5D-A34D-8290-69431402C0FF}">
      <dsp:nvSpPr>
        <dsp:cNvPr id="0" name=""/>
        <dsp:cNvSpPr/>
      </dsp:nvSpPr>
      <dsp:spPr>
        <a:xfrm>
          <a:off x="0" y="0"/>
          <a:ext cx="71628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D7D57F-60BD-2E47-B41A-F1558CA3DB01}">
      <dsp:nvSpPr>
        <dsp:cNvPr id="0" name=""/>
        <dsp:cNvSpPr/>
      </dsp:nvSpPr>
      <dsp:spPr>
        <a:xfrm>
          <a:off x="0" y="0"/>
          <a:ext cx="1432560" cy="3505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a:t>Dr. Friedman will discuss</a:t>
          </a:r>
          <a:endParaRPr lang="en-US" sz="2300" kern="1200"/>
        </a:p>
      </dsp:txBody>
      <dsp:txXfrm>
        <a:off x="0" y="0"/>
        <a:ext cx="1432560" cy="3505200"/>
      </dsp:txXfrm>
    </dsp:sp>
    <dsp:sp modelId="{63A71351-4CC2-1D42-92DB-19F4FF55FD78}">
      <dsp:nvSpPr>
        <dsp:cNvPr id="0" name=""/>
        <dsp:cNvSpPr/>
      </dsp:nvSpPr>
      <dsp:spPr>
        <a:xfrm>
          <a:off x="1540002" y="13841"/>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Survey of health</a:t>
          </a:r>
        </a:p>
      </dsp:txBody>
      <dsp:txXfrm>
        <a:off x="1540002" y="13841"/>
        <a:ext cx="5622798" cy="276838"/>
      </dsp:txXfrm>
    </dsp:sp>
    <dsp:sp modelId="{A97D1FE0-2AD7-5840-83B3-FEE25A512B06}">
      <dsp:nvSpPr>
        <dsp:cNvPr id="0" name=""/>
        <dsp:cNvSpPr/>
      </dsp:nvSpPr>
      <dsp:spPr>
        <a:xfrm>
          <a:off x="1432560" y="290680"/>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8236FB-ECC5-FE4B-8389-39F34537F109}">
      <dsp:nvSpPr>
        <dsp:cNvPr id="0" name=""/>
        <dsp:cNvSpPr/>
      </dsp:nvSpPr>
      <dsp:spPr>
        <a:xfrm>
          <a:off x="1540002" y="304522"/>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What is lifestyle medicine?</a:t>
          </a:r>
        </a:p>
      </dsp:txBody>
      <dsp:txXfrm>
        <a:off x="1540002" y="304522"/>
        <a:ext cx="5622798" cy="276838"/>
      </dsp:txXfrm>
    </dsp:sp>
    <dsp:sp modelId="{F02252B0-A656-054D-A80B-1CF9C250E640}">
      <dsp:nvSpPr>
        <dsp:cNvPr id="0" name=""/>
        <dsp:cNvSpPr/>
      </dsp:nvSpPr>
      <dsp:spPr>
        <a:xfrm>
          <a:off x="1432560" y="581361"/>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B4FDB4-39E8-CE4B-88C9-2A875D328167}">
      <dsp:nvSpPr>
        <dsp:cNvPr id="0" name=""/>
        <dsp:cNvSpPr/>
      </dsp:nvSpPr>
      <dsp:spPr>
        <a:xfrm>
          <a:off x="1540002" y="595203"/>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Why is it important for patients with endocrine Problems to optimize their lifestyle</a:t>
          </a:r>
        </a:p>
      </dsp:txBody>
      <dsp:txXfrm>
        <a:off x="1540002" y="595203"/>
        <a:ext cx="5622798" cy="276838"/>
      </dsp:txXfrm>
    </dsp:sp>
    <dsp:sp modelId="{61E2626A-7FCA-2A4C-A887-842DBED7F312}">
      <dsp:nvSpPr>
        <dsp:cNvPr id="0" name=""/>
        <dsp:cNvSpPr/>
      </dsp:nvSpPr>
      <dsp:spPr>
        <a:xfrm>
          <a:off x="1432560" y="872042"/>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8B2A309-127F-D44C-A40A-7FE27666620F}">
      <dsp:nvSpPr>
        <dsp:cNvPr id="0" name=""/>
        <dsp:cNvSpPr/>
      </dsp:nvSpPr>
      <dsp:spPr>
        <a:xfrm>
          <a:off x="1540002" y="885884"/>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What are the 6 pillars of lifestyle </a:t>
          </a:r>
        </a:p>
      </dsp:txBody>
      <dsp:txXfrm>
        <a:off x="1540002" y="885884"/>
        <a:ext cx="5622798" cy="276838"/>
      </dsp:txXfrm>
    </dsp:sp>
    <dsp:sp modelId="{5B3CC176-40D6-A840-9432-A7581868B5BB}">
      <dsp:nvSpPr>
        <dsp:cNvPr id="0" name=""/>
        <dsp:cNvSpPr/>
      </dsp:nvSpPr>
      <dsp:spPr>
        <a:xfrm>
          <a:off x="1432560" y="1162723"/>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80AF76-70A0-AD4F-9A1D-2CB449D06CB4}">
      <dsp:nvSpPr>
        <dsp:cNvPr id="0" name=""/>
        <dsp:cNvSpPr/>
      </dsp:nvSpPr>
      <dsp:spPr>
        <a:xfrm>
          <a:off x="1540002" y="1176565"/>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Nutrition</a:t>
          </a:r>
          <a:endParaRPr lang="en-US" sz="1300" kern="1200" dirty="0"/>
        </a:p>
      </dsp:txBody>
      <dsp:txXfrm>
        <a:off x="1540002" y="1176565"/>
        <a:ext cx="5622798" cy="276838"/>
      </dsp:txXfrm>
    </dsp:sp>
    <dsp:sp modelId="{1E08376B-CBF9-A146-A4EB-34AF5B5942FE}">
      <dsp:nvSpPr>
        <dsp:cNvPr id="0" name=""/>
        <dsp:cNvSpPr/>
      </dsp:nvSpPr>
      <dsp:spPr>
        <a:xfrm>
          <a:off x="1432560" y="1453404"/>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23510-6D5F-6148-913C-FE0473B2A90C}">
      <dsp:nvSpPr>
        <dsp:cNvPr id="0" name=""/>
        <dsp:cNvSpPr/>
      </dsp:nvSpPr>
      <dsp:spPr>
        <a:xfrm>
          <a:off x="1540002" y="1467246"/>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itchFamily="2" charset="2"/>
            <a:buNone/>
          </a:pPr>
          <a:r>
            <a:rPr lang="en-US" sz="1300" kern="1200"/>
            <a:t>Exercise</a:t>
          </a:r>
        </a:p>
      </dsp:txBody>
      <dsp:txXfrm>
        <a:off x="1540002" y="1467246"/>
        <a:ext cx="5622798" cy="276838"/>
      </dsp:txXfrm>
    </dsp:sp>
    <dsp:sp modelId="{8962C06A-D245-F641-9304-08C5EE2FF332}">
      <dsp:nvSpPr>
        <dsp:cNvPr id="0" name=""/>
        <dsp:cNvSpPr/>
      </dsp:nvSpPr>
      <dsp:spPr>
        <a:xfrm>
          <a:off x="1432560" y="1744085"/>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90F209-0C2A-024E-83B1-14D3F6C40C69}">
      <dsp:nvSpPr>
        <dsp:cNvPr id="0" name=""/>
        <dsp:cNvSpPr/>
      </dsp:nvSpPr>
      <dsp:spPr>
        <a:xfrm>
          <a:off x="1540002" y="1757927"/>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itchFamily="2" charset="2"/>
            <a:buNone/>
          </a:pPr>
          <a:r>
            <a:rPr lang="en-US" sz="1300" kern="1200"/>
            <a:t>Sleep</a:t>
          </a:r>
        </a:p>
      </dsp:txBody>
      <dsp:txXfrm>
        <a:off x="1540002" y="1757927"/>
        <a:ext cx="5622798" cy="276838"/>
      </dsp:txXfrm>
    </dsp:sp>
    <dsp:sp modelId="{F1E23319-04AA-FD47-9B70-C83C789ACA99}">
      <dsp:nvSpPr>
        <dsp:cNvPr id="0" name=""/>
        <dsp:cNvSpPr/>
      </dsp:nvSpPr>
      <dsp:spPr>
        <a:xfrm>
          <a:off x="1432560" y="2034766"/>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5726F8-B5CA-6344-A847-1A518BD69CC7}">
      <dsp:nvSpPr>
        <dsp:cNvPr id="0" name=""/>
        <dsp:cNvSpPr/>
      </dsp:nvSpPr>
      <dsp:spPr>
        <a:xfrm>
          <a:off x="1540002" y="2048607"/>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itchFamily="2" charset="2"/>
            <a:buNone/>
          </a:pPr>
          <a:r>
            <a:rPr lang="en-US" sz="1300" kern="1200"/>
            <a:t>Stress Reduction</a:t>
          </a:r>
        </a:p>
      </dsp:txBody>
      <dsp:txXfrm>
        <a:off x="1540002" y="2048607"/>
        <a:ext cx="5622798" cy="276838"/>
      </dsp:txXfrm>
    </dsp:sp>
    <dsp:sp modelId="{7D33541D-A816-4342-A7B3-D592B5E9C4A2}">
      <dsp:nvSpPr>
        <dsp:cNvPr id="0" name=""/>
        <dsp:cNvSpPr/>
      </dsp:nvSpPr>
      <dsp:spPr>
        <a:xfrm>
          <a:off x="1432560" y="2325446"/>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FE475A-E73B-7C41-BFDD-FAD317128709}">
      <dsp:nvSpPr>
        <dsp:cNvPr id="0" name=""/>
        <dsp:cNvSpPr/>
      </dsp:nvSpPr>
      <dsp:spPr>
        <a:xfrm>
          <a:off x="1540002" y="2339288"/>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itchFamily="2" charset="2"/>
            <a:buNone/>
          </a:pPr>
          <a:r>
            <a:rPr lang="en-US" sz="1300" kern="1200"/>
            <a:t>Good Relationships</a:t>
          </a:r>
        </a:p>
      </dsp:txBody>
      <dsp:txXfrm>
        <a:off x="1540002" y="2339288"/>
        <a:ext cx="5622798" cy="276838"/>
      </dsp:txXfrm>
    </dsp:sp>
    <dsp:sp modelId="{093B0048-25CE-8244-AA28-8AD016F4A46F}">
      <dsp:nvSpPr>
        <dsp:cNvPr id="0" name=""/>
        <dsp:cNvSpPr/>
      </dsp:nvSpPr>
      <dsp:spPr>
        <a:xfrm>
          <a:off x="1432560" y="2616127"/>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1E8D92-57FE-3546-A749-AE541494E411}">
      <dsp:nvSpPr>
        <dsp:cNvPr id="0" name=""/>
        <dsp:cNvSpPr/>
      </dsp:nvSpPr>
      <dsp:spPr>
        <a:xfrm>
          <a:off x="1540002" y="2629969"/>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itchFamily="2" charset="2"/>
            <a:buNone/>
          </a:pPr>
          <a:r>
            <a:rPr lang="en-US" sz="1300" kern="1200"/>
            <a:t>Avoiding Risking Behaviors</a:t>
          </a:r>
        </a:p>
      </dsp:txBody>
      <dsp:txXfrm>
        <a:off x="1540002" y="2629969"/>
        <a:ext cx="5622798" cy="276838"/>
      </dsp:txXfrm>
    </dsp:sp>
    <dsp:sp modelId="{BBA613F0-46E1-224D-A0F1-7D3BB4B3E875}">
      <dsp:nvSpPr>
        <dsp:cNvPr id="0" name=""/>
        <dsp:cNvSpPr/>
      </dsp:nvSpPr>
      <dsp:spPr>
        <a:xfrm>
          <a:off x="1432560" y="2906808"/>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358E51-7512-574B-8E09-1E5ECEB96E0F}">
      <dsp:nvSpPr>
        <dsp:cNvPr id="0" name=""/>
        <dsp:cNvSpPr/>
      </dsp:nvSpPr>
      <dsp:spPr>
        <a:xfrm>
          <a:off x="1540002" y="2920650"/>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Font typeface="Symbol" pitchFamily="2" charset="2"/>
            <a:buNone/>
          </a:pPr>
          <a:r>
            <a:rPr lang="en-US" sz="1300" kern="1200" dirty="0"/>
            <a:t>Blue Zones</a:t>
          </a:r>
        </a:p>
      </dsp:txBody>
      <dsp:txXfrm>
        <a:off x="1540002" y="2920650"/>
        <a:ext cx="5622798" cy="276838"/>
      </dsp:txXfrm>
    </dsp:sp>
    <dsp:sp modelId="{0D8D1E26-57EF-1D48-BEEC-43D17C868EFA}">
      <dsp:nvSpPr>
        <dsp:cNvPr id="0" name=""/>
        <dsp:cNvSpPr/>
      </dsp:nvSpPr>
      <dsp:spPr>
        <a:xfrm>
          <a:off x="1432560" y="3197489"/>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31BB6D-0860-344C-AC8F-FBF11F5F3E4F}">
      <dsp:nvSpPr>
        <dsp:cNvPr id="0" name=""/>
        <dsp:cNvSpPr/>
      </dsp:nvSpPr>
      <dsp:spPr>
        <a:xfrm>
          <a:off x="1540002" y="3211331"/>
          <a:ext cx="5622798" cy="276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Lifestyle medicine treatment for osteoporosis</a:t>
          </a:r>
        </a:p>
      </dsp:txBody>
      <dsp:txXfrm>
        <a:off x="1540002" y="3211331"/>
        <a:ext cx="5622798" cy="276838"/>
      </dsp:txXfrm>
    </dsp:sp>
    <dsp:sp modelId="{2660D712-8082-CB49-AE5F-9AD4288373F0}">
      <dsp:nvSpPr>
        <dsp:cNvPr id="0" name=""/>
        <dsp:cNvSpPr/>
      </dsp:nvSpPr>
      <dsp:spPr>
        <a:xfrm>
          <a:off x="1432560" y="3488170"/>
          <a:ext cx="573024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34937F-E585-8B4F-957D-1456C9C587BD}">
      <dsp:nvSpPr>
        <dsp:cNvPr id="0" name=""/>
        <dsp:cNvSpPr/>
      </dsp:nvSpPr>
      <dsp:spPr>
        <a:xfrm>
          <a:off x="0" y="39309"/>
          <a:ext cx="8746829" cy="8614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MX" sz="1700" kern="1200"/>
            <a:t>Physical Activity Guidelines for Americans and Exercise is Medicine guidelines from American College of Sports Medecine are good resources</a:t>
          </a:r>
          <a:endParaRPr lang="en-US" sz="1700" kern="1200"/>
        </a:p>
      </dsp:txBody>
      <dsp:txXfrm>
        <a:off x="42054" y="81363"/>
        <a:ext cx="8662721" cy="777377"/>
      </dsp:txXfrm>
    </dsp:sp>
    <dsp:sp modelId="{586559B8-48EA-3842-A0A3-C5303D2E44F0}">
      <dsp:nvSpPr>
        <dsp:cNvPr id="0" name=""/>
        <dsp:cNvSpPr/>
      </dsp:nvSpPr>
      <dsp:spPr>
        <a:xfrm>
          <a:off x="0" y="949754"/>
          <a:ext cx="8746829" cy="8614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MX" sz="1700" kern="1200"/>
            <a:t>Recommendations for adults 18-64 years old: at least 150-300 minutes of moderate intensity, or 75-150 minutes of vigorous activity weekly along with two or more days weekly of strength training</a:t>
          </a:r>
          <a:endParaRPr lang="en-US" sz="1700" kern="1200"/>
        </a:p>
      </dsp:txBody>
      <dsp:txXfrm>
        <a:off x="42054" y="991808"/>
        <a:ext cx="8662721" cy="777377"/>
      </dsp:txXfrm>
    </dsp:sp>
    <dsp:sp modelId="{40449624-AA43-5443-ACE9-6BE1CF25F0A0}">
      <dsp:nvSpPr>
        <dsp:cNvPr id="0" name=""/>
        <dsp:cNvSpPr/>
      </dsp:nvSpPr>
      <dsp:spPr>
        <a:xfrm>
          <a:off x="0" y="1860200"/>
          <a:ext cx="8746829" cy="8614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MX" sz="1700" kern="1200"/>
            <a:t>Only 24% of Americans achieve the recommendations </a:t>
          </a:r>
          <a:endParaRPr lang="en-US" sz="1700" kern="1200"/>
        </a:p>
      </dsp:txBody>
      <dsp:txXfrm>
        <a:off x="42054" y="1902254"/>
        <a:ext cx="8662721" cy="777377"/>
      </dsp:txXfrm>
    </dsp:sp>
    <dsp:sp modelId="{CD7B217E-5EB3-E542-9678-CEE53A8E47C5}">
      <dsp:nvSpPr>
        <dsp:cNvPr id="0" name=""/>
        <dsp:cNvSpPr/>
      </dsp:nvSpPr>
      <dsp:spPr>
        <a:xfrm>
          <a:off x="0" y="2770646"/>
          <a:ext cx="8746829" cy="8614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MX" sz="1700" kern="1200" dirty="0">
              <a:solidFill>
                <a:srgbClr val="FF0000"/>
              </a:solidFill>
            </a:rPr>
            <a:t>25.4% </a:t>
          </a:r>
          <a:r>
            <a:rPr lang="es-MX" sz="1700" kern="1200" dirty="0"/>
            <a:t>of Americans are totally inactive </a:t>
          </a:r>
          <a:endParaRPr lang="en-US" sz="1700" kern="1200" dirty="0"/>
        </a:p>
      </dsp:txBody>
      <dsp:txXfrm>
        <a:off x="42054" y="2812700"/>
        <a:ext cx="8662721" cy="777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79A88-37C4-4348-AA1A-5AE6023AC6DB}">
      <dsp:nvSpPr>
        <dsp:cNvPr id="0" name=""/>
        <dsp:cNvSpPr/>
      </dsp:nvSpPr>
      <dsp:spPr>
        <a:xfrm>
          <a:off x="41872" y="229"/>
          <a:ext cx="2067463" cy="12404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t>National Sleep Foundation recommends 7-9 hours of sleep a day for most adults </a:t>
          </a:r>
          <a:endParaRPr lang="en-US" sz="1400" kern="1200" dirty="0"/>
        </a:p>
      </dsp:txBody>
      <dsp:txXfrm>
        <a:off x="41872" y="229"/>
        <a:ext cx="2067463" cy="1240478"/>
      </dsp:txXfrm>
    </dsp:sp>
    <dsp:sp modelId="{5D85EDE8-F7EE-264B-B3D3-EA9EC5B581D3}">
      <dsp:nvSpPr>
        <dsp:cNvPr id="0" name=""/>
        <dsp:cNvSpPr/>
      </dsp:nvSpPr>
      <dsp:spPr>
        <a:xfrm>
          <a:off x="2316082" y="229"/>
          <a:ext cx="2067463" cy="12404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a:t>1 in 3 adults do not get enough sleep </a:t>
          </a:r>
          <a:endParaRPr lang="en-US" sz="1400" kern="1200"/>
        </a:p>
      </dsp:txBody>
      <dsp:txXfrm>
        <a:off x="2316082" y="229"/>
        <a:ext cx="2067463" cy="1240478"/>
      </dsp:txXfrm>
    </dsp:sp>
    <dsp:sp modelId="{C9D361D1-AAE1-7F4A-BFE4-8FCC7F84AD90}">
      <dsp:nvSpPr>
        <dsp:cNvPr id="0" name=""/>
        <dsp:cNvSpPr/>
      </dsp:nvSpPr>
      <dsp:spPr>
        <a:xfrm>
          <a:off x="4590292" y="229"/>
          <a:ext cx="2067463" cy="12404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a:t>Suspect sleep deprivation in any patient with a clinical complaint of daytime hypersomnolence who reports consistently getting less than 7 hours of sleep per night </a:t>
          </a:r>
          <a:endParaRPr lang="en-US" sz="1400" kern="1200"/>
        </a:p>
      </dsp:txBody>
      <dsp:txXfrm>
        <a:off x="4590292" y="229"/>
        <a:ext cx="2067463" cy="1240478"/>
      </dsp:txXfrm>
    </dsp:sp>
    <dsp:sp modelId="{7091DEA4-6F7D-2847-AEDD-41B1950ECEB0}">
      <dsp:nvSpPr>
        <dsp:cNvPr id="0" name=""/>
        <dsp:cNvSpPr/>
      </dsp:nvSpPr>
      <dsp:spPr>
        <a:xfrm>
          <a:off x="41872" y="1447453"/>
          <a:ext cx="2067463" cy="12404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a:t>Nurses and other essential workers who get &lt; 7 hours sleep/night have increased risk of burnout</a:t>
          </a:r>
          <a:endParaRPr lang="en-US" sz="1400" kern="1200"/>
        </a:p>
      </dsp:txBody>
      <dsp:txXfrm>
        <a:off x="41872" y="1447453"/>
        <a:ext cx="2067463" cy="1240478"/>
      </dsp:txXfrm>
    </dsp:sp>
    <dsp:sp modelId="{3A028945-61AF-2949-8494-0F6F612D2F5A}">
      <dsp:nvSpPr>
        <dsp:cNvPr id="0" name=""/>
        <dsp:cNvSpPr/>
      </dsp:nvSpPr>
      <dsp:spPr>
        <a:xfrm>
          <a:off x="2316082" y="1447453"/>
          <a:ext cx="2067463" cy="12404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a:t>Sleep &lt; 6-8 hours a night increases risk of early death by 12 percent</a:t>
          </a:r>
          <a:endParaRPr lang="en-US" sz="1400" kern="1200"/>
        </a:p>
      </dsp:txBody>
      <dsp:txXfrm>
        <a:off x="2316082" y="1447453"/>
        <a:ext cx="2067463" cy="1240478"/>
      </dsp:txXfrm>
    </dsp:sp>
    <dsp:sp modelId="{A470E721-758B-D843-AA93-4AACA75CB10E}">
      <dsp:nvSpPr>
        <dsp:cNvPr id="0" name=""/>
        <dsp:cNvSpPr/>
      </dsp:nvSpPr>
      <dsp:spPr>
        <a:xfrm>
          <a:off x="4590292" y="1447453"/>
          <a:ext cx="2067463" cy="124047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a:t>Melatonin is a low cost supplement that works in many patients</a:t>
          </a:r>
          <a:endParaRPr lang="en-US" sz="1400" kern="1200"/>
        </a:p>
      </dsp:txBody>
      <dsp:txXfrm>
        <a:off x="4590292" y="1447453"/>
        <a:ext cx="2067463" cy="12404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84E9D-BF51-4173-91D6-42D6F12C9067}">
      <dsp:nvSpPr>
        <dsp:cNvPr id="0" name=""/>
        <dsp:cNvSpPr/>
      </dsp:nvSpPr>
      <dsp:spPr>
        <a:xfrm>
          <a:off x="155613" y="124536"/>
          <a:ext cx="1133412" cy="11334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340E31-A15B-4CE3-876A-FB77F9D31BE3}">
      <dsp:nvSpPr>
        <dsp:cNvPr id="0" name=""/>
        <dsp:cNvSpPr/>
      </dsp:nvSpPr>
      <dsp:spPr>
        <a:xfrm>
          <a:off x="393629" y="362553"/>
          <a:ext cx="657379" cy="6573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E5E687-2D8D-4470-85F1-7FC875CAAF25}">
      <dsp:nvSpPr>
        <dsp:cNvPr id="0" name=""/>
        <dsp:cNvSpPr/>
      </dsp:nvSpPr>
      <dsp:spPr>
        <a:xfrm>
          <a:off x="1531899" y="124536"/>
          <a:ext cx="2671614" cy="1133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s-MX" sz="1600" kern="1200"/>
            <a:t>Stress defined as “any demand for change.”</a:t>
          </a:r>
          <a:endParaRPr lang="en-US" sz="1600" kern="1200"/>
        </a:p>
      </dsp:txBody>
      <dsp:txXfrm>
        <a:off x="1531899" y="124536"/>
        <a:ext cx="2671614" cy="1133412"/>
      </dsp:txXfrm>
    </dsp:sp>
    <dsp:sp modelId="{FAF14FD1-5014-4009-967A-B6B862B6F16E}">
      <dsp:nvSpPr>
        <dsp:cNvPr id="0" name=""/>
        <dsp:cNvSpPr/>
      </dsp:nvSpPr>
      <dsp:spPr>
        <a:xfrm>
          <a:off x="4669023" y="124536"/>
          <a:ext cx="1133412" cy="11334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1D5067-67F7-42EC-9095-42CD37AD5889}">
      <dsp:nvSpPr>
        <dsp:cNvPr id="0" name=""/>
        <dsp:cNvSpPr/>
      </dsp:nvSpPr>
      <dsp:spPr>
        <a:xfrm>
          <a:off x="4907039" y="362553"/>
          <a:ext cx="657379" cy="6573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83A6DC-8DEC-4222-AC98-3434B3D2193A}">
      <dsp:nvSpPr>
        <dsp:cNvPr id="0" name=""/>
        <dsp:cNvSpPr/>
      </dsp:nvSpPr>
      <dsp:spPr>
        <a:xfrm>
          <a:off x="6045309" y="124536"/>
          <a:ext cx="2671614" cy="1133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s-MX" sz="1600" kern="1200"/>
            <a:t>Stress response is a cascade of physiological events that can lead to improved health and productivity </a:t>
          </a:r>
          <a:r>
            <a:rPr lang="es-MX" sz="1600" b="1" kern="1200"/>
            <a:t>or</a:t>
          </a:r>
          <a:r>
            <a:rPr lang="es-MX" sz="1600" kern="1200"/>
            <a:t> anxiety, depression, obedity, immune dysfunction and poor health outcomes </a:t>
          </a:r>
          <a:endParaRPr lang="en-US" sz="1600" kern="1200"/>
        </a:p>
      </dsp:txBody>
      <dsp:txXfrm>
        <a:off x="6045309" y="124536"/>
        <a:ext cx="2671614" cy="1133412"/>
      </dsp:txXfrm>
    </dsp:sp>
    <dsp:sp modelId="{CD590A3F-4243-4B2F-8F9A-2CCF8D51742B}">
      <dsp:nvSpPr>
        <dsp:cNvPr id="0" name=""/>
        <dsp:cNvSpPr/>
      </dsp:nvSpPr>
      <dsp:spPr>
        <a:xfrm>
          <a:off x="155613" y="1773253"/>
          <a:ext cx="1133412" cy="11334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3F13D5-DAA3-4ACD-86E3-F3E5D6406F11}">
      <dsp:nvSpPr>
        <dsp:cNvPr id="0" name=""/>
        <dsp:cNvSpPr/>
      </dsp:nvSpPr>
      <dsp:spPr>
        <a:xfrm>
          <a:off x="393629" y="2011269"/>
          <a:ext cx="657379" cy="6573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70FA9E-E0E8-4533-849A-F44E507E115E}">
      <dsp:nvSpPr>
        <dsp:cNvPr id="0" name=""/>
        <dsp:cNvSpPr/>
      </dsp:nvSpPr>
      <dsp:spPr>
        <a:xfrm>
          <a:off x="1531899" y="1773253"/>
          <a:ext cx="2671614" cy="1133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s-MX" sz="1600" kern="1200"/>
            <a:t>Assisting patients to recognize maladative stress responses and transform them into responses that improve health and well-being is an essential part of LM practice at all levels.</a:t>
          </a:r>
          <a:endParaRPr lang="en-US" sz="1600" kern="1200"/>
        </a:p>
      </dsp:txBody>
      <dsp:txXfrm>
        <a:off x="1531899" y="1773253"/>
        <a:ext cx="2671614" cy="1133412"/>
      </dsp:txXfrm>
    </dsp:sp>
    <dsp:sp modelId="{3246217A-25FE-43BD-8F5C-53D198F922C1}">
      <dsp:nvSpPr>
        <dsp:cNvPr id="0" name=""/>
        <dsp:cNvSpPr/>
      </dsp:nvSpPr>
      <dsp:spPr>
        <a:xfrm>
          <a:off x="4669023" y="1773253"/>
          <a:ext cx="1133412" cy="113341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B45300-47B0-4CCC-B9E6-F689D986BE6B}">
      <dsp:nvSpPr>
        <dsp:cNvPr id="0" name=""/>
        <dsp:cNvSpPr/>
      </dsp:nvSpPr>
      <dsp:spPr>
        <a:xfrm>
          <a:off x="4907039" y="2011269"/>
          <a:ext cx="657379" cy="6573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7371D6-8F19-4AB7-9413-75E41BC86652}">
      <dsp:nvSpPr>
        <dsp:cNvPr id="0" name=""/>
        <dsp:cNvSpPr/>
      </dsp:nvSpPr>
      <dsp:spPr>
        <a:xfrm>
          <a:off x="6045309" y="1773253"/>
          <a:ext cx="2671614" cy="1133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s-MX" sz="1600" kern="1200"/>
            <a:t>Teach patients how to avoid stress AND how to deal with stress</a:t>
          </a:r>
          <a:endParaRPr lang="en-US" sz="1600" kern="1200"/>
        </a:p>
      </dsp:txBody>
      <dsp:txXfrm>
        <a:off x="6045309" y="1773253"/>
        <a:ext cx="2671614" cy="11334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EB323-D791-BC47-99DE-6DA6834F182E}">
      <dsp:nvSpPr>
        <dsp:cNvPr id="0" name=""/>
        <dsp:cNvSpPr/>
      </dsp:nvSpPr>
      <dsp:spPr>
        <a:xfrm>
          <a:off x="0" y="30360"/>
          <a:ext cx="7772400" cy="13129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kern="1200"/>
            <a:t>Humans are social beings-need for social connection is a basic survival urge hardwired into our nervous systems</a:t>
          </a:r>
          <a:endParaRPr lang="en-US" sz="2000" kern="1200"/>
        </a:p>
      </dsp:txBody>
      <dsp:txXfrm>
        <a:off x="64093" y="94453"/>
        <a:ext cx="7644214" cy="1184773"/>
      </dsp:txXfrm>
    </dsp:sp>
    <dsp:sp modelId="{3FA171EF-7B80-5942-BC02-A6A6A266D99C}">
      <dsp:nvSpPr>
        <dsp:cNvPr id="0" name=""/>
        <dsp:cNvSpPr/>
      </dsp:nvSpPr>
      <dsp:spPr>
        <a:xfrm>
          <a:off x="0" y="1400920"/>
          <a:ext cx="7772400" cy="13129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kern="1200"/>
            <a:t>Social relationships are as important to health as diet, exercise and smoking habits. In fact, the quality of our relationships may determine whether or not we choose to engage in healthy lifestyle behaviors – the Rosetto effect</a:t>
          </a:r>
          <a:endParaRPr lang="en-US" sz="2000" kern="1200"/>
        </a:p>
      </dsp:txBody>
      <dsp:txXfrm>
        <a:off x="64093" y="1465013"/>
        <a:ext cx="7644214" cy="1184773"/>
      </dsp:txXfrm>
    </dsp:sp>
    <dsp:sp modelId="{8F9BF806-337B-DB41-B3AE-0D4EA96A39E4}">
      <dsp:nvSpPr>
        <dsp:cNvPr id="0" name=""/>
        <dsp:cNvSpPr/>
      </dsp:nvSpPr>
      <dsp:spPr>
        <a:xfrm>
          <a:off x="0" y="2771479"/>
          <a:ext cx="7772400" cy="131295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MX" sz="2000" kern="1200"/>
            <a:t>Unhealthy social relationships, isolation and loneliness are associated with increased mortality and morbidity especially among individuals with established lifestyle-related diseases </a:t>
          </a:r>
          <a:endParaRPr lang="en-US" sz="2000" kern="1200"/>
        </a:p>
      </dsp:txBody>
      <dsp:txXfrm>
        <a:off x="64093" y="2835572"/>
        <a:ext cx="7644214" cy="1184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73173-6D31-405A-BE93-F4C1A5DC260F}">
      <dsp:nvSpPr>
        <dsp:cNvPr id="0" name=""/>
        <dsp:cNvSpPr/>
      </dsp:nvSpPr>
      <dsp:spPr>
        <a:xfrm>
          <a:off x="118221" y="709974"/>
          <a:ext cx="997668" cy="9976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883E38-8329-416E-9F82-0914B65D572A}">
      <dsp:nvSpPr>
        <dsp:cNvPr id="0" name=""/>
        <dsp:cNvSpPr/>
      </dsp:nvSpPr>
      <dsp:spPr>
        <a:xfrm>
          <a:off x="327732" y="919484"/>
          <a:ext cx="578647" cy="5786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F10E13-30FC-4DBE-8B18-2A13EAFC016B}">
      <dsp:nvSpPr>
        <dsp:cNvPr id="0" name=""/>
        <dsp:cNvSpPr/>
      </dsp:nvSpPr>
      <dsp:spPr>
        <a:xfrm>
          <a:off x="1329675" y="709974"/>
          <a:ext cx="2351646" cy="997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solidFill>
            </a:rPr>
            <a:t>The </a:t>
          </a:r>
          <a:r>
            <a:rPr lang="en-US" sz="1400" b="1" kern="1200" dirty="0">
              <a:solidFill>
                <a:schemeClr val="tx1"/>
              </a:solidFill>
            </a:rPr>
            <a:t>Roseto effect</a:t>
          </a:r>
          <a:r>
            <a:rPr lang="en-US" sz="1400" kern="1200" dirty="0">
              <a:solidFill>
                <a:schemeClr val="tx1"/>
              </a:solidFill>
            </a:rPr>
            <a:t> is the phenomenon by which a close-knit community experiences a reduced rate of heart disease. The effect is named for </a:t>
          </a:r>
          <a:r>
            <a:rPr lang="en-US" sz="1400" kern="1200" dirty="0">
              <a:solidFill>
                <a:schemeClr val="tx1"/>
              </a:solidFill>
              <a:hlinkClick xmlns:r="http://schemas.openxmlformats.org/officeDocument/2006/relationships" r:id="rId3">
                <a:extLst>
                  <a:ext uri="{A12FA001-AC4F-418D-AE19-62706E023703}">
                    <ahyp:hlinkClr xmlns:ahyp="http://schemas.microsoft.com/office/drawing/2018/hyperlinkcolor" val="tx"/>
                  </a:ext>
                </a:extLst>
              </a:hlinkClick>
            </a:rPr>
            <a:t>Roseto, Pennsylvania</a:t>
          </a:r>
          <a:r>
            <a:rPr lang="en-US" sz="1400" kern="1200" dirty="0">
              <a:solidFill>
                <a:schemeClr val="tx1"/>
              </a:solidFill>
            </a:rPr>
            <a:t>.</a:t>
          </a:r>
        </a:p>
      </dsp:txBody>
      <dsp:txXfrm>
        <a:off x="1329675" y="709974"/>
        <a:ext cx="2351646" cy="997668"/>
      </dsp:txXfrm>
    </dsp:sp>
    <dsp:sp modelId="{60A2E714-392B-4ABB-A612-971B5FBB2212}">
      <dsp:nvSpPr>
        <dsp:cNvPr id="0" name=""/>
        <dsp:cNvSpPr/>
      </dsp:nvSpPr>
      <dsp:spPr>
        <a:xfrm>
          <a:off x="4091078" y="709974"/>
          <a:ext cx="997668" cy="9976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7EF51B-EF16-40E1-A96B-8C07C45D7CDF}">
      <dsp:nvSpPr>
        <dsp:cNvPr id="0" name=""/>
        <dsp:cNvSpPr/>
      </dsp:nvSpPr>
      <dsp:spPr>
        <a:xfrm>
          <a:off x="4300588" y="919484"/>
          <a:ext cx="578647" cy="57864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8E4BDE-1D0B-40D0-A333-5702B8DC9730}">
      <dsp:nvSpPr>
        <dsp:cNvPr id="0" name=""/>
        <dsp:cNvSpPr/>
      </dsp:nvSpPr>
      <dsp:spPr>
        <a:xfrm>
          <a:off x="5302532" y="709974"/>
          <a:ext cx="2351646" cy="997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90000"/>
            </a:lnSpc>
            <a:spcBef>
              <a:spcPct val="0"/>
            </a:spcBef>
            <a:spcAft>
              <a:spcPct val="35000"/>
            </a:spcAft>
            <a:buNone/>
          </a:pPr>
          <a:r>
            <a:rPr lang="en-US" sz="1400" kern="1200" dirty="0"/>
            <a:t>The Roseto effect was first noticed in 1961 when a local Roseto doctor encountered </a:t>
          </a:r>
          <a:r>
            <a:rPr lang="en-US" sz="1400" kern="1200" dirty="0">
              <a:hlinkClick xmlns:r="http://schemas.openxmlformats.org/officeDocument/2006/relationships" r:id="rId6">
                <a:extLst>
                  <a:ext uri="{A12FA001-AC4F-418D-AE19-62706E023703}">
                    <ahyp:hlinkClr xmlns:ahyp="http://schemas.microsoft.com/office/drawing/2018/hyperlinkcolor" val="tx"/>
                  </a:ext>
                </a:extLst>
              </a:hlinkClick>
            </a:rPr>
            <a:t>Stewart Wolf</a:t>
          </a:r>
          <a:r>
            <a:rPr lang="en-US" sz="1400" kern="1200" dirty="0"/>
            <a:t>, then head of Medicine of the </a:t>
          </a:r>
          <a:r>
            <a:rPr lang="en-US" sz="1400" kern="1200" dirty="0">
              <a:hlinkClick xmlns:r="http://schemas.openxmlformats.org/officeDocument/2006/relationships" r:id="rId7">
                <a:extLst>
                  <a:ext uri="{A12FA001-AC4F-418D-AE19-62706E023703}">
                    <ahyp:hlinkClr xmlns:ahyp="http://schemas.microsoft.com/office/drawing/2018/hyperlinkcolor" val="tx"/>
                  </a:ext>
                </a:extLst>
              </a:hlinkClick>
            </a:rPr>
            <a:t>University of Oklahoma</a:t>
          </a:r>
          <a:r>
            <a:rPr lang="en-US" sz="1400" kern="1200" dirty="0"/>
            <a:t>, and they discussed, over a couple of beers, the unusually low rate of </a:t>
          </a:r>
          <a:r>
            <a:rPr lang="en-US" sz="1400" kern="1200" dirty="0">
              <a:hlinkClick xmlns:r="http://schemas.openxmlformats.org/officeDocument/2006/relationships" r:id="rId8">
                <a:extLst>
                  <a:ext uri="{A12FA001-AC4F-418D-AE19-62706E023703}">
                    <ahyp:hlinkClr xmlns:ahyp="http://schemas.microsoft.com/office/drawing/2018/hyperlinkcolor" val="tx"/>
                  </a:ext>
                </a:extLst>
              </a:hlinkClick>
            </a:rPr>
            <a:t>myocardial infarction</a:t>
          </a:r>
          <a:r>
            <a:rPr lang="en-US" sz="1400" kern="1200" dirty="0"/>
            <a:t> in the </a:t>
          </a:r>
          <a:r>
            <a:rPr lang="en-US" sz="1400" kern="1200" dirty="0">
              <a:hlinkClick xmlns:r="http://schemas.openxmlformats.org/officeDocument/2006/relationships" r:id="rId9">
                <a:extLst>
                  <a:ext uri="{A12FA001-AC4F-418D-AE19-62706E023703}">
                    <ahyp:hlinkClr xmlns:ahyp="http://schemas.microsoft.com/office/drawing/2018/hyperlinkcolor" val="tx"/>
                  </a:ext>
                </a:extLst>
              </a:hlinkClick>
            </a:rPr>
            <a:t>Italian American</a:t>
          </a:r>
          <a:r>
            <a:rPr lang="en-US" sz="1400" kern="1200" dirty="0"/>
            <a:t> community of Roseto compared with other locations</a:t>
          </a:r>
        </a:p>
      </dsp:txBody>
      <dsp:txXfrm>
        <a:off x="5302532" y="709974"/>
        <a:ext cx="2351646" cy="997668"/>
      </dsp:txXfrm>
    </dsp:sp>
    <dsp:sp modelId="{24D467A9-CFF4-4737-A716-E227A2034329}">
      <dsp:nvSpPr>
        <dsp:cNvPr id="0" name=""/>
        <dsp:cNvSpPr/>
      </dsp:nvSpPr>
      <dsp:spPr>
        <a:xfrm>
          <a:off x="118221" y="2407158"/>
          <a:ext cx="997668" cy="9976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EC9600-FF82-43D1-9916-4B0EA204732D}">
      <dsp:nvSpPr>
        <dsp:cNvPr id="0" name=""/>
        <dsp:cNvSpPr/>
      </dsp:nvSpPr>
      <dsp:spPr>
        <a:xfrm>
          <a:off x="327732" y="2616668"/>
          <a:ext cx="578647" cy="578647"/>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5FA9B2-CB48-4D71-B699-E7360C759541}">
      <dsp:nvSpPr>
        <dsp:cNvPr id="0" name=""/>
        <dsp:cNvSpPr/>
      </dsp:nvSpPr>
      <dsp:spPr>
        <a:xfrm>
          <a:off x="1329675" y="2407158"/>
          <a:ext cx="2351646" cy="997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"Roseto effect," describes a close-knit community experiences a reduced rate of heart disease and extended life span. As Malcolm Gladwell indicated in his book Outliers – the high quality of interpersonal relationships was the reason for the </a:t>
          </a:r>
          <a:r>
            <a:rPr lang="en-US" sz="1400" kern="1200" dirty="0" err="1"/>
            <a:t>Rosetans</a:t>
          </a:r>
          <a:r>
            <a:rPr lang="en-US" sz="1400" kern="1200" dirty="0"/>
            <a:t>' long and happy lives.</a:t>
          </a:r>
        </a:p>
      </dsp:txBody>
      <dsp:txXfrm>
        <a:off x="1329675" y="2407158"/>
        <a:ext cx="2351646" cy="997668"/>
      </dsp:txXfrm>
    </dsp:sp>
    <dsp:sp modelId="{DD3ACFD4-8916-4BA9-9052-EE1F274394FA}">
      <dsp:nvSpPr>
        <dsp:cNvPr id="0" name=""/>
        <dsp:cNvSpPr/>
      </dsp:nvSpPr>
      <dsp:spPr>
        <a:xfrm>
          <a:off x="4091078" y="2407158"/>
          <a:ext cx="997668" cy="99766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86292F-9677-460E-9320-C45FF20CA1F4}">
      <dsp:nvSpPr>
        <dsp:cNvPr id="0" name=""/>
        <dsp:cNvSpPr/>
      </dsp:nvSpPr>
      <dsp:spPr>
        <a:xfrm>
          <a:off x="4300588" y="2616668"/>
          <a:ext cx="578647" cy="578647"/>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685808-E1A3-4CA5-8942-F2A9A3CE6405}">
      <dsp:nvSpPr>
        <dsp:cNvPr id="0" name=""/>
        <dsp:cNvSpPr/>
      </dsp:nvSpPr>
      <dsp:spPr>
        <a:xfrm>
          <a:off x="5180387" y="2914721"/>
          <a:ext cx="2351646" cy="997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s-MX" sz="1400" kern="1200" dirty="0"/>
            <a:t>Social relationships are as important to health as diet, exercise and smoking habits. In fact, the quality of our relationships may determine whether or not we choose to engage in healthy lifestyle behaviors – the Rosetto effect</a:t>
          </a:r>
          <a:endParaRPr lang="en-US" sz="1400" kern="1200" dirty="0"/>
        </a:p>
      </dsp:txBody>
      <dsp:txXfrm>
        <a:off x="5180387" y="2914721"/>
        <a:ext cx="2351646" cy="9976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68CAB-4ED7-4338-9E6D-A47C858EEC8C}">
      <dsp:nvSpPr>
        <dsp:cNvPr id="0" name=""/>
        <dsp:cNvSpPr/>
      </dsp:nvSpPr>
      <dsp:spPr>
        <a:xfrm>
          <a:off x="-6358793" y="-972652"/>
          <a:ext cx="7568864" cy="7568864"/>
        </a:xfrm>
        <a:prstGeom prst="blockArc">
          <a:avLst>
            <a:gd name="adj1" fmla="val 18900000"/>
            <a:gd name="adj2" fmla="val 2700000"/>
            <a:gd name="adj3" fmla="val 28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DE068F-8783-4869-BA8E-1C237FA1D31F}">
      <dsp:nvSpPr>
        <dsp:cNvPr id="0" name=""/>
        <dsp:cNvSpPr/>
      </dsp:nvSpPr>
      <dsp:spPr>
        <a:xfrm>
          <a:off x="633249" y="432339"/>
          <a:ext cx="6513550" cy="865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696" tIns="93980" rIns="93980" bIns="93980" numCol="1" spcCol="1270" anchor="ctr" anchorCtr="0">
          <a:noAutofit/>
        </a:bodyPr>
        <a:lstStyle/>
        <a:p>
          <a:pPr marL="0" lvl="0" indent="0" algn="l" defTabSz="1644650">
            <a:lnSpc>
              <a:spcPct val="90000"/>
            </a:lnSpc>
            <a:spcBef>
              <a:spcPct val="0"/>
            </a:spcBef>
            <a:spcAft>
              <a:spcPct val="35000"/>
            </a:spcAft>
            <a:buNone/>
          </a:pPr>
          <a:r>
            <a:rPr lang="en-US" sz="3700" b="1" kern="1200" dirty="0"/>
            <a:t>Nature Connection</a:t>
          </a:r>
        </a:p>
      </dsp:txBody>
      <dsp:txXfrm>
        <a:off x="633249" y="432339"/>
        <a:ext cx="6513550" cy="865128"/>
      </dsp:txXfrm>
    </dsp:sp>
    <dsp:sp modelId="{47139C20-E04D-46B2-8780-7B3E55FEA4CD}">
      <dsp:nvSpPr>
        <dsp:cNvPr id="0" name=""/>
        <dsp:cNvSpPr/>
      </dsp:nvSpPr>
      <dsp:spPr>
        <a:xfrm>
          <a:off x="92543" y="324198"/>
          <a:ext cx="1081410" cy="108141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562DAD-F734-4DA8-BA45-403529982F2D}">
      <dsp:nvSpPr>
        <dsp:cNvPr id="0" name=""/>
        <dsp:cNvSpPr/>
      </dsp:nvSpPr>
      <dsp:spPr>
        <a:xfrm>
          <a:off x="1129247" y="1730256"/>
          <a:ext cx="6017552" cy="865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696" tIns="93980" rIns="93980" bIns="93980" numCol="1" spcCol="1270" anchor="ctr" anchorCtr="0">
          <a:noAutofit/>
        </a:bodyPr>
        <a:lstStyle/>
        <a:p>
          <a:pPr marL="0" lvl="0" indent="0" algn="l" defTabSz="1644650">
            <a:lnSpc>
              <a:spcPct val="90000"/>
            </a:lnSpc>
            <a:spcBef>
              <a:spcPct val="0"/>
            </a:spcBef>
            <a:spcAft>
              <a:spcPct val="35000"/>
            </a:spcAft>
            <a:buNone/>
          </a:pPr>
          <a:r>
            <a:rPr lang="en-US" sz="3700" b="1" kern="1200" dirty="0"/>
            <a:t>Screen/Smartphone Time</a:t>
          </a:r>
        </a:p>
      </dsp:txBody>
      <dsp:txXfrm>
        <a:off x="1129247" y="1730256"/>
        <a:ext cx="6017552" cy="865128"/>
      </dsp:txXfrm>
    </dsp:sp>
    <dsp:sp modelId="{EE7611B9-C268-4C33-858E-396D891DD8CE}">
      <dsp:nvSpPr>
        <dsp:cNvPr id="0" name=""/>
        <dsp:cNvSpPr/>
      </dsp:nvSpPr>
      <dsp:spPr>
        <a:xfrm>
          <a:off x="588541" y="1622115"/>
          <a:ext cx="1081410" cy="108141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8383FA-E39E-4B1E-BB9F-2B413B6150F6}">
      <dsp:nvSpPr>
        <dsp:cNvPr id="0" name=""/>
        <dsp:cNvSpPr/>
      </dsp:nvSpPr>
      <dsp:spPr>
        <a:xfrm>
          <a:off x="1129247" y="3028174"/>
          <a:ext cx="6017552" cy="865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696" tIns="93980" rIns="93980" bIns="93980" numCol="1" spcCol="1270" anchor="ctr" anchorCtr="0">
          <a:noAutofit/>
        </a:bodyPr>
        <a:lstStyle/>
        <a:p>
          <a:pPr marL="0" lvl="0" indent="0" algn="l" defTabSz="1644650">
            <a:lnSpc>
              <a:spcPct val="90000"/>
            </a:lnSpc>
            <a:spcBef>
              <a:spcPct val="0"/>
            </a:spcBef>
            <a:spcAft>
              <a:spcPct val="35000"/>
            </a:spcAft>
            <a:buNone/>
          </a:pPr>
          <a:r>
            <a:rPr lang="en-US" sz="3700" b="1" kern="1200" dirty="0"/>
            <a:t>Spirituality</a:t>
          </a:r>
        </a:p>
      </dsp:txBody>
      <dsp:txXfrm>
        <a:off x="1129247" y="3028174"/>
        <a:ext cx="6017552" cy="865128"/>
      </dsp:txXfrm>
    </dsp:sp>
    <dsp:sp modelId="{6C78DC1B-9CD7-421C-96F7-AA3F7C29E500}">
      <dsp:nvSpPr>
        <dsp:cNvPr id="0" name=""/>
        <dsp:cNvSpPr/>
      </dsp:nvSpPr>
      <dsp:spPr>
        <a:xfrm>
          <a:off x="588541" y="2920033"/>
          <a:ext cx="1081410" cy="108141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55821F-63F2-48B3-B3C9-A47B96D4E893}">
      <dsp:nvSpPr>
        <dsp:cNvPr id="0" name=""/>
        <dsp:cNvSpPr/>
      </dsp:nvSpPr>
      <dsp:spPr>
        <a:xfrm>
          <a:off x="633249" y="4326092"/>
          <a:ext cx="6513550" cy="86512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6696" tIns="93980" rIns="93980" bIns="93980" numCol="1" spcCol="1270" anchor="ctr" anchorCtr="0">
          <a:noAutofit/>
        </a:bodyPr>
        <a:lstStyle/>
        <a:p>
          <a:pPr marL="0" lvl="0" indent="0" algn="l" defTabSz="1644650">
            <a:lnSpc>
              <a:spcPct val="90000"/>
            </a:lnSpc>
            <a:spcBef>
              <a:spcPct val="0"/>
            </a:spcBef>
            <a:spcAft>
              <a:spcPct val="35000"/>
            </a:spcAft>
            <a:buNone/>
          </a:pPr>
          <a:r>
            <a:rPr lang="en-US" sz="3700" b="1" kern="1200" dirty="0"/>
            <a:t>Lifelong Learning</a:t>
          </a:r>
        </a:p>
      </dsp:txBody>
      <dsp:txXfrm>
        <a:off x="633249" y="4326092"/>
        <a:ext cx="6513550" cy="865128"/>
      </dsp:txXfrm>
    </dsp:sp>
    <dsp:sp modelId="{34CE0460-8768-44F6-BF8A-FD11D0F0C40B}">
      <dsp:nvSpPr>
        <dsp:cNvPr id="0" name=""/>
        <dsp:cNvSpPr/>
      </dsp:nvSpPr>
      <dsp:spPr>
        <a:xfrm>
          <a:off x="92543" y="4217951"/>
          <a:ext cx="1081410" cy="108141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096D2-0C2D-4008-B832-B89AA4B1582A}">
      <dsp:nvSpPr>
        <dsp:cNvPr id="0" name=""/>
        <dsp:cNvSpPr/>
      </dsp:nvSpPr>
      <dsp:spPr>
        <a:xfrm>
          <a:off x="752344" y="596210"/>
          <a:ext cx="1220598" cy="12205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22EE48-46C6-46FB-8917-69C861B81898}">
      <dsp:nvSpPr>
        <dsp:cNvPr id="0" name=""/>
        <dsp:cNvSpPr/>
      </dsp:nvSpPr>
      <dsp:spPr>
        <a:xfrm>
          <a:off x="6423" y="2159340"/>
          <a:ext cx="271244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What is </a:t>
          </a:r>
          <a:r>
            <a:rPr lang="en-US" sz="1800" i="1" kern="1200"/>
            <a:t>your</a:t>
          </a:r>
          <a:r>
            <a:rPr lang="en-US" sz="1800" kern="1200"/>
            <a:t> greatest takeaway from this session?</a:t>
          </a:r>
        </a:p>
      </dsp:txBody>
      <dsp:txXfrm>
        <a:off x="6423" y="2159340"/>
        <a:ext cx="2712440" cy="720000"/>
      </dsp:txXfrm>
    </dsp:sp>
    <dsp:sp modelId="{0F22D127-4C0F-4A31-AF8A-F5A37DE9A26F}">
      <dsp:nvSpPr>
        <dsp:cNvPr id="0" name=""/>
        <dsp:cNvSpPr/>
      </dsp:nvSpPr>
      <dsp:spPr>
        <a:xfrm>
          <a:off x="3939462" y="596210"/>
          <a:ext cx="1220598" cy="12205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BFD9B4-7685-47A6-9339-177B3FC4C045}">
      <dsp:nvSpPr>
        <dsp:cNvPr id="0" name=""/>
        <dsp:cNvSpPr/>
      </dsp:nvSpPr>
      <dsp:spPr>
        <a:xfrm>
          <a:off x="3193541" y="2159340"/>
          <a:ext cx="271244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u="sng" kern="1200"/>
            <a:t>THANK YOU</a:t>
          </a:r>
          <a:endParaRPr lang="en-US" sz="1800" kern="1200"/>
        </a:p>
      </dsp:txBody>
      <dsp:txXfrm>
        <a:off x="3193541" y="2159340"/>
        <a:ext cx="2712440" cy="720000"/>
      </dsp:txXfrm>
    </dsp:sp>
    <dsp:sp modelId="{F50EFE69-19A8-40FB-83DB-BE757642CDF2}">
      <dsp:nvSpPr>
        <dsp:cNvPr id="0" name=""/>
        <dsp:cNvSpPr/>
      </dsp:nvSpPr>
      <dsp:spPr>
        <a:xfrm>
          <a:off x="7126579" y="596210"/>
          <a:ext cx="1220598" cy="12205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0976CA-89E6-48E4-83E5-0A945FFB2A00}">
      <dsp:nvSpPr>
        <dsp:cNvPr id="0" name=""/>
        <dsp:cNvSpPr/>
      </dsp:nvSpPr>
      <dsp:spPr>
        <a:xfrm>
          <a:off x="6380658" y="2159340"/>
          <a:ext cx="271244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b="1" kern="1200"/>
            <a:t>All of you </a:t>
          </a:r>
          <a:r>
            <a:rPr lang="en-US" sz="1800" kern="1200"/>
            <a:t>for participating today!</a:t>
          </a:r>
        </a:p>
      </dsp:txBody>
      <dsp:txXfrm>
        <a:off x="6380658" y="2159340"/>
        <a:ext cx="271244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7T05:03:21.401"/>
    </inkml:context>
    <inkml:brush xml:id="br0">
      <inkml:brushProperty name="width" value="0.05" units="cm"/>
      <inkml:brushProperty name="height" value="0.05" units="cm"/>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7T05:03:19.160"/>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7T05:03:20.420"/>
    </inkml:context>
    <inkml:brush xml:id="br0">
      <inkml:brushProperty name="width" value="0.05" units="cm"/>
      <inkml:brushProperty name="height" value="0.0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7T05:03:23.079"/>
    </inkml:context>
    <inkml:brush xml:id="br0">
      <inkml:brushProperty name="width" value="0.05" units="cm"/>
      <inkml:brushProperty name="height" value="0.05"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7T05:03:24.385"/>
    </inkml:context>
    <inkml:brush xml:id="br0">
      <inkml:brushProperty name="width" value="0.05" units="cm"/>
      <inkml:brushProperty name="height" value="0.05" units="cm"/>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7T05:03:25.168"/>
    </inkml:context>
    <inkml:brush xml:id="br0">
      <inkml:brushProperty name="width" value="0.05" units="cm"/>
      <inkml:brushProperty name="height" value="0.05" units="cm"/>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7-07T05:04:49.896"/>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3E62FEA-63A1-843C-737E-95340D98F2C0}"/>
              </a:ext>
            </a:extLst>
          </p:cNvPr>
          <p:cNvSpPr>
            <a:spLocks noGrp="1" noChangeArrowheads="1"/>
          </p:cNvSpPr>
          <p:nvPr>
            <p:ph type="body" sz="quarter" idx="3"/>
          </p:nvPr>
        </p:nvSpPr>
        <p:spPr bwMode="auto">
          <a:xfrm>
            <a:off x="2338388" y="11009313"/>
            <a:ext cx="12850812" cy="10429875"/>
          </a:xfrm>
          <a:prstGeom prst="rect">
            <a:avLst/>
          </a:prstGeom>
          <a:noFill/>
          <a:ln>
            <a:noFill/>
          </a:ln>
          <a:effectLst/>
        </p:spPr>
        <p:txBody>
          <a:bodyPr vert="horz" wrap="square" lIns="234950" tIns="117475" rIns="234950" bIns="11747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1" name="Rectangle 3">
            <a:extLst>
              <a:ext uri="{FF2B5EF4-FFF2-40B4-BE49-F238E27FC236}">
                <a16:creationId xmlns:a16="http://schemas.microsoft.com/office/drawing/2014/main" id="{FDC57BA1-0963-CC8D-8A47-9CFAC98FA89D}"/>
              </a:ext>
            </a:extLst>
          </p:cNvPr>
          <p:cNvSpPr>
            <a:spLocks noGrp="1" noRot="1" noChangeAspect="1" noChangeArrowheads="1" noTextEdit="1"/>
          </p:cNvSpPr>
          <p:nvPr>
            <p:ph type="sldImg" idx="2"/>
          </p:nvPr>
        </p:nvSpPr>
        <p:spPr bwMode="auto">
          <a:xfrm>
            <a:off x="6184900" y="4364038"/>
            <a:ext cx="5156200" cy="34417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defTabSz="2319338" rtl="0" eaLnBrk="0" fontAlgn="base" hangingPunct="0">
      <a:spcBef>
        <a:spcPct val="30000"/>
      </a:spcBef>
      <a:spcAft>
        <a:spcPct val="0"/>
      </a:spcAft>
      <a:defRPr sz="3000" kern="1200">
        <a:solidFill>
          <a:schemeClr val="tx1"/>
        </a:solidFill>
        <a:latin typeface="Times" charset="0"/>
        <a:ea typeface="ＭＳ Ｐゴシック" charset="0"/>
        <a:cs typeface="ＭＳ Ｐゴシック" charset="0"/>
      </a:defRPr>
    </a:lvl1pPr>
    <a:lvl2pPr marL="1160463"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2pPr>
    <a:lvl3pPr marL="2319338"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3pPr>
    <a:lvl4pPr marL="3481388"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4pPr>
    <a:lvl5pPr marL="4641850" algn="l" defTabSz="2319338" rtl="0" eaLnBrk="0" fontAlgn="base" hangingPunct="0">
      <a:spcBef>
        <a:spcPct val="30000"/>
      </a:spcBef>
      <a:spcAft>
        <a:spcPct val="0"/>
      </a:spcAft>
      <a:defRPr sz="30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FD889BD3-ECA0-5E94-70B6-8F6AD69DD506}"/>
              </a:ext>
            </a:extLst>
          </p:cNvPr>
          <p:cNvSpPr>
            <a:spLocks noGrp="1" noRot="1" noChangeAspect="1" noChangeArrowheads="1" noTextEdit="1"/>
          </p:cNvSpPr>
          <p:nvPr>
            <p:ph type="sldImg"/>
          </p:nvPr>
        </p:nvSpPr>
        <p:spPr>
          <a:xfrm>
            <a:off x="6181725" y="4364038"/>
            <a:ext cx="5162550" cy="3441700"/>
          </a:xfrm>
          <a:ln/>
        </p:spPr>
      </p:sp>
      <p:sp>
        <p:nvSpPr>
          <p:cNvPr id="197635" name="Rectangle 3">
            <a:extLst>
              <a:ext uri="{FF2B5EF4-FFF2-40B4-BE49-F238E27FC236}">
                <a16:creationId xmlns:a16="http://schemas.microsoft.com/office/drawing/2014/main" id="{BD084BEE-3ED2-E4F3-40F4-E81631C987D2}"/>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9F72F3-8C14-43DF-A0F7-578FC7322C1A}" type="slidenum">
              <a:rPr lang="en-US" smtClean="0"/>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9F72F3-8C14-43DF-A0F7-578FC7322C1A}" type="slidenum">
              <a:rPr lang="en-US" smtClean="0"/>
              <a:t>33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9F72F3-8C14-43DF-A0F7-578FC7322C1A}" type="slidenum">
              <a:rPr lang="en-US" smtClean="0"/>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r>
              <a:rPr lang="en-US" dirty="0"/>
              <a:t>HOUSE CALLS with Dr Vivek Murthy on 5/2/23: </a:t>
            </a:r>
            <a:r>
              <a:rPr lang="en-US" dirty="0" err="1"/>
              <a:t>Youtube</a:t>
            </a:r>
            <a:r>
              <a:rPr lang="en-US" dirty="0"/>
              <a:t> </a:t>
            </a:r>
          </a:p>
          <a:p>
            <a:r>
              <a:rPr lang="en-US" dirty="0"/>
              <a:t>29% higher risk for premature death, 50% higher risk for dementia, 29% higher risk for CVD; 32% risk for stroke; decreasing loneliness can cut the risk for dying early by as much as 50% </a:t>
            </a:r>
          </a:p>
        </p:txBody>
      </p:sp>
      <p:sp>
        <p:nvSpPr>
          <p:cNvPr id="4" name="Slide Number Placeholder 3"/>
          <p:cNvSpPr>
            <a:spLocks noGrp="1"/>
          </p:cNvSpPr>
          <p:nvPr>
            <p:ph type="sldNum" sz="quarter" idx="5"/>
          </p:nvPr>
        </p:nvSpPr>
        <p:spPr/>
        <p:txBody>
          <a:bodyPr/>
          <a:lstStyle/>
          <a:p>
            <a:fld id="{441E9037-60DA-6549-8949-C941C7FA0BD1}" type="slidenum">
              <a:rPr lang="en-US" smtClean="0"/>
              <a:t>42</a:t>
            </a:fld>
            <a:endParaRPr lang="en-US"/>
          </a:p>
        </p:txBody>
      </p:sp>
    </p:spTree>
    <p:extLst>
      <p:ext uri="{BB962C8B-B14F-4D97-AF65-F5344CB8AC3E}">
        <p14:creationId xmlns:p14="http://schemas.microsoft.com/office/powerpoint/2010/main" val="3676587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900051-609E-4E36-AFEC-7FE4B75E1E5A}" type="slidenum">
              <a:rPr lang="en-US" smtClean="0"/>
              <a:t>52</a:t>
            </a:fld>
            <a:endParaRPr lang="en-US"/>
          </a:p>
        </p:txBody>
      </p:sp>
    </p:spTree>
    <p:extLst>
      <p:ext uri="{BB962C8B-B14F-4D97-AF65-F5344CB8AC3E}">
        <p14:creationId xmlns:p14="http://schemas.microsoft.com/office/powerpoint/2010/main" val="3870753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900051-609E-4E36-AFEC-7FE4B75E1E5A}" type="slidenum">
              <a:rPr lang="en-US" smtClean="0"/>
              <a:t>53</a:t>
            </a:fld>
            <a:endParaRPr lang="en-US"/>
          </a:p>
        </p:txBody>
      </p:sp>
    </p:spTree>
    <p:extLst>
      <p:ext uri="{BB962C8B-B14F-4D97-AF65-F5344CB8AC3E}">
        <p14:creationId xmlns:p14="http://schemas.microsoft.com/office/powerpoint/2010/main" val="2814839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0641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A1C5F893-7061-F3D6-3238-8872F3EC7A46}"/>
              </a:ext>
            </a:extLst>
          </p:cNvPr>
          <p:cNvSpPr>
            <a:spLocks noGrp="1" noRot="1" noChangeAspect="1" noChangeArrowheads="1" noTextEdit="1"/>
          </p:cNvSpPr>
          <p:nvPr>
            <p:ph type="sldImg"/>
          </p:nvPr>
        </p:nvSpPr>
        <p:spPr>
          <a:xfrm>
            <a:off x="6181725" y="4364038"/>
            <a:ext cx="5162550" cy="3441700"/>
          </a:xfrm>
          <a:ln/>
          <a:extLst>
            <a:ext uri="{FAA26D3D-D897-4be2-8F04-BA451C77F1D7}">
              <ma14:placeholderFlag xmlns:ma14="http://schemas.microsoft.com/office/mac/drawingml/2011/main" xmlns="" val="1"/>
            </a:ext>
          </a:extLst>
        </p:spPr>
      </p:sp>
      <p:sp>
        <p:nvSpPr>
          <p:cNvPr id="241667" name="Rectangle 3">
            <a:extLst>
              <a:ext uri="{FF2B5EF4-FFF2-40B4-BE49-F238E27FC236}">
                <a16:creationId xmlns:a16="http://schemas.microsoft.com/office/drawing/2014/main" id="{6A8A5C72-93D4-8E8A-DD1B-5D49994D7A1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57EC7852-10E6-174C-99D2-FD1A21EBCBFA}"/>
              </a:ext>
            </a:extLst>
          </p:cNvPr>
          <p:cNvSpPr>
            <a:spLocks noGrp="1" noRot="1" noChangeAspect="1" noChangeArrowheads="1" noTextEdit="1"/>
          </p:cNvSpPr>
          <p:nvPr>
            <p:ph type="sldImg"/>
          </p:nvPr>
        </p:nvSpPr>
        <p:spPr>
          <a:xfrm>
            <a:off x="6181725" y="4364038"/>
            <a:ext cx="5162550" cy="3441700"/>
          </a:xfrm>
          <a:ln/>
        </p:spPr>
      </p:sp>
      <p:sp>
        <p:nvSpPr>
          <p:cNvPr id="240643" name="Rectangle 3">
            <a:extLst>
              <a:ext uri="{FF2B5EF4-FFF2-40B4-BE49-F238E27FC236}">
                <a16:creationId xmlns:a16="http://schemas.microsoft.com/office/drawing/2014/main" id="{2DFEB9EB-3CAD-A34D-B4C4-3EDE0DB76C48}"/>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114066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57066" indent="-291179">
              <a:defRPr sz="2400">
                <a:solidFill>
                  <a:schemeClr val="tx1"/>
                </a:solidFill>
                <a:latin typeface="Times New Roman" panose="02020603050405020304" pitchFamily="18" charset="0"/>
                <a:ea typeface="MS PGothic" panose="020B0600070205080204" pitchFamily="34" charset="-128"/>
              </a:defRPr>
            </a:lvl2pPr>
            <a:lvl3pPr marL="1164717" indent="-232943">
              <a:defRPr sz="2400">
                <a:solidFill>
                  <a:schemeClr val="tx1"/>
                </a:solidFill>
                <a:latin typeface="Times New Roman" panose="02020603050405020304" pitchFamily="18" charset="0"/>
                <a:ea typeface="MS PGothic" panose="020B0600070205080204" pitchFamily="34" charset="-128"/>
              </a:defRPr>
            </a:lvl3pPr>
            <a:lvl4pPr marL="1630604" indent="-232943">
              <a:defRPr sz="2400">
                <a:solidFill>
                  <a:schemeClr val="tx1"/>
                </a:solidFill>
                <a:latin typeface="Times New Roman" panose="02020603050405020304" pitchFamily="18" charset="0"/>
                <a:ea typeface="MS PGothic" panose="020B0600070205080204" pitchFamily="34" charset="-128"/>
              </a:defRPr>
            </a:lvl4pPr>
            <a:lvl5pPr marL="2096491" indent="-232943">
              <a:defRPr sz="2400">
                <a:solidFill>
                  <a:schemeClr val="tx1"/>
                </a:solidFill>
                <a:latin typeface="Times New Roman" panose="02020603050405020304" pitchFamily="18"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B9F1D902-7370-4AFD-B4FE-E214564044C8}" type="slidenum">
              <a:rPr lang="en-US" altLang="en-US" sz="1200"/>
              <a:pPr/>
              <a:t>6</a:t>
            </a:fld>
            <a:endParaRPr lang="en-US" altLang="en-US" sz="1200"/>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44529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9F72F3-8C14-43DF-A0F7-578FC7322C1A}" type="slidenum">
              <a:rPr lang="en-US" smtClean="0"/>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900051-609E-4E36-AFEC-7FE4B75E1E5A}" type="slidenum">
              <a:rPr lang="en-US" smtClean="0"/>
              <a:t>16</a:t>
            </a:fld>
            <a:endParaRPr lang="en-US"/>
          </a:p>
        </p:txBody>
      </p:sp>
    </p:spTree>
    <p:extLst>
      <p:ext uri="{BB962C8B-B14F-4D97-AF65-F5344CB8AC3E}">
        <p14:creationId xmlns:p14="http://schemas.microsoft.com/office/powerpoint/2010/main" val="237387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9F72F3-8C14-43DF-A0F7-578FC7322C1A}" type="slidenum">
              <a:rPr lang="en-US" smtClean="0"/>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81725" y="4364038"/>
            <a:ext cx="5162550" cy="3441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3B1B5E-696F-8A4A-9730-0DDA82FF5A34}" type="slidenum">
              <a:rPr lang="en-US" smtClean="0"/>
              <a:t>20</a:t>
            </a:fld>
            <a:endParaRPr lang="en-US"/>
          </a:p>
        </p:txBody>
      </p:sp>
    </p:spTree>
    <p:extLst>
      <p:ext uri="{BB962C8B-B14F-4D97-AF65-F5344CB8AC3E}">
        <p14:creationId xmlns:p14="http://schemas.microsoft.com/office/powerpoint/2010/main" val="384427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r>
              <a:rPr lang="en-US" dirty="0"/>
              <a:t>Emphasis on minimally processed plant foods </a:t>
            </a:r>
          </a:p>
        </p:txBody>
      </p:sp>
      <p:sp>
        <p:nvSpPr>
          <p:cNvPr id="4" name="Slide Number Placeholder 3"/>
          <p:cNvSpPr>
            <a:spLocks noGrp="1"/>
          </p:cNvSpPr>
          <p:nvPr>
            <p:ph type="sldNum" sz="quarter" idx="10"/>
          </p:nvPr>
        </p:nvSpPr>
        <p:spPr/>
        <p:txBody>
          <a:bodyPr/>
          <a:lstStyle/>
          <a:p>
            <a:pPr>
              <a:defRPr/>
            </a:pPr>
            <a:fld id="{C0EE8221-CDE7-3A42-89C2-DA0FCB52F9BC}" type="slidenum">
              <a:rPr lang="en-US" smtClean="0"/>
              <a:pPr>
                <a:defRPr/>
              </a:pPr>
              <a:t>21</a:t>
            </a:fld>
            <a:endParaRPr lang="en-US"/>
          </a:p>
        </p:txBody>
      </p:sp>
    </p:spTree>
    <p:extLst>
      <p:ext uri="{BB962C8B-B14F-4D97-AF65-F5344CB8AC3E}">
        <p14:creationId xmlns:p14="http://schemas.microsoft.com/office/powerpoint/2010/main" val="2661100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9F72F3-8C14-43DF-A0F7-578FC7322C1A}" type="slidenum">
              <a:rPr lang="en-US" smtClean="0"/>
              <a:t>29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9F72F3-8C14-43DF-A0F7-578FC7322C1A}" type="slidenum">
              <a:rPr lang="en-US" smtClean="0"/>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75128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88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450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71525" y="609600"/>
            <a:ext cx="8743950" cy="1143000"/>
          </a:xfrm>
        </p:spPr>
        <p:txBody>
          <a:bodyPr/>
          <a:lstStyle/>
          <a:p>
            <a:r>
              <a:rPr lang="en-US"/>
              <a:t>Click to edit Master title style</a:t>
            </a:r>
          </a:p>
        </p:txBody>
      </p:sp>
      <p:sp>
        <p:nvSpPr>
          <p:cNvPr id="3" name="Content Placeholder 2"/>
          <p:cNvSpPr>
            <a:spLocks noGrp="1"/>
          </p:cNvSpPr>
          <p:nvPr>
            <p:ph sz="quarter" idx="1"/>
          </p:nvPr>
        </p:nvSpPr>
        <p:spPr>
          <a:xfrm>
            <a:off x="771525" y="1981200"/>
            <a:ext cx="42862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771525" y="4114800"/>
            <a:ext cx="428625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29225" y="1981200"/>
            <a:ext cx="428625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288F87F-249C-594A-ACA9-C3837DF08F3C}"/>
              </a:ext>
            </a:extLst>
          </p:cNvPr>
          <p:cNvSpPr>
            <a:spLocks noGrp="1" noChangeArrowheads="1"/>
          </p:cNvSpPr>
          <p:nvPr>
            <p:ph type="dt" sz="half" idx="10"/>
          </p:nvPr>
        </p:nvSpPr>
        <p:spPr>
          <a:ln/>
        </p:spPr>
        <p:txBody>
          <a:bodyPr/>
          <a:lstStyle>
            <a:lvl1pPr>
              <a:defRPr/>
            </a:lvl1pPr>
          </a:lstStyle>
          <a:p>
            <a:pPr>
              <a:defRPr/>
            </a:pPr>
            <a:fld id="{27E27CFE-6086-4AB7-B81C-B0CFAEFB0F09}" type="datetime1">
              <a:rPr lang="en-US" altLang="en-US" smtClean="0"/>
              <a:t>7/8/24</a:t>
            </a:fld>
            <a:endParaRPr lang="en-US" altLang="en-US"/>
          </a:p>
        </p:txBody>
      </p:sp>
      <p:sp>
        <p:nvSpPr>
          <p:cNvPr id="7" name="Rectangle 5">
            <a:extLst>
              <a:ext uri="{FF2B5EF4-FFF2-40B4-BE49-F238E27FC236}">
                <a16:creationId xmlns:a16="http://schemas.microsoft.com/office/drawing/2014/main" id="{AAC1DB1B-1273-0348-9781-2204201205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0ED55AC0-8877-5547-AAB5-FB5C7890FBA0}"/>
              </a:ext>
            </a:extLst>
          </p:cNvPr>
          <p:cNvSpPr>
            <a:spLocks noGrp="1" noChangeArrowheads="1"/>
          </p:cNvSpPr>
          <p:nvPr>
            <p:ph type="sldNum" sz="quarter" idx="12"/>
          </p:nvPr>
        </p:nvSpPr>
        <p:spPr>
          <a:ln/>
        </p:spPr>
        <p:txBody>
          <a:bodyPr/>
          <a:lstStyle>
            <a:lvl1pPr>
              <a:defRPr/>
            </a:lvl1pPr>
          </a:lstStyle>
          <a:p>
            <a:pPr>
              <a:defRPr/>
            </a:pPr>
            <a:fld id="{96FE87CE-9F43-45DA-8F92-93923A98EF96}" type="slidenum">
              <a:rPr lang="en-US" altLang="en-US"/>
              <a:pPr>
                <a:defRPr/>
              </a:pPr>
              <a:t>‹#›</a:t>
            </a:fld>
            <a:endParaRPr lang="en-US" altLang="en-US"/>
          </a:p>
        </p:txBody>
      </p:sp>
    </p:spTree>
    <p:extLst>
      <p:ext uri="{BB962C8B-B14F-4D97-AF65-F5344CB8AC3E}">
        <p14:creationId xmlns:p14="http://schemas.microsoft.com/office/powerpoint/2010/main" val="2692018793"/>
      </p:ext>
    </p:extLst>
  </p:cSld>
  <p:clrMapOvr>
    <a:masterClrMapping/>
  </p:clrMapOvr>
  <p:transition>
    <p:check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128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81219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041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2436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763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3627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9334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628FE0-F239-437A-6D60-81E2D3D7207B}"/>
              </a:ext>
            </a:extLst>
          </p:cNvPr>
          <p:cNvSpPr>
            <a:spLocks noGrp="1" noChangeArrowheads="1"/>
          </p:cNvSpPr>
          <p:nvPr>
            <p:ph type="title"/>
          </p:nvPr>
        </p:nvSpPr>
        <p:spPr bwMode="auto">
          <a:xfrm>
            <a:off x="12573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CCBBBBA-EFF5-08B1-3ADB-E5F640F66BFB}"/>
              </a:ext>
            </a:extLst>
          </p:cNvPr>
          <p:cNvSpPr>
            <a:spLocks noGrp="1" noChangeArrowheads="1"/>
          </p:cNvSpPr>
          <p:nvPr>
            <p:ph type="body" idx="1"/>
          </p:nvPr>
        </p:nvSpPr>
        <p:spPr bwMode="auto">
          <a:xfrm>
            <a:off x="12573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charset="0"/>
          <a:ea typeface="ＭＳ Ｐゴシック" charset="0"/>
        </a:defRPr>
      </a:lvl6pPr>
      <a:lvl7pPr marL="914400" algn="ctr" rtl="0" eaLnBrk="0" fontAlgn="base" hangingPunct="0">
        <a:spcBef>
          <a:spcPct val="0"/>
        </a:spcBef>
        <a:spcAft>
          <a:spcPct val="0"/>
        </a:spcAft>
        <a:defRPr sz="4400">
          <a:solidFill>
            <a:schemeClr val="tx2"/>
          </a:solidFill>
          <a:latin typeface="Times" charset="0"/>
          <a:ea typeface="ＭＳ Ｐゴシック" charset="0"/>
        </a:defRPr>
      </a:lvl7pPr>
      <a:lvl8pPr marL="1371600" algn="ctr" rtl="0" eaLnBrk="0" fontAlgn="base" hangingPunct="0">
        <a:spcBef>
          <a:spcPct val="0"/>
        </a:spcBef>
        <a:spcAft>
          <a:spcPct val="0"/>
        </a:spcAft>
        <a:defRPr sz="4400">
          <a:solidFill>
            <a:schemeClr val="tx2"/>
          </a:solidFill>
          <a:latin typeface="Times" charset="0"/>
          <a:ea typeface="ＭＳ Ｐゴシック" charset="0"/>
        </a:defRPr>
      </a:lvl8pPr>
      <a:lvl9pPr marL="1828800" algn="ctr"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1"/>
        </a:buClr>
        <a:buSzPct val="10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lifestylemedicine.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2.xml"/><Relationship Id="rId7" Type="http://schemas.openxmlformats.org/officeDocument/2006/relationships/image" Target="../media/image4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diagramLayout" Target="../diagrams/layout6.xml"/><Relationship Id="rId7" Type="http://schemas.openxmlformats.org/officeDocument/2006/relationships/image" Target="../media/image17.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Layout" Target="../diagrams/layout7.xml"/><Relationship Id="rId7" Type="http://schemas.openxmlformats.org/officeDocument/2006/relationships/image" Target="../media/image71.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74.jpeg"/><Relationship Id="rId4" Type="http://schemas.openxmlformats.org/officeDocument/2006/relationships/diagramQuickStyle" Target="../diagrams/quickStyle7.xml"/><Relationship Id="rId9"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77.png"/><Relationship Id="rId18" Type="http://schemas.openxmlformats.org/officeDocument/2006/relationships/hyperlink" Target="https://www.bluezones.com/explorations/sardinia-italy/" TargetMode="External"/><Relationship Id="rId3" Type="http://schemas.openxmlformats.org/officeDocument/2006/relationships/image" Target="../media/image76.png"/><Relationship Id="rId21" Type="http://schemas.openxmlformats.org/officeDocument/2006/relationships/image" Target="../media/image82.png"/><Relationship Id="rId7" Type="http://schemas.openxmlformats.org/officeDocument/2006/relationships/customXml" Target="../ink/ink2.xml"/><Relationship Id="rId12" Type="http://schemas.openxmlformats.org/officeDocument/2006/relationships/customXml" Target="../ink/ink7.xml"/><Relationship Id="rId17" Type="http://schemas.openxmlformats.org/officeDocument/2006/relationships/image" Target="../media/image79.jpeg"/><Relationship Id="rId2" Type="http://schemas.openxmlformats.org/officeDocument/2006/relationships/notesSlide" Target="../notesSlides/notesSlide14.xml"/><Relationship Id="rId16" Type="http://schemas.openxmlformats.org/officeDocument/2006/relationships/hyperlink" Target="https://www.bluezones.com/explorations/loma-linda-california/" TargetMode="External"/><Relationship Id="rId20" Type="http://schemas.openxmlformats.org/officeDocument/2006/relationships/hyperlink" Target="https://www.bluezones.com/explorations/okinawa-japan/" TargetMode="Externa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customXml" Target="../ink/ink6.xml"/><Relationship Id="rId15" Type="http://schemas.openxmlformats.org/officeDocument/2006/relationships/hyperlink" Target="https://www.bluezones.com/explorations/ikaria-greece/" TargetMode="External"/><Relationship Id="rId10" Type="http://schemas.openxmlformats.org/officeDocument/2006/relationships/customXml" Target="../ink/ink5.xml"/><Relationship Id="rId19" Type="http://schemas.openxmlformats.org/officeDocument/2006/relationships/image" Target="../media/image81.png"/><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image" Target="../media/image78.jpeg"/><Relationship Id="rId22" Type="http://schemas.openxmlformats.org/officeDocument/2006/relationships/hyperlink" Target="https://www.bluezones.com/explorations/nicoya-costa-rica/"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6.png"/></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hyperlink" Target="https://www.bluezones.com/2018/01/the-longevity-diet/" TargetMode="External"/><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hyperlink" Target="https://www.bluezones.com/2017/10/face-face-interactions-not-facebook-connections-impact-health-longevity/"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hyperlink" Target="https://www.bluezones.com/2017/11/squash-blue-zones-superfood/" TargetMode="External"/><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hyperlink" Target="https://www.bluezones.com/2018/10/fasting-for-health-and-longevity-nobel-prize-winning-research-on-cell-aging/" TargetMode="External"/><Relationship Id="rId5" Type="http://schemas.openxmlformats.org/officeDocument/2006/relationships/image" Target="file:////Users/theodorefriedman/Library/Group%20Containers/UBF8T346G9.ms/WebArchiveCopyPasteTempFiles/com.microsoft.Word/430_Nicoya_02.jpg" TargetMode="External"/><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file:////Users/theodorefriedman/Library/Group%20Containers/UBF8T346G9.ms/WebArchiveCopyPasteTempFiles/com.microsoft.Word/430_Nicoya_02.jpg" TargetMode="External"/><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www.bluezones.com/2018/07/research-says-walking-this-much-per-week-extends-your-life/" TargetMode="External"/><Relationship Id="rId7" Type="http://schemas.openxmlformats.org/officeDocument/2006/relationships/image" Target="../media/image83.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www.bluezones.com/2017/07/why-nuts-are-nutritional-powerhouse/"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bluezones.com/2018/06/best-breakfast-ideas-for-eating-breakfast-like-a-king/" TargetMode="Externa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83.jpe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bluezones.com/2018/08/moai-this-tradition-is-why-okinawan-people-live-longer-better/" TargetMode="Externa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96.png"/><Relationship Id="rId4" Type="http://schemas.openxmlformats.org/officeDocument/2006/relationships/image" Target="../media/image95.png"/></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bluezones.com/2018/08/school-gardens-might-boost-availability-of-vegetables-at-home/" TargetMode="Externa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76.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s://nutritionfacts.org/video/fall-prevention-is-the-most-important-thing-for-preventing-osteoporosis-bone-fractures/" TargetMode="External"/><Relationship Id="rId2" Type="http://schemas.openxmlformats.org/officeDocument/2006/relationships/hyperlink" Target="https://nutritionfacts.org/webinar/preventing-and-treating-osteoporosis/" TargetMode="Externa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goodhormonehealth.com/webinars/" TargetMode="External"/><Relationship Id="rId2" Type="http://schemas.openxmlformats.org/officeDocument/2006/relationships/hyperlink" Target="http://www.goodhormonehealth.com/" TargetMode="External"/><Relationship Id="rId1" Type="http://schemas.openxmlformats.org/officeDocument/2006/relationships/slideLayout" Target="../slideLayouts/slideLayout2.xml"/><Relationship Id="rId6" Type="http://schemas.openxmlformats.org/officeDocument/2006/relationships/hyperlink" Target="mailto:mail@goodhormonehealth.com" TargetMode="External"/><Relationship Id="rId5" Type="http://schemas.openxmlformats.org/officeDocument/2006/relationships/hyperlink" Target="https://www.facebook.com/goodhormonehealth/" TargetMode="External"/><Relationship Id="rId4" Type="http://schemas.openxmlformats.org/officeDocument/2006/relationships/hyperlink" Target="https://www.youtube.com/channel/UCC02VSVWL11qk1HUuT4ksoA"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9ED9B9BB-1166-C532-2C2D-A39E79283086}"/>
              </a:ext>
            </a:extLst>
          </p:cNvPr>
          <p:cNvSpPr>
            <a:spLocks noGrp="1" noChangeArrowheads="1"/>
          </p:cNvSpPr>
          <p:nvPr>
            <p:ph type="title"/>
          </p:nvPr>
        </p:nvSpPr>
        <p:spPr>
          <a:xfrm>
            <a:off x="1219200" y="3811588"/>
            <a:ext cx="7797800" cy="1143000"/>
          </a:xfrm>
        </p:spPr>
        <p:txBody>
          <a:bodyPr/>
          <a:lstStyle/>
          <a:p>
            <a:r>
              <a:rPr lang="en-US" altLang="en-US" sz="2800" dirty="0">
                <a:solidFill>
                  <a:srgbClr val="FAFD00"/>
                </a:solidFill>
              </a:rPr>
              <a:t>Theodore C. Friedman, M.D., Ph.D.</a:t>
            </a:r>
            <a:br>
              <a:rPr lang="en-US" altLang="en-US" sz="2800" dirty="0">
                <a:solidFill>
                  <a:srgbClr val="FAFD00"/>
                </a:solidFill>
              </a:rPr>
            </a:br>
            <a:r>
              <a:rPr lang="en-US" altLang="en-US" sz="2800" dirty="0">
                <a:solidFill>
                  <a:srgbClr val="FAFD00"/>
                </a:solidFill>
              </a:rPr>
              <a:t> (the Wiz) </a:t>
            </a:r>
            <a:br>
              <a:rPr lang="en-US" altLang="en-US" sz="2800" dirty="0">
                <a:solidFill>
                  <a:srgbClr val="FAFD00"/>
                </a:solidFill>
              </a:rPr>
            </a:br>
            <a:r>
              <a:rPr lang="en-US" altLang="en-US" sz="2800" dirty="0">
                <a:solidFill>
                  <a:srgbClr val="FAFD00"/>
                </a:solidFill>
              </a:rPr>
              <a:t>Professor of Medicine-UCLA</a:t>
            </a:r>
            <a:br>
              <a:rPr lang="en-US" altLang="en-US" sz="2800" dirty="0">
                <a:solidFill>
                  <a:srgbClr val="FAFD00"/>
                </a:solidFill>
              </a:rPr>
            </a:br>
            <a:r>
              <a:rPr lang="en-US" altLang="en-US" sz="2800" dirty="0">
                <a:solidFill>
                  <a:srgbClr val="FAFD00"/>
                </a:solidFill>
              </a:rPr>
              <a:t>Chairman, Department of Internal Medicine</a:t>
            </a:r>
            <a:br>
              <a:rPr lang="en-US" altLang="en-US" sz="2800" dirty="0">
                <a:solidFill>
                  <a:srgbClr val="FAFD00"/>
                </a:solidFill>
              </a:rPr>
            </a:br>
            <a:r>
              <a:rPr lang="en-US" altLang="en-US" sz="2800" dirty="0">
                <a:solidFill>
                  <a:srgbClr val="FAFD00"/>
                </a:solidFill>
              </a:rPr>
              <a:t>Charles R. Drew University</a:t>
            </a:r>
            <a:br>
              <a:rPr lang="en-US" altLang="en-US" sz="2800" dirty="0">
                <a:solidFill>
                  <a:srgbClr val="FAFD00"/>
                </a:solidFill>
              </a:rPr>
            </a:br>
            <a:r>
              <a:rPr lang="en-US" altLang="en-US" sz="2800" dirty="0">
                <a:solidFill>
                  <a:srgbClr val="FAFD00"/>
                </a:solidFill>
              </a:rPr>
              <a:t>Dr. Friedman’s Endocrinology Clinic</a:t>
            </a:r>
            <a:br>
              <a:rPr lang="en-US" altLang="en-US" sz="2800" dirty="0">
                <a:solidFill>
                  <a:srgbClr val="FAFD00"/>
                </a:solidFill>
              </a:rPr>
            </a:br>
            <a:r>
              <a:rPr lang="en-US" sz="2400" b="1" kern="0" dirty="0">
                <a:solidFill>
                  <a:srgbClr val="FFC000"/>
                </a:solidFill>
                <a:effectLst/>
                <a:latin typeface="Times New Roman" panose="02020603050405020304" pitchFamily="18" charset="0"/>
                <a:ea typeface="Times New Roman" panose="02020603050405020304" pitchFamily="18" charset="0"/>
              </a:rPr>
              <a:t>Lifestyle Medicine for Endocrine Problems</a:t>
            </a:r>
            <a:r>
              <a:rPr lang="en-US" sz="2400" dirty="0">
                <a:solidFill>
                  <a:srgbClr val="FFC000"/>
                </a:solidFill>
                <a:effectLst/>
              </a:rPr>
              <a:t> </a:t>
            </a:r>
            <a:br>
              <a:rPr lang="en-US" altLang="en-US" dirty="0"/>
            </a:br>
            <a:br>
              <a:rPr lang="en-US" altLang="en-US" sz="3200" dirty="0"/>
            </a:br>
            <a:r>
              <a:rPr lang="en-US" sz="2000" b="1" kern="0" dirty="0">
                <a:solidFill>
                  <a:schemeClr val="tx1"/>
                </a:solidFill>
                <a:effectLst/>
                <a:latin typeface="Times New Roman" panose="02020603050405020304" pitchFamily="18" charset="0"/>
                <a:ea typeface="Times New Roman" panose="02020603050405020304" pitchFamily="18" charset="0"/>
              </a:rPr>
              <a:t>Adult division of the 30</a:t>
            </a:r>
            <a:r>
              <a:rPr lang="en-US" sz="2000" b="1" kern="0" baseline="30000" dirty="0">
                <a:solidFill>
                  <a:schemeClr val="tx1"/>
                </a:solidFill>
                <a:effectLst/>
                <a:latin typeface="Times New Roman" panose="02020603050405020304" pitchFamily="18" charset="0"/>
                <a:ea typeface="Times New Roman" panose="02020603050405020304" pitchFamily="18" charset="0"/>
              </a:rPr>
              <a:t>th</a:t>
            </a:r>
            <a:r>
              <a:rPr lang="en-US" sz="2000" b="1" kern="0" dirty="0">
                <a:solidFill>
                  <a:schemeClr val="tx1"/>
                </a:solidFill>
                <a:effectLst/>
                <a:latin typeface="Times New Roman" panose="02020603050405020304" pitchFamily="18" charset="0"/>
                <a:ea typeface="Times New Roman" panose="02020603050405020304" pitchFamily="18" charset="0"/>
              </a:rPr>
              <a:t> Annual Magic Foundation Convention </a:t>
            </a:r>
            <a:br>
              <a:rPr lang="en-US" sz="2400" b="1" dirty="0">
                <a:solidFill>
                  <a:schemeClr val="tx1"/>
                </a:solidFill>
                <a:latin typeface="Times New Roman" panose="02020603050405020304" pitchFamily="18" charset="0"/>
                <a:ea typeface="Times New Roman" panose="02020603050405020304" pitchFamily="18" charset="0"/>
              </a:rPr>
            </a:br>
            <a:r>
              <a:rPr lang="en-US" sz="2400" b="1" kern="0" dirty="0">
                <a:solidFill>
                  <a:schemeClr val="tx1"/>
                </a:solidFill>
                <a:effectLst/>
                <a:latin typeface="Times New Roman" panose="02020603050405020304" pitchFamily="18" charset="0"/>
                <a:ea typeface="Times New Roman" panose="02020603050405020304" pitchFamily="18" charset="0"/>
              </a:rPr>
              <a:t>Chicago </a:t>
            </a:r>
            <a:br>
              <a:rPr lang="en-US" sz="2400" b="1" kern="0" dirty="0">
                <a:solidFill>
                  <a:schemeClr val="tx1"/>
                </a:solidFill>
                <a:effectLst/>
                <a:latin typeface="Times New Roman" panose="02020603050405020304" pitchFamily="18" charset="0"/>
                <a:ea typeface="Times New Roman" panose="02020603050405020304" pitchFamily="18" charset="0"/>
              </a:rPr>
            </a:br>
            <a:r>
              <a:rPr lang="en-US" sz="2400" b="1" kern="0" dirty="0">
                <a:solidFill>
                  <a:schemeClr val="tx1"/>
                </a:solidFill>
                <a:effectLst/>
                <a:latin typeface="Times New Roman" panose="02020603050405020304" pitchFamily="18" charset="0"/>
                <a:ea typeface="Times New Roman" panose="02020603050405020304" pitchFamily="18" charset="0"/>
              </a:rPr>
              <a:t>July 12, 2024</a:t>
            </a:r>
            <a:br>
              <a:rPr lang="en-US" altLang="en-US" sz="3600" dirty="0">
                <a:solidFill>
                  <a:srgbClr val="FAFD00"/>
                </a:solidFill>
              </a:rPr>
            </a:br>
            <a:br>
              <a:rPr lang="en-US" altLang="en-US" sz="3600" dirty="0">
                <a:solidFill>
                  <a:srgbClr val="FAFD00"/>
                </a:solidFill>
              </a:rPr>
            </a:br>
            <a:endParaRPr lang="en-US" altLang="en-US" sz="3600" dirty="0">
              <a:solidFill>
                <a:srgbClr val="FAFD00"/>
              </a:solidFill>
            </a:endParaRPr>
          </a:p>
        </p:txBody>
      </p:sp>
      <p:pic>
        <p:nvPicPr>
          <p:cNvPr id="4098" name="Picture 2">
            <a:extLst>
              <a:ext uri="{FF2B5EF4-FFF2-40B4-BE49-F238E27FC236}">
                <a16:creationId xmlns:a16="http://schemas.microsoft.com/office/drawing/2014/main" id="{B40D21A3-0F31-7CE7-1730-16CE5D54A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a:extLst>
              <a:ext uri="{FF2B5EF4-FFF2-40B4-BE49-F238E27FC236}">
                <a16:creationId xmlns:a16="http://schemas.microsoft.com/office/drawing/2014/main" id="{33865EE3-C543-4C28-FA0C-86B3FD95E9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8038" y="176213"/>
            <a:ext cx="183832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32CE-5E06-5612-85E3-53C06880D528}"/>
              </a:ext>
            </a:extLst>
          </p:cNvPr>
          <p:cNvSpPr>
            <a:spLocks noGrp="1"/>
          </p:cNvSpPr>
          <p:nvPr>
            <p:ph type="title"/>
          </p:nvPr>
        </p:nvSpPr>
        <p:spPr/>
        <p:txBody>
          <a:bodyPr/>
          <a:lstStyle/>
          <a:p>
            <a:r>
              <a:rPr lang="en-US" dirty="0">
                <a:solidFill>
                  <a:srgbClr val="FFC000"/>
                </a:solidFill>
              </a:rPr>
              <a:t>Lifestyle Medicine</a:t>
            </a:r>
          </a:p>
        </p:txBody>
      </p:sp>
      <p:sp>
        <p:nvSpPr>
          <p:cNvPr id="3" name="Content Placeholder 2">
            <a:extLst>
              <a:ext uri="{FF2B5EF4-FFF2-40B4-BE49-F238E27FC236}">
                <a16:creationId xmlns:a16="http://schemas.microsoft.com/office/drawing/2014/main" id="{2DF673EF-B540-DA56-599D-6EC56F956907}"/>
              </a:ext>
            </a:extLst>
          </p:cNvPr>
          <p:cNvSpPr>
            <a:spLocks noGrp="1"/>
          </p:cNvSpPr>
          <p:nvPr>
            <p:ph idx="1"/>
          </p:nvPr>
        </p:nvSpPr>
        <p:spPr/>
        <p:txBody>
          <a:bodyPr>
            <a:noAutofit/>
          </a:bodyPr>
          <a:lstStyle/>
          <a:p>
            <a:pPr marL="241116" indent="-241116">
              <a:buFont typeface="Arial" panose="020B0604020202020204" pitchFamily="34" charset="0"/>
              <a:buChar char="•"/>
            </a:pPr>
            <a:r>
              <a:rPr lang="en-US" sz="2800" dirty="0">
                <a:latin typeface="+mj-lt"/>
              </a:rPr>
              <a:t>Lifestyle medicine is a medical specialty that uses therapeutic lifestyle interventions as a primary modality to treat chronic conditions including cardiovascular diseases, type 2 diabetes, and obesity.  </a:t>
            </a:r>
          </a:p>
          <a:p>
            <a:pPr marL="241116" indent="-241116">
              <a:buFont typeface="Arial" panose="020B0604020202020204" pitchFamily="34" charset="0"/>
              <a:buChar char="•"/>
            </a:pPr>
            <a:endParaRPr lang="en-US" sz="2800" dirty="0">
              <a:latin typeface="+mj-lt"/>
            </a:endParaRPr>
          </a:p>
          <a:p>
            <a:pPr marL="241116" indent="-241116">
              <a:buFont typeface="Arial" panose="020B0604020202020204" pitchFamily="34" charset="0"/>
              <a:buChar char="•"/>
            </a:pPr>
            <a:r>
              <a:rPr lang="en-US" sz="2800" dirty="0">
                <a:latin typeface="+mj-lt"/>
              </a:rPr>
              <a:t>Lifestyle medicine-certified clinicians are trained to apply evidence-based, whole-person, prescriptive lifestyle change to treat and, when used intensively, often reverse such conditions. </a:t>
            </a:r>
          </a:p>
        </p:txBody>
      </p:sp>
      <p:sp>
        <p:nvSpPr>
          <p:cNvPr id="4" name="Slide Number Placeholder 3">
            <a:extLst>
              <a:ext uri="{FF2B5EF4-FFF2-40B4-BE49-F238E27FC236}">
                <a16:creationId xmlns:a16="http://schemas.microsoft.com/office/drawing/2014/main" id="{39B6D884-276B-06CF-890F-15F1DF251BAC}"/>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5A5C10-B70E-4DE0-9B85-CF8C1BCC35D1}" type="slidenum">
              <a:rPr lang="en-US" smtClean="0"/>
              <a:pPr/>
              <a:t>10</a:t>
            </a:fld>
            <a:endParaRPr lang="en-US"/>
          </a:p>
        </p:txBody>
      </p:sp>
    </p:spTree>
    <p:extLst>
      <p:ext uri="{BB962C8B-B14F-4D97-AF65-F5344CB8AC3E}">
        <p14:creationId xmlns:p14="http://schemas.microsoft.com/office/powerpoint/2010/main" val="968673903"/>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1D3E01-5219-4AC7-8BE2-DD634C4C4945}"/>
              </a:ext>
            </a:extLst>
          </p:cNvPr>
          <p:cNvSpPr>
            <a:spLocks noGrp="1"/>
          </p:cNvSpPr>
          <p:nvPr>
            <p:ph type="title"/>
          </p:nvPr>
        </p:nvSpPr>
        <p:spPr/>
        <p:txBody>
          <a:bodyPr>
            <a:normAutofit fontScale="90000"/>
          </a:bodyPr>
          <a:lstStyle/>
          <a:p>
            <a:r>
              <a:rPr lang="es-MX" sz="3375" dirty="0" err="1">
                <a:solidFill>
                  <a:srgbClr val="FFFF00"/>
                </a:solidFill>
                <a:latin typeface="Arial" panose="020B0604020202020204" pitchFamily="34" charset="0"/>
                <a:cs typeface="Arial" panose="020B0604020202020204" pitchFamily="34" charset="0"/>
              </a:rPr>
              <a:t>Less</a:t>
            </a:r>
            <a:r>
              <a:rPr lang="es-MX" sz="3375" dirty="0">
                <a:solidFill>
                  <a:srgbClr val="FFFF00"/>
                </a:solidFill>
                <a:latin typeface="Arial" panose="020B0604020202020204" pitchFamily="34" charset="0"/>
                <a:cs typeface="Arial" panose="020B0604020202020204" pitchFamily="34" charset="0"/>
              </a:rPr>
              <a:t> </a:t>
            </a:r>
            <a:r>
              <a:rPr lang="es-MX" sz="3375" dirty="0" err="1">
                <a:solidFill>
                  <a:srgbClr val="FFFF00"/>
                </a:solidFill>
                <a:latin typeface="Arial" panose="020B0604020202020204" pitchFamily="34" charset="0"/>
                <a:cs typeface="Arial" panose="020B0604020202020204" pitchFamily="34" charset="0"/>
              </a:rPr>
              <a:t>Than</a:t>
            </a:r>
            <a:r>
              <a:rPr lang="es-MX" sz="3375" dirty="0">
                <a:solidFill>
                  <a:srgbClr val="FFFF00"/>
                </a:solidFill>
                <a:latin typeface="Arial" panose="020B0604020202020204" pitchFamily="34" charset="0"/>
                <a:cs typeface="Arial" panose="020B0604020202020204" pitchFamily="34" charset="0"/>
              </a:rPr>
              <a:t> 3 </a:t>
            </a:r>
            <a:r>
              <a:rPr lang="es-MX" sz="3375" dirty="0" err="1">
                <a:solidFill>
                  <a:srgbClr val="FFFF00"/>
                </a:solidFill>
                <a:latin typeface="Arial" panose="020B0604020202020204" pitchFamily="34" charset="0"/>
                <a:cs typeface="Arial" panose="020B0604020202020204" pitchFamily="34" charset="0"/>
              </a:rPr>
              <a:t>Percent</a:t>
            </a:r>
            <a:r>
              <a:rPr lang="es-MX" sz="3375" dirty="0">
                <a:solidFill>
                  <a:srgbClr val="FFFF00"/>
                </a:solidFill>
                <a:latin typeface="Arial" panose="020B0604020202020204" pitchFamily="34" charset="0"/>
                <a:cs typeface="Arial" panose="020B0604020202020204" pitchFamily="34" charset="0"/>
              </a:rPr>
              <a:t> </a:t>
            </a:r>
            <a:r>
              <a:rPr lang="es-MX" sz="3375" dirty="0" err="1">
                <a:solidFill>
                  <a:srgbClr val="FFFF00"/>
                </a:solidFill>
                <a:latin typeface="Arial" panose="020B0604020202020204" pitchFamily="34" charset="0"/>
                <a:cs typeface="Arial" panose="020B0604020202020204" pitchFamily="34" charset="0"/>
              </a:rPr>
              <a:t>of</a:t>
            </a:r>
            <a:r>
              <a:rPr lang="es-MX" sz="3375" dirty="0">
                <a:solidFill>
                  <a:srgbClr val="FFFF00"/>
                </a:solidFill>
                <a:latin typeface="Arial" panose="020B0604020202020204" pitchFamily="34" charset="0"/>
                <a:cs typeface="Arial" panose="020B0604020202020204" pitchFamily="34" charset="0"/>
              </a:rPr>
              <a:t> </a:t>
            </a:r>
            <a:r>
              <a:rPr lang="es-MX" sz="3375" dirty="0" err="1">
                <a:solidFill>
                  <a:srgbClr val="FFFF00"/>
                </a:solidFill>
                <a:latin typeface="Arial" panose="020B0604020202020204" pitchFamily="34" charset="0"/>
                <a:cs typeface="Arial" panose="020B0604020202020204" pitchFamily="34" charset="0"/>
              </a:rPr>
              <a:t>Americans</a:t>
            </a:r>
            <a:r>
              <a:rPr lang="es-MX" sz="3375" dirty="0">
                <a:solidFill>
                  <a:srgbClr val="FFFF00"/>
                </a:solidFill>
                <a:latin typeface="Arial" panose="020B0604020202020204" pitchFamily="34" charset="0"/>
                <a:cs typeface="Arial" panose="020B0604020202020204" pitchFamily="34" charset="0"/>
              </a:rPr>
              <a:t> Live a ¨</a:t>
            </a:r>
            <a:r>
              <a:rPr lang="es-MX" sz="3375" dirty="0" err="1">
                <a:solidFill>
                  <a:srgbClr val="FFFF00"/>
                </a:solidFill>
                <a:latin typeface="Arial" panose="020B0604020202020204" pitchFamily="34" charset="0"/>
                <a:cs typeface="Arial" panose="020B0604020202020204" pitchFamily="34" charset="0"/>
              </a:rPr>
              <a:t>Healthy</a:t>
            </a:r>
            <a:r>
              <a:rPr lang="es-MX" sz="3375" dirty="0">
                <a:solidFill>
                  <a:srgbClr val="FFFF00"/>
                </a:solidFill>
                <a:latin typeface="Arial" panose="020B0604020202020204" pitchFamily="34" charset="0"/>
                <a:cs typeface="Arial" panose="020B0604020202020204" pitchFamily="34" charset="0"/>
              </a:rPr>
              <a:t> </a:t>
            </a:r>
            <a:r>
              <a:rPr lang="es-MX" sz="3375" dirty="0" err="1">
                <a:solidFill>
                  <a:srgbClr val="FFFF00"/>
                </a:solidFill>
                <a:latin typeface="Arial" panose="020B0604020202020204" pitchFamily="34" charset="0"/>
                <a:cs typeface="Arial" panose="020B0604020202020204" pitchFamily="34" charset="0"/>
              </a:rPr>
              <a:t>Lifestyle</a:t>
            </a:r>
            <a:r>
              <a:rPr lang="es-MX" sz="3375" dirty="0">
                <a:solidFill>
                  <a:srgbClr val="FFFF00"/>
                </a:solidFill>
                <a:latin typeface="Arial" panose="020B0604020202020204" pitchFamily="34" charset="0"/>
                <a:cs typeface="Arial" panose="020B0604020202020204" pitchFamily="34" charset="0"/>
              </a:rPr>
              <a:t>¨       </a:t>
            </a:r>
            <a:r>
              <a:rPr lang="es-MX" sz="1519" dirty="0" err="1">
                <a:solidFill>
                  <a:srgbClr val="FFFF00"/>
                </a:solidFill>
                <a:latin typeface="Arial" panose="020B0604020202020204" pitchFamily="34" charset="0"/>
                <a:cs typeface="Arial" panose="020B0604020202020204" pitchFamily="34" charset="0"/>
              </a:rPr>
              <a:t>Statistics</a:t>
            </a:r>
            <a:r>
              <a:rPr lang="es-MX" sz="1519" dirty="0">
                <a:solidFill>
                  <a:srgbClr val="FFFF00"/>
                </a:solidFill>
                <a:latin typeface="Arial" panose="020B0604020202020204" pitchFamily="34" charset="0"/>
                <a:cs typeface="Arial" panose="020B0604020202020204" pitchFamily="34" charset="0"/>
              </a:rPr>
              <a:t> </a:t>
            </a:r>
            <a:r>
              <a:rPr lang="es-MX" sz="1519" dirty="0" err="1">
                <a:solidFill>
                  <a:srgbClr val="FFFF00"/>
                </a:solidFill>
                <a:latin typeface="Arial" panose="020B0604020202020204" pitchFamily="34" charset="0"/>
                <a:cs typeface="Arial" panose="020B0604020202020204" pitchFamily="34" charset="0"/>
              </a:rPr>
              <a:t>from</a:t>
            </a:r>
            <a:r>
              <a:rPr lang="es-MX" sz="1519" dirty="0">
                <a:solidFill>
                  <a:srgbClr val="FFFF00"/>
                </a:solidFill>
                <a:latin typeface="Arial" panose="020B0604020202020204" pitchFamily="34" charset="0"/>
                <a:cs typeface="Arial" panose="020B0604020202020204" pitchFamily="34" charset="0"/>
              </a:rPr>
              <a:t> a Mayo </a:t>
            </a:r>
            <a:r>
              <a:rPr lang="es-MX" sz="1519" dirty="0" err="1">
                <a:solidFill>
                  <a:srgbClr val="FFFF00"/>
                </a:solidFill>
                <a:latin typeface="Arial" panose="020B0604020202020204" pitchFamily="34" charset="0"/>
                <a:cs typeface="Arial" panose="020B0604020202020204" pitchFamily="34" charset="0"/>
              </a:rPr>
              <a:t>Clinic</a:t>
            </a:r>
            <a:r>
              <a:rPr lang="es-MX" sz="1519" dirty="0">
                <a:solidFill>
                  <a:srgbClr val="FFFF00"/>
                </a:solidFill>
                <a:latin typeface="Arial" panose="020B0604020202020204" pitchFamily="34" charset="0"/>
                <a:cs typeface="Arial" panose="020B0604020202020204" pitchFamily="34" charset="0"/>
              </a:rPr>
              <a:t> </a:t>
            </a:r>
            <a:r>
              <a:rPr lang="es-MX" sz="1519" dirty="0" err="1">
                <a:solidFill>
                  <a:srgbClr val="FFFF00"/>
                </a:solidFill>
                <a:latin typeface="Arial" panose="020B0604020202020204" pitchFamily="34" charset="0"/>
                <a:cs typeface="Arial" panose="020B0604020202020204" pitchFamily="34" charset="0"/>
              </a:rPr>
              <a:t>study</a:t>
            </a:r>
            <a:r>
              <a:rPr lang="es-MX" sz="1519" dirty="0">
                <a:solidFill>
                  <a:srgbClr val="FFFF00"/>
                </a:solidFill>
                <a:latin typeface="Arial" panose="020B0604020202020204" pitchFamily="34" charset="0"/>
                <a:cs typeface="Arial" panose="020B0604020202020204" pitchFamily="34" charset="0"/>
              </a:rPr>
              <a:t> </a:t>
            </a:r>
          </a:p>
        </p:txBody>
      </p:sp>
      <p:sp>
        <p:nvSpPr>
          <p:cNvPr id="3" name="Marcador de contenido 2">
            <a:extLst>
              <a:ext uri="{FF2B5EF4-FFF2-40B4-BE49-F238E27FC236}">
                <a16:creationId xmlns:a16="http://schemas.microsoft.com/office/drawing/2014/main" id="{F6F29356-C1A9-464E-9A43-6DDA8D2C578F}"/>
              </a:ext>
            </a:extLst>
          </p:cNvPr>
          <p:cNvSpPr>
            <a:spLocks noGrp="1"/>
          </p:cNvSpPr>
          <p:nvPr>
            <p:ph idx="1"/>
          </p:nvPr>
        </p:nvSpPr>
        <p:spPr>
          <a:xfrm>
            <a:off x="707231" y="2358157"/>
            <a:ext cx="8872538" cy="2800896"/>
          </a:xfrm>
        </p:spPr>
        <p:txBody>
          <a:bodyPr>
            <a:normAutofit fontScale="92500" lnSpcReduction="10000"/>
          </a:bodyPr>
          <a:lstStyle/>
          <a:p>
            <a:pPr marL="0" indent="0">
              <a:buNone/>
            </a:pPr>
            <a:r>
              <a:rPr lang="es-MX" sz="1688" dirty="0">
                <a:latin typeface="Arial" panose="020B0604020202020204" pitchFamily="34" charset="0"/>
                <a:cs typeface="Arial" panose="020B0604020202020204" pitchFamily="34" charset="0"/>
              </a:rPr>
              <a:t>Mayo </a:t>
            </a:r>
            <a:r>
              <a:rPr lang="es-MX" sz="1688" dirty="0" err="1">
                <a:latin typeface="Arial" panose="020B0604020202020204" pitchFamily="34" charset="0"/>
                <a:cs typeface="Arial" panose="020B0604020202020204" pitchFamily="34" charset="0"/>
              </a:rPr>
              <a:t>clinic</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researchers</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looked</a:t>
            </a:r>
            <a:r>
              <a:rPr lang="es-MX" sz="1688" dirty="0">
                <a:latin typeface="Arial" panose="020B0604020202020204" pitchFamily="34" charset="0"/>
                <a:cs typeface="Arial" panose="020B0604020202020204" pitchFamily="34" charset="0"/>
              </a:rPr>
              <a:t> at data </a:t>
            </a:r>
            <a:r>
              <a:rPr lang="es-MX" sz="1688" dirty="0" err="1">
                <a:latin typeface="Arial" panose="020B0604020202020204" pitchFamily="34" charset="0"/>
                <a:cs typeface="Arial" panose="020B0604020202020204" pitchFamily="34" charset="0"/>
              </a:rPr>
              <a:t>from</a:t>
            </a:r>
            <a:r>
              <a:rPr lang="es-MX" sz="1688" dirty="0">
                <a:latin typeface="Arial" panose="020B0604020202020204" pitchFamily="34" charset="0"/>
                <a:cs typeface="Arial" panose="020B0604020202020204" pitchFamily="34" charset="0"/>
              </a:rPr>
              <a:t> a </a:t>
            </a:r>
            <a:r>
              <a:rPr lang="es-MX" sz="1688" dirty="0" err="1">
                <a:latin typeface="Arial" panose="020B0604020202020204" pitchFamily="34" charset="0"/>
                <a:cs typeface="Arial" panose="020B0604020202020204" pitchFamily="34" charset="0"/>
              </a:rPr>
              <a:t>representative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sample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of</a:t>
            </a:r>
            <a:r>
              <a:rPr lang="es-MX" sz="1688" dirty="0">
                <a:latin typeface="Arial" panose="020B0604020202020204" pitchFamily="34" charset="0"/>
                <a:cs typeface="Arial" panose="020B0604020202020204" pitchFamily="34" charset="0"/>
              </a:rPr>
              <a:t> 4,745 </a:t>
            </a:r>
            <a:r>
              <a:rPr lang="es-MX" sz="1688" dirty="0" err="1">
                <a:latin typeface="Arial" panose="020B0604020202020204" pitchFamily="34" charset="0"/>
                <a:cs typeface="Arial" panose="020B0604020202020204" pitchFamily="34" charset="0"/>
              </a:rPr>
              <a:t>people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who</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participated</a:t>
            </a:r>
            <a:r>
              <a:rPr lang="es-MX" sz="1688" dirty="0">
                <a:latin typeface="Arial" panose="020B0604020202020204" pitchFamily="34" charset="0"/>
                <a:cs typeface="Arial" panose="020B0604020202020204" pitchFamily="34" charset="0"/>
              </a:rPr>
              <a:t> in </a:t>
            </a:r>
            <a:r>
              <a:rPr lang="es-MX" sz="1688" dirty="0" err="1">
                <a:latin typeface="Arial" panose="020B0604020202020204" pitchFamily="34" charset="0"/>
                <a:cs typeface="Arial" panose="020B0604020202020204" pitchFamily="34" charset="0"/>
              </a:rPr>
              <a:t>the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National</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Health</a:t>
            </a:r>
            <a:r>
              <a:rPr lang="es-MX" sz="1688" dirty="0">
                <a:latin typeface="Arial" panose="020B0604020202020204" pitchFamily="34" charset="0"/>
                <a:cs typeface="Arial" panose="020B0604020202020204" pitchFamily="34" charset="0"/>
              </a:rPr>
              <a:t> and </a:t>
            </a:r>
            <a:r>
              <a:rPr lang="es-MX" sz="1688" dirty="0" err="1">
                <a:latin typeface="Arial" panose="020B0604020202020204" pitchFamily="34" charset="0"/>
                <a:cs typeface="Arial" panose="020B0604020202020204" pitchFamily="34" charset="0"/>
              </a:rPr>
              <a:t>Nutrition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Examination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Survey</a:t>
            </a:r>
            <a:r>
              <a:rPr lang="es-MX" sz="1688" dirty="0">
                <a:latin typeface="Arial" panose="020B0604020202020204" pitchFamily="34" charset="0"/>
                <a:cs typeface="Arial" panose="020B0604020202020204" pitchFamily="34" charset="0"/>
              </a:rPr>
              <a:t>.</a:t>
            </a:r>
          </a:p>
          <a:p>
            <a:pPr marL="0" indent="0">
              <a:buNone/>
            </a:pPr>
            <a:endParaRPr lang="es-MX" sz="1688" dirty="0">
              <a:latin typeface="Arial" panose="020B0604020202020204" pitchFamily="34" charset="0"/>
              <a:cs typeface="Arial" panose="020B0604020202020204" pitchFamily="34" charset="0"/>
            </a:endParaRPr>
          </a:p>
          <a:p>
            <a:pPr marL="0" indent="0">
              <a:buNone/>
            </a:pPr>
            <a:r>
              <a:rPr lang="es-MX" sz="1688" dirty="0">
                <a:latin typeface="Arial" panose="020B0604020202020204" pitchFamily="34" charset="0"/>
                <a:cs typeface="Arial" panose="020B0604020202020204" pitchFamily="34" charset="0"/>
              </a:rPr>
              <a:t>They found that less than </a:t>
            </a:r>
            <a:r>
              <a:rPr lang="es-MX" sz="1688" b="1" dirty="0">
                <a:latin typeface="Arial" panose="020B0604020202020204" pitchFamily="34" charset="0"/>
                <a:cs typeface="Arial" panose="020B0604020202020204" pitchFamily="34" charset="0"/>
              </a:rPr>
              <a:t>3 percent of </a:t>
            </a:r>
            <a:r>
              <a:rPr lang="es-MX" sz="1688" dirty="0">
                <a:latin typeface="Arial" panose="020B0604020202020204" pitchFamily="34" charset="0"/>
                <a:cs typeface="Arial" panose="020B0604020202020204" pitchFamily="34" charset="0"/>
              </a:rPr>
              <a:t>Americans live a ¨Healthy Lifestyle¨ defined by four qualifications:</a:t>
            </a:r>
          </a:p>
          <a:p>
            <a:pPr marL="0" indent="0">
              <a:buNone/>
            </a:pPr>
            <a:endParaRPr lang="es-MX" sz="1688" dirty="0">
              <a:latin typeface="Arial" panose="020B0604020202020204" pitchFamily="34" charset="0"/>
              <a:cs typeface="Arial" panose="020B0604020202020204" pitchFamily="34" charset="0"/>
            </a:endParaRPr>
          </a:p>
          <a:p>
            <a:pPr marL="385785" indent="-385785">
              <a:buAutoNum type="arabicPeriod"/>
            </a:pPr>
            <a:r>
              <a:rPr lang="es-MX" sz="1688" dirty="0">
                <a:latin typeface="Arial" panose="020B0604020202020204" pitchFamily="34" charset="0"/>
                <a:cs typeface="Arial" panose="020B0604020202020204" pitchFamily="34" charset="0"/>
              </a:rPr>
              <a:t>Moderate or vigorous exercise for at least 150 minutes a week </a:t>
            </a:r>
          </a:p>
          <a:p>
            <a:pPr marL="385785" indent="-385785">
              <a:buAutoNum type="arabicPeriod"/>
            </a:pPr>
            <a:r>
              <a:rPr lang="es-MX" sz="1688" dirty="0">
                <a:latin typeface="Arial" panose="020B0604020202020204" pitchFamily="34" charset="0"/>
                <a:cs typeface="Arial" panose="020B0604020202020204" pitchFamily="34" charset="0"/>
              </a:rPr>
              <a:t>A </a:t>
            </a:r>
            <a:r>
              <a:rPr lang="es-MX" sz="1688" dirty="0" err="1">
                <a:latin typeface="Arial" panose="020B0604020202020204" pitchFamily="34" charset="0"/>
                <a:cs typeface="Arial" panose="020B0604020202020204" pitchFamily="34" charset="0"/>
              </a:rPr>
              <a:t>diet</a:t>
            </a:r>
            <a:r>
              <a:rPr lang="es-MX" sz="1688" dirty="0">
                <a:latin typeface="Arial" panose="020B0604020202020204" pitchFamily="34" charset="0"/>
                <a:cs typeface="Arial" panose="020B0604020202020204" pitchFamily="34" charset="0"/>
              </a:rPr>
              <a:t> score in </a:t>
            </a:r>
            <a:r>
              <a:rPr lang="es-MX" sz="1688" dirty="0" err="1">
                <a:latin typeface="Arial" panose="020B0604020202020204" pitchFamily="34" charset="0"/>
                <a:cs typeface="Arial" panose="020B0604020202020204" pitchFamily="34" charset="0"/>
              </a:rPr>
              <a:t>the</a:t>
            </a:r>
            <a:r>
              <a:rPr lang="es-MX" sz="1688" dirty="0">
                <a:latin typeface="Arial" panose="020B0604020202020204" pitchFamily="34" charset="0"/>
                <a:cs typeface="Arial" panose="020B0604020202020204" pitchFamily="34" charset="0"/>
              </a:rPr>
              <a:t> top 40 </a:t>
            </a:r>
            <a:r>
              <a:rPr lang="es-MX" sz="1688" dirty="0" err="1">
                <a:latin typeface="Arial" panose="020B0604020202020204" pitchFamily="34" charset="0"/>
                <a:cs typeface="Arial" panose="020B0604020202020204" pitchFamily="34" charset="0"/>
              </a:rPr>
              <a:t>percent</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the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Healthy</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Eating</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Index</a:t>
            </a:r>
            <a:endParaRPr lang="es-MX" sz="1688" dirty="0">
              <a:latin typeface="Arial" panose="020B0604020202020204" pitchFamily="34" charset="0"/>
              <a:cs typeface="Arial" panose="020B0604020202020204" pitchFamily="34" charset="0"/>
            </a:endParaRPr>
          </a:p>
          <a:p>
            <a:pPr marL="385785" indent="-385785">
              <a:buAutoNum type="arabicPeriod"/>
            </a:pPr>
            <a:r>
              <a:rPr lang="es-MX" sz="1688" dirty="0">
                <a:latin typeface="Arial" panose="020B0604020202020204" pitchFamily="34" charset="0"/>
                <a:cs typeface="Arial" panose="020B0604020202020204" pitchFamily="34" charset="0"/>
              </a:rPr>
              <a:t>A </a:t>
            </a:r>
            <a:r>
              <a:rPr lang="es-MX" sz="1688" dirty="0" err="1">
                <a:latin typeface="Arial" panose="020B0604020202020204" pitchFamily="34" charset="0"/>
                <a:cs typeface="Arial" panose="020B0604020202020204" pitchFamily="34" charset="0"/>
              </a:rPr>
              <a:t>body</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fat</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percentage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under</a:t>
            </a:r>
            <a:r>
              <a:rPr lang="es-MX" sz="1688" dirty="0">
                <a:latin typeface="Arial" panose="020B0604020202020204" pitchFamily="34" charset="0"/>
                <a:cs typeface="Arial" panose="020B0604020202020204" pitchFamily="34" charset="0"/>
              </a:rPr>
              <a:t> 20 </a:t>
            </a:r>
            <a:r>
              <a:rPr lang="es-MX" sz="1688" dirty="0" err="1">
                <a:latin typeface="Arial" panose="020B0604020202020204" pitchFamily="34" charset="0"/>
                <a:cs typeface="Arial" panose="020B0604020202020204" pitchFamily="34" charset="0"/>
              </a:rPr>
              <a:t>percent</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for</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men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or</a:t>
            </a:r>
            <a:r>
              <a:rPr lang="es-MX" sz="1688" dirty="0">
                <a:latin typeface="Arial" panose="020B0604020202020204" pitchFamily="34" charset="0"/>
                <a:cs typeface="Arial" panose="020B0604020202020204" pitchFamily="34" charset="0"/>
              </a:rPr>
              <a:t> 30 </a:t>
            </a:r>
            <a:r>
              <a:rPr lang="es-MX" sz="1688" dirty="0" err="1">
                <a:latin typeface="Arial" panose="020B0604020202020204" pitchFamily="34" charset="0"/>
                <a:cs typeface="Arial" panose="020B0604020202020204" pitchFamily="34" charset="0"/>
              </a:rPr>
              <a:t>percent</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for</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women</a:t>
            </a:r>
            <a:r>
              <a:rPr lang="es-MX" sz="1688" dirty="0">
                <a:latin typeface="Arial" panose="020B0604020202020204" pitchFamily="34" charset="0"/>
                <a:cs typeface="Arial" panose="020B0604020202020204" pitchFamily="34" charset="0"/>
              </a:rPr>
              <a:t>)</a:t>
            </a:r>
          </a:p>
          <a:p>
            <a:pPr marL="385785" indent="-385785">
              <a:buAutoNum type="arabicPeriod"/>
            </a:pPr>
            <a:r>
              <a:rPr lang="es-MX" sz="1688" dirty="0" err="1">
                <a:latin typeface="Arial" panose="020B0604020202020204" pitchFamily="34" charset="0"/>
                <a:cs typeface="Arial" panose="020B0604020202020204" pitchFamily="34" charset="0"/>
              </a:rPr>
              <a:t>Not</a:t>
            </a:r>
            <a:r>
              <a:rPr lang="es-MX" sz="1688" dirty="0">
                <a:latin typeface="Arial" panose="020B0604020202020204" pitchFamily="34" charset="0"/>
                <a:cs typeface="Arial" panose="020B0604020202020204" pitchFamily="34" charset="0"/>
              </a:rPr>
              <a:t> smoking</a:t>
            </a:r>
            <a:endParaRPr lang="es-MX"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8D93AAE9-541D-491B-805A-EAC3B7C23596}"/>
              </a:ext>
            </a:extLst>
          </p:cNvPr>
          <p:cNvPicPr>
            <a:picLocks noChangeAspect="1"/>
          </p:cNvPicPr>
          <p:nvPr/>
        </p:nvPicPr>
        <p:blipFill>
          <a:blip r:embed="rId2"/>
          <a:stretch>
            <a:fillRect/>
          </a:stretch>
        </p:blipFill>
        <p:spPr>
          <a:xfrm>
            <a:off x="0" y="2016656"/>
            <a:ext cx="10287000" cy="5141"/>
          </a:xfrm>
          <a:prstGeom prst="rect">
            <a:avLst/>
          </a:prstGeom>
          <a:ln w="9525">
            <a:solidFill>
              <a:srgbClr val="FF9900"/>
            </a:solidFill>
          </a:ln>
        </p:spPr>
      </p:pic>
    </p:spTree>
    <p:extLst>
      <p:ext uri="{BB962C8B-B14F-4D97-AF65-F5344CB8AC3E}">
        <p14:creationId xmlns:p14="http://schemas.microsoft.com/office/powerpoint/2010/main" val="3751567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1C57900-3EC4-4D31-8D29-34246F04D600}"/>
              </a:ext>
            </a:extLst>
          </p:cNvPr>
          <p:cNvSpPr>
            <a:spLocks noGrp="1"/>
          </p:cNvSpPr>
          <p:nvPr>
            <p:ph sz="half" idx="1"/>
          </p:nvPr>
        </p:nvSpPr>
        <p:spPr>
          <a:xfrm>
            <a:off x="5143500" y="2329076"/>
            <a:ext cx="4371975" cy="3088779"/>
          </a:xfrm>
          <a:solidFill>
            <a:srgbClr val="FFB03B"/>
          </a:solidFill>
        </p:spPr>
        <p:txBody>
          <a:bodyPr>
            <a:normAutofit fontScale="77500" lnSpcReduction="20000"/>
          </a:bodyPr>
          <a:lstStyle/>
          <a:p>
            <a:pPr marL="0" indent="0">
              <a:buNone/>
            </a:pPr>
            <a:endParaRPr lang="es-MX" b="1" dirty="0">
              <a:solidFill>
                <a:srgbClr val="FF0000"/>
              </a:solidFill>
              <a:latin typeface="Arial" panose="020B0604020202020204" pitchFamily="34" charset="0"/>
              <a:cs typeface="Arial" panose="020B0604020202020204" pitchFamily="34" charset="0"/>
            </a:endParaRPr>
          </a:p>
          <a:p>
            <a:pPr marL="0" indent="0">
              <a:buNone/>
            </a:pPr>
            <a:endParaRPr lang="es-MX" b="1" dirty="0">
              <a:solidFill>
                <a:srgbClr val="FF0000"/>
              </a:solidFill>
              <a:latin typeface="Arial" panose="020B0604020202020204" pitchFamily="34" charset="0"/>
              <a:cs typeface="Arial" panose="020B0604020202020204" pitchFamily="34" charset="0"/>
            </a:endParaRPr>
          </a:p>
          <a:p>
            <a:pPr marL="0" indent="0">
              <a:buNone/>
            </a:pPr>
            <a:r>
              <a:rPr lang="es-MX" b="1" dirty="0" err="1">
                <a:solidFill>
                  <a:srgbClr val="FF0000"/>
                </a:solidFill>
                <a:latin typeface="Arial" panose="020B0604020202020204" pitchFamily="34" charset="0"/>
                <a:cs typeface="Arial" panose="020B0604020202020204" pitchFamily="34" charset="0"/>
              </a:rPr>
              <a:t>Fact</a:t>
            </a:r>
            <a:r>
              <a:rPr lang="es-MX" b="1" dirty="0">
                <a:solidFill>
                  <a:srgbClr val="FF0000"/>
                </a:solidFill>
                <a:latin typeface="Arial" panose="020B0604020202020204" pitchFamily="34" charset="0"/>
                <a:cs typeface="Arial" panose="020B0604020202020204" pitchFamily="34" charset="0"/>
              </a:rPr>
              <a:t>:</a:t>
            </a:r>
          </a:p>
          <a:p>
            <a:pPr marL="0" indent="0" algn="ctr">
              <a:buNone/>
            </a:pPr>
            <a:r>
              <a:rPr lang="en-US" b="0" i="0" u="none" strike="noStrike" dirty="0">
                <a:solidFill>
                  <a:srgbClr val="202124"/>
                </a:solidFill>
                <a:effectLst/>
                <a:latin typeface="Google Sans"/>
              </a:rPr>
              <a:t>According to the 2020–2025 Dietary Guidelines for Americans, about 90 percent of the U.S. population does not meet the recommendation for vegetables and </a:t>
            </a:r>
            <a:r>
              <a:rPr lang="en-US" b="0" i="0" u="none" strike="noStrike" dirty="0">
                <a:solidFill>
                  <a:srgbClr val="040C28"/>
                </a:solidFill>
                <a:effectLst/>
                <a:latin typeface="Google Sans"/>
              </a:rPr>
              <a:t>80 percent consume too little fruit</a:t>
            </a:r>
            <a:r>
              <a:rPr lang="en-US" b="0" i="0" u="none" strike="noStrike" dirty="0">
                <a:solidFill>
                  <a:srgbClr val="202124"/>
                </a:solidFill>
                <a:effectLst/>
                <a:latin typeface="Google Sans"/>
              </a:rPr>
              <a:t>. </a:t>
            </a:r>
            <a:endParaRPr lang="es-MX" dirty="0">
              <a:latin typeface="Arial" panose="020B0604020202020204" pitchFamily="34" charset="0"/>
              <a:cs typeface="Arial" panose="020B0604020202020204" pitchFamily="34" charset="0"/>
            </a:endParaRPr>
          </a:p>
          <a:p>
            <a:pPr marL="0" indent="0" algn="ctr">
              <a:buNone/>
            </a:pPr>
            <a:endParaRPr lang="es-MX" dirty="0">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D9A36A5E-0E53-4DEC-A41C-CB96A4EE6469}"/>
              </a:ext>
            </a:extLst>
          </p:cNvPr>
          <p:cNvSpPr>
            <a:spLocks noGrp="1"/>
          </p:cNvSpPr>
          <p:nvPr>
            <p:ph sz="half" idx="2"/>
          </p:nvPr>
        </p:nvSpPr>
        <p:spPr>
          <a:xfrm>
            <a:off x="167931" y="2221306"/>
            <a:ext cx="4371975" cy="3671441"/>
          </a:xfr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lin ang="13500000" scaled="1"/>
            <a:tileRect/>
          </a:gradFill>
        </p:spPr>
        <p:txBody>
          <a:bodyPr>
            <a:normAutofit fontScale="77500" lnSpcReduction="20000"/>
          </a:bodyPr>
          <a:lstStyle/>
          <a:p>
            <a:pPr marL="0" indent="0" algn="ctr">
              <a:buNone/>
            </a:pPr>
            <a:r>
              <a:rPr lang="es-MX" b="1" dirty="0">
                <a:solidFill>
                  <a:srgbClr val="C00000"/>
                </a:solidFill>
                <a:latin typeface="Arial" panose="020B0604020202020204" pitchFamily="34" charset="0"/>
                <a:cs typeface="Arial" panose="020B0604020202020204" pitchFamily="34" charset="0"/>
              </a:rPr>
              <a:t>75 </a:t>
            </a:r>
            <a:r>
              <a:rPr lang="es-MX" b="1" dirty="0" err="1">
                <a:solidFill>
                  <a:srgbClr val="C00000"/>
                </a:solidFill>
                <a:latin typeface="Arial" panose="020B0604020202020204" pitchFamily="34" charset="0"/>
                <a:cs typeface="Arial" panose="020B0604020202020204" pitchFamily="34" charset="0"/>
              </a:rPr>
              <a:t>percent</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of</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Americans</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Say</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They</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Eat</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Healthy</a:t>
            </a:r>
            <a:r>
              <a:rPr lang="es-MX" b="1" dirty="0">
                <a:solidFill>
                  <a:srgbClr val="C00000"/>
                </a:solidFill>
                <a:latin typeface="Arial" panose="020B0604020202020204" pitchFamily="34" charset="0"/>
                <a:cs typeface="Arial" panose="020B0604020202020204" pitchFamily="34" charset="0"/>
              </a:rPr>
              <a:t> – </a:t>
            </a:r>
            <a:r>
              <a:rPr lang="es-MX" b="1" dirty="0" err="1">
                <a:solidFill>
                  <a:srgbClr val="C00000"/>
                </a:solidFill>
                <a:latin typeface="Arial" panose="020B0604020202020204" pitchFamily="34" charset="0"/>
                <a:cs typeface="Arial" panose="020B0604020202020204" pitchFamily="34" charset="0"/>
              </a:rPr>
              <a:t>Despite</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Evidence</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To</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The</a:t>
            </a:r>
            <a:r>
              <a:rPr lang="es-MX" b="1" dirty="0">
                <a:solidFill>
                  <a:srgbClr val="C00000"/>
                </a:solidFill>
                <a:latin typeface="Arial" panose="020B0604020202020204" pitchFamily="34" charset="0"/>
                <a:cs typeface="Arial" panose="020B0604020202020204" pitchFamily="34" charset="0"/>
              </a:rPr>
              <a:t> </a:t>
            </a:r>
            <a:r>
              <a:rPr lang="es-MX" b="1" dirty="0" err="1">
                <a:solidFill>
                  <a:srgbClr val="C00000"/>
                </a:solidFill>
                <a:latin typeface="Arial" panose="020B0604020202020204" pitchFamily="34" charset="0"/>
                <a:cs typeface="Arial" panose="020B0604020202020204" pitchFamily="34" charset="0"/>
              </a:rPr>
              <a:t>Contrary</a:t>
            </a:r>
            <a:r>
              <a:rPr lang="es-MX" b="1" dirty="0">
                <a:solidFill>
                  <a:srgbClr val="C00000"/>
                </a:solidFill>
                <a:latin typeface="Arial" panose="020B0604020202020204" pitchFamily="34" charset="0"/>
                <a:cs typeface="Arial" panose="020B0604020202020204" pitchFamily="34" charset="0"/>
              </a:rPr>
              <a:t> </a:t>
            </a:r>
          </a:p>
          <a:p>
            <a:pPr marL="0" indent="0">
              <a:buNone/>
            </a:pPr>
            <a:endParaRPr lang="es-MX" dirty="0">
              <a:latin typeface="Arial" panose="020B0604020202020204" pitchFamily="34" charset="0"/>
              <a:cs typeface="Arial" panose="020B0604020202020204" pitchFamily="34" charset="0"/>
            </a:endParaRPr>
          </a:p>
          <a:p>
            <a:pPr marL="0" indent="0">
              <a:buNone/>
            </a:pP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NPR poll conducted with Truven Health Analytics, which surveyed a nationally representative sample of 3.000 U.S. adults in May, 2016.</a:t>
            </a:r>
          </a:p>
          <a:p>
            <a:pPr marL="0" indent="0">
              <a:buNone/>
            </a:pPr>
            <a:endPar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One</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they</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asked</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healthy</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would</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consider</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your</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eating</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habits</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be?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About</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75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percent</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respondents</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ranked</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their</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diets</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as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good</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very</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good</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s-MX" sz="1688"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excellent</a:t>
            </a:r>
            <a:r>
              <a:rPr lang="es-MX" sz="1688"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5" name="Rectángulo 4">
            <a:extLst>
              <a:ext uri="{FF2B5EF4-FFF2-40B4-BE49-F238E27FC236}">
                <a16:creationId xmlns:a16="http://schemas.microsoft.com/office/drawing/2014/main" id="{B9A68746-A8AB-4C6B-85B4-AD4CAF2C7F2B}"/>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
        <p:nvSpPr>
          <p:cNvPr id="2" name="TextBox 1">
            <a:extLst>
              <a:ext uri="{FF2B5EF4-FFF2-40B4-BE49-F238E27FC236}">
                <a16:creationId xmlns:a16="http://schemas.microsoft.com/office/drawing/2014/main" id="{8F24D921-8059-BD9C-0213-D2177C98AB3B}"/>
              </a:ext>
            </a:extLst>
          </p:cNvPr>
          <p:cNvSpPr txBox="1"/>
          <p:nvPr/>
        </p:nvSpPr>
        <p:spPr>
          <a:xfrm>
            <a:off x="2893219" y="779794"/>
            <a:ext cx="5889561" cy="507831"/>
          </a:xfrm>
          <a:prstGeom prst="rect">
            <a:avLst/>
          </a:prstGeom>
          <a:noFill/>
        </p:spPr>
        <p:txBody>
          <a:bodyPr wrap="none" rtlCol="0">
            <a:spAutoFit/>
          </a:bodyPr>
          <a:lstStyle/>
          <a:p>
            <a:r>
              <a:rPr lang="en-US" sz="2700" dirty="0">
                <a:solidFill>
                  <a:schemeClr val="bg1"/>
                </a:solidFill>
                <a:latin typeface="Calibri" panose="020F0502020204030204" pitchFamily="34" charset="0"/>
                <a:cs typeface="Calibri" panose="020F0502020204030204" pitchFamily="34" charset="0"/>
              </a:rPr>
              <a:t>Do Americans Eat </a:t>
            </a:r>
            <a:r>
              <a:rPr lang="es-MX" sz="2700" dirty="0">
                <a:solidFill>
                  <a:schemeClr val="bg1"/>
                </a:solidFill>
                <a:latin typeface="Calibri" panose="020F0502020204030204" pitchFamily="34" charset="0"/>
                <a:cs typeface="Calibri" panose="020F0502020204030204" pitchFamily="34" charset="0"/>
              </a:rPr>
              <a:t>fruits and vegetables?</a:t>
            </a:r>
            <a:r>
              <a:rPr lang="en-US" sz="2700" dirty="0">
                <a:latin typeface="Calibri" panose="020F0502020204030204" pitchFamily="34" charset="0"/>
                <a:cs typeface="Calibri" panose="020F0502020204030204" pitchFamily="34" charset="0"/>
              </a:rPr>
              <a:t> </a:t>
            </a:r>
          </a:p>
        </p:txBody>
      </p:sp>
      <p:pic>
        <p:nvPicPr>
          <p:cNvPr id="7" name="Picture 6" descr="A group of fruits and vegetables&#10;&#10;Description automatically generated">
            <a:extLst>
              <a:ext uri="{FF2B5EF4-FFF2-40B4-BE49-F238E27FC236}">
                <a16:creationId xmlns:a16="http://schemas.microsoft.com/office/drawing/2014/main" id="{249C176D-CD73-A0BD-21D8-EBFF7CE17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5448" y="779795"/>
            <a:ext cx="2326077" cy="1441512"/>
          </a:xfrm>
          <a:prstGeom prst="rect">
            <a:avLst/>
          </a:prstGeom>
        </p:spPr>
      </p:pic>
    </p:spTree>
    <p:extLst>
      <p:ext uri="{BB962C8B-B14F-4D97-AF65-F5344CB8AC3E}">
        <p14:creationId xmlns:p14="http://schemas.microsoft.com/office/powerpoint/2010/main" val="248589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JPG"/>
          <p:cNvPicPr>
            <a:picLocks/>
          </p:cNvPicPr>
          <p:nvPr/>
        </p:nvPicPr>
        <p:blipFill>
          <a:blip r:embed="rId3" cstate="print"/>
          <a:stretch>
            <a:fillRect/>
          </a:stretch>
        </p:blipFill>
        <p:spPr>
          <a:xfrm>
            <a:off x="0" y="1253729"/>
            <a:ext cx="10287000" cy="4339828"/>
          </a:xfrm>
          <a:prstGeom prst="rect">
            <a:avLst/>
          </a:prstGeom>
        </p:spPr>
      </p:pic>
      <p:sp>
        <p:nvSpPr>
          <p:cNvPr id="3" name="TextBox 2">
            <a:extLst>
              <a:ext uri="{FF2B5EF4-FFF2-40B4-BE49-F238E27FC236}">
                <a16:creationId xmlns:a16="http://schemas.microsoft.com/office/drawing/2014/main" id="{F4789AEB-37EF-7765-01AE-EEC6FD89D6AE}"/>
              </a:ext>
            </a:extLst>
          </p:cNvPr>
          <p:cNvSpPr txBox="1"/>
          <p:nvPr/>
        </p:nvSpPr>
        <p:spPr>
          <a:xfrm>
            <a:off x="282892" y="5619274"/>
            <a:ext cx="3746183" cy="715581"/>
          </a:xfrm>
          <a:prstGeom prst="rect">
            <a:avLst/>
          </a:prstGeom>
          <a:noFill/>
        </p:spPr>
        <p:txBody>
          <a:bodyPr wrap="square" rtlCol="0">
            <a:spAutoFit/>
          </a:bodyPr>
          <a:lstStyle/>
          <a:p>
            <a:r>
              <a:rPr lang="en-US" sz="2025" dirty="0">
                <a:hlinkClick r:id="rId4"/>
              </a:rPr>
              <a:t>https://lifestylemedicine.org/</a:t>
            </a:r>
            <a:endParaRPr lang="en-US" sz="2025" dirty="0"/>
          </a:p>
          <a:p>
            <a:endParaRPr lang="en-US" sz="2025" dirty="0"/>
          </a:p>
        </p:txBody>
      </p:sp>
      <p:sp>
        <p:nvSpPr>
          <p:cNvPr id="4" name="Slide Number Placeholder 3">
            <a:extLst>
              <a:ext uri="{FF2B5EF4-FFF2-40B4-BE49-F238E27FC236}">
                <a16:creationId xmlns:a16="http://schemas.microsoft.com/office/drawing/2014/main" id="{67C51F3F-56D8-33AF-4240-CCDDBDE91CFF}"/>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5A5C10-B70E-4DE0-9B85-CF8C1BCC35D1}" type="slidenum">
              <a:rPr lang="en-US" smtClean="0"/>
              <a:pPr/>
              <a:t>13</a:t>
            </a:fld>
            <a:endParaRPr lang="en-US"/>
          </a:p>
        </p:txBody>
      </p:sp>
    </p:spTree>
  </p:cSld>
  <p:clrMapOvr>
    <a:masterClrMapping/>
  </p:clrMapOvr>
  <p:transition spd="med">
    <p:split orient="vert" dir="in"/>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4B38B-1AA1-4191-808C-FC83995D7DCB}"/>
              </a:ext>
            </a:extLst>
          </p:cNvPr>
          <p:cNvSpPr>
            <a:spLocks noGrp="1"/>
          </p:cNvSpPr>
          <p:nvPr>
            <p:ph type="title"/>
          </p:nvPr>
        </p:nvSpPr>
        <p:spPr/>
        <p:txBody>
          <a:bodyPr>
            <a:normAutofit fontScale="90000"/>
          </a:bodyPr>
          <a:lstStyle/>
          <a:p>
            <a:pPr algn="ctr"/>
            <a:r>
              <a:rPr lang="es-MX" sz="4050" dirty="0">
                <a:solidFill>
                  <a:srgbClr val="FF0000"/>
                </a:solidFill>
                <a:latin typeface="Arial" panose="020B0604020202020204" pitchFamily="34" charset="0"/>
                <a:cs typeface="Arial" panose="020B0604020202020204" pitchFamily="34" charset="0"/>
              </a:rPr>
              <a:t>Pillar 1 – </a:t>
            </a:r>
            <a:r>
              <a:rPr lang="es-MX" sz="4050" dirty="0" err="1">
                <a:solidFill>
                  <a:srgbClr val="FF0000"/>
                </a:solidFill>
                <a:latin typeface="Arial" panose="020B0604020202020204" pitchFamily="34" charset="0"/>
                <a:cs typeface="Arial" panose="020B0604020202020204" pitchFamily="34" charset="0"/>
              </a:rPr>
              <a:t>Healthful</a:t>
            </a:r>
            <a:r>
              <a:rPr lang="es-MX" sz="4050" dirty="0">
                <a:solidFill>
                  <a:srgbClr val="FF0000"/>
                </a:solidFill>
                <a:latin typeface="Arial" panose="020B0604020202020204" pitchFamily="34" charset="0"/>
                <a:cs typeface="Arial" panose="020B0604020202020204" pitchFamily="34" charset="0"/>
              </a:rPr>
              <a:t> </a:t>
            </a:r>
            <a:r>
              <a:rPr lang="es-MX" sz="4050" dirty="0" err="1">
                <a:solidFill>
                  <a:srgbClr val="FF0000"/>
                </a:solidFill>
                <a:latin typeface="Arial" panose="020B0604020202020204" pitchFamily="34" charset="0"/>
                <a:cs typeface="Arial" panose="020B0604020202020204" pitchFamily="34" charset="0"/>
              </a:rPr>
              <a:t>Eating</a:t>
            </a:r>
            <a:r>
              <a:rPr lang="es-MX" sz="4050" dirty="0">
                <a:solidFill>
                  <a:srgbClr val="FF0000"/>
                </a:solidFill>
                <a:latin typeface="Arial" panose="020B0604020202020204" pitchFamily="34" charset="0"/>
                <a:cs typeface="Arial" panose="020B0604020202020204" pitchFamily="34" charset="0"/>
              </a:rPr>
              <a:t> </a:t>
            </a:r>
            <a:br>
              <a:rPr lang="es-MX" sz="4050" dirty="0">
                <a:solidFill>
                  <a:srgbClr val="FF0000"/>
                </a:solidFill>
                <a:latin typeface="Arial" panose="020B0604020202020204" pitchFamily="34" charset="0"/>
                <a:cs typeface="Arial" panose="020B0604020202020204" pitchFamily="34" charset="0"/>
              </a:rPr>
            </a:br>
            <a:r>
              <a:rPr lang="es-MX" sz="3375" dirty="0" err="1">
                <a:solidFill>
                  <a:srgbClr val="FF0000"/>
                </a:solidFill>
                <a:latin typeface="Arial" panose="020B0604020202020204" pitchFamily="34" charset="0"/>
                <a:cs typeface="Arial" panose="020B0604020202020204" pitchFamily="34" charset="0"/>
              </a:rPr>
              <a:t>of</a:t>
            </a:r>
            <a:r>
              <a:rPr lang="es-MX" sz="3375" dirty="0">
                <a:solidFill>
                  <a:srgbClr val="FF0000"/>
                </a:solidFill>
                <a:latin typeface="Arial" panose="020B0604020202020204" pitchFamily="34" charset="0"/>
                <a:cs typeface="Arial" panose="020B0604020202020204" pitchFamily="34" charset="0"/>
              </a:rPr>
              <a:t> </a:t>
            </a:r>
            <a:r>
              <a:rPr lang="es-MX" sz="3375" dirty="0" err="1">
                <a:solidFill>
                  <a:srgbClr val="FF0000"/>
                </a:solidFill>
                <a:latin typeface="Arial" panose="020B0604020202020204" pitchFamily="34" charset="0"/>
                <a:cs typeface="Arial" panose="020B0604020202020204" pitchFamily="34" charset="0"/>
              </a:rPr>
              <a:t>Whole</a:t>
            </a:r>
            <a:r>
              <a:rPr lang="es-MX" sz="3375" dirty="0">
                <a:solidFill>
                  <a:srgbClr val="FF0000"/>
                </a:solidFill>
                <a:latin typeface="Arial" panose="020B0604020202020204" pitchFamily="34" charset="0"/>
                <a:cs typeface="Arial" panose="020B0604020202020204" pitchFamily="34" charset="0"/>
              </a:rPr>
              <a:t>, </a:t>
            </a:r>
            <a:r>
              <a:rPr lang="es-MX" sz="3375" dirty="0" err="1">
                <a:solidFill>
                  <a:srgbClr val="FF0000"/>
                </a:solidFill>
                <a:latin typeface="Arial" panose="020B0604020202020204" pitchFamily="34" charset="0"/>
                <a:cs typeface="Arial" panose="020B0604020202020204" pitchFamily="34" charset="0"/>
              </a:rPr>
              <a:t>Plant-based</a:t>
            </a:r>
            <a:r>
              <a:rPr lang="es-MX" sz="3375" dirty="0">
                <a:solidFill>
                  <a:srgbClr val="FF0000"/>
                </a:solidFill>
                <a:latin typeface="Arial" panose="020B0604020202020204" pitchFamily="34" charset="0"/>
                <a:cs typeface="Arial" panose="020B0604020202020204" pitchFamily="34" charset="0"/>
              </a:rPr>
              <a:t> </a:t>
            </a:r>
            <a:r>
              <a:rPr lang="es-MX" sz="3375" dirty="0" err="1">
                <a:solidFill>
                  <a:srgbClr val="FF0000"/>
                </a:solidFill>
                <a:latin typeface="Arial" panose="020B0604020202020204" pitchFamily="34" charset="0"/>
                <a:cs typeface="Arial" panose="020B0604020202020204" pitchFamily="34" charset="0"/>
              </a:rPr>
              <a:t>Food</a:t>
            </a:r>
            <a:endParaRPr lang="es-MX" sz="4050" dirty="0">
              <a:solidFill>
                <a:srgbClr val="FF0000"/>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102CAFD0-F67D-41FC-AC54-30CD5ACD792B}"/>
              </a:ext>
            </a:extLst>
          </p:cNvPr>
          <p:cNvSpPr>
            <a:spLocks noGrp="1"/>
          </p:cNvSpPr>
          <p:nvPr>
            <p:ph sz="half" idx="1"/>
          </p:nvPr>
        </p:nvSpPr>
        <p:spPr>
          <a:xfrm>
            <a:off x="499955" y="2263921"/>
            <a:ext cx="5165572" cy="3417582"/>
          </a:xfrm>
        </p:spPr>
        <p:txBody>
          <a:bodyPr>
            <a:normAutofit lnSpcReduction="10000"/>
          </a:bodyPr>
          <a:lstStyle/>
          <a:p>
            <a:pPr marL="0" indent="0">
              <a:buNone/>
            </a:pPr>
            <a:r>
              <a:rPr lang="es-MX" sz="2025" dirty="0" err="1">
                <a:latin typeface="Arial" panose="020B0604020202020204" pitchFamily="34" charset="0"/>
                <a:cs typeface="Arial" panose="020B0604020202020204" pitchFamily="34" charset="0"/>
              </a:rPr>
              <a:t>What</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is</a:t>
            </a:r>
            <a:r>
              <a:rPr lang="es-MX" sz="2025" dirty="0">
                <a:latin typeface="Arial" panose="020B0604020202020204" pitchFamily="34" charset="0"/>
                <a:cs typeface="Arial" panose="020B0604020202020204" pitchFamily="34" charset="0"/>
              </a:rPr>
              <a:t> a </a:t>
            </a:r>
            <a:r>
              <a:rPr lang="es-MX" sz="2025" dirty="0" err="1">
                <a:latin typeface="Arial" panose="020B0604020202020204" pitchFamily="34" charset="0"/>
                <a:cs typeface="Arial" panose="020B0604020202020204" pitchFamily="34" charset="0"/>
              </a:rPr>
              <a:t>whole</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foods</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plant-based</a:t>
            </a:r>
            <a:r>
              <a:rPr lang="es-MX" sz="2025" dirty="0">
                <a:latin typeface="Arial" panose="020B0604020202020204" pitchFamily="34" charset="0"/>
                <a:cs typeface="Arial" panose="020B0604020202020204" pitchFamily="34" charset="0"/>
              </a:rPr>
              <a:t> (WFPB) </a:t>
            </a:r>
            <a:r>
              <a:rPr lang="es-MX" sz="2025" dirty="0" err="1">
                <a:latin typeface="Arial" panose="020B0604020202020204" pitchFamily="34" charset="0"/>
                <a:cs typeface="Arial" panose="020B0604020202020204" pitchFamily="34" charset="0"/>
              </a:rPr>
              <a:t>diet</a:t>
            </a:r>
            <a:r>
              <a:rPr lang="es-MX" sz="2025" dirty="0">
                <a:latin typeface="Arial" panose="020B0604020202020204" pitchFamily="34" charset="0"/>
                <a:cs typeface="Arial" panose="020B0604020202020204" pitchFamily="34" charset="0"/>
              </a:rPr>
              <a:t>?</a:t>
            </a:r>
          </a:p>
          <a:p>
            <a:pPr marL="0" indent="0">
              <a:buNone/>
            </a:pP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Whole</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foods</a:t>
            </a:r>
            <a:r>
              <a:rPr lang="es-MX" sz="2025" dirty="0">
                <a:latin typeface="Arial" panose="020B0604020202020204" pitchFamily="34" charset="0"/>
                <a:cs typeface="Arial" panose="020B0604020202020204" pitchFamily="34" charset="0"/>
              </a:rPr>
              <a:t>: Single </a:t>
            </a:r>
            <a:r>
              <a:rPr lang="es-MX" sz="2025" dirty="0" err="1">
                <a:latin typeface="Arial" panose="020B0604020202020204" pitchFamily="34" charset="0"/>
                <a:cs typeface="Arial" panose="020B0604020202020204" pitchFamily="34" charset="0"/>
              </a:rPr>
              <a:t>ingredient</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foods</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unprocessed</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or</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minimally</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processed</a:t>
            </a:r>
            <a:r>
              <a:rPr lang="es-MX" sz="2025" dirty="0">
                <a:latin typeface="Arial" panose="020B0604020202020204" pitchFamily="34" charset="0"/>
                <a:cs typeface="Arial" panose="020B0604020202020204" pitchFamily="34" charset="0"/>
              </a:rPr>
              <a:t>, as </a:t>
            </a:r>
            <a:r>
              <a:rPr lang="es-MX" sz="2025" dirty="0" err="1">
                <a:latin typeface="Arial" panose="020B0604020202020204" pitchFamily="34" charset="0"/>
                <a:cs typeface="Arial" panose="020B0604020202020204" pitchFamily="34" charset="0"/>
              </a:rPr>
              <a:t>they</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exist</a:t>
            </a:r>
            <a:r>
              <a:rPr lang="es-MX" sz="2025" dirty="0">
                <a:latin typeface="Arial" panose="020B0604020202020204" pitchFamily="34" charset="0"/>
                <a:cs typeface="Arial" panose="020B0604020202020204" pitchFamily="34" charset="0"/>
              </a:rPr>
              <a:t> in </a:t>
            </a:r>
            <a:r>
              <a:rPr lang="es-MX" sz="2025" dirty="0" err="1">
                <a:latin typeface="Arial" panose="020B0604020202020204" pitchFamily="34" charset="0"/>
                <a:cs typeface="Arial" panose="020B0604020202020204" pitchFamily="34" charset="0"/>
              </a:rPr>
              <a:t>nature</a:t>
            </a:r>
            <a:endParaRPr lang="es-MX" sz="2025" dirty="0">
              <a:latin typeface="Arial" panose="020B0604020202020204" pitchFamily="34" charset="0"/>
              <a:cs typeface="Arial" panose="020B0604020202020204" pitchFamily="34" charset="0"/>
            </a:endParaRPr>
          </a:p>
          <a:p>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Plant-based</a:t>
            </a:r>
            <a:r>
              <a:rPr lang="es-MX" sz="2025" dirty="0">
                <a:latin typeface="Arial" panose="020B0604020202020204" pitchFamily="34" charset="0"/>
                <a:cs typeface="Arial" panose="020B0604020202020204" pitchFamily="34" charset="0"/>
              </a:rPr>
              <a:t>: In </a:t>
            </a:r>
            <a:r>
              <a:rPr lang="es-MX" sz="2025" dirty="0" err="1">
                <a:latin typeface="Arial" panose="020B0604020202020204" pitchFamily="34" charset="0"/>
                <a:cs typeface="Arial" panose="020B0604020202020204" pitchFamily="34" charset="0"/>
              </a:rPr>
              <a:t>its</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broadest</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sense</a:t>
            </a:r>
            <a:r>
              <a:rPr lang="es-MX" sz="2025" dirty="0">
                <a:latin typeface="Arial" panose="020B0604020202020204" pitchFamily="34" charset="0"/>
                <a:cs typeface="Arial" panose="020B0604020202020204" pitchFamily="34" charset="0"/>
              </a:rPr>
              <a:t>, &gt;95% </a:t>
            </a:r>
            <a:r>
              <a:rPr lang="es-MX" sz="2025" dirty="0" err="1">
                <a:latin typeface="Arial" panose="020B0604020202020204" pitchFamily="34" charset="0"/>
                <a:cs typeface="Arial" panose="020B0604020202020204" pitchFamily="34" charset="0"/>
              </a:rPr>
              <a:t>of</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calories</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coming</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from</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fruits</a:t>
            </a:r>
            <a:r>
              <a:rPr lang="es-MX" sz="2025" dirty="0">
                <a:latin typeface="Arial" panose="020B0604020202020204" pitchFamily="34" charset="0"/>
                <a:cs typeface="Arial" panose="020B0604020202020204" pitchFamily="34" charset="0"/>
              </a:rPr>
              <a:t>, vegetables, </a:t>
            </a:r>
            <a:r>
              <a:rPr lang="es-MX" sz="2025" dirty="0" err="1">
                <a:latin typeface="Arial" panose="020B0604020202020204" pitchFamily="34" charset="0"/>
                <a:cs typeface="Arial" panose="020B0604020202020204" pitchFamily="34" charset="0"/>
              </a:rPr>
              <a:t>whole</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grains</a:t>
            </a:r>
            <a:r>
              <a:rPr lang="es-MX" sz="2025" dirty="0">
                <a:latin typeface="Arial" panose="020B0604020202020204" pitchFamily="34" charset="0"/>
                <a:cs typeface="Arial" panose="020B0604020202020204" pitchFamily="34" charset="0"/>
              </a:rPr>
              <a:t>, and </a:t>
            </a:r>
            <a:r>
              <a:rPr lang="es-MX" sz="2025" dirty="0" err="1">
                <a:latin typeface="Arial" panose="020B0604020202020204" pitchFamily="34" charset="0"/>
                <a:cs typeface="Arial" panose="020B0604020202020204" pitchFamily="34" charset="0"/>
              </a:rPr>
              <a:t>legumes</a:t>
            </a:r>
            <a:endParaRPr lang="es-MX" sz="2025"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A4205D3B-5F4E-4921-939F-A6783A3C8FB1}"/>
              </a:ext>
            </a:extLst>
          </p:cNvPr>
          <p:cNvPicPr>
            <a:picLocks noChangeAspect="1"/>
          </p:cNvPicPr>
          <p:nvPr/>
        </p:nvPicPr>
        <p:blipFill rotWithShape="1">
          <a:blip r:embed="rId2"/>
          <a:srcRect l="81507" t="50000" r="5588" b="30579"/>
          <a:stretch/>
        </p:blipFill>
        <p:spPr>
          <a:xfrm>
            <a:off x="6021673" y="2253254"/>
            <a:ext cx="3558096" cy="3010697"/>
          </a:xfrm>
          <a:prstGeom prst="rect">
            <a:avLst/>
          </a:prstGeom>
        </p:spPr>
      </p:pic>
      <p:pic>
        <p:nvPicPr>
          <p:cNvPr id="6" name="Imagen 5">
            <a:extLst>
              <a:ext uri="{FF2B5EF4-FFF2-40B4-BE49-F238E27FC236}">
                <a16:creationId xmlns:a16="http://schemas.microsoft.com/office/drawing/2014/main" id="{F60E30E9-C5DA-4755-A4F1-2D488C7F9BA8}"/>
              </a:ext>
            </a:extLst>
          </p:cNvPr>
          <p:cNvPicPr>
            <a:picLocks noChangeAspect="1"/>
          </p:cNvPicPr>
          <p:nvPr/>
        </p:nvPicPr>
        <p:blipFill>
          <a:blip r:embed="rId3"/>
          <a:stretch>
            <a:fillRect/>
          </a:stretch>
        </p:blipFill>
        <p:spPr>
          <a:xfrm>
            <a:off x="0" y="2016656"/>
            <a:ext cx="10287000" cy="5141"/>
          </a:xfrm>
          <a:prstGeom prst="rect">
            <a:avLst/>
          </a:prstGeom>
          <a:ln w="9525">
            <a:solidFill>
              <a:srgbClr val="FF9900"/>
            </a:solidFill>
          </a:ln>
        </p:spPr>
      </p:pic>
      <p:sp>
        <p:nvSpPr>
          <p:cNvPr id="7" name="Rectángulo 6">
            <a:extLst>
              <a:ext uri="{FF2B5EF4-FFF2-40B4-BE49-F238E27FC236}">
                <a16:creationId xmlns:a16="http://schemas.microsoft.com/office/drawing/2014/main" id="{20E468D9-0071-4D7F-A961-1F99D34A1764}"/>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3548850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12A440-F523-4C8D-A526-1B2A5F105B5E}"/>
              </a:ext>
            </a:extLst>
          </p:cNvPr>
          <p:cNvSpPr>
            <a:spLocks noGrp="1"/>
          </p:cNvSpPr>
          <p:nvPr>
            <p:ph type="title"/>
          </p:nvPr>
        </p:nvSpPr>
        <p:spPr/>
        <p:txBody>
          <a:bodyPr>
            <a:normAutofit/>
          </a:bodyPr>
          <a:lstStyle/>
          <a:p>
            <a:pPr algn="ctr"/>
            <a:r>
              <a:rPr lang="es-MX" sz="3375" dirty="0" err="1">
                <a:latin typeface="Arial" panose="020B0604020202020204" pitchFamily="34" charset="0"/>
                <a:cs typeface="Arial" panose="020B0604020202020204" pitchFamily="34" charset="0"/>
              </a:rPr>
              <a:t>Additional</a:t>
            </a:r>
            <a:r>
              <a:rPr lang="es-MX" sz="3375" dirty="0">
                <a:latin typeface="Arial" panose="020B0604020202020204" pitchFamily="34" charset="0"/>
                <a:cs typeface="Arial" panose="020B0604020202020204" pitchFamily="34" charset="0"/>
              </a:rPr>
              <a:t> </a:t>
            </a:r>
            <a:r>
              <a:rPr lang="es-MX" sz="3375" dirty="0" err="1">
                <a:latin typeface="Arial" panose="020B0604020202020204" pitchFamily="34" charset="0"/>
                <a:cs typeface="Arial" panose="020B0604020202020204" pitchFamily="34" charset="0"/>
              </a:rPr>
              <a:t>benefits</a:t>
            </a:r>
            <a:r>
              <a:rPr lang="es-MX" sz="3375" dirty="0">
                <a:latin typeface="Arial" panose="020B0604020202020204" pitchFamily="34" charset="0"/>
                <a:cs typeface="Arial" panose="020B0604020202020204" pitchFamily="34" charset="0"/>
              </a:rPr>
              <a:t> </a:t>
            </a:r>
            <a:r>
              <a:rPr lang="es-MX" sz="3375" dirty="0" err="1">
                <a:latin typeface="Arial" panose="020B0604020202020204" pitchFamily="34" charset="0"/>
                <a:cs typeface="Arial" panose="020B0604020202020204" pitchFamily="34" charset="0"/>
              </a:rPr>
              <a:t>of</a:t>
            </a:r>
            <a:r>
              <a:rPr lang="es-MX" sz="3375" dirty="0">
                <a:latin typeface="Arial" panose="020B0604020202020204" pitchFamily="34" charset="0"/>
                <a:cs typeface="Arial" panose="020B0604020202020204" pitchFamily="34" charset="0"/>
              </a:rPr>
              <a:t> WFPB </a:t>
            </a:r>
            <a:r>
              <a:rPr lang="es-MX" sz="3375" dirty="0" err="1">
                <a:latin typeface="Arial" panose="020B0604020202020204" pitchFamily="34" charset="0"/>
                <a:cs typeface="Arial" panose="020B0604020202020204" pitchFamily="34" charset="0"/>
              </a:rPr>
              <a:t>Diets</a:t>
            </a:r>
            <a:endParaRPr lang="es-MX" sz="3375" dirty="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6CB3D8F5-28EC-4630-9CB3-96F9E511ED44}"/>
              </a:ext>
            </a:extLst>
          </p:cNvPr>
          <p:cNvSpPr>
            <a:spLocks noGrp="1"/>
          </p:cNvSpPr>
          <p:nvPr>
            <p:ph sz="half" idx="1"/>
          </p:nvPr>
        </p:nvSpPr>
        <p:spPr>
          <a:xfrm>
            <a:off x="707231" y="2076153"/>
            <a:ext cx="4371975" cy="2777865"/>
          </a:xfrm>
        </p:spPr>
        <p:txBody>
          <a:bodyPr/>
          <a:lstStyle/>
          <a:p>
            <a:r>
              <a:rPr lang="es-MX" dirty="0" err="1">
                <a:latin typeface="Arial" panose="020B0604020202020204" pitchFamily="34" charset="0"/>
                <a:cs typeface="Arial" panose="020B0604020202020204" pitchFamily="34" charset="0"/>
              </a:rPr>
              <a:t>Mood</a:t>
            </a:r>
            <a:r>
              <a:rPr lang="es-MX" dirty="0">
                <a:latin typeface="Arial" panose="020B0604020202020204" pitchFamily="34" charset="0"/>
                <a:cs typeface="Arial" panose="020B0604020202020204" pitchFamily="34" charset="0"/>
              </a:rPr>
              <a:t> </a:t>
            </a:r>
          </a:p>
          <a:p>
            <a:r>
              <a:rPr lang="es-MX" dirty="0" err="1">
                <a:latin typeface="Arial" panose="020B0604020202020204" pitchFamily="34" charset="0"/>
                <a:cs typeface="Arial" panose="020B0604020202020204" pitchFamily="34" charset="0"/>
              </a:rPr>
              <a:t>Psychological</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wellness</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Energy </a:t>
            </a:r>
            <a:r>
              <a:rPr lang="es-MX" dirty="0" err="1">
                <a:latin typeface="Arial" panose="020B0604020202020204" pitchFamily="34" charset="0"/>
                <a:cs typeface="Arial" panose="020B0604020202020204" pitchFamily="34" charset="0"/>
              </a:rPr>
              <a:t>levels</a:t>
            </a:r>
            <a:r>
              <a:rPr lang="es-MX" dirty="0">
                <a:latin typeface="Arial" panose="020B0604020202020204" pitchFamily="34" charset="0"/>
                <a:cs typeface="Arial" panose="020B0604020202020204" pitchFamily="34" charset="0"/>
              </a:rPr>
              <a:t> </a:t>
            </a:r>
          </a:p>
          <a:p>
            <a:r>
              <a:rPr lang="es-MX" dirty="0" err="1">
                <a:latin typeface="Arial" panose="020B0604020202020204" pitchFamily="34" charset="0"/>
                <a:cs typeface="Arial" panose="020B0604020202020204" pitchFamily="34" charset="0"/>
              </a:rPr>
              <a:t>Memory</a:t>
            </a:r>
            <a:r>
              <a:rPr lang="es-MX" dirty="0">
                <a:latin typeface="Arial" panose="020B0604020202020204" pitchFamily="34" charset="0"/>
                <a:cs typeface="Arial" panose="020B0604020202020204" pitchFamily="34" charset="0"/>
              </a:rPr>
              <a:t> </a:t>
            </a:r>
          </a:p>
          <a:p>
            <a:r>
              <a:rPr lang="es-MX" dirty="0" err="1">
                <a:latin typeface="Arial" panose="020B0604020202020204" pitchFamily="34" charset="0"/>
                <a:cs typeface="Arial" panose="020B0604020202020204" pitchFamily="34" charset="0"/>
              </a:rPr>
              <a:t>Cognitive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function</a:t>
            </a:r>
            <a:endParaRPr lang="es-MX" dirty="0">
              <a:latin typeface="Arial" panose="020B0604020202020204" pitchFamily="34" charset="0"/>
              <a:cs typeface="Arial" panose="020B0604020202020204" pitchFamily="34" charset="0"/>
            </a:endParaRPr>
          </a:p>
          <a:p>
            <a:r>
              <a:rPr lang="es-MX" dirty="0" err="1">
                <a:latin typeface="Arial" panose="020B0604020202020204" pitchFamily="34" charset="0"/>
                <a:cs typeface="Arial" panose="020B0604020202020204" pitchFamily="34" charset="0"/>
              </a:rPr>
              <a:t>Sleep</a:t>
            </a:r>
            <a:r>
              <a:rPr lang="es-MX" dirty="0">
                <a:latin typeface="Arial" panose="020B0604020202020204" pitchFamily="34" charset="0"/>
                <a:cs typeface="Arial" panose="020B0604020202020204" pitchFamily="34" charset="0"/>
              </a:rPr>
              <a:t> </a:t>
            </a:r>
          </a:p>
        </p:txBody>
      </p:sp>
      <p:sp>
        <p:nvSpPr>
          <p:cNvPr id="4" name="Marcador de contenido 3">
            <a:extLst>
              <a:ext uri="{FF2B5EF4-FFF2-40B4-BE49-F238E27FC236}">
                <a16:creationId xmlns:a16="http://schemas.microsoft.com/office/drawing/2014/main" id="{5F9B1CAD-8934-46B5-AF65-3E32CB268EAB}"/>
              </a:ext>
            </a:extLst>
          </p:cNvPr>
          <p:cNvSpPr>
            <a:spLocks noGrp="1"/>
          </p:cNvSpPr>
          <p:nvPr>
            <p:ph sz="half" idx="2"/>
          </p:nvPr>
        </p:nvSpPr>
        <p:spPr>
          <a:xfrm>
            <a:off x="5207794" y="2076153"/>
            <a:ext cx="4371975" cy="2777865"/>
          </a:xfrm>
        </p:spPr>
        <p:txBody>
          <a:bodyPr/>
          <a:lstStyle/>
          <a:p>
            <a:r>
              <a:rPr lang="es-MX" dirty="0" err="1">
                <a:latin typeface="Arial" panose="020B0604020202020204" pitchFamily="34" charset="0"/>
                <a:cs typeface="Arial" panose="020B0604020202020204" pitchFamily="34" charset="0"/>
              </a:rPr>
              <a:t>Acne</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Hormone balance </a:t>
            </a:r>
          </a:p>
          <a:p>
            <a:r>
              <a:rPr lang="es-MX" dirty="0" err="1">
                <a:latin typeface="Arial" panose="020B0604020202020204" pitchFamily="34" charset="0"/>
                <a:cs typeface="Arial" panose="020B0604020202020204" pitchFamily="34" charset="0"/>
              </a:rPr>
              <a:t>Psychological</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wellness</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Sexual </a:t>
            </a:r>
            <a:r>
              <a:rPr lang="es-MX" dirty="0" err="1">
                <a:latin typeface="Arial" panose="020B0604020202020204" pitchFamily="34" charset="0"/>
                <a:cs typeface="Arial" panose="020B0604020202020204" pitchFamily="34" charset="0"/>
              </a:rPr>
              <a:t>wellbeing</a:t>
            </a:r>
            <a:r>
              <a:rPr lang="es-MX" dirty="0">
                <a:latin typeface="Arial" panose="020B0604020202020204" pitchFamily="34" charset="0"/>
                <a:cs typeface="Arial" panose="020B0604020202020204" pitchFamily="34" charset="0"/>
              </a:rPr>
              <a:t> </a:t>
            </a:r>
          </a:p>
          <a:p>
            <a:r>
              <a:rPr lang="es-MX" dirty="0" err="1">
                <a:latin typeface="Arial" panose="020B0604020202020204" pitchFamily="34" charset="0"/>
                <a:cs typeface="Arial" panose="020B0604020202020204" pitchFamily="34" charset="0"/>
              </a:rPr>
              <a:t>Less</a:t>
            </a:r>
            <a:r>
              <a:rPr lang="es-MX" dirty="0">
                <a:latin typeface="Arial" panose="020B0604020202020204" pitchFamily="34" charset="0"/>
                <a:cs typeface="Arial" panose="020B0604020202020204" pitchFamily="34" charset="0"/>
              </a:rPr>
              <a:t> Menstrual </a:t>
            </a:r>
            <a:r>
              <a:rPr lang="es-MX" dirty="0" err="1">
                <a:latin typeface="Arial" panose="020B0604020202020204" pitchFamily="34" charset="0"/>
                <a:cs typeface="Arial" panose="020B0604020202020204" pitchFamily="34" charset="0"/>
              </a:rPr>
              <a:t>Pain</a:t>
            </a:r>
            <a:endParaRPr lang="es-MX" dirty="0">
              <a:latin typeface="Arial" panose="020B0604020202020204" pitchFamily="34" charset="0"/>
              <a:cs typeface="Arial" panose="020B0604020202020204" pitchFamily="34" charset="0"/>
            </a:endParaRPr>
          </a:p>
          <a:p>
            <a:r>
              <a:rPr lang="es-MX" dirty="0" err="1">
                <a:latin typeface="Arial" panose="020B0604020202020204" pitchFamily="34" charset="0"/>
                <a:cs typeface="Arial" panose="020B0604020202020204" pitchFamily="34" charset="0"/>
              </a:rPr>
              <a:t>Disease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prevention</a:t>
            </a:r>
            <a:r>
              <a:rPr lang="es-MX" dirty="0">
                <a:latin typeface="Arial" panose="020B0604020202020204" pitchFamily="34" charset="0"/>
                <a:cs typeface="Arial" panose="020B0604020202020204" pitchFamily="34" charset="0"/>
              </a:rPr>
              <a:t> </a:t>
            </a:r>
          </a:p>
        </p:txBody>
      </p:sp>
      <p:pic>
        <p:nvPicPr>
          <p:cNvPr id="5" name="Imagen 4">
            <a:extLst>
              <a:ext uri="{FF2B5EF4-FFF2-40B4-BE49-F238E27FC236}">
                <a16:creationId xmlns:a16="http://schemas.microsoft.com/office/drawing/2014/main" id="{30B80651-BFBA-4515-8FFA-2A8024663662}"/>
              </a:ext>
            </a:extLst>
          </p:cNvPr>
          <p:cNvPicPr/>
          <p:nvPr/>
        </p:nvPicPr>
        <p:blipFill rotWithShape="1">
          <a:blip r:embed="rId2"/>
          <a:srcRect l="60497" t="67265" r="26696" b="27188"/>
          <a:stretch/>
        </p:blipFill>
        <p:spPr bwMode="auto">
          <a:xfrm>
            <a:off x="7999136" y="5465520"/>
            <a:ext cx="1860501" cy="548625"/>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99E9029E-3E14-4B61-857B-1C08F345550C}"/>
              </a:ext>
            </a:extLst>
          </p:cNvPr>
          <p:cNvPicPr>
            <a:picLocks noChangeAspect="1"/>
          </p:cNvPicPr>
          <p:nvPr/>
        </p:nvPicPr>
        <p:blipFill>
          <a:blip r:embed="rId3"/>
          <a:stretch>
            <a:fillRect/>
          </a:stretch>
        </p:blipFill>
        <p:spPr>
          <a:xfrm>
            <a:off x="0" y="1783477"/>
            <a:ext cx="10287000" cy="25667"/>
          </a:xfrm>
          <a:prstGeom prst="rect">
            <a:avLst/>
          </a:prstGeom>
        </p:spPr>
      </p:pic>
      <p:sp>
        <p:nvSpPr>
          <p:cNvPr id="7" name="Rectángulo 6">
            <a:extLst>
              <a:ext uri="{FF2B5EF4-FFF2-40B4-BE49-F238E27FC236}">
                <a16:creationId xmlns:a16="http://schemas.microsoft.com/office/drawing/2014/main" id="{E4F4C340-5F7A-4F56-9C98-BA07C6DA83FB}"/>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67567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048091-35D5-4FD8-BFE1-0CE34FB0EE36}"/>
              </a:ext>
            </a:extLst>
          </p:cNvPr>
          <p:cNvSpPr>
            <a:spLocks noGrp="1"/>
          </p:cNvSpPr>
          <p:nvPr>
            <p:ph type="title"/>
          </p:nvPr>
        </p:nvSpPr>
        <p:spPr/>
        <p:txBody>
          <a:bodyPr>
            <a:normAutofit/>
          </a:bodyPr>
          <a:lstStyle/>
          <a:p>
            <a:pPr algn="ctr"/>
            <a:r>
              <a:rPr lang="es-MX" sz="3375" dirty="0">
                <a:latin typeface="Arial" panose="020B0604020202020204" pitchFamily="34" charset="0"/>
                <a:cs typeface="Arial" panose="020B0604020202020204" pitchFamily="34" charset="0"/>
              </a:rPr>
              <a:t>WFPB </a:t>
            </a:r>
            <a:r>
              <a:rPr lang="es-MX" sz="3375" dirty="0" err="1">
                <a:latin typeface="Arial" panose="020B0604020202020204" pitchFamily="34" charset="0"/>
                <a:cs typeface="Arial" panose="020B0604020202020204" pitchFamily="34" charset="0"/>
              </a:rPr>
              <a:t>Diets</a:t>
            </a:r>
            <a:r>
              <a:rPr lang="es-MX" sz="3375" dirty="0">
                <a:latin typeface="Arial" panose="020B0604020202020204" pitchFamily="34" charset="0"/>
                <a:cs typeface="Arial" panose="020B0604020202020204" pitchFamily="34" charset="0"/>
              </a:rPr>
              <a:t> </a:t>
            </a:r>
            <a:r>
              <a:rPr lang="es-MX" sz="3375" dirty="0" err="1">
                <a:latin typeface="Arial" panose="020B0604020202020204" pitchFamily="34" charset="0"/>
                <a:cs typeface="Arial" panose="020B0604020202020204" pitchFamily="34" charset="0"/>
              </a:rPr>
              <a:t>Impact</a:t>
            </a:r>
            <a:r>
              <a:rPr lang="es-MX" sz="3375" dirty="0">
                <a:latin typeface="Arial" panose="020B0604020202020204" pitchFamily="34" charset="0"/>
                <a:cs typeface="Arial" panose="020B0604020202020204" pitchFamily="34" charset="0"/>
              </a:rPr>
              <a:t> </a:t>
            </a:r>
            <a:r>
              <a:rPr lang="es-MX" sz="3375" dirty="0" err="1">
                <a:latin typeface="Arial" panose="020B0604020202020204" pitchFamily="34" charset="0"/>
                <a:cs typeface="Arial" panose="020B0604020202020204" pitchFamily="34" charset="0"/>
              </a:rPr>
              <a:t>Disease</a:t>
            </a:r>
            <a:r>
              <a:rPr lang="es-MX" sz="3375" dirty="0">
                <a:latin typeface="Arial" panose="020B0604020202020204" pitchFamily="34" charset="0"/>
                <a:cs typeface="Arial" panose="020B0604020202020204" pitchFamily="34" charset="0"/>
              </a:rPr>
              <a:t> </a:t>
            </a:r>
            <a:r>
              <a:rPr lang="es-MX" sz="3375" dirty="0" err="1">
                <a:latin typeface="Arial" panose="020B0604020202020204" pitchFamily="34" charset="0"/>
                <a:cs typeface="Arial" panose="020B0604020202020204" pitchFamily="34" charset="0"/>
              </a:rPr>
              <a:t>States</a:t>
            </a:r>
            <a:r>
              <a:rPr lang="es-MX" sz="3375" dirty="0">
                <a:latin typeface="Arial" panose="020B0604020202020204" pitchFamily="34" charset="0"/>
                <a:cs typeface="Arial" panose="020B0604020202020204" pitchFamily="34" charset="0"/>
              </a:rPr>
              <a:t> </a:t>
            </a:r>
          </a:p>
        </p:txBody>
      </p:sp>
      <p:sp>
        <p:nvSpPr>
          <p:cNvPr id="4" name="Marcador de contenido 3">
            <a:extLst>
              <a:ext uri="{FF2B5EF4-FFF2-40B4-BE49-F238E27FC236}">
                <a16:creationId xmlns:a16="http://schemas.microsoft.com/office/drawing/2014/main" id="{2AAEB88B-8F06-4D85-BAA8-E73B65A7017D}"/>
              </a:ext>
            </a:extLst>
          </p:cNvPr>
          <p:cNvSpPr>
            <a:spLocks noGrp="1"/>
          </p:cNvSpPr>
          <p:nvPr>
            <p:ph sz="half" idx="1"/>
          </p:nvPr>
        </p:nvSpPr>
        <p:spPr>
          <a:xfrm>
            <a:off x="707230" y="2364035"/>
            <a:ext cx="4371975" cy="3077263"/>
          </a:xfrm>
        </p:spPr>
        <p:txBody>
          <a:bodyPr>
            <a:normAutofit/>
          </a:bodyPr>
          <a:lstStyle/>
          <a:p>
            <a:r>
              <a:rPr lang="es-MX" sz="2025" dirty="0">
                <a:latin typeface="Arial" panose="020B0604020202020204" pitchFamily="34" charset="0"/>
                <a:cs typeface="Arial" panose="020B0604020202020204" pitchFamily="34" charset="0"/>
              </a:rPr>
              <a:t>Heart </a:t>
            </a:r>
            <a:r>
              <a:rPr lang="es-MX" sz="2025" dirty="0" err="1">
                <a:latin typeface="Arial" panose="020B0604020202020204" pitchFamily="34" charset="0"/>
                <a:cs typeface="Arial" panose="020B0604020202020204" pitchFamily="34" charset="0"/>
              </a:rPr>
              <a:t>disease</a:t>
            </a:r>
            <a:endParaRPr lang="es-MX" sz="2025" dirty="0">
              <a:latin typeface="Arial" panose="020B0604020202020204" pitchFamily="34" charset="0"/>
              <a:cs typeface="Arial" panose="020B0604020202020204" pitchFamily="34" charset="0"/>
            </a:endParaRPr>
          </a:p>
          <a:p>
            <a:r>
              <a:rPr lang="es-MX" sz="2025" dirty="0">
                <a:latin typeface="Arial" panose="020B0604020202020204" pitchFamily="34" charset="0"/>
                <a:cs typeface="Arial" panose="020B0604020202020204" pitchFamily="34" charset="0"/>
              </a:rPr>
              <a:t>Renal </a:t>
            </a:r>
            <a:r>
              <a:rPr lang="es-MX" sz="2025" dirty="0" err="1">
                <a:latin typeface="Arial" panose="020B0604020202020204" pitchFamily="34" charset="0"/>
                <a:cs typeface="Arial" panose="020B0604020202020204" pitchFamily="34" charset="0"/>
              </a:rPr>
              <a:t>disease</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Autoimmune</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conditions</a:t>
            </a:r>
            <a:r>
              <a:rPr lang="es-MX" sz="2025" dirty="0">
                <a:latin typeface="Arial" panose="020B0604020202020204" pitchFamily="34" charset="0"/>
                <a:cs typeface="Arial" panose="020B0604020202020204" pitchFamily="34" charset="0"/>
              </a:rPr>
              <a:t> – IBD, Lupus, RA, Psoriasis, MS</a:t>
            </a:r>
          </a:p>
          <a:p>
            <a:r>
              <a:rPr lang="es-MX" sz="2025" dirty="0">
                <a:latin typeface="Arial" panose="020B0604020202020204" pitchFamily="34" charset="0"/>
                <a:cs typeface="Arial" panose="020B0604020202020204" pitchFamily="34" charset="0"/>
              </a:rPr>
              <a:t>High </a:t>
            </a:r>
            <a:r>
              <a:rPr lang="es-MX" sz="2025" dirty="0" err="1">
                <a:latin typeface="Arial" panose="020B0604020202020204" pitchFamily="34" charset="0"/>
                <a:cs typeface="Arial" panose="020B0604020202020204" pitchFamily="34" charset="0"/>
              </a:rPr>
              <a:t>cholesterol</a:t>
            </a:r>
            <a:r>
              <a:rPr lang="es-MX" sz="2025" dirty="0">
                <a:latin typeface="Arial" panose="020B0604020202020204" pitchFamily="34" charset="0"/>
                <a:cs typeface="Arial" panose="020B0604020202020204" pitchFamily="34" charset="0"/>
              </a:rPr>
              <a:t> </a:t>
            </a:r>
          </a:p>
          <a:p>
            <a:r>
              <a:rPr lang="es-MX" sz="2025" dirty="0" err="1">
                <a:latin typeface="Arial" panose="020B0604020202020204" pitchFamily="34" charset="0"/>
                <a:cs typeface="Arial" panose="020B0604020202020204" pitchFamily="34" charset="0"/>
              </a:rPr>
              <a:t>Hypertension</a:t>
            </a:r>
            <a:r>
              <a:rPr lang="es-MX" sz="2025" dirty="0">
                <a:latin typeface="Arial" panose="020B0604020202020204" pitchFamily="34" charset="0"/>
                <a:cs typeface="Arial" panose="020B0604020202020204" pitchFamily="34" charset="0"/>
              </a:rPr>
              <a:t> </a:t>
            </a:r>
          </a:p>
          <a:p>
            <a:r>
              <a:rPr lang="es-MX" sz="2025" dirty="0" err="1">
                <a:latin typeface="Arial" panose="020B0604020202020204" pitchFamily="34" charset="0"/>
                <a:cs typeface="Arial" panose="020B0604020202020204" pitchFamily="34" charset="0"/>
              </a:rPr>
              <a:t>Cancer</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Dementia</a:t>
            </a:r>
            <a:r>
              <a:rPr lang="es-MX" sz="2025" dirty="0">
                <a:latin typeface="Arial" panose="020B0604020202020204" pitchFamily="34" charset="0"/>
                <a:cs typeface="Arial" panose="020B0604020202020204" pitchFamily="34" charset="0"/>
              </a:rPr>
              <a:t> and </a:t>
            </a:r>
            <a:r>
              <a:rPr lang="es-MX" sz="2025" dirty="0" err="1">
                <a:latin typeface="Arial" panose="020B0604020202020204" pitchFamily="34" charset="0"/>
                <a:cs typeface="Arial" panose="020B0604020202020204" pitchFamily="34" charset="0"/>
              </a:rPr>
              <a:t>Alzheimer´s</a:t>
            </a:r>
            <a:r>
              <a:rPr lang="es-MX" sz="2025" dirty="0">
                <a:latin typeface="Arial" panose="020B0604020202020204" pitchFamily="34" charset="0"/>
                <a:cs typeface="Arial" panose="020B0604020202020204" pitchFamily="34" charset="0"/>
              </a:rPr>
              <a:t> </a:t>
            </a:r>
          </a:p>
        </p:txBody>
      </p:sp>
      <p:sp>
        <p:nvSpPr>
          <p:cNvPr id="5" name="Marcador de contenido 4">
            <a:extLst>
              <a:ext uri="{FF2B5EF4-FFF2-40B4-BE49-F238E27FC236}">
                <a16:creationId xmlns:a16="http://schemas.microsoft.com/office/drawing/2014/main" id="{9D47C901-1280-49CD-BFDB-4CA9D3B87B58}"/>
              </a:ext>
            </a:extLst>
          </p:cNvPr>
          <p:cNvSpPr>
            <a:spLocks noGrp="1"/>
          </p:cNvSpPr>
          <p:nvPr>
            <p:ph sz="half" idx="2"/>
          </p:nvPr>
        </p:nvSpPr>
        <p:spPr>
          <a:xfrm>
            <a:off x="5207795" y="2364035"/>
            <a:ext cx="4371975" cy="3077263"/>
          </a:xfrm>
        </p:spPr>
        <p:txBody>
          <a:bodyPr>
            <a:normAutofit/>
          </a:bodyPr>
          <a:lstStyle/>
          <a:p>
            <a:r>
              <a:rPr lang="es-MX" sz="2025" dirty="0">
                <a:latin typeface="Arial" panose="020B0604020202020204" pitchFamily="34" charset="0"/>
                <a:cs typeface="Arial" panose="020B0604020202020204" pitchFamily="34" charset="0"/>
              </a:rPr>
              <a:t>Diabetes</a:t>
            </a:r>
          </a:p>
          <a:p>
            <a:r>
              <a:rPr lang="es-MX" sz="2025" dirty="0" err="1">
                <a:latin typeface="Arial" panose="020B0604020202020204" pitchFamily="34" charset="0"/>
                <a:cs typeface="Arial" panose="020B0604020202020204" pitchFamily="34" charset="0"/>
              </a:rPr>
              <a:t>Diabetic</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Neuropathy</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Weight</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management</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Asthma</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Migraines</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Erectile</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dysfunction</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Fibromyalgia</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Overall</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morbidity</a:t>
            </a:r>
            <a:r>
              <a:rPr lang="es-MX" sz="2025" dirty="0">
                <a:latin typeface="Arial" panose="020B0604020202020204" pitchFamily="34" charset="0"/>
                <a:cs typeface="Arial" panose="020B0604020202020204" pitchFamily="34" charset="0"/>
              </a:rPr>
              <a:t> and </a:t>
            </a:r>
            <a:r>
              <a:rPr lang="es-MX" sz="2025" dirty="0" err="1">
                <a:latin typeface="Arial" panose="020B0604020202020204" pitchFamily="34" charset="0"/>
                <a:cs typeface="Arial" panose="020B0604020202020204" pitchFamily="34" charset="0"/>
              </a:rPr>
              <a:t>mortality</a:t>
            </a:r>
            <a:endParaRPr lang="es-MX" sz="2025"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3FEC6A1D-CFFC-4879-98D2-DF724DBB1B2F}"/>
              </a:ext>
            </a:extLst>
          </p:cNvPr>
          <p:cNvSpPr txBox="1"/>
          <p:nvPr/>
        </p:nvSpPr>
        <p:spPr>
          <a:xfrm>
            <a:off x="8274327" y="5468803"/>
            <a:ext cx="1846266" cy="715581"/>
          </a:xfrm>
          <a:prstGeom prst="rect">
            <a:avLst/>
          </a:prstGeom>
          <a:noFill/>
        </p:spPr>
        <p:txBody>
          <a:bodyPr wrap="square" rtlCol="0">
            <a:spAutoFit/>
          </a:bodyPr>
          <a:lstStyle/>
          <a:p>
            <a:r>
              <a:rPr lang="es-MX" sz="2025" dirty="0"/>
              <a:t>Steiber, 2011</a:t>
            </a:r>
          </a:p>
          <a:p>
            <a:r>
              <a:rPr lang="es-MX" sz="2025" dirty="0"/>
              <a:t>Grant, 2014 </a:t>
            </a:r>
          </a:p>
        </p:txBody>
      </p:sp>
      <p:pic>
        <p:nvPicPr>
          <p:cNvPr id="7" name="Imagen 6">
            <a:extLst>
              <a:ext uri="{FF2B5EF4-FFF2-40B4-BE49-F238E27FC236}">
                <a16:creationId xmlns:a16="http://schemas.microsoft.com/office/drawing/2014/main" id="{161D0462-F67D-4FD2-8AB0-E24877B3F151}"/>
              </a:ext>
            </a:extLst>
          </p:cNvPr>
          <p:cNvPicPr>
            <a:picLocks noChangeAspect="1"/>
          </p:cNvPicPr>
          <p:nvPr/>
        </p:nvPicPr>
        <p:blipFill>
          <a:blip r:embed="rId3"/>
          <a:stretch>
            <a:fillRect/>
          </a:stretch>
        </p:blipFill>
        <p:spPr>
          <a:xfrm>
            <a:off x="0" y="1856026"/>
            <a:ext cx="10287000" cy="25667"/>
          </a:xfrm>
          <a:prstGeom prst="rect">
            <a:avLst/>
          </a:prstGeom>
        </p:spPr>
      </p:pic>
      <p:sp>
        <p:nvSpPr>
          <p:cNvPr id="8" name="Rectángulo 7">
            <a:extLst>
              <a:ext uri="{FF2B5EF4-FFF2-40B4-BE49-F238E27FC236}">
                <a16:creationId xmlns:a16="http://schemas.microsoft.com/office/drawing/2014/main" id="{D4672935-7B8A-45E9-A1FB-289E4525DE73}"/>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613555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20385F-3968-4002-B7D7-4FB0E01F48AC}"/>
              </a:ext>
            </a:extLst>
          </p:cNvPr>
          <p:cNvSpPr>
            <a:spLocks noGrp="1"/>
          </p:cNvSpPr>
          <p:nvPr>
            <p:ph type="title"/>
          </p:nvPr>
        </p:nvSpPr>
        <p:spPr/>
        <p:txBody>
          <a:bodyPr/>
          <a:lstStyle/>
          <a:p>
            <a:r>
              <a:rPr lang="es-MX" dirty="0" err="1">
                <a:latin typeface="Arial" panose="020B0604020202020204" pitchFamily="34" charset="0"/>
                <a:cs typeface="Arial" panose="020B0604020202020204" pitchFamily="34" charset="0"/>
              </a:rPr>
              <a:t>The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Power</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of</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Plants</a:t>
            </a:r>
            <a:endParaRPr lang="es-MX" dirty="0">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F778739F-807C-4D48-91B4-3978C157CAF4}"/>
              </a:ext>
            </a:extLst>
          </p:cNvPr>
          <p:cNvSpPr>
            <a:spLocks noGrp="1"/>
          </p:cNvSpPr>
          <p:nvPr>
            <p:ph sz="half" idx="1"/>
          </p:nvPr>
        </p:nvSpPr>
        <p:spPr>
          <a:xfrm>
            <a:off x="378096" y="1766261"/>
            <a:ext cx="2254063" cy="1352848"/>
          </a:xfrm>
        </p:spPr>
        <p:txBody>
          <a:bodyPr/>
          <a:lstStyle/>
          <a:p>
            <a:r>
              <a:rPr lang="es-MX" sz="2400" dirty="0" err="1"/>
              <a:t>Antioxidants</a:t>
            </a:r>
            <a:r>
              <a:rPr lang="es-MX" sz="2400" dirty="0"/>
              <a:t> </a:t>
            </a:r>
          </a:p>
          <a:p>
            <a:r>
              <a:rPr lang="es-MX" sz="2400" dirty="0" err="1"/>
              <a:t>Inflammation</a:t>
            </a:r>
            <a:r>
              <a:rPr lang="es-MX" sz="2400" dirty="0"/>
              <a:t> </a:t>
            </a:r>
          </a:p>
          <a:p>
            <a:r>
              <a:rPr lang="es-MX" sz="2400" dirty="0" err="1"/>
              <a:t>Gut</a:t>
            </a:r>
            <a:r>
              <a:rPr lang="es-MX" sz="2400" dirty="0"/>
              <a:t> bacteria</a:t>
            </a:r>
          </a:p>
          <a:p>
            <a:endParaRPr lang="es-MX" dirty="0"/>
          </a:p>
        </p:txBody>
      </p:sp>
      <p:pic>
        <p:nvPicPr>
          <p:cNvPr id="7" name="Imagen 6">
            <a:extLst>
              <a:ext uri="{FF2B5EF4-FFF2-40B4-BE49-F238E27FC236}">
                <a16:creationId xmlns:a16="http://schemas.microsoft.com/office/drawing/2014/main" id="{DDAAC084-E4D9-4BE5-BB97-8FBBADBA54FE}"/>
              </a:ext>
            </a:extLst>
          </p:cNvPr>
          <p:cNvPicPr/>
          <p:nvPr/>
        </p:nvPicPr>
        <p:blipFill rotWithShape="1">
          <a:blip r:embed="rId2"/>
          <a:srcRect l="53260" t="37740" r="31218" b="47257"/>
          <a:stretch/>
        </p:blipFill>
        <p:spPr bwMode="auto">
          <a:xfrm>
            <a:off x="6595916" y="1655619"/>
            <a:ext cx="3312988" cy="1917394"/>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38CED4EF-7F82-4F7C-BCF1-532F69A189A6}"/>
              </a:ext>
            </a:extLst>
          </p:cNvPr>
          <p:cNvPicPr/>
          <p:nvPr/>
        </p:nvPicPr>
        <p:blipFill rotWithShape="1">
          <a:blip r:embed="rId2"/>
          <a:srcRect l="55302" t="57898" r="30995" b="30159"/>
          <a:stretch/>
        </p:blipFill>
        <p:spPr bwMode="auto">
          <a:xfrm rot="10800000">
            <a:off x="6743516" y="3815370"/>
            <a:ext cx="3017788" cy="1387011"/>
          </a:xfrm>
          <a:prstGeom prst="rect">
            <a:avLst/>
          </a:prstGeom>
          <a:ln>
            <a:noFill/>
          </a:ln>
          <a:extLst>
            <a:ext uri="{53640926-AAD7-44D8-BBD7-CCE9431645EC}">
              <a14:shadowObscured xmlns:a14="http://schemas.microsoft.com/office/drawing/2010/main"/>
            </a:ext>
          </a:extLst>
        </p:spPr>
      </p:pic>
      <p:pic>
        <p:nvPicPr>
          <p:cNvPr id="9" name="Imagen 8">
            <a:extLst>
              <a:ext uri="{FF2B5EF4-FFF2-40B4-BE49-F238E27FC236}">
                <a16:creationId xmlns:a16="http://schemas.microsoft.com/office/drawing/2014/main" id="{BD5467EB-0F53-4977-9F8E-CD6E5769E123}"/>
              </a:ext>
            </a:extLst>
          </p:cNvPr>
          <p:cNvPicPr>
            <a:picLocks noChangeAspect="1"/>
          </p:cNvPicPr>
          <p:nvPr/>
        </p:nvPicPr>
        <p:blipFill>
          <a:blip r:embed="rId3"/>
          <a:stretch>
            <a:fillRect/>
          </a:stretch>
        </p:blipFill>
        <p:spPr>
          <a:xfrm>
            <a:off x="0" y="1658498"/>
            <a:ext cx="10287000" cy="25667"/>
          </a:xfrm>
          <a:prstGeom prst="rect">
            <a:avLst/>
          </a:prstGeom>
        </p:spPr>
      </p:pic>
      <p:sp>
        <p:nvSpPr>
          <p:cNvPr id="10" name="Rectángulo 9">
            <a:extLst>
              <a:ext uri="{FF2B5EF4-FFF2-40B4-BE49-F238E27FC236}">
                <a16:creationId xmlns:a16="http://schemas.microsoft.com/office/drawing/2014/main" id="{1535A7DB-DD07-406A-8CEC-91B2B63FD85A}"/>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pic>
        <p:nvPicPr>
          <p:cNvPr id="12" name="Picture 11" descr="A diagram of antioxidant benefits&#10;&#10;Description automatically generated">
            <a:extLst>
              <a:ext uri="{FF2B5EF4-FFF2-40B4-BE49-F238E27FC236}">
                <a16:creationId xmlns:a16="http://schemas.microsoft.com/office/drawing/2014/main" id="{BCD1B16E-7E0C-B229-8511-3385BC55B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043" y="3429000"/>
            <a:ext cx="5033420" cy="2516710"/>
          </a:xfrm>
          <a:prstGeom prst="rect">
            <a:avLst/>
          </a:prstGeom>
        </p:spPr>
      </p:pic>
    </p:spTree>
    <p:extLst>
      <p:ext uri="{BB962C8B-B14F-4D97-AF65-F5344CB8AC3E}">
        <p14:creationId xmlns:p14="http://schemas.microsoft.com/office/powerpoint/2010/main" val="298580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p:cNvPicPr>
          <p:nvPr/>
        </p:nvPicPr>
        <p:blipFill>
          <a:blip r:embed="rId3" cstate="print"/>
          <a:stretch>
            <a:fillRect/>
          </a:stretch>
        </p:blipFill>
        <p:spPr>
          <a:xfrm>
            <a:off x="0" y="1253729"/>
            <a:ext cx="10287000" cy="4339828"/>
          </a:xfrm>
          <a:prstGeom prst="rect">
            <a:avLst/>
          </a:prstGeom>
        </p:spPr>
      </p:pic>
      <p:sp>
        <p:nvSpPr>
          <p:cNvPr id="3" name="Rectangle 2"/>
          <p:cNvSpPr/>
          <p:nvPr/>
        </p:nvSpPr>
        <p:spPr>
          <a:xfrm>
            <a:off x="9001125" y="4521994"/>
            <a:ext cx="857250" cy="7072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transition spd="med">
    <p:wipe dir="d"/>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44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27062" y="329184"/>
            <a:ext cx="5817298" cy="1783080"/>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b">
            <a:normAutofit/>
          </a:bodyPr>
          <a:lstStyle/>
          <a:p>
            <a:pPr eaLnBrk="1" hangingPunct="1">
              <a:lnSpc>
                <a:spcPct val="90000"/>
              </a:lnSpc>
              <a:spcAft>
                <a:spcPts val="600"/>
              </a:spcAft>
            </a:pPr>
            <a:r>
              <a:rPr lang="en-US" sz="5000" b="1">
                <a:solidFill>
                  <a:schemeClr val="tx1"/>
                </a:solidFill>
                <a:latin typeface="+mj-lt"/>
                <a:ea typeface="+mj-ea"/>
                <a:cs typeface="+mj-cs"/>
              </a:rPr>
              <a:t>Vegetable Diet</a:t>
            </a:r>
          </a:p>
          <a:p>
            <a:pPr eaLnBrk="1" hangingPunct="1">
              <a:lnSpc>
                <a:spcPct val="90000"/>
              </a:lnSpc>
              <a:spcAft>
                <a:spcPts val="600"/>
              </a:spcAft>
            </a:pPr>
            <a:r>
              <a:rPr lang="en-US" sz="5000" b="1">
                <a:solidFill>
                  <a:schemeClr val="tx1"/>
                </a:solidFill>
                <a:latin typeface="+mj-lt"/>
                <a:ea typeface="+mj-ea"/>
                <a:cs typeface="+mj-cs"/>
              </a:rPr>
              <a:t>                                                                                                         </a:t>
            </a:r>
          </a:p>
        </p:txBody>
      </p:sp>
      <p:pic>
        <p:nvPicPr>
          <p:cNvPr id="24578" name="Picture 2" descr="Image result for more vegetables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l="25136" r="25005"/>
          <a:stretch/>
        </p:blipFill>
        <p:spPr bwMode="auto">
          <a:xfrm>
            <a:off x="20" y="1"/>
            <a:ext cx="341931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a:extLst>
            <a:ext uri="{909E8E84-426E-40dd-AFC4-6F175D3DCCD1}">
              <a14:hiddenFill xmlns:a14="http://schemas.microsoft.com/office/drawing/2010/main" xmlns="">
                <a:solidFill>
                  <a:srgbClr val="FFFFFF"/>
                </a:solidFill>
              </a14:hiddenFill>
            </a:ext>
          </a:extLst>
        </p:spPr>
      </p:pic>
      <p:sp>
        <p:nvSpPr>
          <p:cNvPr id="2458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7062" y="2395728"/>
            <a:ext cx="3580528" cy="18288"/>
          </a:xfrm>
          <a:custGeom>
            <a:avLst/>
            <a:gdLst>
              <a:gd name="connsiteX0" fmla="*/ 0 w 3580528"/>
              <a:gd name="connsiteY0" fmla="*/ 0 h 18288"/>
              <a:gd name="connsiteX1" fmla="*/ 596755 w 3580528"/>
              <a:gd name="connsiteY1" fmla="*/ 0 h 18288"/>
              <a:gd name="connsiteX2" fmla="*/ 1121899 w 3580528"/>
              <a:gd name="connsiteY2" fmla="*/ 0 h 18288"/>
              <a:gd name="connsiteX3" fmla="*/ 1718653 w 3580528"/>
              <a:gd name="connsiteY3" fmla="*/ 0 h 18288"/>
              <a:gd name="connsiteX4" fmla="*/ 2207992 w 3580528"/>
              <a:gd name="connsiteY4" fmla="*/ 0 h 18288"/>
              <a:gd name="connsiteX5" fmla="*/ 2768942 w 3580528"/>
              <a:gd name="connsiteY5" fmla="*/ 0 h 18288"/>
              <a:gd name="connsiteX6" fmla="*/ 3580528 w 3580528"/>
              <a:gd name="connsiteY6" fmla="*/ 0 h 18288"/>
              <a:gd name="connsiteX7" fmla="*/ 3580528 w 3580528"/>
              <a:gd name="connsiteY7" fmla="*/ 18288 h 18288"/>
              <a:gd name="connsiteX8" fmla="*/ 2983773 w 3580528"/>
              <a:gd name="connsiteY8" fmla="*/ 18288 h 18288"/>
              <a:gd name="connsiteX9" fmla="*/ 2351213 w 3580528"/>
              <a:gd name="connsiteY9" fmla="*/ 18288 h 18288"/>
              <a:gd name="connsiteX10" fmla="*/ 1826069 w 3580528"/>
              <a:gd name="connsiteY10" fmla="*/ 18288 h 18288"/>
              <a:gd name="connsiteX11" fmla="*/ 1157704 w 3580528"/>
              <a:gd name="connsiteY11" fmla="*/ 18288 h 18288"/>
              <a:gd name="connsiteX12" fmla="*/ 632560 w 3580528"/>
              <a:gd name="connsiteY12" fmla="*/ 18288 h 18288"/>
              <a:gd name="connsiteX13" fmla="*/ 0 w 3580528"/>
              <a:gd name="connsiteY13" fmla="*/ 18288 h 18288"/>
              <a:gd name="connsiteX14" fmla="*/ 0 w 3580528"/>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0528" h="18288" fill="none" extrusionOk="0">
                <a:moveTo>
                  <a:pt x="0" y="0"/>
                </a:moveTo>
                <a:cubicBezTo>
                  <a:pt x="207550" y="20070"/>
                  <a:pt x="321031" y="6396"/>
                  <a:pt x="596755" y="0"/>
                </a:cubicBezTo>
                <a:cubicBezTo>
                  <a:pt x="872479" y="-6396"/>
                  <a:pt x="931918" y="-3034"/>
                  <a:pt x="1121899" y="0"/>
                </a:cubicBezTo>
                <a:cubicBezTo>
                  <a:pt x="1311880" y="3034"/>
                  <a:pt x="1467957" y="11525"/>
                  <a:pt x="1718653" y="0"/>
                </a:cubicBezTo>
                <a:cubicBezTo>
                  <a:pt x="1969349" y="-11525"/>
                  <a:pt x="2020431" y="-18876"/>
                  <a:pt x="2207992" y="0"/>
                </a:cubicBezTo>
                <a:cubicBezTo>
                  <a:pt x="2395553" y="18876"/>
                  <a:pt x="2529602" y="11129"/>
                  <a:pt x="2768942" y="0"/>
                </a:cubicBezTo>
                <a:cubicBezTo>
                  <a:pt x="3008282" y="-11129"/>
                  <a:pt x="3304667" y="-28119"/>
                  <a:pt x="3580528" y="0"/>
                </a:cubicBezTo>
                <a:cubicBezTo>
                  <a:pt x="3580180" y="6465"/>
                  <a:pt x="3580958" y="10922"/>
                  <a:pt x="3580528" y="18288"/>
                </a:cubicBezTo>
                <a:cubicBezTo>
                  <a:pt x="3427118" y="-1135"/>
                  <a:pt x="3229271" y="441"/>
                  <a:pt x="2983773" y="18288"/>
                </a:cubicBezTo>
                <a:cubicBezTo>
                  <a:pt x="2738275" y="36135"/>
                  <a:pt x="2481334" y="3056"/>
                  <a:pt x="2351213" y="18288"/>
                </a:cubicBezTo>
                <a:cubicBezTo>
                  <a:pt x="2221092" y="33520"/>
                  <a:pt x="2018021" y="11283"/>
                  <a:pt x="1826069" y="18288"/>
                </a:cubicBezTo>
                <a:cubicBezTo>
                  <a:pt x="1634117" y="25293"/>
                  <a:pt x="1384223" y="14900"/>
                  <a:pt x="1157704" y="18288"/>
                </a:cubicBezTo>
                <a:cubicBezTo>
                  <a:pt x="931186" y="21676"/>
                  <a:pt x="856102" y="-1174"/>
                  <a:pt x="632560" y="18288"/>
                </a:cubicBezTo>
                <a:cubicBezTo>
                  <a:pt x="409018" y="37750"/>
                  <a:pt x="307146" y="44505"/>
                  <a:pt x="0" y="18288"/>
                </a:cubicBezTo>
                <a:cubicBezTo>
                  <a:pt x="75" y="12069"/>
                  <a:pt x="515" y="5650"/>
                  <a:pt x="0" y="0"/>
                </a:cubicBezTo>
                <a:close/>
              </a:path>
              <a:path w="3580528" h="18288" stroke="0" extrusionOk="0">
                <a:moveTo>
                  <a:pt x="0" y="0"/>
                </a:moveTo>
                <a:cubicBezTo>
                  <a:pt x="106189" y="15330"/>
                  <a:pt x="279626" y="-4427"/>
                  <a:pt x="525144" y="0"/>
                </a:cubicBezTo>
                <a:cubicBezTo>
                  <a:pt x="770662" y="4427"/>
                  <a:pt x="903164" y="994"/>
                  <a:pt x="1014483" y="0"/>
                </a:cubicBezTo>
                <a:cubicBezTo>
                  <a:pt x="1125802" y="-994"/>
                  <a:pt x="1417567" y="-15202"/>
                  <a:pt x="1539627" y="0"/>
                </a:cubicBezTo>
                <a:cubicBezTo>
                  <a:pt x="1661687" y="15202"/>
                  <a:pt x="1871327" y="-26951"/>
                  <a:pt x="2136382" y="0"/>
                </a:cubicBezTo>
                <a:cubicBezTo>
                  <a:pt x="2401437" y="26951"/>
                  <a:pt x="2623297" y="4092"/>
                  <a:pt x="2768942" y="0"/>
                </a:cubicBezTo>
                <a:cubicBezTo>
                  <a:pt x="2914587" y="-4092"/>
                  <a:pt x="3348131" y="29553"/>
                  <a:pt x="3580528" y="0"/>
                </a:cubicBezTo>
                <a:cubicBezTo>
                  <a:pt x="3579711" y="6895"/>
                  <a:pt x="3579749" y="11206"/>
                  <a:pt x="3580528" y="18288"/>
                </a:cubicBezTo>
                <a:cubicBezTo>
                  <a:pt x="3342470" y="4315"/>
                  <a:pt x="3081209" y="45682"/>
                  <a:pt x="2912163" y="18288"/>
                </a:cubicBezTo>
                <a:cubicBezTo>
                  <a:pt x="2743118" y="-9106"/>
                  <a:pt x="2651438" y="6386"/>
                  <a:pt x="2422824" y="18288"/>
                </a:cubicBezTo>
                <a:cubicBezTo>
                  <a:pt x="2194210" y="30190"/>
                  <a:pt x="1913657" y="43447"/>
                  <a:pt x="1754459" y="18288"/>
                </a:cubicBezTo>
                <a:cubicBezTo>
                  <a:pt x="1595261" y="-6871"/>
                  <a:pt x="1356780" y="-14247"/>
                  <a:pt x="1086093" y="18288"/>
                </a:cubicBezTo>
                <a:cubicBezTo>
                  <a:pt x="815406" y="50823"/>
                  <a:pt x="806064" y="30430"/>
                  <a:pt x="596755" y="18288"/>
                </a:cubicBezTo>
                <a:cubicBezTo>
                  <a:pt x="387446" y="6146"/>
                  <a:pt x="121838" y="33623"/>
                  <a:pt x="0" y="18288"/>
                </a:cubicBezTo>
                <a:cubicBezTo>
                  <a:pt x="95" y="14343"/>
                  <a:pt x="742" y="686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3927062" y="2706624"/>
            <a:ext cx="5817298" cy="3483864"/>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lang="en-US" sz="2000" b="1" kern="1200">
                <a:cs typeface="+mn-cs"/>
              </a:rPr>
              <a:t>Vegetables have lots of nutrition and little calories</a:t>
            </a:r>
          </a:p>
          <a:p>
            <a:pPr indent="-228600" eaLnBrk="1" hangingPunct="1">
              <a:lnSpc>
                <a:spcPct val="90000"/>
              </a:lnSpc>
              <a:buFont typeface="Arial" panose="020B0604020202020204" pitchFamily="34" charset="0"/>
              <a:buChar char="•"/>
            </a:pPr>
            <a:r>
              <a:rPr lang="en-US" sz="2000" b="1" kern="1200">
                <a:cs typeface="+mn-cs"/>
              </a:rPr>
              <a:t>Eat as much vegetables as you want (</a:t>
            </a:r>
            <a:r>
              <a:rPr lang="en-US" sz="2000" b="1" i="1" kern="1200">
                <a:cs typeface="+mn-cs"/>
              </a:rPr>
              <a:t>except corn and potatoes)</a:t>
            </a:r>
            <a:r>
              <a:rPr lang="en-US" sz="2000" b="1" kern="1200">
                <a:cs typeface="+mn-cs"/>
              </a:rPr>
              <a:t>, but at least 2 servings per meal.</a:t>
            </a:r>
          </a:p>
          <a:p>
            <a:pPr indent="-228600" eaLnBrk="1" hangingPunct="1">
              <a:lnSpc>
                <a:spcPct val="90000"/>
              </a:lnSpc>
              <a:buFont typeface="Arial" panose="020B0604020202020204" pitchFamily="34" charset="0"/>
              <a:buChar char="•"/>
            </a:pPr>
            <a:r>
              <a:rPr lang="en-US" sz="2000" b="1" kern="1200">
                <a:cs typeface="+mn-cs"/>
              </a:rPr>
              <a:t>Breakfast, lunch and dinner</a:t>
            </a:r>
          </a:p>
          <a:p>
            <a:pPr indent="-228600" eaLnBrk="1" hangingPunct="1">
              <a:lnSpc>
                <a:spcPct val="90000"/>
              </a:lnSpc>
              <a:buFont typeface="Arial" panose="020B0604020202020204" pitchFamily="34" charset="0"/>
              <a:buChar char="•"/>
            </a:pPr>
            <a:r>
              <a:rPr lang="en-US" sz="2000" b="1" kern="1200">
                <a:cs typeface="+mn-cs"/>
              </a:rPr>
              <a:t>Focus on vegetables with a lot of fiber (asparagus, green beans, broccoli)</a:t>
            </a:r>
          </a:p>
          <a:p>
            <a:pPr indent="-228600" eaLnBrk="1" hangingPunct="1">
              <a:lnSpc>
                <a:spcPct val="90000"/>
              </a:lnSpc>
              <a:buFont typeface="Arial" panose="020B0604020202020204" pitchFamily="34" charset="0"/>
              <a:buChar char="•"/>
            </a:pPr>
            <a:r>
              <a:rPr lang="en-US" sz="2000" b="1" kern="1200">
                <a:cs typeface="+mn-cs"/>
              </a:rPr>
              <a:t>Vegetables can be fresh, canned, frozen or blended (not juiced) or in soups</a:t>
            </a:r>
          </a:p>
          <a:p>
            <a:pPr marL="115736" indent="-228600" eaLnBrk="1" hangingPunct="1">
              <a:lnSpc>
                <a:spcPct val="90000"/>
              </a:lnSpc>
              <a:buFont typeface="Arial" panose="020B0604020202020204" pitchFamily="34" charset="0"/>
              <a:buChar char="•"/>
            </a:pPr>
            <a:endParaRPr lang="en-US" sz="2000" kern="1200">
              <a:cs typeface="+mn-cs"/>
            </a:endParaRPr>
          </a:p>
        </p:txBody>
      </p:sp>
    </p:spTree>
    <p:extLst>
      <p:ext uri="{BB962C8B-B14F-4D97-AF65-F5344CB8AC3E}">
        <p14:creationId xmlns:p14="http://schemas.microsoft.com/office/powerpoint/2010/main" val="2165560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68387247-2BB3-AB69-FB27-69B5F2C642C2}"/>
              </a:ext>
            </a:extLst>
          </p:cNvPr>
          <p:cNvSpPr>
            <a:spLocks noGrp="1" noChangeArrowheads="1"/>
          </p:cNvSpPr>
          <p:nvPr>
            <p:ph type="title"/>
          </p:nvPr>
        </p:nvSpPr>
        <p:spPr>
          <a:xfrm>
            <a:off x="1333500" y="304800"/>
            <a:ext cx="7620000" cy="1143000"/>
          </a:xfrm>
        </p:spPr>
        <p:txBody>
          <a:bodyPr/>
          <a:lstStyle/>
          <a:p>
            <a:r>
              <a:rPr lang="en-US" altLang="en-US"/>
              <a:t>Outline</a:t>
            </a:r>
          </a:p>
        </p:txBody>
      </p:sp>
      <p:pic>
        <p:nvPicPr>
          <p:cNvPr id="6147" name="Picture 6" descr="MMj02347170000[1]">
            <a:extLst>
              <a:ext uri="{FF2B5EF4-FFF2-40B4-BE49-F238E27FC236}">
                <a16:creationId xmlns:a16="http://schemas.microsoft.com/office/drawing/2014/main" id="{CFA7479E-4941-0AB4-30B1-7210F0674B1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986713" y="5105400"/>
            <a:ext cx="10969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9" name="Rectangle 3">
            <a:extLst>
              <a:ext uri="{FF2B5EF4-FFF2-40B4-BE49-F238E27FC236}">
                <a16:creationId xmlns:a16="http://schemas.microsoft.com/office/drawing/2014/main" id="{ED45A565-6913-046C-19FD-39413F0B65C8}"/>
              </a:ext>
            </a:extLst>
          </p:cNvPr>
          <p:cNvGraphicFramePr/>
          <p:nvPr>
            <p:extLst>
              <p:ext uri="{D42A27DB-BD31-4B8C-83A1-F6EECF244321}">
                <p14:modId xmlns:p14="http://schemas.microsoft.com/office/powerpoint/2010/main" val="643129924"/>
              </p:ext>
            </p:extLst>
          </p:nvPr>
        </p:nvGraphicFramePr>
        <p:xfrm>
          <a:off x="1257300" y="1524000"/>
          <a:ext cx="71628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0835" y="1905000"/>
            <a:ext cx="3694584" cy="313932"/>
          </a:xfrm>
        </p:spPr>
        <p:txBody>
          <a:bodyPr>
            <a:normAutofit fontScale="90000"/>
          </a:bodyPr>
          <a:lstStyle/>
          <a:p>
            <a:r>
              <a:rPr lang="en-US" sz="2200" dirty="0"/>
              <a:t>Whole grains linked to lower diabetes risk: benefits of fiber</a:t>
            </a:r>
          </a:p>
        </p:txBody>
      </p:sp>
      <p:sp>
        <p:nvSpPr>
          <p:cNvPr id="5" name="Slide Number Placeholder 4"/>
          <p:cNvSpPr>
            <a:spLocks noGrp="1"/>
          </p:cNvSpPr>
          <p:nvPr>
            <p:ph type="sldNum" sz="quarter" idx="4"/>
          </p:nvPr>
        </p:nvSpPr>
        <p:spPr>
          <a:xfrm>
            <a:off x="1028701" y="4843277"/>
            <a:ext cx="254719" cy="123111"/>
          </a:xfrm>
          <a:prstGeom prst="rect">
            <a:avLst/>
          </a:prstGeom>
        </p:spPr>
        <p:txBody>
          <a:bodyPr vert="horz" wrap="square" lIns="0" tIns="0" rIns="0" bIns="0" rtlCol="0" anchor="ctr">
            <a:sp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7FEEEA1A-CB49-3744-AA40-B896987410F9}" type="slidenum">
              <a:rPr lang="en-US" smtClean="0"/>
              <a:pPr>
                <a:defRPr/>
              </a:pPr>
              <a:t>20</a:t>
            </a:fld>
            <a:endParaRPr lang="en-US" dirty="0">
              <a:solidFill>
                <a:schemeClr val="tx2"/>
              </a:solidFill>
            </a:endParaRPr>
          </a:p>
        </p:txBody>
      </p:sp>
      <p:sp>
        <p:nvSpPr>
          <p:cNvPr id="10" name="Content Placeholder 2">
            <a:extLst>
              <a:ext uri="{FF2B5EF4-FFF2-40B4-BE49-F238E27FC236}">
                <a16:creationId xmlns:a16="http://schemas.microsoft.com/office/drawing/2014/main" id="{5D0F995A-E75E-E945-B4F8-3CB3033D290E}"/>
              </a:ext>
            </a:extLst>
          </p:cNvPr>
          <p:cNvSpPr txBox="1">
            <a:spLocks/>
          </p:cNvSpPr>
          <p:nvPr/>
        </p:nvSpPr>
        <p:spPr>
          <a:xfrm>
            <a:off x="5910439" y="2658750"/>
            <a:ext cx="3354981" cy="3014202"/>
          </a:xfrm>
          <a:prstGeom prst="rect">
            <a:avLst/>
          </a:prstGeom>
        </p:spPr>
        <p:txBody>
          <a:bodyPr vert="horz" lIns="0" tIns="0" rIns="0" bIns="0" rtlCol="0">
            <a:noAutofit/>
          </a:bodyPr>
          <a:lstStyle>
            <a:lvl1pPr marL="228600" indent="-228600" algn="l" defTabSz="342900" rtl="0" eaLnBrk="1" latinLnBrk="0" hangingPunct="1">
              <a:lnSpc>
                <a:spcPct val="100000"/>
              </a:lnSpc>
              <a:spcBef>
                <a:spcPts val="800"/>
              </a:spcBef>
              <a:buClr>
                <a:schemeClr val="tx2"/>
              </a:buClr>
              <a:buFont typeface="Arial"/>
              <a:buChar char="•"/>
              <a:defRPr lang="en-US" sz="1600" kern="1200" dirty="0">
                <a:solidFill>
                  <a:schemeClr val="tx1"/>
                </a:solidFill>
                <a:latin typeface="+mn-lt"/>
                <a:ea typeface="+mn-ea"/>
                <a:cs typeface="+mn-cs"/>
              </a:defRPr>
            </a:lvl1pPr>
            <a:lvl2pPr marL="457200" indent="-228600" algn="l" defTabSz="342900" rtl="0" eaLnBrk="1" latinLnBrk="0" hangingPunct="1">
              <a:lnSpc>
                <a:spcPct val="100000"/>
              </a:lnSpc>
              <a:spcBef>
                <a:spcPts val="800"/>
              </a:spcBef>
              <a:buClr>
                <a:schemeClr val="tx2"/>
              </a:buClr>
              <a:buFont typeface="Arial"/>
              <a:buChar char="–"/>
              <a:defRPr lang="en-US" sz="1400" kern="1200" dirty="0">
                <a:solidFill>
                  <a:schemeClr val="tx1"/>
                </a:solidFill>
                <a:latin typeface="+mn-lt"/>
                <a:ea typeface="+mn-ea"/>
                <a:cs typeface="+mn-cs"/>
              </a:defRPr>
            </a:lvl2pPr>
            <a:lvl3pPr marL="685800" indent="-228600" algn="l" defTabSz="342900" rtl="0" eaLnBrk="1" latinLnBrk="0" hangingPunct="1">
              <a:lnSpc>
                <a:spcPct val="100000"/>
              </a:lnSpc>
              <a:spcBef>
                <a:spcPts val="800"/>
              </a:spcBef>
              <a:buClr>
                <a:schemeClr val="tx2"/>
              </a:buClr>
              <a:buFont typeface="Arial"/>
              <a:buChar char="•"/>
              <a:defRPr lang="en-US" sz="1200" kern="1200" dirty="0">
                <a:solidFill>
                  <a:schemeClr val="tx1"/>
                </a:solidFill>
                <a:latin typeface="+mn-lt"/>
                <a:ea typeface="+mn-ea"/>
                <a:cs typeface="+mn-cs"/>
              </a:defRPr>
            </a:lvl3pPr>
            <a:lvl4pPr marL="914400" indent="-228600" algn="l" defTabSz="342900" rtl="0" eaLnBrk="1" latinLnBrk="0" hangingPunct="1">
              <a:lnSpc>
                <a:spcPct val="100000"/>
              </a:lnSpc>
              <a:spcBef>
                <a:spcPts val="800"/>
              </a:spcBef>
              <a:buClr>
                <a:schemeClr val="tx2"/>
              </a:buClr>
              <a:buFont typeface="Arial"/>
              <a:buChar char="–"/>
              <a:defRPr lang="en-US" sz="1200" kern="1200" dirty="0">
                <a:solidFill>
                  <a:schemeClr val="tx1"/>
                </a:solidFill>
                <a:latin typeface="+mn-lt"/>
                <a:ea typeface="+mn-ea"/>
                <a:cs typeface="+mn-cs"/>
              </a:defRPr>
            </a:lvl4pPr>
            <a:lvl5pPr marL="1143000" indent="-228600" algn="l" defTabSz="342900" rtl="0" eaLnBrk="1" latinLnBrk="0" hangingPunct="1">
              <a:lnSpc>
                <a:spcPct val="100000"/>
              </a:lnSpc>
              <a:spcBef>
                <a:spcPts val="800"/>
              </a:spcBef>
              <a:buClr>
                <a:schemeClr val="tx2"/>
              </a:buClr>
              <a:buFont typeface="Arial" panose="020B0604020202020204" pitchFamily="34" charset="0"/>
              <a:buChar char="•"/>
              <a:defRPr lang="en-US" sz="1200" kern="1200" dirty="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lnSpc>
                <a:spcPct val="110000"/>
              </a:lnSpc>
              <a:spcBef>
                <a:spcPts val="0"/>
              </a:spcBef>
              <a:spcAft>
                <a:spcPts val="900"/>
              </a:spcAft>
            </a:pPr>
            <a:r>
              <a:rPr lang="en-US" sz="2000" dirty="0">
                <a:solidFill>
                  <a:srgbClr val="FFFF00"/>
                </a:solidFill>
                <a:cs typeface="Arial"/>
              </a:rPr>
              <a:t>Improved glucose response</a:t>
            </a:r>
          </a:p>
          <a:p>
            <a:pPr>
              <a:lnSpc>
                <a:spcPct val="110000"/>
              </a:lnSpc>
              <a:spcBef>
                <a:spcPts val="0"/>
              </a:spcBef>
              <a:spcAft>
                <a:spcPts val="900"/>
              </a:spcAft>
            </a:pPr>
            <a:r>
              <a:rPr lang="en-US" sz="2000" dirty="0">
                <a:solidFill>
                  <a:srgbClr val="FFFF00"/>
                </a:solidFill>
                <a:cs typeface="Arial"/>
              </a:rPr>
              <a:t>Increased satiety</a:t>
            </a:r>
          </a:p>
          <a:p>
            <a:pPr>
              <a:lnSpc>
                <a:spcPct val="110000"/>
              </a:lnSpc>
              <a:spcBef>
                <a:spcPts val="0"/>
              </a:spcBef>
              <a:spcAft>
                <a:spcPts val="900"/>
              </a:spcAft>
            </a:pPr>
            <a:r>
              <a:rPr lang="en-US" sz="2000" dirty="0">
                <a:solidFill>
                  <a:srgbClr val="FFFF00"/>
                </a:solidFill>
                <a:cs typeface="Arial"/>
              </a:rPr>
              <a:t>Lower calorie density</a:t>
            </a:r>
          </a:p>
          <a:p>
            <a:pPr>
              <a:lnSpc>
                <a:spcPct val="110000"/>
              </a:lnSpc>
              <a:spcBef>
                <a:spcPts val="0"/>
              </a:spcBef>
              <a:spcAft>
                <a:spcPts val="900"/>
              </a:spcAft>
            </a:pPr>
            <a:r>
              <a:rPr lang="en-US" sz="2000" dirty="0">
                <a:solidFill>
                  <a:srgbClr val="FFFF00"/>
                </a:solidFill>
                <a:cs typeface="Arial"/>
              </a:rPr>
              <a:t>For every 14g fiber added per day, overall calorie intake decreases by 10-18%</a:t>
            </a:r>
          </a:p>
        </p:txBody>
      </p:sp>
      <p:sp>
        <p:nvSpPr>
          <p:cNvPr id="11" name="Footer Placeholder 3">
            <a:extLst>
              <a:ext uri="{FF2B5EF4-FFF2-40B4-BE49-F238E27FC236}">
                <a16:creationId xmlns:a16="http://schemas.microsoft.com/office/drawing/2014/main" id="{008B6106-9201-2C48-BFD8-5D8E104CE8C2}"/>
              </a:ext>
            </a:extLst>
          </p:cNvPr>
          <p:cNvSpPr>
            <a:spLocks noGrp="1"/>
          </p:cNvSpPr>
          <p:nvPr>
            <p:ph type="ftr" sz="quarter" idx="3"/>
          </p:nvPr>
        </p:nvSpPr>
        <p:spPr bwMode="auto">
          <a:xfrm>
            <a:off x="1341448" y="4843277"/>
            <a:ext cx="3387817" cy="12311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ctr" anchorCtr="0" compatLnSpc="1">
            <a:prstTxWarp prst="textNoShape">
              <a:avLst/>
            </a:prstTxWarp>
            <a:sp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Division Name or Footer</a:t>
            </a:r>
            <a:endParaRPr lang="en-US" dirty="0">
              <a:solidFill>
                <a:schemeClr val="tx2"/>
              </a:solidFill>
              <a:latin typeface="Arial"/>
              <a:ea typeface="ＭＳ 明朝"/>
              <a:cs typeface="Arial"/>
            </a:endParaRPr>
          </a:p>
        </p:txBody>
      </p:sp>
      <p:pic>
        <p:nvPicPr>
          <p:cNvPr id="8" name="Picture 7">
            <a:extLst>
              <a:ext uri="{FF2B5EF4-FFF2-40B4-BE49-F238E27FC236}">
                <a16:creationId xmlns:a16="http://schemas.microsoft.com/office/drawing/2014/main" id="{574075EB-AF7F-D187-3A2F-662DB9E1EC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22"/>
          <a:stretch/>
        </p:blipFill>
        <p:spPr>
          <a:xfrm>
            <a:off x="1048290" y="1600200"/>
            <a:ext cx="4659257" cy="4400550"/>
          </a:xfrm>
          <a:prstGeom prst="rect">
            <a:avLst/>
          </a:prstGeom>
        </p:spPr>
      </p:pic>
      <p:sp>
        <p:nvSpPr>
          <p:cNvPr id="3" name="TextBox 2">
            <a:extLst>
              <a:ext uri="{FF2B5EF4-FFF2-40B4-BE49-F238E27FC236}">
                <a16:creationId xmlns:a16="http://schemas.microsoft.com/office/drawing/2014/main" id="{46C2EE6B-ECD7-8FAA-9C8F-923BDC61860C}"/>
              </a:ext>
            </a:extLst>
          </p:cNvPr>
          <p:cNvSpPr txBox="1"/>
          <p:nvPr/>
        </p:nvSpPr>
        <p:spPr>
          <a:xfrm>
            <a:off x="4111146" y="685800"/>
            <a:ext cx="1268296" cy="707886"/>
          </a:xfrm>
          <a:prstGeom prst="rect">
            <a:avLst/>
          </a:prstGeom>
          <a:noFill/>
        </p:spPr>
        <p:txBody>
          <a:bodyPr wrap="none" rtlCol="0">
            <a:spAutoFit/>
          </a:bodyPr>
          <a:lstStyle/>
          <a:p>
            <a:r>
              <a:rPr lang="en-US" sz="4000" dirty="0">
                <a:solidFill>
                  <a:srgbClr val="FFC000"/>
                </a:solidFill>
              </a:rPr>
              <a:t>Fiber</a:t>
            </a:r>
          </a:p>
        </p:txBody>
      </p:sp>
    </p:spTree>
    <p:extLst>
      <p:ext uri="{BB962C8B-B14F-4D97-AF65-F5344CB8AC3E}">
        <p14:creationId xmlns:p14="http://schemas.microsoft.com/office/powerpoint/2010/main" val="1747309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8974" y="679452"/>
            <a:ext cx="8229599" cy="313932"/>
          </a:xfrm>
        </p:spPr>
        <p:txBody>
          <a:bodyPr>
            <a:normAutofit fontScale="90000"/>
          </a:bodyPr>
          <a:lstStyle/>
          <a:p>
            <a:r>
              <a:rPr lang="en-US" dirty="0"/>
              <a:t>Key elements of a healthful plant-based eating pattern</a:t>
            </a:r>
          </a:p>
        </p:txBody>
      </p:sp>
      <p:pic>
        <p:nvPicPr>
          <p:cNvPr id="8" name="Picture 7">
            <a:extLst>
              <a:ext uri="{FF2B5EF4-FFF2-40B4-BE49-F238E27FC236}">
                <a16:creationId xmlns:a16="http://schemas.microsoft.com/office/drawing/2014/main" id="{FD8982A0-D2ED-F946-8463-F5833170DEC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7722" y="1629174"/>
            <a:ext cx="6112302" cy="4053316"/>
          </a:xfrm>
          <a:prstGeom prst="rect">
            <a:avLst/>
          </a:prstGeom>
        </p:spPr>
      </p:pic>
      <p:sp>
        <p:nvSpPr>
          <p:cNvPr id="9" name="Rectangle 8">
            <a:extLst>
              <a:ext uri="{FF2B5EF4-FFF2-40B4-BE49-F238E27FC236}">
                <a16:creationId xmlns:a16="http://schemas.microsoft.com/office/drawing/2014/main" id="{E15DC725-CB19-8049-B51F-337FD41FD161}"/>
              </a:ext>
            </a:extLst>
          </p:cNvPr>
          <p:cNvSpPr/>
          <p:nvPr/>
        </p:nvSpPr>
        <p:spPr>
          <a:xfrm>
            <a:off x="1857312" y="5755162"/>
            <a:ext cx="4098292" cy="207749"/>
          </a:xfrm>
          <a:prstGeom prst="rect">
            <a:avLst/>
          </a:prstGeom>
        </p:spPr>
        <p:txBody>
          <a:bodyPr wrap="square">
            <a:spAutoFit/>
          </a:bodyPr>
          <a:lstStyle/>
          <a:p>
            <a:pPr algn="ctr"/>
            <a:r>
              <a:rPr lang="en-US" sz="750" dirty="0">
                <a:solidFill>
                  <a:schemeClr val="tx2"/>
                </a:solidFill>
                <a:latin typeface="Helvetica" pitchFamily="2" charset="0"/>
              </a:rPr>
              <a:t>Image modified from American College of Lifestyle Medicine</a:t>
            </a:r>
          </a:p>
        </p:txBody>
      </p:sp>
      <p:sp>
        <p:nvSpPr>
          <p:cNvPr id="7" name="Slide Number Placeholder 4">
            <a:extLst>
              <a:ext uri="{FF2B5EF4-FFF2-40B4-BE49-F238E27FC236}">
                <a16:creationId xmlns:a16="http://schemas.microsoft.com/office/drawing/2014/main" id="{C58D484C-43BD-1D46-89AC-C7923559DA09}"/>
              </a:ext>
            </a:extLst>
          </p:cNvPr>
          <p:cNvSpPr>
            <a:spLocks noGrp="1"/>
          </p:cNvSpPr>
          <p:nvPr>
            <p:ph type="sldNum" sz="quarter" idx="4"/>
          </p:nvPr>
        </p:nvSpPr>
        <p:spPr>
          <a:xfrm>
            <a:off x="1028701" y="4843277"/>
            <a:ext cx="254719" cy="123111"/>
          </a:xfrm>
          <a:prstGeom prst="rect">
            <a:avLst/>
          </a:prstGeom>
        </p:spPr>
        <p:txBody>
          <a:bodyPr vert="horz" wrap="square" lIns="0" tIns="0" rIns="0" bIns="0" rtlCol="0" anchor="ctr">
            <a:spAutoFit/>
          </a:bodyPr>
          <a:lstStyle>
            <a:defPPr>
              <a:defRPr lang="en-US"/>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7FEEEA1A-CB49-3744-AA40-B896987410F9}" type="slidenum">
              <a:rPr lang="en-US" smtClean="0"/>
              <a:pPr>
                <a:defRPr/>
              </a:pPr>
              <a:t>21</a:t>
            </a:fld>
            <a:endParaRPr lang="en-US" dirty="0">
              <a:solidFill>
                <a:schemeClr val="tx2"/>
              </a:solidFill>
            </a:endParaRPr>
          </a:p>
        </p:txBody>
      </p:sp>
      <p:sp>
        <p:nvSpPr>
          <p:cNvPr id="3" name="TextBox 2">
            <a:extLst>
              <a:ext uri="{FF2B5EF4-FFF2-40B4-BE49-F238E27FC236}">
                <a16:creationId xmlns:a16="http://schemas.microsoft.com/office/drawing/2014/main" id="{C141FC2E-7B05-D149-BA1E-EE387E15EB75}"/>
              </a:ext>
            </a:extLst>
          </p:cNvPr>
          <p:cNvSpPr txBox="1"/>
          <p:nvPr/>
        </p:nvSpPr>
        <p:spPr>
          <a:xfrm>
            <a:off x="6557963" y="2054959"/>
            <a:ext cx="2321515" cy="738664"/>
          </a:xfrm>
          <a:prstGeom prst="rect">
            <a:avLst/>
          </a:prstGeom>
          <a:noFill/>
        </p:spPr>
        <p:txBody>
          <a:bodyPr wrap="square" rtlCol="0">
            <a:spAutoFit/>
          </a:bodyPr>
          <a:lstStyle/>
          <a:p>
            <a:r>
              <a:rPr lang="en-US" sz="1400" b="1" dirty="0">
                <a:solidFill>
                  <a:srgbClr val="C00000"/>
                </a:solidFill>
              </a:rPr>
              <a:t>Beans, peas, lentils, chickpeas, edamame, tofu, tempeh, quinoa, nuts, seeds</a:t>
            </a:r>
          </a:p>
        </p:txBody>
      </p:sp>
      <p:sp>
        <p:nvSpPr>
          <p:cNvPr id="10" name="TextBox 9">
            <a:extLst>
              <a:ext uri="{FF2B5EF4-FFF2-40B4-BE49-F238E27FC236}">
                <a16:creationId xmlns:a16="http://schemas.microsoft.com/office/drawing/2014/main" id="{8DBDBEFD-EB21-1246-97F8-4BC15CDE3810}"/>
              </a:ext>
            </a:extLst>
          </p:cNvPr>
          <p:cNvSpPr txBox="1"/>
          <p:nvPr/>
        </p:nvSpPr>
        <p:spPr>
          <a:xfrm>
            <a:off x="6557962" y="4520757"/>
            <a:ext cx="2486978" cy="738664"/>
          </a:xfrm>
          <a:prstGeom prst="rect">
            <a:avLst/>
          </a:prstGeom>
          <a:noFill/>
        </p:spPr>
        <p:txBody>
          <a:bodyPr wrap="square" rtlCol="0">
            <a:spAutoFit/>
          </a:bodyPr>
          <a:lstStyle/>
          <a:p>
            <a:r>
              <a:rPr lang="en-US" sz="1400" b="1" dirty="0">
                <a:solidFill>
                  <a:srgbClr val="FF6600"/>
                </a:solidFill>
              </a:rPr>
              <a:t>Brown rice, oats, quinoa, barley, whole wheat, wild rice, millet, </a:t>
            </a:r>
            <a:r>
              <a:rPr lang="en-US" sz="1400" b="1" dirty="0" err="1">
                <a:solidFill>
                  <a:srgbClr val="FF6600"/>
                </a:solidFill>
              </a:rPr>
              <a:t>farro</a:t>
            </a:r>
            <a:r>
              <a:rPr lang="en-US" sz="1400" b="1" dirty="0">
                <a:solidFill>
                  <a:srgbClr val="FF6600"/>
                </a:solidFill>
              </a:rPr>
              <a:t>, bulgur, corn, </a:t>
            </a:r>
            <a:r>
              <a:rPr lang="en-US" sz="1400" b="1" dirty="0" err="1">
                <a:solidFill>
                  <a:srgbClr val="FF6600"/>
                </a:solidFill>
              </a:rPr>
              <a:t>etc</a:t>
            </a:r>
            <a:endParaRPr lang="en-US" sz="1400" b="1" dirty="0">
              <a:solidFill>
                <a:srgbClr val="FF6600"/>
              </a:solidFill>
            </a:endParaRPr>
          </a:p>
        </p:txBody>
      </p:sp>
      <p:sp>
        <p:nvSpPr>
          <p:cNvPr id="11" name="TextBox 10">
            <a:extLst>
              <a:ext uri="{FF2B5EF4-FFF2-40B4-BE49-F238E27FC236}">
                <a16:creationId xmlns:a16="http://schemas.microsoft.com/office/drawing/2014/main" id="{1C6F7543-9108-0F4A-B73A-DD19B8DE79BB}"/>
              </a:ext>
            </a:extLst>
          </p:cNvPr>
          <p:cNvSpPr txBox="1"/>
          <p:nvPr/>
        </p:nvSpPr>
        <p:spPr>
          <a:xfrm>
            <a:off x="6557962" y="3445995"/>
            <a:ext cx="2321515" cy="523220"/>
          </a:xfrm>
          <a:prstGeom prst="rect">
            <a:avLst/>
          </a:prstGeom>
          <a:noFill/>
        </p:spPr>
        <p:txBody>
          <a:bodyPr wrap="square" rtlCol="0">
            <a:spAutoFit/>
          </a:bodyPr>
          <a:lstStyle/>
          <a:p>
            <a:r>
              <a:rPr lang="en-US" sz="1400" b="1" dirty="0">
                <a:solidFill>
                  <a:schemeClr val="tx2">
                    <a:lumMod val="60000"/>
                    <a:lumOff val="40000"/>
                  </a:schemeClr>
                </a:solidFill>
              </a:rPr>
              <a:t>Avocado, nuts, seeds, plant oils rich in unsaturated fats</a:t>
            </a:r>
          </a:p>
        </p:txBody>
      </p:sp>
      <p:sp>
        <p:nvSpPr>
          <p:cNvPr id="5" name="Oval 4">
            <a:extLst>
              <a:ext uri="{FF2B5EF4-FFF2-40B4-BE49-F238E27FC236}">
                <a16:creationId xmlns:a16="http://schemas.microsoft.com/office/drawing/2014/main" id="{57387E96-3DD0-554D-8C30-B91C0949840B}"/>
              </a:ext>
            </a:extLst>
          </p:cNvPr>
          <p:cNvSpPr/>
          <p:nvPr/>
        </p:nvSpPr>
        <p:spPr>
          <a:xfrm>
            <a:off x="5481832" y="3214687"/>
            <a:ext cx="947544" cy="985838"/>
          </a:xfrm>
          <a:prstGeom prst="ellipse">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04FE369-4301-CB40-8336-E8F8BA3EF1BE}"/>
              </a:ext>
            </a:extLst>
          </p:cNvPr>
          <p:cNvSpPr txBox="1"/>
          <p:nvPr/>
        </p:nvSpPr>
        <p:spPr>
          <a:xfrm>
            <a:off x="5637707" y="3476775"/>
            <a:ext cx="635794" cy="461665"/>
          </a:xfrm>
          <a:prstGeom prst="rect">
            <a:avLst/>
          </a:prstGeom>
          <a:noFill/>
        </p:spPr>
        <p:txBody>
          <a:bodyPr wrap="square" rtlCol="0">
            <a:spAutoFit/>
          </a:bodyPr>
          <a:lstStyle/>
          <a:p>
            <a:pPr algn="ctr"/>
            <a:r>
              <a:rPr lang="en-US" sz="1200" b="1" dirty="0">
                <a:solidFill>
                  <a:schemeClr val="bg1"/>
                </a:solidFill>
              </a:rPr>
              <a:t>Plant Fats</a:t>
            </a:r>
          </a:p>
        </p:txBody>
      </p:sp>
    </p:spTree>
    <p:extLst>
      <p:ext uri="{BB962C8B-B14F-4D97-AF65-F5344CB8AC3E}">
        <p14:creationId xmlns:p14="http://schemas.microsoft.com/office/powerpoint/2010/main" val="229851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1333500" y="2057401"/>
            <a:ext cx="3434556" cy="4123845"/>
          </a:xfrm>
        </p:spPr>
      </p:pic>
      <p:sp>
        <p:nvSpPr>
          <p:cNvPr id="5" name="Rectangle 4"/>
          <p:cNvSpPr/>
          <p:nvPr/>
        </p:nvSpPr>
        <p:spPr>
          <a:xfrm>
            <a:off x="1181100" y="609600"/>
            <a:ext cx="7848600" cy="12954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dirty="0">
                <a:solidFill>
                  <a:schemeClr val="tx1"/>
                </a:solidFill>
                <a:latin typeface="Berlin Sans FB Demi" panose="020E0802020502020306" pitchFamily="34" charset="0"/>
              </a:rPr>
              <a:t>Soft Drinks</a:t>
            </a:r>
          </a:p>
          <a:p>
            <a:pPr algn="ctr"/>
            <a:r>
              <a:rPr lang="en-US" b="1" dirty="0">
                <a:solidFill>
                  <a:schemeClr val="bg1"/>
                </a:solidFill>
              </a:rPr>
              <a:t>                                                                                                         </a:t>
            </a:r>
            <a:endParaRPr lang="en-US" b="1" dirty="0">
              <a:latin typeface="Berlin Sans FB Demi" panose="020E0802020502020306" pitchFamily="34" charset="0"/>
            </a:endParaRPr>
          </a:p>
        </p:txBody>
      </p:sp>
      <p:pic>
        <p:nvPicPr>
          <p:cNvPr id="29698" name="Picture 2" descr="https://s-media-cache-ak0.pinimg.com/236x/66/de/64/66de641528825ad9ee4d118d85f958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2057400"/>
            <a:ext cx="3581400" cy="41238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200718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33501" y="1828801"/>
            <a:ext cx="8176977" cy="2923877"/>
          </a:xfrm>
          <a:prstGeom prst="rect">
            <a:avLst/>
          </a:prstGeom>
          <a:noFill/>
        </p:spPr>
        <p:txBody>
          <a:bodyPr wrap="square" rtlCol="0">
            <a:spAutoFit/>
          </a:bodyPr>
          <a:lstStyle/>
          <a:p>
            <a:pPr marL="342900" indent="-342900">
              <a:buFont typeface="Arial" panose="020B0604020202020204" pitchFamily="34" charset="0"/>
              <a:buChar char="•"/>
            </a:pPr>
            <a:r>
              <a:rPr lang="en-US" sz="2000" dirty="0"/>
              <a:t>Is it really the great American company?</a:t>
            </a:r>
          </a:p>
          <a:p>
            <a:pPr marL="342900" indent="-342900">
              <a:buFont typeface="Arial" panose="020B0604020202020204" pitchFamily="34" charset="0"/>
              <a:buChar char="•"/>
            </a:pPr>
            <a:r>
              <a:rPr lang="en-US" sz="2000" dirty="0"/>
              <a:t>150 </a:t>
            </a:r>
            <a:r>
              <a:rPr lang="en-US" sz="2000" dirty="0" err="1"/>
              <a:t>cals</a:t>
            </a:r>
            <a:r>
              <a:rPr lang="en-US" sz="2000" dirty="0"/>
              <a:t>/12 </a:t>
            </a:r>
            <a:r>
              <a:rPr lang="en-US" sz="2000" dirty="0" err="1"/>
              <a:t>oz</a:t>
            </a:r>
            <a:r>
              <a:rPr lang="en-US" sz="2000" dirty="0"/>
              <a:t> can</a:t>
            </a:r>
          </a:p>
          <a:p>
            <a:pPr marL="342900" indent="-342900">
              <a:buFont typeface="Arial" panose="020B0604020202020204" pitchFamily="34" charset="0"/>
              <a:buChar char="•"/>
            </a:pPr>
            <a:r>
              <a:rPr lang="en-US" sz="2000" dirty="0"/>
              <a:t>Drinking 1 can of coke a day will lead to 16 pound weight gain</a:t>
            </a:r>
          </a:p>
          <a:p>
            <a:pPr marL="342900" indent="-342900">
              <a:buFont typeface="Arial" panose="020B0604020202020204" pitchFamily="34" charset="0"/>
              <a:buChar char="•"/>
            </a:pPr>
            <a:r>
              <a:rPr lang="en-US" sz="2000" dirty="0"/>
              <a:t>Has high fructose corn syrup-</a:t>
            </a:r>
            <a:r>
              <a:rPr lang="en-US" sz="2000" dirty="0" err="1"/>
              <a:t>doesn</a:t>
            </a:r>
            <a:r>
              <a:rPr lang="fr-FR" sz="2000" dirty="0"/>
              <a:t>’</a:t>
            </a:r>
            <a:r>
              <a:rPr lang="en-US" sz="2000" dirty="0"/>
              <a:t>t fill you up.</a:t>
            </a:r>
          </a:p>
          <a:p>
            <a:pPr marL="342900" indent="-342900">
              <a:buFont typeface="Arial" panose="020B0604020202020204" pitchFamily="34" charset="0"/>
              <a:buChar char="•"/>
            </a:pPr>
            <a:r>
              <a:rPr lang="en-US" sz="2000" dirty="0"/>
              <a:t>Studies show it makes you more hungry</a:t>
            </a:r>
          </a:p>
          <a:p>
            <a:pPr marL="342900" indent="-342900">
              <a:buFont typeface="Arial" panose="020B0604020202020204" pitchFamily="34" charset="0"/>
              <a:buChar char="•"/>
            </a:pPr>
            <a:r>
              <a:rPr lang="en-US" sz="2000" dirty="0"/>
              <a:t>Contains salt (55 mg) and caffeine (a diuretic): which leads to dehydration and thirst and more drinking</a:t>
            </a:r>
          </a:p>
          <a:p>
            <a:pPr marL="342900" indent="-342900">
              <a:buFont typeface="Arial" panose="020B0604020202020204" pitchFamily="34" charset="0"/>
              <a:buChar char="•"/>
            </a:pPr>
            <a:r>
              <a:rPr lang="en-US" sz="2000" dirty="0"/>
              <a:t>Coke-Don</a:t>
            </a:r>
            <a:r>
              <a:rPr lang="fr-FR" sz="2000" dirty="0"/>
              <a:t>’</a:t>
            </a:r>
            <a:r>
              <a:rPr lang="en-US" sz="2000" dirty="0"/>
              <a:t>t do it!</a:t>
            </a:r>
          </a:p>
          <a:p>
            <a:endParaRPr lang="en-US" dirty="0"/>
          </a:p>
        </p:txBody>
      </p:sp>
      <p:pic>
        <p:nvPicPr>
          <p:cNvPr id="5" name="Picture 4"/>
          <p:cNvPicPr>
            <a:picLocks noChangeAspect="1"/>
          </p:cNvPicPr>
          <p:nvPr/>
        </p:nvPicPr>
        <p:blipFill>
          <a:blip r:embed="rId2"/>
          <a:stretch>
            <a:fillRect/>
          </a:stretch>
        </p:blipFill>
        <p:spPr>
          <a:xfrm>
            <a:off x="5981700" y="4211223"/>
            <a:ext cx="2971800" cy="2015421"/>
          </a:xfrm>
          <a:prstGeom prst="rect">
            <a:avLst/>
          </a:prstGeom>
        </p:spPr>
      </p:pic>
      <p:pic>
        <p:nvPicPr>
          <p:cNvPr id="28674" name="Picture 2" descr="http://s3.amazonaws.com/sugarstacks/co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4413083"/>
            <a:ext cx="2438400" cy="1828801"/>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333500" y="609600"/>
            <a:ext cx="7696200" cy="9144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dirty="0">
                <a:solidFill>
                  <a:schemeClr val="tx1"/>
                </a:solidFill>
                <a:latin typeface="Berlin Sans FB Demi" panose="020E0802020502020306" pitchFamily="34" charset="0"/>
              </a:rPr>
              <a:t>Coca-Cola</a:t>
            </a:r>
          </a:p>
          <a:p>
            <a:pPr algn="ctr"/>
            <a:r>
              <a:rPr lang="en-US" b="1" dirty="0">
                <a:solidFill>
                  <a:schemeClr val="bg1"/>
                </a:solidFill>
              </a:rPr>
              <a:t>                                                                                                         </a:t>
            </a:r>
            <a:endParaRPr lang="en-US" b="1" dirty="0">
              <a:latin typeface="Berlin Sans FB Demi" panose="020E0802020502020306" pitchFamily="34" charset="0"/>
            </a:endParaRPr>
          </a:p>
        </p:txBody>
      </p:sp>
      <p:pic>
        <p:nvPicPr>
          <p:cNvPr id="6" name="Picture 5"/>
          <p:cNvPicPr>
            <a:picLocks noChangeAspect="1"/>
          </p:cNvPicPr>
          <p:nvPr/>
        </p:nvPicPr>
        <p:blipFill>
          <a:blip r:embed="rId4"/>
          <a:stretch>
            <a:fillRect/>
          </a:stretch>
        </p:blipFill>
        <p:spPr>
          <a:xfrm>
            <a:off x="8159809" y="637903"/>
            <a:ext cx="867714" cy="867714"/>
          </a:xfrm>
          <a:prstGeom prst="rect">
            <a:avLst/>
          </a:prstGeom>
        </p:spPr>
      </p:pic>
    </p:spTree>
    <p:extLst>
      <p:ext uri="{BB962C8B-B14F-4D97-AF65-F5344CB8AC3E}">
        <p14:creationId xmlns:p14="http://schemas.microsoft.com/office/powerpoint/2010/main" val="2299692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8"/>
          <p:cNvSpPr txBox="1">
            <a:spLocks noChangeArrowheads="1"/>
          </p:cNvSpPr>
          <p:nvPr/>
        </p:nvSpPr>
        <p:spPr bwMode="auto">
          <a:xfrm>
            <a:off x="1638300" y="2514600"/>
            <a:ext cx="36576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3200" dirty="0">
                <a:solidFill>
                  <a:srgbClr val="00B0F0"/>
                </a:solidFill>
              </a:rPr>
              <a:t>Water</a:t>
            </a:r>
          </a:p>
          <a:p>
            <a:pPr eaLnBrk="1" hangingPunct="1">
              <a:buFont typeface="Arial" charset="0"/>
              <a:buChar char="•"/>
            </a:pPr>
            <a:r>
              <a:rPr lang="en-US" sz="3200" dirty="0">
                <a:solidFill>
                  <a:srgbClr val="00B0F0"/>
                </a:solidFill>
              </a:rPr>
              <a:t>Water</a:t>
            </a:r>
          </a:p>
          <a:p>
            <a:pPr eaLnBrk="1" hangingPunct="1">
              <a:buFont typeface="Arial" charset="0"/>
              <a:buChar char="•"/>
            </a:pPr>
            <a:r>
              <a:rPr lang="en-US" sz="3200" dirty="0">
                <a:solidFill>
                  <a:srgbClr val="00B0F0"/>
                </a:solidFill>
              </a:rPr>
              <a:t>Water</a:t>
            </a:r>
          </a:p>
          <a:p>
            <a:pPr eaLnBrk="1" hangingPunct="1">
              <a:buFont typeface="Arial" charset="0"/>
              <a:buChar char="•"/>
            </a:pPr>
            <a:r>
              <a:rPr lang="en-US" sz="3200" dirty="0"/>
              <a:t>Sparkling water</a:t>
            </a:r>
          </a:p>
          <a:p>
            <a:pPr eaLnBrk="1" hangingPunct="1">
              <a:buFont typeface="Arial" charset="0"/>
              <a:buChar char="•"/>
            </a:pPr>
            <a:r>
              <a:rPr lang="en-US" sz="3200" dirty="0">
                <a:solidFill>
                  <a:srgbClr val="00B050"/>
                </a:solidFill>
              </a:rPr>
              <a:t>Herbal/regular ice tea</a:t>
            </a:r>
          </a:p>
          <a:p>
            <a:pPr eaLnBrk="1" hangingPunct="1">
              <a:buFont typeface="Arial" charset="0"/>
              <a:buChar char="•"/>
            </a:pPr>
            <a:r>
              <a:rPr lang="en-US" sz="3200" dirty="0">
                <a:solidFill>
                  <a:srgbClr val="FF0000"/>
                </a:solidFill>
              </a:rPr>
              <a:t>Vegetable blending</a:t>
            </a:r>
          </a:p>
        </p:txBody>
      </p:sp>
      <p:sp>
        <p:nvSpPr>
          <p:cNvPr id="5" name="Rectangle 4"/>
          <p:cNvSpPr/>
          <p:nvPr/>
        </p:nvSpPr>
        <p:spPr>
          <a:xfrm>
            <a:off x="1181100" y="609600"/>
            <a:ext cx="7924800" cy="1143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a:solidFill>
                  <a:schemeClr val="tx1"/>
                </a:solidFill>
                <a:latin typeface="Berlin Sans FB Demi" panose="020E0802020502020306" pitchFamily="34" charset="0"/>
              </a:rPr>
              <a:t>What should I drink instead?</a:t>
            </a:r>
          </a:p>
          <a:p>
            <a:pPr algn="ctr"/>
            <a:r>
              <a:rPr lang="en-US" b="1" dirty="0">
                <a:solidFill>
                  <a:schemeClr val="bg1"/>
                </a:solidFill>
              </a:rPr>
              <a:t>                                                                                                         </a:t>
            </a:r>
            <a:endParaRPr lang="en-US" b="1" dirty="0">
              <a:latin typeface="Berlin Sans FB Demi" panose="020E0802020502020306" pitchFamily="34" charset="0"/>
            </a:endParaRPr>
          </a:p>
        </p:txBody>
      </p:sp>
      <p:pic>
        <p:nvPicPr>
          <p:cNvPr id="30722" name="Picture 2" descr="http://grrrltraveler.com/wordpress/wp-content/uploads/2013/07/water_bottle1-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2451154"/>
            <a:ext cx="1391194" cy="1391194"/>
          </a:xfrm>
          <a:prstGeom prst="rect">
            <a:avLst/>
          </a:prstGeom>
          <a:noFill/>
          <a:extLst>
            <a:ext uri="{909E8E84-426E-40dd-AFC4-6F175D3DCCD1}">
              <a14:hiddenFill xmlns:a14="http://schemas.microsoft.com/office/drawing/2010/main" xmlns="">
                <a:solidFill>
                  <a:srgbClr val="FFFFFF"/>
                </a:solidFill>
              </a14:hiddenFill>
            </a:ext>
          </a:extLst>
        </p:spPr>
      </p:pic>
      <p:pic>
        <p:nvPicPr>
          <p:cNvPr id="30724" name="Picture 4" descr="Image result for sparkling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1" y="2451154"/>
            <a:ext cx="1426693" cy="139119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4"/>
          <a:stretch>
            <a:fillRect/>
          </a:stretch>
        </p:blipFill>
        <p:spPr>
          <a:xfrm>
            <a:off x="6220098" y="4800600"/>
            <a:ext cx="1921979" cy="1295400"/>
          </a:xfrm>
          <a:prstGeom prst="rect">
            <a:avLst/>
          </a:prstGeom>
        </p:spPr>
      </p:pic>
    </p:spTree>
    <p:extLst>
      <p:ext uri="{BB962C8B-B14F-4D97-AF65-F5344CB8AC3E}">
        <p14:creationId xmlns:p14="http://schemas.microsoft.com/office/powerpoint/2010/main" val="4115649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3368A7BA-2E13-4F4F-A01A-334035884C2A}"/>
              </a:ext>
            </a:extLst>
          </p:cNvPr>
          <p:cNvPicPr>
            <a:picLocks noGrp="1" noChangeAspect="1"/>
          </p:cNvPicPr>
          <p:nvPr>
            <p:ph idx="1"/>
          </p:nvPr>
        </p:nvPicPr>
        <p:blipFill rotWithShape="1">
          <a:blip r:embed="rId2">
            <a:alphaModFix/>
          </a:blip>
          <a:srcRect t="25419" b="1291"/>
          <a:stretch/>
        </p:blipFill>
        <p:spPr>
          <a:xfrm>
            <a:off x="17" y="535790"/>
            <a:ext cx="10286983" cy="5786429"/>
          </a:xfrm>
          <a:prstGeom prst="rect">
            <a:avLst/>
          </a:prstGeom>
        </p:spPr>
      </p:pic>
      <p:sp>
        <p:nvSpPr>
          <p:cNvPr id="2" name="Title 1">
            <a:extLst>
              <a:ext uri="{FF2B5EF4-FFF2-40B4-BE49-F238E27FC236}">
                <a16:creationId xmlns:a16="http://schemas.microsoft.com/office/drawing/2014/main" id="{29E032E3-7304-5F4B-958A-B735575B4755}"/>
              </a:ext>
            </a:extLst>
          </p:cNvPr>
          <p:cNvSpPr>
            <a:spLocks noGrp="1"/>
          </p:cNvSpPr>
          <p:nvPr>
            <p:ph type="title"/>
          </p:nvPr>
        </p:nvSpPr>
        <p:spPr>
          <a:xfrm>
            <a:off x="4775387" y="1013214"/>
            <a:ext cx="4868675" cy="3052387"/>
          </a:xfrm>
        </p:spPr>
        <p:txBody>
          <a:bodyPr vert="horz" wrap="square" lIns="77153" tIns="38576" rIns="77153" bIns="38576" numCol="1" rtlCol="0" anchor="b" anchorCtr="0" compatLnSpc="1">
            <a:prstTxWarp prst="textNoShape">
              <a:avLst/>
            </a:prstTxWarp>
            <a:normAutofit/>
          </a:bodyPr>
          <a:lstStyle/>
          <a:p>
            <a:pPr algn="r"/>
            <a:r>
              <a:rPr lang="en-US" sz="4303" b="1" dirty="0">
                <a:solidFill>
                  <a:srgbClr val="FFFFFF"/>
                </a:solidFill>
              </a:rPr>
              <a:t>If the taste of water doesn’t appeal to you, make it “</a:t>
            </a:r>
            <a:r>
              <a:rPr lang="en-US" sz="4303" b="1" dirty="0" err="1">
                <a:solidFill>
                  <a:srgbClr val="FFFFFF"/>
                </a:solidFill>
              </a:rPr>
              <a:t>plantastic</a:t>
            </a:r>
            <a:r>
              <a:rPr lang="en-US" sz="4303" b="1" dirty="0">
                <a:solidFill>
                  <a:srgbClr val="FFFFFF"/>
                </a:solidFill>
              </a:rPr>
              <a:t>”!!!</a:t>
            </a:r>
          </a:p>
        </p:txBody>
      </p:sp>
    </p:spTree>
    <p:extLst>
      <p:ext uri="{BB962C8B-B14F-4D97-AF65-F5344CB8AC3E}">
        <p14:creationId xmlns:p14="http://schemas.microsoft.com/office/powerpoint/2010/main" val="3012452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76200"/>
            <a:ext cx="7772400" cy="1143000"/>
          </a:xfrm>
        </p:spPr>
        <p:txBody>
          <a:bodyPr>
            <a:normAutofit/>
          </a:bodyPr>
          <a:lstStyle/>
          <a:p>
            <a:pPr>
              <a:defRPr/>
            </a:pPr>
            <a:r>
              <a:rPr lang="en-US" dirty="0">
                <a:solidFill>
                  <a:srgbClr val="FF6600"/>
                </a:solidFill>
              </a:rPr>
              <a:t>Diet sodas</a:t>
            </a:r>
          </a:p>
        </p:txBody>
      </p:sp>
      <p:sp>
        <p:nvSpPr>
          <p:cNvPr id="9" name="TextBox 8"/>
          <p:cNvSpPr txBox="1"/>
          <p:nvPr/>
        </p:nvSpPr>
        <p:spPr>
          <a:xfrm>
            <a:off x="419101" y="914401"/>
            <a:ext cx="9296400" cy="4524315"/>
          </a:xfrm>
          <a:prstGeom prst="rect">
            <a:avLst/>
          </a:prstGeom>
          <a:noFill/>
        </p:spPr>
        <p:txBody>
          <a:bodyPr wrap="square">
            <a:spAutoFit/>
          </a:bodyPr>
          <a:lstStyle/>
          <a:p>
            <a:pPr marL="285750" indent="-285750">
              <a:buFont typeface="Arial"/>
              <a:buChar char="•"/>
              <a:defRPr/>
            </a:pPr>
            <a:r>
              <a:rPr lang="en-US" dirty="0">
                <a:solidFill>
                  <a:srgbClr val="FFFF00"/>
                </a:solidFill>
              </a:rPr>
              <a:t>Diet sodas?? Controversial.</a:t>
            </a:r>
          </a:p>
          <a:p>
            <a:pPr marL="800100" lvl="1" indent="-342900">
              <a:buFont typeface="Arial"/>
              <a:buChar char="•"/>
              <a:defRPr/>
            </a:pPr>
            <a:r>
              <a:rPr lang="en-US" dirty="0">
                <a:solidFill>
                  <a:srgbClr val="FFFF00"/>
                </a:solidFill>
              </a:rPr>
              <a:t>Probably better than sugar sodas</a:t>
            </a:r>
          </a:p>
          <a:p>
            <a:pPr marL="800100" lvl="1" indent="-342900">
              <a:buFont typeface="Arial"/>
              <a:buChar char="•"/>
              <a:defRPr/>
            </a:pPr>
            <a:r>
              <a:rPr lang="en-US" dirty="0">
                <a:solidFill>
                  <a:srgbClr val="FFFF00"/>
                </a:solidFill>
              </a:rPr>
              <a:t>Body is confused-stimulates sweet taste buds, but </a:t>
            </a:r>
            <a:r>
              <a:rPr lang="en-US" dirty="0" err="1">
                <a:solidFill>
                  <a:srgbClr val="FFFF00"/>
                </a:solidFill>
              </a:rPr>
              <a:t>doesn</a:t>
            </a:r>
            <a:r>
              <a:rPr lang="fr-FR" dirty="0">
                <a:solidFill>
                  <a:srgbClr val="FFFF00"/>
                </a:solidFill>
              </a:rPr>
              <a:t>’</a:t>
            </a:r>
            <a:r>
              <a:rPr lang="en-US" dirty="0">
                <a:solidFill>
                  <a:srgbClr val="FFFF00"/>
                </a:solidFill>
              </a:rPr>
              <a:t>t deliver calories</a:t>
            </a:r>
          </a:p>
          <a:p>
            <a:pPr marL="800100" lvl="1" indent="-342900">
              <a:buFont typeface="Arial"/>
              <a:buChar char="•"/>
              <a:defRPr/>
            </a:pPr>
            <a:r>
              <a:rPr lang="en-US" dirty="0">
                <a:solidFill>
                  <a:srgbClr val="FFFF00"/>
                </a:solidFill>
              </a:rPr>
              <a:t>Sucralose (</a:t>
            </a:r>
            <a:r>
              <a:rPr lang="en-US" dirty="0" err="1">
                <a:solidFill>
                  <a:srgbClr val="FFFF00"/>
                </a:solidFill>
              </a:rPr>
              <a:t>Splenda</a:t>
            </a:r>
            <a:r>
              <a:rPr lang="en-US" dirty="0">
                <a:solidFill>
                  <a:srgbClr val="FFFF00"/>
                </a:solidFill>
              </a:rPr>
              <a:t>) is a modified sugar molecule-500X more potent than sugar</a:t>
            </a:r>
          </a:p>
          <a:p>
            <a:pPr marL="800100" lvl="1" indent="-342900">
              <a:buFont typeface="Arial"/>
              <a:buChar char="•"/>
              <a:defRPr/>
            </a:pPr>
            <a:r>
              <a:rPr lang="en-US" dirty="0">
                <a:solidFill>
                  <a:srgbClr val="FFFF00"/>
                </a:solidFill>
              </a:rPr>
              <a:t>Very little </a:t>
            </a:r>
            <a:r>
              <a:rPr lang="en-US" dirty="0" err="1">
                <a:solidFill>
                  <a:srgbClr val="FFFF00"/>
                </a:solidFill>
              </a:rPr>
              <a:t>Splenda</a:t>
            </a:r>
            <a:r>
              <a:rPr lang="en-US" dirty="0">
                <a:solidFill>
                  <a:srgbClr val="FFFF00"/>
                </a:solidFill>
              </a:rPr>
              <a:t> in a </a:t>
            </a:r>
            <a:r>
              <a:rPr lang="en-US" dirty="0" err="1">
                <a:solidFill>
                  <a:srgbClr val="FFFF00"/>
                </a:solidFill>
              </a:rPr>
              <a:t>Splenda</a:t>
            </a:r>
            <a:r>
              <a:rPr lang="en-US" dirty="0">
                <a:solidFill>
                  <a:srgbClr val="FFFF00"/>
                </a:solidFill>
              </a:rPr>
              <a:t> package-mostly fillers</a:t>
            </a:r>
          </a:p>
          <a:p>
            <a:pPr marL="800100" lvl="1" indent="-342900">
              <a:buFont typeface="Arial"/>
              <a:buChar char="•"/>
              <a:defRPr/>
            </a:pPr>
            <a:r>
              <a:rPr lang="en-US" dirty="0" err="1">
                <a:solidFill>
                  <a:srgbClr val="FFFF00"/>
                </a:solidFill>
              </a:rPr>
              <a:t>Nutrasweet</a:t>
            </a:r>
            <a:r>
              <a:rPr lang="en-US" dirty="0">
                <a:solidFill>
                  <a:srgbClr val="FFFF00"/>
                </a:solidFill>
              </a:rPr>
              <a:t> (Equal) is a pure chemical that </a:t>
            </a:r>
            <a:r>
              <a:rPr lang="en-US" dirty="0" err="1">
                <a:solidFill>
                  <a:srgbClr val="FFFF00"/>
                </a:solidFill>
              </a:rPr>
              <a:t>doesn</a:t>
            </a:r>
            <a:r>
              <a:rPr lang="fr-FR" dirty="0">
                <a:solidFill>
                  <a:srgbClr val="FFFF00"/>
                </a:solidFill>
              </a:rPr>
              <a:t>’</a:t>
            </a:r>
            <a:r>
              <a:rPr lang="en-US" dirty="0">
                <a:solidFill>
                  <a:srgbClr val="FFFF00"/>
                </a:solidFill>
              </a:rPr>
              <a:t>t resemble sugar</a:t>
            </a:r>
          </a:p>
          <a:p>
            <a:pPr marL="800100" lvl="1" indent="-342900">
              <a:buFont typeface="Arial"/>
              <a:buChar char="•"/>
              <a:defRPr/>
            </a:pPr>
            <a:r>
              <a:rPr lang="en-US" dirty="0">
                <a:solidFill>
                  <a:srgbClr val="FFFF00"/>
                </a:solidFill>
              </a:rPr>
              <a:t>Both are probably safe, but it would be better to not use at all</a:t>
            </a:r>
          </a:p>
          <a:p>
            <a:pPr marL="800100" lvl="1" indent="-342900">
              <a:buFont typeface="Arial"/>
              <a:buChar char="•"/>
              <a:defRPr/>
            </a:pPr>
            <a:r>
              <a:rPr lang="en-US" dirty="0">
                <a:solidFill>
                  <a:srgbClr val="FFFF00"/>
                </a:solidFill>
              </a:rPr>
              <a:t>My take-Diet sodas are better than sugar sodas</a:t>
            </a:r>
          </a:p>
          <a:p>
            <a:pPr marL="800100" lvl="1" indent="-342900">
              <a:buFont typeface="Arial"/>
              <a:buChar char="•"/>
              <a:defRPr/>
            </a:pPr>
            <a:r>
              <a:rPr lang="en-US" dirty="0">
                <a:solidFill>
                  <a:srgbClr val="FFFF00"/>
                </a:solidFill>
              </a:rPr>
              <a:t>But it would be best to minimize its intake</a:t>
            </a:r>
          </a:p>
          <a:p>
            <a:pPr>
              <a:defRPr/>
            </a:pPr>
            <a:endParaRPr lang="en-US" dirty="0"/>
          </a:p>
        </p:txBody>
      </p:sp>
    </p:spTree>
    <p:extLst>
      <p:ext uri="{BB962C8B-B14F-4D97-AF65-F5344CB8AC3E}">
        <p14:creationId xmlns:p14="http://schemas.microsoft.com/office/powerpoint/2010/main" val="3697710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A7A6A-98D1-A444-9FD9-ABA5DBB40EED}"/>
              </a:ext>
            </a:extLst>
          </p:cNvPr>
          <p:cNvSpPr>
            <a:spLocks noGrp="1"/>
          </p:cNvSpPr>
          <p:nvPr>
            <p:ph type="title"/>
          </p:nvPr>
        </p:nvSpPr>
        <p:spPr>
          <a:xfrm>
            <a:off x="1092994" y="650467"/>
            <a:ext cx="8101013" cy="1253728"/>
          </a:xfrm>
        </p:spPr>
        <p:txBody>
          <a:bodyPr/>
          <a:lstStyle/>
          <a:p>
            <a:pPr algn="ctr"/>
            <a:r>
              <a:rPr lang="en-US" b="1" dirty="0"/>
              <a:t>WHAT NOT TO EAT/ BUY?</a:t>
            </a:r>
          </a:p>
        </p:txBody>
      </p:sp>
      <p:pic>
        <p:nvPicPr>
          <p:cNvPr id="4" name="Content Placeholder 3">
            <a:extLst>
              <a:ext uri="{FF2B5EF4-FFF2-40B4-BE49-F238E27FC236}">
                <a16:creationId xmlns:a16="http://schemas.microsoft.com/office/drawing/2014/main" id="{81E2F485-DCA1-2E4A-9B8A-B456522BE6B2}"/>
              </a:ext>
            </a:extLst>
          </p:cNvPr>
          <p:cNvPicPr>
            <a:picLocks noGrp="1" noChangeAspect="1"/>
          </p:cNvPicPr>
          <p:nvPr>
            <p:ph idx="1"/>
          </p:nvPr>
        </p:nvPicPr>
        <p:blipFill>
          <a:blip r:embed="rId2"/>
          <a:stretch>
            <a:fillRect/>
          </a:stretch>
        </p:blipFill>
        <p:spPr>
          <a:xfrm>
            <a:off x="2177300" y="1599235"/>
            <a:ext cx="5932401" cy="4608298"/>
          </a:xfrm>
          <a:prstGeom prst="rect">
            <a:avLst/>
          </a:prstGeom>
        </p:spPr>
      </p:pic>
    </p:spTree>
    <p:extLst>
      <p:ext uri="{BB962C8B-B14F-4D97-AF65-F5344CB8AC3E}">
        <p14:creationId xmlns:p14="http://schemas.microsoft.com/office/powerpoint/2010/main" val="3921278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8"/>
          <p:cNvSpPr txBox="1">
            <a:spLocks noChangeArrowheads="1"/>
          </p:cNvSpPr>
          <p:nvPr/>
        </p:nvSpPr>
        <p:spPr bwMode="auto">
          <a:xfrm>
            <a:off x="1181100" y="1876391"/>
            <a:ext cx="36576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en-US" sz="3200" dirty="0">
                <a:solidFill>
                  <a:srgbClr val="FF0000"/>
                </a:solidFill>
              </a:rPr>
              <a:t>Ultra-processed foods</a:t>
            </a:r>
          </a:p>
        </p:txBody>
      </p:sp>
      <p:sp>
        <p:nvSpPr>
          <p:cNvPr id="5" name="Rectangle 4"/>
          <p:cNvSpPr/>
          <p:nvPr/>
        </p:nvSpPr>
        <p:spPr>
          <a:xfrm>
            <a:off x="1181100" y="617034"/>
            <a:ext cx="7924800" cy="1143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3600" b="1" dirty="0">
                <a:solidFill>
                  <a:schemeClr val="tx1"/>
                </a:solidFill>
                <a:latin typeface="Berlin Sans FB Demi" panose="020E0802020502020306" pitchFamily="34" charset="0"/>
              </a:rPr>
              <a:t>What else should I stop right away?</a:t>
            </a:r>
          </a:p>
          <a:p>
            <a:pPr algn="ctr"/>
            <a:r>
              <a:rPr lang="en-US" b="1" dirty="0">
                <a:solidFill>
                  <a:schemeClr val="bg1"/>
                </a:solidFill>
              </a:rPr>
              <a:t>                                                                                                         </a:t>
            </a:r>
            <a:endParaRPr lang="en-US" b="1" dirty="0">
              <a:latin typeface="Berlin Sans FB Demi" panose="020E0802020502020306" pitchFamily="34" charset="0"/>
            </a:endParaRPr>
          </a:p>
        </p:txBody>
      </p:sp>
      <p:pic>
        <p:nvPicPr>
          <p:cNvPr id="3" name="Picture 2" descr="Diagram&#10;&#10;Description automatically generated">
            <a:extLst>
              <a:ext uri="{FF2B5EF4-FFF2-40B4-BE49-F238E27FC236}">
                <a16:creationId xmlns:a16="http://schemas.microsoft.com/office/drawing/2014/main" id="{30DDEFB6-CD07-6071-B56A-544358A1CB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03" y="1876391"/>
            <a:ext cx="3657601" cy="1727824"/>
          </a:xfrm>
          <a:prstGeom prst="rect">
            <a:avLst/>
          </a:prstGeom>
        </p:spPr>
      </p:pic>
      <p:pic>
        <p:nvPicPr>
          <p:cNvPr id="6" name="Picture 5">
            <a:extLst>
              <a:ext uri="{FF2B5EF4-FFF2-40B4-BE49-F238E27FC236}">
                <a16:creationId xmlns:a16="http://schemas.microsoft.com/office/drawing/2014/main" id="{F0639633-579D-99DE-C636-BC34B55A0D9E}"/>
              </a:ext>
            </a:extLst>
          </p:cNvPr>
          <p:cNvPicPr>
            <a:picLocks noChangeAspect="1"/>
          </p:cNvPicPr>
          <p:nvPr/>
        </p:nvPicPr>
        <p:blipFill>
          <a:blip r:embed="rId3"/>
          <a:stretch>
            <a:fillRect/>
          </a:stretch>
        </p:blipFill>
        <p:spPr>
          <a:xfrm>
            <a:off x="2647374" y="3429001"/>
            <a:ext cx="5569526" cy="2784763"/>
          </a:xfrm>
          <a:prstGeom prst="rect">
            <a:avLst/>
          </a:prstGeom>
        </p:spPr>
      </p:pic>
    </p:spTree>
    <p:extLst>
      <p:ext uri="{BB962C8B-B14F-4D97-AF65-F5344CB8AC3E}">
        <p14:creationId xmlns:p14="http://schemas.microsoft.com/office/powerpoint/2010/main" val="1846959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p:cNvPicPr>
          <p:nvPr/>
        </p:nvPicPr>
        <p:blipFill>
          <a:blip r:embed="rId3" cstate="print"/>
          <a:stretch>
            <a:fillRect/>
          </a:stretch>
        </p:blipFill>
        <p:spPr>
          <a:xfrm>
            <a:off x="0" y="1253729"/>
            <a:ext cx="10287000" cy="4339828"/>
          </a:xfrm>
          <a:prstGeom prst="rect">
            <a:avLst/>
          </a:prstGeom>
        </p:spPr>
      </p:pic>
    </p:spTree>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82E43E-5EFB-26CB-0345-A1E064996860}"/>
              </a:ext>
            </a:extLst>
          </p:cNvPr>
          <p:cNvPicPr>
            <a:picLocks noChangeAspect="1"/>
          </p:cNvPicPr>
          <p:nvPr/>
        </p:nvPicPr>
        <p:blipFill>
          <a:blip r:embed="rId2"/>
          <a:stretch>
            <a:fillRect/>
          </a:stretch>
        </p:blipFill>
        <p:spPr>
          <a:xfrm>
            <a:off x="2953443" y="535781"/>
            <a:ext cx="4380114" cy="5786438"/>
          </a:xfrm>
          <a:prstGeom prst="rect">
            <a:avLst/>
          </a:prstGeom>
        </p:spPr>
      </p:pic>
    </p:spTree>
    <p:extLst>
      <p:ext uri="{BB962C8B-B14F-4D97-AF65-F5344CB8AC3E}">
        <p14:creationId xmlns:p14="http://schemas.microsoft.com/office/powerpoint/2010/main" val="2001221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p:cNvPicPr>
          <p:nvPr/>
        </p:nvPicPr>
        <p:blipFill>
          <a:blip r:embed="rId3" cstate="print"/>
          <a:stretch>
            <a:fillRect/>
          </a:stretch>
        </p:blipFill>
        <p:spPr>
          <a:xfrm>
            <a:off x="0" y="1253729"/>
            <a:ext cx="10287000" cy="4339828"/>
          </a:xfrm>
          <a:prstGeom prst="rect">
            <a:avLst/>
          </a:prstGeom>
        </p:spPr>
      </p:pic>
    </p:spTree>
  </p:cSld>
  <p:clrMapOvr>
    <a:masterClrMapping/>
  </p:clrMapOvr>
  <p:transition spd="med">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p:cNvPicPr>
          <p:nvPr/>
        </p:nvPicPr>
        <p:blipFill>
          <a:blip r:embed="rId3" cstate="print"/>
          <a:stretch>
            <a:fillRect/>
          </a:stretch>
        </p:blipFill>
        <p:spPr>
          <a:xfrm>
            <a:off x="0" y="1253729"/>
            <a:ext cx="10287000" cy="4339828"/>
          </a:xfrm>
          <a:prstGeom prst="rect">
            <a:avLst/>
          </a:prstGeom>
        </p:spPr>
      </p:pic>
    </p:spTree>
  </p:cSld>
  <p:clrMapOvr>
    <a:masterClrMapping/>
  </p:clrMapOvr>
  <p:transitio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83D77-03DA-4E46-BE50-7942C4320EE5}"/>
              </a:ext>
            </a:extLst>
          </p:cNvPr>
          <p:cNvSpPr>
            <a:spLocks noGrp="1"/>
          </p:cNvSpPr>
          <p:nvPr>
            <p:ph type="title"/>
          </p:nvPr>
        </p:nvSpPr>
        <p:spPr/>
        <p:txBody>
          <a:bodyPr>
            <a:normAutofit fontScale="90000"/>
          </a:bodyPr>
          <a:lstStyle/>
          <a:p>
            <a:pPr algn="ctr"/>
            <a:r>
              <a:rPr lang="en-US" b="1" dirty="0"/>
              <a:t>NUTRITIONALLY EMPTY CALORIES</a:t>
            </a:r>
          </a:p>
        </p:txBody>
      </p:sp>
      <p:pic>
        <p:nvPicPr>
          <p:cNvPr id="4" name="Content Placeholder 3">
            <a:extLst>
              <a:ext uri="{FF2B5EF4-FFF2-40B4-BE49-F238E27FC236}">
                <a16:creationId xmlns:a16="http://schemas.microsoft.com/office/drawing/2014/main" id="{9545A26E-8519-5C4E-B025-9BBD60437996}"/>
              </a:ext>
            </a:extLst>
          </p:cNvPr>
          <p:cNvPicPr>
            <a:picLocks noGrp="1" noChangeAspect="1"/>
          </p:cNvPicPr>
          <p:nvPr>
            <p:ph idx="1"/>
          </p:nvPr>
        </p:nvPicPr>
        <p:blipFill>
          <a:blip r:embed="rId2"/>
          <a:stretch>
            <a:fillRect/>
          </a:stretch>
        </p:blipFill>
        <p:spPr>
          <a:xfrm>
            <a:off x="2464015" y="1962300"/>
            <a:ext cx="5358971" cy="4139128"/>
          </a:xfrm>
          <a:prstGeom prst="rect">
            <a:avLst/>
          </a:prstGeom>
        </p:spPr>
      </p:pic>
    </p:spTree>
    <p:extLst>
      <p:ext uri="{BB962C8B-B14F-4D97-AF65-F5344CB8AC3E}">
        <p14:creationId xmlns:p14="http://schemas.microsoft.com/office/powerpoint/2010/main" val="3071583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p:cNvPicPr>
          <p:nvPr/>
        </p:nvPicPr>
        <p:blipFill>
          <a:blip r:embed="rId3" cstate="print"/>
          <a:stretch>
            <a:fillRect/>
          </a:stretch>
        </p:blipFill>
        <p:spPr>
          <a:xfrm>
            <a:off x="0" y="1253729"/>
            <a:ext cx="10287000" cy="4339828"/>
          </a:xfrm>
          <a:prstGeom prst="rect">
            <a:avLst/>
          </a:prstGeom>
        </p:spPr>
      </p:pic>
    </p:spTree>
  </p:cSld>
  <p:clrMapOvr>
    <a:masterClrMapping/>
  </p:clrMapOvr>
  <p:transition spd="med">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p:cNvPicPr>
          <p:nvPr/>
        </p:nvPicPr>
        <p:blipFill>
          <a:blip r:embed="rId3" cstate="print"/>
          <a:stretch>
            <a:fillRect/>
          </a:stretch>
        </p:blipFill>
        <p:spPr>
          <a:xfrm>
            <a:off x="0" y="1253729"/>
            <a:ext cx="10287000" cy="4339828"/>
          </a:xfrm>
          <a:prstGeom prst="rect">
            <a:avLst/>
          </a:prstGeom>
        </p:spPr>
      </p:pic>
      <p:sp>
        <p:nvSpPr>
          <p:cNvPr id="3" name="Rectangle 2"/>
          <p:cNvSpPr/>
          <p:nvPr/>
        </p:nvSpPr>
        <p:spPr>
          <a:xfrm>
            <a:off x="9001125" y="4521994"/>
            <a:ext cx="857250" cy="7072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Sld>
  <p:clrMapOvr>
    <a:masterClrMapping/>
  </p:clrMapOvr>
  <p:transition spd="med">
    <p:wipe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3EC373-E3A2-4FD5-9199-3569F19D46EF}"/>
              </a:ext>
            </a:extLst>
          </p:cNvPr>
          <p:cNvSpPr>
            <a:spLocks noGrp="1"/>
          </p:cNvSpPr>
          <p:nvPr>
            <p:ph type="title"/>
          </p:nvPr>
        </p:nvSpPr>
        <p:spPr/>
        <p:txBody>
          <a:bodyPr>
            <a:normAutofit/>
          </a:bodyPr>
          <a:lstStyle/>
          <a:p>
            <a:pPr algn="ctr"/>
            <a:r>
              <a:rPr lang="es-MX" sz="3375" dirty="0">
                <a:solidFill>
                  <a:srgbClr val="FF9900"/>
                </a:solidFill>
                <a:latin typeface="Arial" panose="020B0604020202020204" pitchFamily="34" charset="0"/>
                <a:cs typeface="Arial" panose="020B0604020202020204" pitchFamily="34" charset="0"/>
              </a:rPr>
              <a:t>Pillar 2 – Increased Physical Activity</a:t>
            </a:r>
          </a:p>
        </p:txBody>
      </p:sp>
      <p:sp>
        <p:nvSpPr>
          <p:cNvPr id="3" name="Marcador de contenido 2">
            <a:extLst>
              <a:ext uri="{FF2B5EF4-FFF2-40B4-BE49-F238E27FC236}">
                <a16:creationId xmlns:a16="http://schemas.microsoft.com/office/drawing/2014/main" id="{EE302966-E3C9-4D74-8C1C-654D8638FC18}"/>
              </a:ext>
            </a:extLst>
          </p:cNvPr>
          <p:cNvSpPr>
            <a:spLocks noGrp="1"/>
          </p:cNvSpPr>
          <p:nvPr>
            <p:ph sz="half" idx="1"/>
          </p:nvPr>
        </p:nvSpPr>
        <p:spPr>
          <a:xfrm>
            <a:off x="569048" y="2580708"/>
            <a:ext cx="5223147" cy="2593621"/>
          </a:xfrm>
        </p:spPr>
        <p:txBody>
          <a:bodyPr/>
          <a:lstStyle/>
          <a:p>
            <a:r>
              <a:rPr lang="es-MX" dirty="0" err="1">
                <a:latin typeface="Arial" panose="020B0604020202020204" pitchFamily="34" charset="0"/>
                <a:cs typeface="Arial" panose="020B0604020202020204" pitchFamily="34" charset="0"/>
              </a:rPr>
              <a:t>Types</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of</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Exercise</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Aerobic (cardiovascular)</a:t>
            </a:r>
          </a:p>
          <a:p>
            <a:r>
              <a:rPr lang="es-MX" dirty="0" err="1">
                <a:latin typeface="Arial" panose="020B0604020202020204" pitchFamily="34" charset="0"/>
                <a:cs typeface="Arial" panose="020B0604020202020204" pitchFamily="34" charset="0"/>
              </a:rPr>
              <a:t>Strength</a:t>
            </a:r>
            <a:r>
              <a:rPr lang="es-MX" dirty="0">
                <a:latin typeface="Arial" panose="020B0604020202020204" pitchFamily="34" charset="0"/>
                <a:cs typeface="Arial" panose="020B0604020202020204" pitchFamily="34" charset="0"/>
              </a:rPr>
              <a:t> </a:t>
            </a:r>
          </a:p>
          <a:p>
            <a:r>
              <a:rPr lang="es-MX" dirty="0" err="1">
                <a:latin typeface="Arial" panose="020B0604020202020204" pitchFamily="34" charset="0"/>
                <a:cs typeface="Arial" panose="020B0604020202020204" pitchFamily="34" charset="0"/>
              </a:rPr>
              <a:t>Flexibility</a:t>
            </a:r>
            <a:r>
              <a:rPr lang="es-MX" dirty="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Balance</a:t>
            </a:r>
          </a:p>
          <a:p>
            <a:r>
              <a:rPr lang="es-MX" dirty="0" err="1">
                <a:latin typeface="Arial" panose="020B0604020202020204" pitchFamily="34" charset="0"/>
                <a:cs typeface="Arial" panose="020B0604020202020204" pitchFamily="34" charset="0"/>
              </a:rPr>
              <a:t>Activities</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of</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daily</a:t>
            </a:r>
            <a:r>
              <a:rPr lang="es-MX" dirty="0">
                <a:latin typeface="Arial" panose="020B0604020202020204" pitchFamily="34" charset="0"/>
                <a:cs typeface="Arial" panose="020B0604020202020204" pitchFamily="34" charset="0"/>
              </a:rPr>
              <a:t> living – </a:t>
            </a:r>
            <a:r>
              <a:rPr lang="es-MX" dirty="0" err="1">
                <a:latin typeface="Arial" panose="020B0604020202020204" pitchFamily="34" charset="0"/>
                <a:cs typeface="Arial" panose="020B0604020202020204" pitchFamily="34" charset="0"/>
              </a:rPr>
              <a:t>Not</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sitting</a:t>
            </a:r>
            <a:endParaRPr lang="es-MX"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595D8A0B-E4C5-4752-8289-74BD815D40D3}"/>
              </a:ext>
            </a:extLst>
          </p:cNvPr>
          <p:cNvPicPr/>
          <p:nvPr/>
        </p:nvPicPr>
        <p:blipFill rotWithShape="1">
          <a:blip r:embed="rId2"/>
          <a:srcRect l="60256" t="52600" r="12180" b="25053"/>
          <a:stretch/>
        </p:blipFill>
        <p:spPr bwMode="auto">
          <a:xfrm>
            <a:off x="6333908" y="2759587"/>
            <a:ext cx="2911183" cy="2235862"/>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6A7EA07B-D919-4B15-A198-AF4989EE7DA7}"/>
              </a:ext>
            </a:extLst>
          </p:cNvPr>
          <p:cNvPicPr>
            <a:picLocks noChangeAspect="1"/>
          </p:cNvPicPr>
          <p:nvPr/>
        </p:nvPicPr>
        <p:blipFill>
          <a:blip r:embed="rId3"/>
          <a:stretch>
            <a:fillRect/>
          </a:stretch>
        </p:blipFill>
        <p:spPr>
          <a:xfrm>
            <a:off x="0" y="1962299"/>
            <a:ext cx="10287000" cy="25667"/>
          </a:xfrm>
          <a:prstGeom prst="rect">
            <a:avLst/>
          </a:prstGeom>
        </p:spPr>
      </p:pic>
      <p:sp>
        <p:nvSpPr>
          <p:cNvPr id="7" name="Rectángulo 6">
            <a:extLst>
              <a:ext uri="{FF2B5EF4-FFF2-40B4-BE49-F238E27FC236}">
                <a16:creationId xmlns:a16="http://schemas.microsoft.com/office/drawing/2014/main" id="{8EADD26C-164A-440F-95F2-8384C44999FE}"/>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1607942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46689A6-DA4F-4BC1-9670-310471C15DEB}"/>
              </a:ext>
            </a:extLst>
          </p:cNvPr>
          <p:cNvSpPr>
            <a:spLocks noGrp="1"/>
          </p:cNvSpPr>
          <p:nvPr>
            <p:ph type="title"/>
          </p:nvPr>
        </p:nvSpPr>
        <p:spPr/>
        <p:txBody>
          <a:bodyPr>
            <a:normAutofit/>
          </a:bodyPr>
          <a:lstStyle/>
          <a:p>
            <a:pPr algn="ctr"/>
            <a:r>
              <a:rPr lang="es-MX" sz="3375" b="1" dirty="0" err="1">
                <a:solidFill>
                  <a:srgbClr val="FF0000"/>
                </a:solidFill>
                <a:latin typeface="Arial" panose="020B0604020202020204" pitchFamily="34" charset="0"/>
                <a:cs typeface="Arial" panose="020B0604020202020204" pitchFamily="34" charset="0"/>
              </a:rPr>
              <a:t>Physical</a:t>
            </a:r>
            <a:r>
              <a:rPr lang="es-MX" sz="3375" b="1" dirty="0">
                <a:solidFill>
                  <a:srgbClr val="FF0000"/>
                </a:solidFill>
                <a:latin typeface="Arial" panose="020B0604020202020204" pitchFamily="34" charset="0"/>
                <a:cs typeface="Arial" panose="020B0604020202020204" pitchFamily="34" charset="0"/>
              </a:rPr>
              <a:t> </a:t>
            </a:r>
            <a:r>
              <a:rPr lang="es-MX" sz="3375" b="1" dirty="0" err="1">
                <a:solidFill>
                  <a:srgbClr val="FF0000"/>
                </a:solidFill>
                <a:latin typeface="Arial" panose="020B0604020202020204" pitchFamily="34" charset="0"/>
                <a:cs typeface="Arial" panose="020B0604020202020204" pitchFamily="34" charset="0"/>
              </a:rPr>
              <a:t>Activity</a:t>
            </a:r>
            <a:r>
              <a:rPr lang="es-MX" sz="3375" b="1" dirty="0">
                <a:solidFill>
                  <a:srgbClr val="FF0000"/>
                </a:solidFill>
                <a:latin typeface="Arial" panose="020B0604020202020204" pitchFamily="34" charset="0"/>
                <a:cs typeface="Arial" panose="020B0604020202020204" pitchFamily="34" charset="0"/>
              </a:rPr>
              <a:t> </a:t>
            </a:r>
          </a:p>
        </p:txBody>
      </p:sp>
      <p:graphicFrame>
        <p:nvGraphicFramePr>
          <p:cNvPr id="11" name="Marcador de contenido 5">
            <a:extLst>
              <a:ext uri="{FF2B5EF4-FFF2-40B4-BE49-F238E27FC236}">
                <a16:creationId xmlns:a16="http://schemas.microsoft.com/office/drawing/2014/main" id="{420BD381-E956-054C-6EE9-229D1805995F}"/>
              </a:ext>
            </a:extLst>
          </p:cNvPr>
          <p:cNvGraphicFramePr>
            <a:graphicFrameLocks noGrp="1"/>
          </p:cNvGraphicFramePr>
          <p:nvPr>
            <p:ph idx="1"/>
            <p:extLst>
              <p:ext uri="{D42A27DB-BD31-4B8C-83A1-F6EECF244321}">
                <p14:modId xmlns:p14="http://schemas.microsoft.com/office/powerpoint/2010/main" val="150896747"/>
              </p:ext>
            </p:extLst>
          </p:nvPr>
        </p:nvGraphicFramePr>
        <p:xfrm>
          <a:off x="770086" y="2076153"/>
          <a:ext cx="8746829" cy="36714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AE742244-19DE-47B0-B38E-4A7EC5594788}"/>
              </a:ext>
            </a:extLst>
          </p:cNvPr>
          <p:cNvPicPr/>
          <p:nvPr/>
        </p:nvPicPr>
        <p:blipFill rotWithShape="1">
          <a:blip r:embed="rId7"/>
          <a:srcRect l="47341" t="64031" r="30712" b="26961"/>
          <a:stretch/>
        </p:blipFill>
        <p:spPr bwMode="auto">
          <a:xfrm>
            <a:off x="6680630" y="4892075"/>
            <a:ext cx="3472192" cy="1122069"/>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D3863AD0-3658-4A5B-AD7C-5A9398DDCC74}"/>
              </a:ext>
            </a:extLst>
          </p:cNvPr>
          <p:cNvPicPr>
            <a:picLocks noChangeAspect="1"/>
          </p:cNvPicPr>
          <p:nvPr/>
        </p:nvPicPr>
        <p:blipFill>
          <a:blip r:embed="rId8"/>
          <a:stretch>
            <a:fillRect/>
          </a:stretch>
        </p:blipFill>
        <p:spPr>
          <a:xfrm>
            <a:off x="0" y="1832411"/>
            <a:ext cx="10287000" cy="5141"/>
          </a:xfrm>
          <a:prstGeom prst="rect">
            <a:avLst/>
          </a:prstGeom>
          <a:ln w="9525">
            <a:solidFill>
              <a:srgbClr val="FF9900"/>
            </a:solidFill>
          </a:ln>
        </p:spPr>
      </p:pic>
      <p:sp>
        <p:nvSpPr>
          <p:cNvPr id="9" name="Rectángulo 8">
            <a:extLst>
              <a:ext uri="{FF2B5EF4-FFF2-40B4-BE49-F238E27FC236}">
                <a16:creationId xmlns:a16="http://schemas.microsoft.com/office/drawing/2014/main" id="{5B8E675D-729A-489E-9D3B-DDE803A4A882}"/>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1121446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9AFF07-BFF8-4B1F-83D0-749D52A302D5}"/>
              </a:ext>
            </a:extLst>
          </p:cNvPr>
          <p:cNvSpPr>
            <a:spLocks noGrp="1"/>
          </p:cNvSpPr>
          <p:nvPr>
            <p:ph type="title"/>
          </p:nvPr>
        </p:nvSpPr>
        <p:spPr/>
        <p:txBody>
          <a:bodyPr>
            <a:normAutofit/>
          </a:bodyPr>
          <a:lstStyle/>
          <a:p>
            <a:pPr algn="ctr"/>
            <a:r>
              <a:rPr lang="es-MX" sz="3375" b="1" dirty="0">
                <a:solidFill>
                  <a:schemeClr val="tx1"/>
                </a:solidFill>
                <a:latin typeface="Arial" panose="020B0604020202020204" pitchFamily="34" charset="0"/>
                <a:cs typeface="Arial" panose="020B0604020202020204" pitchFamily="34" charset="0"/>
              </a:rPr>
              <a:t>Pillar 3 – </a:t>
            </a:r>
            <a:r>
              <a:rPr lang="es-MX" sz="3375" b="1" dirty="0" err="1">
                <a:solidFill>
                  <a:schemeClr val="tx1"/>
                </a:solidFill>
                <a:latin typeface="Arial" panose="020B0604020202020204" pitchFamily="34" charset="0"/>
                <a:cs typeface="Arial" panose="020B0604020202020204" pitchFamily="34" charset="0"/>
              </a:rPr>
              <a:t>Improve</a:t>
            </a:r>
            <a:r>
              <a:rPr lang="es-MX" sz="3375" b="1" dirty="0">
                <a:solidFill>
                  <a:schemeClr val="tx1"/>
                </a:solidFill>
                <a:latin typeface="Arial" panose="020B0604020202020204" pitchFamily="34" charset="0"/>
                <a:cs typeface="Arial" panose="020B0604020202020204" pitchFamily="34" charset="0"/>
              </a:rPr>
              <a:t> </a:t>
            </a:r>
            <a:r>
              <a:rPr lang="es-MX" sz="3375" b="1" dirty="0" err="1">
                <a:solidFill>
                  <a:schemeClr val="tx1"/>
                </a:solidFill>
                <a:latin typeface="Arial" panose="020B0604020202020204" pitchFamily="34" charset="0"/>
                <a:cs typeface="Arial" panose="020B0604020202020204" pitchFamily="34" charset="0"/>
              </a:rPr>
              <a:t>Your</a:t>
            </a:r>
            <a:r>
              <a:rPr lang="es-MX" sz="3375" b="1" dirty="0">
                <a:solidFill>
                  <a:schemeClr val="tx1"/>
                </a:solidFill>
                <a:latin typeface="Arial" panose="020B0604020202020204" pitchFamily="34" charset="0"/>
                <a:cs typeface="Arial" panose="020B0604020202020204" pitchFamily="34" charset="0"/>
              </a:rPr>
              <a:t> </a:t>
            </a:r>
            <a:r>
              <a:rPr lang="es-MX" sz="3375" b="1" dirty="0" err="1">
                <a:solidFill>
                  <a:schemeClr val="tx1"/>
                </a:solidFill>
                <a:latin typeface="Arial" panose="020B0604020202020204" pitchFamily="34" charset="0"/>
                <a:cs typeface="Arial" panose="020B0604020202020204" pitchFamily="34" charset="0"/>
              </a:rPr>
              <a:t>Sleep</a:t>
            </a:r>
            <a:r>
              <a:rPr lang="es-MX" sz="3375" b="1" dirty="0">
                <a:solidFill>
                  <a:schemeClr val="tx1"/>
                </a:solidFill>
                <a:latin typeface="Arial" panose="020B0604020202020204" pitchFamily="34" charset="0"/>
                <a:cs typeface="Arial" panose="020B0604020202020204" pitchFamily="34" charset="0"/>
              </a:rPr>
              <a:t> </a:t>
            </a:r>
          </a:p>
        </p:txBody>
      </p:sp>
      <p:sp>
        <p:nvSpPr>
          <p:cNvPr id="3" name="Marcador de contenido 2">
            <a:extLst>
              <a:ext uri="{FF2B5EF4-FFF2-40B4-BE49-F238E27FC236}">
                <a16:creationId xmlns:a16="http://schemas.microsoft.com/office/drawing/2014/main" id="{B4C797C6-9849-4374-ACEF-BEE6112A2A7C}"/>
              </a:ext>
            </a:extLst>
          </p:cNvPr>
          <p:cNvSpPr>
            <a:spLocks noGrp="1"/>
          </p:cNvSpPr>
          <p:nvPr>
            <p:ph sz="half" idx="1"/>
          </p:nvPr>
        </p:nvSpPr>
        <p:spPr>
          <a:xfrm>
            <a:off x="707231" y="2249021"/>
            <a:ext cx="4371975" cy="3077197"/>
          </a:xfrm>
        </p:spPr>
        <p:txBody>
          <a:bodyPr>
            <a:normAutofit/>
          </a:bodyPr>
          <a:lstStyle/>
          <a:p>
            <a:r>
              <a:rPr lang="es-MX" sz="2025" dirty="0">
                <a:latin typeface="Arial" panose="020B0604020202020204" pitchFamily="34" charset="0"/>
                <a:cs typeface="Arial" panose="020B0604020202020204" pitchFamily="34" charset="0"/>
              </a:rPr>
              <a:t>Performance is typically best with 7-8 hr/night. </a:t>
            </a:r>
          </a:p>
          <a:p>
            <a:pPr marL="0" indent="0">
              <a:buNone/>
            </a:pPr>
            <a:r>
              <a:rPr lang="es-MX" sz="2025" dirty="0">
                <a:latin typeface="Arial" panose="020B0604020202020204" pitchFamily="34" charset="0"/>
                <a:cs typeface="Arial" panose="020B0604020202020204" pitchFamily="34" charset="0"/>
              </a:rPr>
              <a:t>Factors to consider:</a:t>
            </a:r>
          </a:p>
          <a:p>
            <a:r>
              <a:rPr lang="es-MX" sz="2025" dirty="0">
                <a:latin typeface="Arial" panose="020B0604020202020204" pitchFamily="34" charset="0"/>
                <a:cs typeface="Arial" panose="020B0604020202020204" pitchFamily="34" charset="0"/>
              </a:rPr>
              <a:t>Stress</a:t>
            </a:r>
          </a:p>
          <a:p>
            <a:r>
              <a:rPr lang="es-MX" sz="2025" dirty="0" err="1">
                <a:latin typeface="Arial" panose="020B0604020202020204" pitchFamily="34" charset="0"/>
                <a:cs typeface="Arial" panose="020B0604020202020204" pitchFamily="34" charset="0"/>
              </a:rPr>
              <a:t>Substance</a:t>
            </a:r>
            <a:r>
              <a:rPr lang="es-MX" sz="2025" dirty="0">
                <a:latin typeface="Arial" panose="020B0604020202020204" pitchFamily="34" charset="0"/>
                <a:cs typeface="Arial" panose="020B0604020202020204" pitchFamily="34" charset="0"/>
              </a:rPr>
              <a:t> use (</a:t>
            </a:r>
            <a:r>
              <a:rPr lang="es-MX" sz="2025" dirty="0" err="1">
                <a:latin typeface="Arial" panose="020B0604020202020204" pitchFamily="34" charset="0"/>
                <a:cs typeface="Arial" panose="020B0604020202020204" pitchFamily="34" charset="0"/>
              </a:rPr>
              <a:t>caffeine</a:t>
            </a:r>
            <a:r>
              <a:rPr lang="es-MX" sz="2025" dirty="0">
                <a:latin typeface="Arial" panose="020B0604020202020204" pitchFamily="34" charset="0"/>
                <a:cs typeface="Arial" panose="020B0604020202020204" pitchFamily="34" charset="0"/>
              </a:rPr>
              <a:t>, alcohol)</a:t>
            </a:r>
          </a:p>
          <a:p>
            <a:r>
              <a:rPr lang="es-MX" sz="2025" dirty="0">
                <a:latin typeface="Arial" panose="020B0604020202020204" pitchFamily="34" charset="0"/>
                <a:cs typeface="Arial" panose="020B0604020202020204" pitchFamily="34" charset="0"/>
              </a:rPr>
              <a:t>Timing </a:t>
            </a:r>
            <a:r>
              <a:rPr lang="es-MX" sz="2025" dirty="0" err="1">
                <a:latin typeface="Arial" panose="020B0604020202020204" pitchFamily="34" charset="0"/>
                <a:cs typeface="Arial" panose="020B0604020202020204" pitchFamily="34" charset="0"/>
              </a:rPr>
              <a:t>of</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meals</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Medication</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side</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effects</a:t>
            </a:r>
            <a:r>
              <a:rPr lang="es-MX" sz="2025" dirty="0">
                <a:latin typeface="Arial" panose="020B0604020202020204" pitchFamily="34" charset="0"/>
                <a:cs typeface="Arial" panose="020B0604020202020204" pitchFamily="34" charset="0"/>
              </a:rPr>
              <a:t> </a:t>
            </a:r>
          </a:p>
          <a:p>
            <a:r>
              <a:rPr lang="es-MX" sz="2025" dirty="0">
                <a:latin typeface="Arial" panose="020B0604020202020204" pitchFamily="34" charset="0"/>
                <a:cs typeface="Arial" panose="020B0604020202020204" pitchFamily="34" charset="0"/>
              </a:rPr>
              <a:t>Sleep environment</a:t>
            </a:r>
          </a:p>
        </p:txBody>
      </p:sp>
      <p:pic>
        <p:nvPicPr>
          <p:cNvPr id="5" name="Imagen 4">
            <a:extLst>
              <a:ext uri="{FF2B5EF4-FFF2-40B4-BE49-F238E27FC236}">
                <a16:creationId xmlns:a16="http://schemas.microsoft.com/office/drawing/2014/main" id="{6CC93621-96F8-44B0-8DBC-E46E77633213}"/>
              </a:ext>
            </a:extLst>
          </p:cNvPr>
          <p:cNvPicPr/>
          <p:nvPr/>
        </p:nvPicPr>
        <p:blipFill rotWithShape="1">
          <a:blip r:embed="rId2"/>
          <a:srcRect l="58173" t="55944" r="10738" b="24749"/>
          <a:stretch/>
        </p:blipFill>
        <p:spPr bwMode="auto">
          <a:xfrm>
            <a:off x="6028013" y="2536904"/>
            <a:ext cx="3551756" cy="2904328"/>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1C76D398-CF07-47BC-BB0D-38785C554E64}"/>
              </a:ext>
            </a:extLst>
          </p:cNvPr>
          <p:cNvPicPr>
            <a:picLocks noChangeAspect="1"/>
          </p:cNvPicPr>
          <p:nvPr/>
        </p:nvPicPr>
        <p:blipFill>
          <a:blip r:embed="rId3"/>
          <a:stretch>
            <a:fillRect/>
          </a:stretch>
        </p:blipFill>
        <p:spPr>
          <a:xfrm>
            <a:off x="0" y="1944265"/>
            <a:ext cx="10287000" cy="5141"/>
          </a:xfrm>
          <a:prstGeom prst="rect">
            <a:avLst/>
          </a:prstGeom>
          <a:ln w="9525">
            <a:solidFill>
              <a:srgbClr val="FF9900"/>
            </a:solidFill>
          </a:ln>
        </p:spPr>
      </p:pic>
      <p:sp>
        <p:nvSpPr>
          <p:cNvPr id="7" name="Rectángulo 6">
            <a:extLst>
              <a:ext uri="{FF2B5EF4-FFF2-40B4-BE49-F238E27FC236}">
                <a16:creationId xmlns:a16="http://schemas.microsoft.com/office/drawing/2014/main" id="{C86D1954-5851-46B0-AFF5-37F605F20D4E}"/>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698453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44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B107CA5-9283-4D07-B128-1AA3FBD12EB9}"/>
              </a:ext>
            </a:extLst>
          </p:cNvPr>
          <p:cNvSpPr>
            <a:spLocks noGrp="1"/>
          </p:cNvSpPr>
          <p:nvPr>
            <p:ph type="title"/>
          </p:nvPr>
        </p:nvSpPr>
        <p:spPr>
          <a:xfrm>
            <a:off x="707231" y="365125"/>
            <a:ext cx="8872537" cy="1325563"/>
          </a:xfrm>
        </p:spPr>
        <p:txBody>
          <a:bodyPr>
            <a:normAutofit/>
          </a:bodyPr>
          <a:lstStyle/>
          <a:p>
            <a:r>
              <a:rPr lang="es-MX" sz="5000" b="1">
                <a:latin typeface="Arial" panose="020B0604020202020204" pitchFamily="34" charset="0"/>
                <a:cs typeface="Arial" panose="020B0604020202020204" pitchFamily="34" charset="0"/>
              </a:rPr>
              <a:t>Sleep</a:t>
            </a:r>
          </a:p>
        </p:txBody>
      </p:sp>
      <p:sp>
        <p:nvSpPr>
          <p:cNvPr id="16"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231" y="1865313"/>
            <a:ext cx="8795385" cy="18288"/>
          </a:xfrm>
          <a:custGeom>
            <a:avLst/>
            <a:gdLst>
              <a:gd name="connsiteX0" fmla="*/ 0 w 8795385"/>
              <a:gd name="connsiteY0" fmla="*/ 0 h 18288"/>
              <a:gd name="connsiteX1" fmla="*/ 588614 w 8795385"/>
              <a:gd name="connsiteY1" fmla="*/ 0 h 18288"/>
              <a:gd name="connsiteX2" fmla="*/ 1265182 w 8795385"/>
              <a:gd name="connsiteY2" fmla="*/ 0 h 18288"/>
              <a:gd name="connsiteX3" fmla="*/ 2029704 w 8795385"/>
              <a:gd name="connsiteY3" fmla="*/ 0 h 18288"/>
              <a:gd name="connsiteX4" fmla="*/ 2618318 w 8795385"/>
              <a:gd name="connsiteY4" fmla="*/ 0 h 18288"/>
              <a:gd name="connsiteX5" fmla="*/ 3294887 w 8795385"/>
              <a:gd name="connsiteY5" fmla="*/ 0 h 18288"/>
              <a:gd name="connsiteX6" fmla="*/ 4147362 w 8795385"/>
              <a:gd name="connsiteY6" fmla="*/ 0 h 18288"/>
              <a:gd name="connsiteX7" fmla="*/ 4648023 w 8795385"/>
              <a:gd name="connsiteY7" fmla="*/ 0 h 18288"/>
              <a:gd name="connsiteX8" fmla="*/ 5412545 w 8795385"/>
              <a:gd name="connsiteY8" fmla="*/ 0 h 18288"/>
              <a:gd name="connsiteX9" fmla="*/ 5913205 w 8795385"/>
              <a:gd name="connsiteY9" fmla="*/ 0 h 18288"/>
              <a:gd name="connsiteX10" fmla="*/ 6589773 w 8795385"/>
              <a:gd name="connsiteY10" fmla="*/ 0 h 18288"/>
              <a:gd name="connsiteX11" fmla="*/ 7354295 w 8795385"/>
              <a:gd name="connsiteY11" fmla="*/ 0 h 18288"/>
              <a:gd name="connsiteX12" fmla="*/ 7767002 w 8795385"/>
              <a:gd name="connsiteY12" fmla="*/ 0 h 18288"/>
              <a:gd name="connsiteX13" fmla="*/ 8179708 w 8795385"/>
              <a:gd name="connsiteY13" fmla="*/ 0 h 18288"/>
              <a:gd name="connsiteX14" fmla="*/ 8795385 w 8795385"/>
              <a:gd name="connsiteY14" fmla="*/ 0 h 18288"/>
              <a:gd name="connsiteX15" fmla="*/ 8795385 w 8795385"/>
              <a:gd name="connsiteY15" fmla="*/ 18288 h 18288"/>
              <a:gd name="connsiteX16" fmla="*/ 8030863 w 8795385"/>
              <a:gd name="connsiteY16" fmla="*/ 18288 h 18288"/>
              <a:gd name="connsiteX17" fmla="*/ 7354295 w 8795385"/>
              <a:gd name="connsiteY17" fmla="*/ 18288 h 18288"/>
              <a:gd name="connsiteX18" fmla="*/ 6765681 w 8795385"/>
              <a:gd name="connsiteY18" fmla="*/ 18288 h 18288"/>
              <a:gd name="connsiteX19" fmla="*/ 6001159 w 8795385"/>
              <a:gd name="connsiteY19" fmla="*/ 18288 h 18288"/>
              <a:gd name="connsiteX20" fmla="*/ 5324591 w 8795385"/>
              <a:gd name="connsiteY20" fmla="*/ 18288 h 18288"/>
              <a:gd name="connsiteX21" fmla="*/ 4472115 w 8795385"/>
              <a:gd name="connsiteY21" fmla="*/ 18288 h 18288"/>
              <a:gd name="connsiteX22" fmla="*/ 3619639 w 8795385"/>
              <a:gd name="connsiteY22" fmla="*/ 18288 h 18288"/>
              <a:gd name="connsiteX23" fmla="*/ 2855117 w 8795385"/>
              <a:gd name="connsiteY23" fmla="*/ 18288 h 18288"/>
              <a:gd name="connsiteX24" fmla="*/ 2090595 w 8795385"/>
              <a:gd name="connsiteY24" fmla="*/ 18288 h 18288"/>
              <a:gd name="connsiteX25" fmla="*/ 1326073 w 8795385"/>
              <a:gd name="connsiteY25" fmla="*/ 18288 h 18288"/>
              <a:gd name="connsiteX26" fmla="*/ 825413 w 8795385"/>
              <a:gd name="connsiteY26" fmla="*/ 18288 h 18288"/>
              <a:gd name="connsiteX27" fmla="*/ 0 w 8795385"/>
              <a:gd name="connsiteY27" fmla="*/ 18288 h 18288"/>
              <a:gd name="connsiteX28" fmla="*/ 0 w 8795385"/>
              <a:gd name="connsiteY2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795385" h="18288" fill="none" extrusionOk="0">
                <a:moveTo>
                  <a:pt x="0" y="0"/>
                </a:moveTo>
                <a:cubicBezTo>
                  <a:pt x="166663" y="-20309"/>
                  <a:pt x="367535" y="5025"/>
                  <a:pt x="588614" y="0"/>
                </a:cubicBezTo>
                <a:cubicBezTo>
                  <a:pt x="809693" y="-5025"/>
                  <a:pt x="1066585" y="-25824"/>
                  <a:pt x="1265182" y="0"/>
                </a:cubicBezTo>
                <a:cubicBezTo>
                  <a:pt x="1463779" y="25824"/>
                  <a:pt x="1806458" y="26097"/>
                  <a:pt x="2029704" y="0"/>
                </a:cubicBezTo>
                <a:cubicBezTo>
                  <a:pt x="2252950" y="-26097"/>
                  <a:pt x="2491413" y="-19919"/>
                  <a:pt x="2618318" y="0"/>
                </a:cubicBezTo>
                <a:cubicBezTo>
                  <a:pt x="2745223" y="19919"/>
                  <a:pt x="3089620" y="29681"/>
                  <a:pt x="3294887" y="0"/>
                </a:cubicBezTo>
                <a:cubicBezTo>
                  <a:pt x="3500154" y="-29681"/>
                  <a:pt x="3880724" y="-19229"/>
                  <a:pt x="4147362" y="0"/>
                </a:cubicBezTo>
                <a:cubicBezTo>
                  <a:pt x="4414000" y="19229"/>
                  <a:pt x="4458273" y="16222"/>
                  <a:pt x="4648023" y="0"/>
                </a:cubicBezTo>
                <a:cubicBezTo>
                  <a:pt x="4837773" y="-16222"/>
                  <a:pt x="5156541" y="-36380"/>
                  <a:pt x="5412545" y="0"/>
                </a:cubicBezTo>
                <a:cubicBezTo>
                  <a:pt x="5668549" y="36380"/>
                  <a:pt x="5779244" y="-10726"/>
                  <a:pt x="5913205" y="0"/>
                </a:cubicBezTo>
                <a:cubicBezTo>
                  <a:pt x="6047166" y="10726"/>
                  <a:pt x="6333261" y="-26128"/>
                  <a:pt x="6589773" y="0"/>
                </a:cubicBezTo>
                <a:cubicBezTo>
                  <a:pt x="6846285" y="26128"/>
                  <a:pt x="7195052" y="14613"/>
                  <a:pt x="7354295" y="0"/>
                </a:cubicBezTo>
                <a:cubicBezTo>
                  <a:pt x="7513538" y="-14613"/>
                  <a:pt x="7648090" y="-15315"/>
                  <a:pt x="7767002" y="0"/>
                </a:cubicBezTo>
                <a:cubicBezTo>
                  <a:pt x="7885914" y="15315"/>
                  <a:pt x="8053372" y="-2902"/>
                  <a:pt x="8179708" y="0"/>
                </a:cubicBezTo>
                <a:cubicBezTo>
                  <a:pt x="8306044" y="2902"/>
                  <a:pt x="8546389" y="-22058"/>
                  <a:pt x="8795385" y="0"/>
                </a:cubicBezTo>
                <a:cubicBezTo>
                  <a:pt x="8794931" y="5645"/>
                  <a:pt x="8795917" y="9523"/>
                  <a:pt x="8795385" y="18288"/>
                </a:cubicBezTo>
                <a:cubicBezTo>
                  <a:pt x="8635144" y="-5501"/>
                  <a:pt x="8235124" y="56417"/>
                  <a:pt x="8030863" y="18288"/>
                </a:cubicBezTo>
                <a:cubicBezTo>
                  <a:pt x="7826602" y="-19841"/>
                  <a:pt x="7544582" y="51334"/>
                  <a:pt x="7354295" y="18288"/>
                </a:cubicBezTo>
                <a:cubicBezTo>
                  <a:pt x="7164008" y="-14758"/>
                  <a:pt x="6936292" y="31317"/>
                  <a:pt x="6765681" y="18288"/>
                </a:cubicBezTo>
                <a:cubicBezTo>
                  <a:pt x="6595070" y="5259"/>
                  <a:pt x="6156556" y="49402"/>
                  <a:pt x="6001159" y="18288"/>
                </a:cubicBezTo>
                <a:cubicBezTo>
                  <a:pt x="5845762" y="-12826"/>
                  <a:pt x="5587660" y="43"/>
                  <a:pt x="5324591" y="18288"/>
                </a:cubicBezTo>
                <a:cubicBezTo>
                  <a:pt x="5061522" y="36533"/>
                  <a:pt x="4734032" y="12554"/>
                  <a:pt x="4472115" y="18288"/>
                </a:cubicBezTo>
                <a:cubicBezTo>
                  <a:pt x="4210198" y="24022"/>
                  <a:pt x="4018542" y="50558"/>
                  <a:pt x="3619639" y="18288"/>
                </a:cubicBezTo>
                <a:cubicBezTo>
                  <a:pt x="3220736" y="-13982"/>
                  <a:pt x="3036283" y="10990"/>
                  <a:pt x="2855117" y="18288"/>
                </a:cubicBezTo>
                <a:cubicBezTo>
                  <a:pt x="2673951" y="25586"/>
                  <a:pt x="2290001" y="-8594"/>
                  <a:pt x="2090595" y="18288"/>
                </a:cubicBezTo>
                <a:cubicBezTo>
                  <a:pt x="1891189" y="45170"/>
                  <a:pt x="1523732" y="44141"/>
                  <a:pt x="1326073" y="18288"/>
                </a:cubicBezTo>
                <a:cubicBezTo>
                  <a:pt x="1128414" y="-7565"/>
                  <a:pt x="1034892" y="6810"/>
                  <a:pt x="825413" y="18288"/>
                </a:cubicBezTo>
                <a:cubicBezTo>
                  <a:pt x="615934" y="29766"/>
                  <a:pt x="210795" y="19882"/>
                  <a:pt x="0" y="18288"/>
                </a:cubicBezTo>
                <a:cubicBezTo>
                  <a:pt x="442" y="11574"/>
                  <a:pt x="380" y="5542"/>
                  <a:pt x="0" y="0"/>
                </a:cubicBezTo>
                <a:close/>
              </a:path>
              <a:path w="8795385" h="18288" stroke="0" extrusionOk="0">
                <a:moveTo>
                  <a:pt x="0" y="0"/>
                </a:moveTo>
                <a:cubicBezTo>
                  <a:pt x="291930" y="5943"/>
                  <a:pt x="413546" y="10626"/>
                  <a:pt x="588614" y="0"/>
                </a:cubicBezTo>
                <a:cubicBezTo>
                  <a:pt x="763682" y="-10626"/>
                  <a:pt x="842249" y="9344"/>
                  <a:pt x="1001321" y="0"/>
                </a:cubicBezTo>
                <a:cubicBezTo>
                  <a:pt x="1160393" y="-9344"/>
                  <a:pt x="1516316" y="17375"/>
                  <a:pt x="1853797" y="0"/>
                </a:cubicBezTo>
                <a:cubicBezTo>
                  <a:pt x="2191278" y="-17375"/>
                  <a:pt x="2193429" y="6469"/>
                  <a:pt x="2442411" y="0"/>
                </a:cubicBezTo>
                <a:cubicBezTo>
                  <a:pt x="2691393" y="-6469"/>
                  <a:pt x="2745441" y="11889"/>
                  <a:pt x="3031025" y="0"/>
                </a:cubicBezTo>
                <a:cubicBezTo>
                  <a:pt x="3316609" y="-11889"/>
                  <a:pt x="3693860" y="24736"/>
                  <a:pt x="3883501" y="0"/>
                </a:cubicBezTo>
                <a:cubicBezTo>
                  <a:pt x="4073142" y="-24736"/>
                  <a:pt x="4270772" y="-20300"/>
                  <a:pt x="4384161" y="0"/>
                </a:cubicBezTo>
                <a:cubicBezTo>
                  <a:pt x="4497550" y="20300"/>
                  <a:pt x="5033176" y="-17594"/>
                  <a:pt x="5236637" y="0"/>
                </a:cubicBezTo>
                <a:cubicBezTo>
                  <a:pt x="5440098" y="17594"/>
                  <a:pt x="5918057" y="39516"/>
                  <a:pt x="6089113" y="0"/>
                </a:cubicBezTo>
                <a:cubicBezTo>
                  <a:pt x="6260169" y="-39516"/>
                  <a:pt x="6601878" y="17064"/>
                  <a:pt x="6765681" y="0"/>
                </a:cubicBezTo>
                <a:cubicBezTo>
                  <a:pt x="6929484" y="-17064"/>
                  <a:pt x="7380482" y="40712"/>
                  <a:pt x="7618157" y="0"/>
                </a:cubicBezTo>
                <a:cubicBezTo>
                  <a:pt x="7855832" y="-40712"/>
                  <a:pt x="8063071" y="-5243"/>
                  <a:pt x="8206771" y="0"/>
                </a:cubicBezTo>
                <a:cubicBezTo>
                  <a:pt x="8350471" y="5243"/>
                  <a:pt x="8517671" y="4298"/>
                  <a:pt x="8795385" y="0"/>
                </a:cubicBezTo>
                <a:cubicBezTo>
                  <a:pt x="8795014" y="5901"/>
                  <a:pt x="8795868" y="12662"/>
                  <a:pt x="8795385" y="18288"/>
                </a:cubicBezTo>
                <a:cubicBezTo>
                  <a:pt x="8562269" y="-34"/>
                  <a:pt x="8323699" y="12577"/>
                  <a:pt x="8118817" y="18288"/>
                </a:cubicBezTo>
                <a:cubicBezTo>
                  <a:pt x="7913935" y="23999"/>
                  <a:pt x="7617337" y="-711"/>
                  <a:pt x="7442249" y="18288"/>
                </a:cubicBezTo>
                <a:cubicBezTo>
                  <a:pt x="7267161" y="37287"/>
                  <a:pt x="6949230" y="49344"/>
                  <a:pt x="6589773" y="18288"/>
                </a:cubicBezTo>
                <a:cubicBezTo>
                  <a:pt x="6230316" y="-12768"/>
                  <a:pt x="6212315" y="46671"/>
                  <a:pt x="5913205" y="18288"/>
                </a:cubicBezTo>
                <a:cubicBezTo>
                  <a:pt x="5614095" y="-10095"/>
                  <a:pt x="5650922" y="18059"/>
                  <a:pt x="5500498" y="18288"/>
                </a:cubicBezTo>
                <a:cubicBezTo>
                  <a:pt x="5350074" y="18517"/>
                  <a:pt x="5225401" y="40938"/>
                  <a:pt x="4999838" y="18288"/>
                </a:cubicBezTo>
                <a:cubicBezTo>
                  <a:pt x="4774275" y="-4362"/>
                  <a:pt x="4398586" y="37688"/>
                  <a:pt x="4147362" y="18288"/>
                </a:cubicBezTo>
                <a:cubicBezTo>
                  <a:pt x="3896138" y="-1112"/>
                  <a:pt x="3677030" y="7063"/>
                  <a:pt x="3470794" y="18288"/>
                </a:cubicBezTo>
                <a:cubicBezTo>
                  <a:pt x="3264558" y="29513"/>
                  <a:pt x="3131124" y="4226"/>
                  <a:pt x="2970134" y="18288"/>
                </a:cubicBezTo>
                <a:cubicBezTo>
                  <a:pt x="2809144" y="32350"/>
                  <a:pt x="2588742" y="28457"/>
                  <a:pt x="2293566" y="18288"/>
                </a:cubicBezTo>
                <a:cubicBezTo>
                  <a:pt x="1998390" y="8119"/>
                  <a:pt x="1997425" y="37955"/>
                  <a:pt x="1880859" y="18288"/>
                </a:cubicBezTo>
                <a:cubicBezTo>
                  <a:pt x="1764293" y="-1379"/>
                  <a:pt x="1618385" y="3607"/>
                  <a:pt x="1468153" y="18288"/>
                </a:cubicBezTo>
                <a:cubicBezTo>
                  <a:pt x="1317921" y="32969"/>
                  <a:pt x="971292" y="-3487"/>
                  <a:pt x="791585" y="18288"/>
                </a:cubicBezTo>
                <a:cubicBezTo>
                  <a:pt x="611878" y="40063"/>
                  <a:pt x="174034" y="-14750"/>
                  <a:pt x="0" y="18288"/>
                </a:cubicBezTo>
                <a:cubicBezTo>
                  <a:pt x="-734" y="10935"/>
                  <a:pt x="-262" y="897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Marcador de contenido 4">
            <a:extLst>
              <a:ext uri="{FF2B5EF4-FFF2-40B4-BE49-F238E27FC236}">
                <a16:creationId xmlns:a16="http://schemas.microsoft.com/office/drawing/2014/main" id="{90066D09-B4B5-0798-9E62-393D95F2A574}"/>
              </a:ext>
            </a:extLst>
          </p:cNvPr>
          <p:cNvGraphicFramePr>
            <a:graphicFrameLocks/>
          </p:cNvGraphicFramePr>
          <p:nvPr>
            <p:extLst>
              <p:ext uri="{D42A27DB-BD31-4B8C-83A1-F6EECF244321}">
                <p14:modId xmlns:p14="http://schemas.microsoft.com/office/powerpoint/2010/main" val="3752636695"/>
              </p:ext>
            </p:extLst>
          </p:nvPr>
        </p:nvGraphicFramePr>
        <p:xfrm>
          <a:off x="2040986" y="2422708"/>
          <a:ext cx="6699629" cy="26881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195AC8C4-3A6D-43EF-BE35-F07F03107717}"/>
              </a:ext>
            </a:extLst>
          </p:cNvPr>
          <p:cNvPicPr>
            <a:picLocks noChangeAspect="1"/>
          </p:cNvPicPr>
          <p:nvPr/>
        </p:nvPicPr>
        <p:blipFill>
          <a:blip r:embed="rId7"/>
          <a:stretch>
            <a:fillRect/>
          </a:stretch>
        </p:blipFill>
        <p:spPr>
          <a:xfrm>
            <a:off x="1546383" y="2228087"/>
            <a:ext cx="7194232" cy="3595"/>
          </a:xfrm>
          <a:prstGeom prst="rect">
            <a:avLst/>
          </a:prstGeom>
          <a:ln w="9525">
            <a:solidFill>
              <a:srgbClr val="FF9900"/>
            </a:solidFill>
          </a:ln>
        </p:spPr>
      </p:pic>
      <p:pic>
        <p:nvPicPr>
          <p:cNvPr id="4" name="Picture 3" descr="A close-up of a bottle of pills&#10;&#10;Description automatically generated">
            <a:extLst>
              <a:ext uri="{FF2B5EF4-FFF2-40B4-BE49-F238E27FC236}">
                <a16:creationId xmlns:a16="http://schemas.microsoft.com/office/drawing/2014/main" id="{35A7C146-5FE8-74FD-BA9F-A18A953031E0}"/>
              </a:ext>
            </a:extLst>
          </p:cNvPr>
          <p:cNvPicPr>
            <a:picLocks noChangeAspect="1"/>
          </p:cNvPicPr>
          <p:nvPr/>
        </p:nvPicPr>
        <p:blipFill>
          <a:blip r:embed="rId8"/>
          <a:stretch>
            <a:fillRect/>
          </a:stretch>
        </p:blipFill>
        <p:spPr>
          <a:xfrm>
            <a:off x="596034" y="5178373"/>
            <a:ext cx="1900698" cy="1314502"/>
          </a:xfrm>
          <a:prstGeom prst="rect">
            <a:avLst/>
          </a:prstGeom>
        </p:spPr>
      </p:pic>
    </p:spTree>
    <p:extLst>
      <p:ext uri="{BB962C8B-B14F-4D97-AF65-F5344CB8AC3E}">
        <p14:creationId xmlns:p14="http://schemas.microsoft.com/office/powerpoint/2010/main" val="3708864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ACE5B-5BB0-4317-979C-A96D182F7B63}"/>
              </a:ext>
            </a:extLst>
          </p:cNvPr>
          <p:cNvSpPr>
            <a:spLocks noGrp="1"/>
          </p:cNvSpPr>
          <p:nvPr>
            <p:ph type="title"/>
          </p:nvPr>
        </p:nvSpPr>
        <p:spPr/>
        <p:txBody>
          <a:bodyPr>
            <a:normAutofit/>
          </a:bodyPr>
          <a:lstStyle/>
          <a:p>
            <a:pPr algn="ctr"/>
            <a:r>
              <a:rPr lang="es-MX" sz="3375" b="1" dirty="0">
                <a:solidFill>
                  <a:srgbClr val="FF0000"/>
                </a:solidFill>
                <a:latin typeface="Arial" panose="020B0604020202020204" pitchFamily="34" charset="0"/>
                <a:cs typeface="Arial" panose="020B0604020202020204" pitchFamily="34" charset="0"/>
              </a:rPr>
              <a:t>Pillar 4 – </a:t>
            </a:r>
            <a:r>
              <a:rPr lang="es-MX" sz="3375" b="1" dirty="0" err="1">
                <a:solidFill>
                  <a:srgbClr val="FF0000"/>
                </a:solidFill>
                <a:latin typeface="Arial" panose="020B0604020202020204" pitchFamily="34" charset="0"/>
                <a:cs typeface="Arial" panose="020B0604020202020204" pitchFamily="34" charset="0"/>
              </a:rPr>
              <a:t>Manage</a:t>
            </a:r>
            <a:r>
              <a:rPr lang="es-MX" sz="3375" b="1" dirty="0">
                <a:solidFill>
                  <a:srgbClr val="FF0000"/>
                </a:solidFill>
                <a:latin typeface="Arial" panose="020B0604020202020204" pitchFamily="34" charset="0"/>
                <a:cs typeface="Arial" panose="020B0604020202020204" pitchFamily="34" charset="0"/>
              </a:rPr>
              <a:t> Stress</a:t>
            </a:r>
          </a:p>
        </p:txBody>
      </p:sp>
      <p:sp>
        <p:nvSpPr>
          <p:cNvPr id="4" name="Marcador de contenido 3">
            <a:extLst>
              <a:ext uri="{FF2B5EF4-FFF2-40B4-BE49-F238E27FC236}">
                <a16:creationId xmlns:a16="http://schemas.microsoft.com/office/drawing/2014/main" id="{4A276561-BA39-4A95-B0EB-C48EFB42FE93}"/>
              </a:ext>
            </a:extLst>
          </p:cNvPr>
          <p:cNvSpPr>
            <a:spLocks noGrp="1"/>
          </p:cNvSpPr>
          <p:nvPr>
            <p:ph sz="half" idx="1"/>
          </p:nvPr>
        </p:nvSpPr>
        <p:spPr>
          <a:xfrm>
            <a:off x="707232" y="2076152"/>
            <a:ext cx="3956464" cy="3146356"/>
          </a:xfrm>
        </p:spPr>
        <p:txBody>
          <a:bodyPr>
            <a:normAutofit/>
          </a:bodyPr>
          <a:lstStyle/>
          <a:p>
            <a:pPr marL="0" indent="0" algn="ctr">
              <a:buNone/>
            </a:pPr>
            <a:r>
              <a:rPr lang="es-MX" sz="2025" dirty="0">
                <a:solidFill>
                  <a:schemeClr val="tx2">
                    <a:lumMod val="75000"/>
                  </a:schemeClr>
                </a:solidFill>
                <a:latin typeface="Arial" panose="020B0604020202020204" pitchFamily="34" charset="0"/>
                <a:cs typeface="Arial" panose="020B0604020202020204" pitchFamily="34" charset="0"/>
              </a:rPr>
              <a:t>Stress Management </a:t>
            </a:r>
          </a:p>
          <a:p>
            <a:r>
              <a:rPr lang="es-MX" sz="2025" dirty="0" err="1">
                <a:latin typeface="Arial" panose="020B0604020202020204" pitchFamily="34" charset="0"/>
                <a:cs typeface="Arial" panose="020B0604020202020204" pitchFamily="34" charset="0"/>
              </a:rPr>
              <a:t>Prayer</a:t>
            </a:r>
            <a:endParaRPr lang="es-MX" sz="2025" dirty="0">
              <a:latin typeface="Arial" panose="020B0604020202020204" pitchFamily="34" charset="0"/>
              <a:cs typeface="Arial" panose="020B0604020202020204" pitchFamily="34" charset="0"/>
            </a:endParaRPr>
          </a:p>
          <a:p>
            <a:r>
              <a:rPr lang="es-MX" sz="2025" dirty="0">
                <a:latin typeface="Arial" panose="020B0604020202020204" pitchFamily="34" charset="0"/>
                <a:cs typeface="Arial" panose="020B0604020202020204" pitchFamily="34" charset="0"/>
              </a:rPr>
              <a:t>Synagogue/church/mosque</a:t>
            </a:r>
          </a:p>
          <a:p>
            <a:r>
              <a:rPr lang="es-MX" sz="2025" dirty="0">
                <a:latin typeface="Arial" panose="020B0604020202020204" pitchFamily="34" charset="0"/>
                <a:cs typeface="Arial" panose="020B0604020202020204" pitchFamily="34" charset="0"/>
              </a:rPr>
              <a:t>Forgiveness</a:t>
            </a:r>
          </a:p>
          <a:p>
            <a:endParaRPr lang="es-MX" sz="2025" dirty="0">
              <a:latin typeface="Arial" panose="020B0604020202020204" pitchFamily="34" charset="0"/>
              <a:cs typeface="Arial" panose="020B0604020202020204" pitchFamily="34" charset="0"/>
            </a:endParaRPr>
          </a:p>
          <a:p>
            <a:pPr marL="0" indent="0" algn="ctr">
              <a:buNone/>
            </a:pPr>
            <a:r>
              <a:rPr lang="es-MX" sz="2025" dirty="0" err="1">
                <a:solidFill>
                  <a:schemeClr val="tx2">
                    <a:lumMod val="75000"/>
                  </a:schemeClr>
                </a:solidFill>
                <a:latin typeface="Arial" panose="020B0604020202020204" pitchFamily="34" charset="0"/>
                <a:cs typeface="Arial" panose="020B0604020202020204" pitchFamily="34" charset="0"/>
              </a:rPr>
              <a:t>Nature</a:t>
            </a:r>
            <a:r>
              <a:rPr lang="es-MX" sz="2025" dirty="0">
                <a:solidFill>
                  <a:schemeClr val="tx2">
                    <a:lumMod val="75000"/>
                  </a:schemeClr>
                </a:solidFill>
                <a:latin typeface="Arial" panose="020B0604020202020204" pitchFamily="34" charset="0"/>
                <a:cs typeface="Arial" panose="020B0604020202020204" pitchFamily="34" charset="0"/>
              </a:rPr>
              <a:t> </a:t>
            </a:r>
            <a:r>
              <a:rPr lang="es-MX" sz="2025" dirty="0" err="1">
                <a:solidFill>
                  <a:schemeClr val="tx2">
                    <a:lumMod val="75000"/>
                  </a:schemeClr>
                </a:solidFill>
                <a:latin typeface="Arial" panose="020B0604020202020204" pitchFamily="34" charset="0"/>
                <a:cs typeface="Arial" panose="020B0604020202020204" pitchFamily="34" charset="0"/>
              </a:rPr>
              <a:t>Therapy</a:t>
            </a:r>
            <a:endParaRPr lang="es-MX" sz="2025" dirty="0">
              <a:solidFill>
                <a:schemeClr val="tx2">
                  <a:lumMod val="75000"/>
                </a:schemeClr>
              </a:solidFill>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Sunshine</a:t>
            </a:r>
            <a:endParaRPr lang="es-MX" sz="2025" dirty="0">
              <a:latin typeface="Arial" panose="020B0604020202020204" pitchFamily="34" charset="0"/>
              <a:cs typeface="Arial" panose="020B0604020202020204" pitchFamily="34" charset="0"/>
            </a:endParaRPr>
          </a:p>
          <a:p>
            <a:r>
              <a:rPr lang="es-MX" sz="2025" dirty="0">
                <a:latin typeface="Arial" panose="020B0604020202020204" pitchFamily="34" charset="0"/>
                <a:cs typeface="Arial" panose="020B0604020202020204" pitchFamily="34" charset="0"/>
              </a:rPr>
              <a:t>Fresh Air</a:t>
            </a:r>
          </a:p>
        </p:txBody>
      </p:sp>
      <p:sp>
        <p:nvSpPr>
          <p:cNvPr id="5" name="Marcador de contenido 4">
            <a:extLst>
              <a:ext uri="{FF2B5EF4-FFF2-40B4-BE49-F238E27FC236}">
                <a16:creationId xmlns:a16="http://schemas.microsoft.com/office/drawing/2014/main" id="{967D54E9-EC2C-4F68-9928-E96ACFF5F78A}"/>
              </a:ext>
            </a:extLst>
          </p:cNvPr>
          <p:cNvSpPr>
            <a:spLocks noGrp="1"/>
          </p:cNvSpPr>
          <p:nvPr>
            <p:ph sz="half" idx="2"/>
          </p:nvPr>
        </p:nvSpPr>
        <p:spPr>
          <a:xfrm>
            <a:off x="5207794" y="2076153"/>
            <a:ext cx="2265635" cy="2164289"/>
          </a:xfrm>
        </p:spPr>
        <p:txBody>
          <a:bodyPr>
            <a:normAutofit/>
          </a:bodyPr>
          <a:lstStyle/>
          <a:p>
            <a:pPr marL="0" indent="0" algn="ctr">
              <a:buNone/>
            </a:pPr>
            <a:r>
              <a:rPr lang="es-MX" sz="2025" dirty="0" err="1">
                <a:solidFill>
                  <a:schemeClr val="tx2">
                    <a:lumMod val="75000"/>
                  </a:schemeClr>
                </a:solidFill>
                <a:latin typeface="Arial" panose="020B0604020202020204" pitchFamily="34" charset="0"/>
                <a:cs typeface="Arial" panose="020B0604020202020204" pitchFamily="34" charset="0"/>
              </a:rPr>
              <a:t>Rest</a:t>
            </a:r>
            <a:r>
              <a:rPr lang="es-MX" sz="2025" dirty="0">
                <a:solidFill>
                  <a:schemeClr val="tx2">
                    <a:lumMod val="75000"/>
                  </a:schemeClr>
                </a:solidFill>
                <a:latin typeface="Arial" panose="020B0604020202020204" pitchFamily="34" charset="0"/>
                <a:cs typeface="Arial" panose="020B0604020202020204" pitchFamily="34" charset="0"/>
              </a:rPr>
              <a:t> &amp; </a:t>
            </a:r>
            <a:r>
              <a:rPr lang="es-MX" sz="2025" dirty="0" err="1">
                <a:solidFill>
                  <a:schemeClr val="tx2">
                    <a:lumMod val="75000"/>
                  </a:schemeClr>
                </a:solidFill>
                <a:latin typeface="Arial" panose="020B0604020202020204" pitchFamily="34" charset="0"/>
                <a:cs typeface="Arial" panose="020B0604020202020204" pitchFamily="34" charset="0"/>
              </a:rPr>
              <a:t>Renewal</a:t>
            </a:r>
            <a:endParaRPr lang="es-MX" sz="2025" dirty="0">
              <a:solidFill>
                <a:schemeClr val="tx2">
                  <a:lumMod val="75000"/>
                </a:schemeClr>
              </a:solidFill>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Each</a:t>
            </a:r>
            <a:r>
              <a:rPr lang="es-MX" sz="2025" dirty="0">
                <a:latin typeface="Arial" panose="020B0604020202020204" pitchFamily="34" charset="0"/>
                <a:cs typeface="Arial" panose="020B0604020202020204" pitchFamily="34" charset="0"/>
              </a:rPr>
              <a:t> </a:t>
            </a:r>
            <a:r>
              <a:rPr lang="es-MX" sz="2025" dirty="0" err="1">
                <a:latin typeface="Arial" panose="020B0604020202020204" pitchFamily="34" charset="0"/>
                <a:cs typeface="Arial" panose="020B0604020202020204" pitchFamily="34" charset="0"/>
              </a:rPr>
              <a:t>moment</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Daily</a:t>
            </a:r>
            <a:r>
              <a:rPr lang="es-MX" sz="2025" dirty="0">
                <a:latin typeface="Arial" panose="020B0604020202020204" pitchFamily="34" charset="0"/>
                <a:cs typeface="Arial" panose="020B0604020202020204" pitchFamily="34" charset="0"/>
              </a:rPr>
              <a:t> </a:t>
            </a:r>
          </a:p>
          <a:p>
            <a:r>
              <a:rPr lang="es-MX" sz="2025" dirty="0" err="1">
                <a:latin typeface="Arial" panose="020B0604020202020204" pitchFamily="34" charset="0"/>
                <a:cs typeface="Arial" panose="020B0604020202020204" pitchFamily="34" charset="0"/>
              </a:rPr>
              <a:t>Weekly</a:t>
            </a:r>
            <a:endParaRPr lang="es-MX" sz="2025" dirty="0">
              <a:latin typeface="Arial" panose="020B0604020202020204" pitchFamily="34" charset="0"/>
              <a:cs typeface="Arial" panose="020B0604020202020204" pitchFamily="34" charset="0"/>
            </a:endParaRPr>
          </a:p>
          <a:p>
            <a:r>
              <a:rPr lang="es-MX" sz="2025" dirty="0" err="1">
                <a:latin typeface="Arial" panose="020B0604020202020204" pitchFamily="34" charset="0"/>
                <a:cs typeface="Arial" panose="020B0604020202020204" pitchFamily="34" charset="0"/>
              </a:rPr>
              <a:t>Annually</a:t>
            </a:r>
            <a:r>
              <a:rPr lang="es-MX" sz="2025" dirty="0">
                <a:latin typeface="Arial" panose="020B0604020202020204" pitchFamily="34" charset="0"/>
                <a:cs typeface="Arial" panose="020B0604020202020204" pitchFamily="34" charset="0"/>
              </a:rPr>
              <a:t> </a:t>
            </a:r>
          </a:p>
        </p:txBody>
      </p:sp>
      <p:pic>
        <p:nvPicPr>
          <p:cNvPr id="6" name="Imagen 5">
            <a:extLst>
              <a:ext uri="{FF2B5EF4-FFF2-40B4-BE49-F238E27FC236}">
                <a16:creationId xmlns:a16="http://schemas.microsoft.com/office/drawing/2014/main" id="{AE7239A7-2FFB-488D-B359-E2FB51B5A8B9}"/>
              </a:ext>
            </a:extLst>
          </p:cNvPr>
          <p:cNvPicPr/>
          <p:nvPr/>
        </p:nvPicPr>
        <p:blipFill rotWithShape="1">
          <a:blip r:embed="rId2"/>
          <a:srcRect l="54647" t="53208" r="10738" b="26725"/>
          <a:stretch/>
        </p:blipFill>
        <p:spPr bwMode="auto">
          <a:xfrm>
            <a:off x="6879431" y="3583305"/>
            <a:ext cx="2828925" cy="2164289"/>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BBCBC488-8487-4C8F-96F8-9347A7366FEE}"/>
              </a:ext>
            </a:extLst>
          </p:cNvPr>
          <p:cNvPicPr>
            <a:picLocks noChangeAspect="1"/>
          </p:cNvPicPr>
          <p:nvPr/>
        </p:nvPicPr>
        <p:blipFill>
          <a:blip r:embed="rId3"/>
          <a:stretch>
            <a:fillRect/>
          </a:stretch>
        </p:blipFill>
        <p:spPr>
          <a:xfrm>
            <a:off x="0" y="1843926"/>
            <a:ext cx="10287000" cy="5141"/>
          </a:xfrm>
          <a:prstGeom prst="rect">
            <a:avLst/>
          </a:prstGeom>
          <a:ln w="9525">
            <a:solidFill>
              <a:srgbClr val="FF9900"/>
            </a:solidFill>
          </a:ln>
        </p:spPr>
      </p:pic>
      <p:sp>
        <p:nvSpPr>
          <p:cNvPr id="8" name="Rectángulo 7">
            <a:extLst>
              <a:ext uri="{FF2B5EF4-FFF2-40B4-BE49-F238E27FC236}">
                <a16:creationId xmlns:a16="http://schemas.microsoft.com/office/drawing/2014/main" id="{5A56E4B3-553E-462B-AFF8-514E9FC35221}"/>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127889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85CAA0-833C-B1A8-595F-FF80F59F4074}"/>
              </a:ext>
            </a:extLst>
          </p:cNvPr>
          <p:cNvPicPr>
            <a:picLocks noGrp="1" noChangeAspect="1"/>
          </p:cNvPicPr>
          <p:nvPr>
            <p:ph idx="1"/>
          </p:nvPr>
        </p:nvPicPr>
        <p:blipFill>
          <a:blip r:embed="rId2"/>
          <a:stretch>
            <a:fillRect/>
          </a:stretch>
        </p:blipFill>
        <p:spPr>
          <a:xfrm>
            <a:off x="4935651" y="2673540"/>
            <a:ext cx="5459473" cy="1886683"/>
          </a:xfrm>
          <a:prstGeom prst="rect">
            <a:avLst/>
          </a:prstGeom>
        </p:spPr>
      </p:pic>
      <p:pic>
        <p:nvPicPr>
          <p:cNvPr id="4" name="Picture 3">
            <a:extLst>
              <a:ext uri="{FF2B5EF4-FFF2-40B4-BE49-F238E27FC236}">
                <a16:creationId xmlns:a16="http://schemas.microsoft.com/office/drawing/2014/main" id="{11F4F344-3CE7-0896-8293-A142D270DC75}"/>
              </a:ext>
            </a:extLst>
          </p:cNvPr>
          <p:cNvPicPr>
            <a:picLocks noChangeAspect="1"/>
          </p:cNvPicPr>
          <p:nvPr/>
        </p:nvPicPr>
        <p:blipFill>
          <a:blip r:embed="rId3"/>
          <a:stretch>
            <a:fillRect/>
          </a:stretch>
        </p:blipFill>
        <p:spPr>
          <a:xfrm>
            <a:off x="1" y="535781"/>
            <a:ext cx="4935651" cy="5786438"/>
          </a:xfrm>
          <a:prstGeom prst="rect">
            <a:avLst/>
          </a:prstGeom>
        </p:spPr>
      </p:pic>
    </p:spTree>
    <p:extLst>
      <p:ext uri="{BB962C8B-B14F-4D97-AF65-F5344CB8AC3E}">
        <p14:creationId xmlns:p14="http://schemas.microsoft.com/office/powerpoint/2010/main" val="2542069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B20E35-F956-4330-AB7C-7BB9B72FDC6E}"/>
              </a:ext>
            </a:extLst>
          </p:cNvPr>
          <p:cNvSpPr>
            <a:spLocks noGrp="1"/>
          </p:cNvSpPr>
          <p:nvPr>
            <p:ph type="title"/>
          </p:nvPr>
        </p:nvSpPr>
        <p:spPr/>
        <p:txBody>
          <a:bodyPr>
            <a:normAutofit/>
          </a:bodyPr>
          <a:lstStyle/>
          <a:p>
            <a:pPr algn="ctr"/>
            <a:r>
              <a:rPr lang="es-MX" sz="3375" b="1" dirty="0">
                <a:solidFill>
                  <a:srgbClr val="FF0000"/>
                </a:solidFill>
                <a:latin typeface="Arial" panose="020B0604020202020204" pitchFamily="34" charset="0"/>
                <a:cs typeface="Arial" panose="020B0604020202020204" pitchFamily="34" charset="0"/>
              </a:rPr>
              <a:t>Stress Management</a:t>
            </a:r>
          </a:p>
        </p:txBody>
      </p:sp>
      <p:graphicFrame>
        <p:nvGraphicFramePr>
          <p:cNvPr id="7" name="Marcador de contenido 2">
            <a:extLst>
              <a:ext uri="{FF2B5EF4-FFF2-40B4-BE49-F238E27FC236}">
                <a16:creationId xmlns:a16="http://schemas.microsoft.com/office/drawing/2014/main" id="{321FC8D9-A9CE-D059-F4A6-B47C95D1669A}"/>
              </a:ext>
            </a:extLst>
          </p:cNvPr>
          <p:cNvGraphicFramePr>
            <a:graphicFrameLocks noGrp="1"/>
          </p:cNvGraphicFramePr>
          <p:nvPr>
            <p:ph idx="1"/>
            <p:extLst>
              <p:ext uri="{D42A27DB-BD31-4B8C-83A1-F6EECF244321}">
                <p14:modId xmlns:p14="http://schemas.microsoft.com/office/powerpoint/2010/main" val="73019652"/>
              </p:ext>
            </p:extLst>
          </p:nvPr>
        </p:nvGraphicFramePr>
        <p:xfrm>
          <a:off x="707231" y="2076152"/>
          <a:ext cx="8872538" cy="3031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9F52525C-24B8-4D45-9467-1E87AB56B4F1}"/>
              </a:ext>
            </a:extLst>
          </p:cNvPr>
          <p:cNvPicPr>
            <a:picLocks noChangeAspect="1"/>
          </p:cNvPicPr>
          <p:nvPr/>
        </p:nvPicPr>
        <p:blipFill>
          <a:blip r:embed="rId7"/>
          <a:stretch>
            <a:fillRect/>
          </a:stretch>
        </p:blipFill>
        <p:spPr>
          <a:xfrm>
            <a:off x="0" y="1745505"/>
            <a:ext cx="10287000" cy="5141"/>
          </a:xfrm>
          <a:prstGeom prst="rect">
            <a:avLst/>
          </a:prstGeom>
          <a:ln w="9525">
            <a:solidFill>
              <a:srgbClr val="FF9900"/>
            </a:solidFill>
          </a:ln>
        </p:spPr>
      </p:pic>
      <p:sp>
        <p:nvSpPr>
          <p:cNvPr id="5" name="Rectángulo 4">
            <a:extLst>
              <a:ext uri="{FF2B5EF4-FFF2-40B4-BE49-F238E27FC236}">
                <a16:creationId xmlns:a16="http://schemas.microsoft.com/office/drawing/2014/main" id="{01C1A586-86A7-44F4-9034-479B9AE80A45}"/>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2152283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2A6C0A8-857A-463D-80C0-9F739BBC09B7}"/>
              </a:ext>
            </a:extLst>
          </p:cNvPr>
          <p:cNvSpPr>
            <a:spLocks noGrp="1"/>
          </p:cNvSpPr>
          <p:nvPr>
            <p:ph type="title"/>
          </p:nvPr>
        </p:nvSpPr>
        <p:spPr/>
        <p:txBody>
          <a:bodyPr>
            <a:normAutofit/>
          </a:bodyPr>
          <a:lstStyle/>
          <a:p>
            <a:r>
              <a:rPr lang="es-MX" sz="3375" dirty="0">
                <a:solidFill>
                  <a:srgbClr val="FF0D6F"/>
                </a:solidFill>
                <a:latin typeface="Arial" panose="020B0604020202020204" pitchFamily="34" charset="0"/>
                <a:cs typeface="Arial" panose="020B0604020202020204" pitchFamily="34" charset="0"/>
              </a:rPr>
              <a:t>Pillar 5 Form and Maintain Relationships </a:t>
            </a:r>
          </a:p>
        </p:txBody>
      </p:sp>
      <p:sp>
        <p:nvSpPr>
          <p:cNvPr id="5" name="Marcador de contenido 4">
            <a:extLst>
              <a:ext uri="{FF2B5EF4-FFF2-40B4-BE49-F238E27FC236}">
                <a16:creationId xmlns:a16="http://schemas.microsoft.com/office/drawing/2014/main" id="{56B928E8-AE42-46B8-9833-D6877BAAD507}"/>
              </a:ext>
            </a:extLst>
          </p:cNvPr>
          <p:cNvSpPr>
            <a:spLocks noGrp="1"/>
          </p:cNvSpPr>
          <p:nvPr>
            <p:ph sz="half" idx="1"/>
          </p:nvPr>
        </p:nvSpPr>
        <p:spPr>
          <a:xfrm>
            <a:off x="1098752" y="2517952"/>
            <a:ext cx="3495853" cy="1822096"/>
          </a:xfrm>
        </p:spPr>
        <p:txBody>
          <a:bodyPr>
            <a:normAutofit fontScale="55000" lnSpcReduction="20000"/>
          </a:bodyPr>
          <a:lstStyle/>
          <a:p>
            <a:pPr marL="0" indent="0" algn="ctr">
              <a:buNone/>
            </a:pPr>
            <a:r>
              <a:rPr lang="es-MX" dirty="0">
                <a:latin typeface="Arial" panose="020B0604020202020204" pitchFamily="34" charset="0"/>
                <a:cs typeface="Arial" panose="020B0604020202020204" pitchFamily="34" charset="0"/>
              </a:rPr>
              <a:t>Social </a:t>
            </a:r>
            <a:r>
              <a:rPr lang="es-MX" dirty="0" err="1">
                <a:latin typeface="Arial" panose="020B0604020202020204" pitchFamily="34" charset="0"/>
                <a:cs typeface="Arial" panose="020B0604020202020204" pitchFamily="34" charset="0"/>
              </a:rPr>
              <a:t>Support</a:t>
            </a:r>
            <a:endParaRPr lang="es-MX" dirty="0">
              <a:latin typeface="Arial" panose="020B0604020202020204" pitchFamily="34" charset="0"/>
              <a:cs typeface="Arial" panose="020B0604020202020204" pitchFamily="34" charset="0"/>
            </a:endParaRPr>
          </a:p>
          <a:p>
            <a:r>
              <a:rPr lang="es-MX" dirty="0" err="1">
                <a:latin typeface="Arial" panose="020B0604020202020204" pitchFamily="34" charset="0"/>
                <a:cs typeface="Arial" panose="020B0604020202020204" pitchFamily="34" charset="0"/>
              </a:rPr>
              <a:t>Family</a:t>
            </a:r>
            <a:r>
              <a:rPr lang="es-MX" dirty="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Friends </a:t>
            </a:r>
          </a:p>
          <a:p>
            <a:r>
              <a:rPr lang="es-MX" dirty="0">
                <a:latin typeface="Arial" panose="020B0604020202020204" pitchFamily="34" charset="0"/>
                <a:cs typeface="Arial" panose="020B0604020202020204" pitchFamily="34" charset="0"/>
              </a:rPr>
              <a:t>Groups and networks</a:t>
            </a:r>
          </a:p>
        </p:txBody>
      </p:sp>
      <p:sp>
        <p:nvSpPr>
          <p:cNvPr id="6" name="Marcador de contenido 5">
            <a:extLst>
              <a:ext uri="{FF2B5EF4-FFF2-40B4-BE49-F238E27FC236}">
                <a16:creationId xmlns:a16="http://schemas.microsoft.com/office/drawing/2014/main" id="{519CD2A8-D3BC-4119-A577-47FEA3A795E9}"/>
              </a:ext>
            </a:extLst>
          </p:cNvPr>
          <p:cNvSpPr>
            <a:spLocks noGrp="1"/>
          </p:cNvSpPr>
          <p:nvPr>
            <p:ph sz="half" idx="2"/>
          </p:nvPr>
        </p:nvSpPr>
        <p:spPr>
          <a:xfrm>
            <a:off x="4910478" y="2326711"/>
            <a:ext cx="3394135" cy="1822096"/>
          </a:xfrm>
        </p:spPr>
        <p:txBody>
          <a:bodyPr>
            <a:normAutofit fontScale="55000" lnSpcReduction="20000"/>
          </a:bodyPr>
          <a:lstStyle/>
          <a:p>
            <a:pPr marL="0" indent="0" algn="ctr">
              <a:buNone/>
            </a:pPr>
            <a:r>
              <a:rPr lang="es-MX" dirty="0">
                <a:latin typeface="Arial" panose="020B0604020202020204" pitchFamily="34" charset="0"/>
                <a:cs typeface="Arial" panose="020B0604020202020204" pitchFamily="34" charset="0"/>
              </a:rPr>
              <a:t>Spiritual </a:t>
            </a:r>
            <a:r>
              <a:rPr lang="es-MX" dirty="0" err="1">
                <a:latin typeface="Arial" panose="020B0604020202020204" pitchFamily="34" charset="0"/>
                <a:cs typeface="Arial" panose="020B0604020202020204" pitchFamily="34" charset="0"/>
              </a:rPr>
              <a:t>support</a:t>
            </a:r>
            <a:r>
              <a:rPr lang="es-MX" dirty="0">
                <a:latin typeface="Arial" panose="020B0604020202020204" pitchFamily="34" charset="0"/>
                <a:cs typeface="Arial" panose="020B0604020202020204" pitchFamily="34" charset="0"/>
              </a:rPr>
              <a:t> </a:t>
            </a:r>
          </a:p>
          <a:p>
            <a:r>
              <a:rPr lang="es-MX" dirty="0" err="1">
                <a:latin typeface="Arial" panose="020B0604020202020204" pitchFamily="34" charset="0"/>
                <a:cs typeface="Arial" panose="020B0604020202020204" pitchFamily="34" charset="0"/>
              </a:rPr>
              <a:t>Commune</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with</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others</a:t>
            </a:r>
            <a:r>
              <a:rPr lang="es-MX" dirty="0">
                <a:latin typeface="Arial" panose="020B0604020202020204" pitchFamily="34" charset="0"/>
                <a:cs typeface="Arial" panose="020B0604020202020204" pitchFamily="34" charset="0"/>
              </a:rPr>
              <a:t> </a:t>
            </a:r>
          </a:p>
          <a:p>
            <a:r>
              <a:rPr lang="en-US" b="0" i="0" u="none" strike="noStrike" dirty="0">
                <a:effectLst/>
                <a:latin typeface="Google Sans"/>
              </a:rPr>
              <a:t>Moais are a friendship tradition from Okinawa, Japan – essentially, it is a friend circle that starts in childhood. Moais offer emotional and moral support, and the effect on people's health can be remarkably positive.</a:t>
            </a:r>
            <a:endParaRPr lang="es-MX"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455B55E1-C91C-4638-AFA7-E0DD2D754222}"/>
              </a:ext>
            </a:extLst>
          </p:cNvPr>
          <p:cNvPicPr/>
          <p:nvPr/>
        </p:nvPicPr>
        <p:blipFill rotWithShape="1">
          <a:blip r:embed="rId2"/>
          <a:srcRect l="59455" t="59441" r="11218" b="25205"/>
          <a:stretch/>
        </p:blipFill>
        <p:spPr bwMode="auto">
          <a:xfrm>
            <a:off x="7140525" y="4119622"/>
            <a:ext cx="2959924" cy="2048560"/>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75AA0421-8C74-48C7-8083-773D78113682}"/>
              </a:ext>
            </a:extLst>
          </p:cNvPr>
          <p:cNvPicPr>
            <a:picLocks noChangeAspect="1"/>
          </p:cNvPicPr>
          <p:nvPr/>
        </p:nvPicPr>
        <p:blipFill>
          <a:blip r:embed="rId3"/>
          <a:stretch>
            <a:fillRect/>
          </a:stretch>
        </p:blipFill>
        <p:spPr>
          <a:xfrm>
            <a:off x="0" y="1918014"/>
            <a:ext cx="10287000" cy="5141"/>
          </a:xfrm>
          <a:prstGeom prst="rect">
            <a:avLst/>
          </a:prstGeom>
          <a:ln w="9525">
            <a:solidFill>
              <a:srgbClr val="FF9900"/>
            </a:solidFill>
          </a:ln>
        </p:spPr>
      </p:pic>
      <p:sp>
        <p:nvSpPr>
          <p:cNvPr id="9" name="Rectángulo 8">
            <a:extLst>
              <a:ext uri="{FF2B5EF4-FFF2-40B4-BE49-F238E27FC236}">
                <a16:creationId xmlns:a16="http://schemas.microsoft.com/office/drawing/2014/main" id="{A2B62946-FD28-483E-AA7D-5EFB60D432FF}"/>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3892610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urgeon General's Advisory on our Nation's Loneliness Epidemic | 5.2.2022 -  YouTube">
            <a:extLst>
              <a:ext uri="{FF2B5EF4-FFF2-40B4-BE49-F238E27FC236}">
                <a16:creationId xmlns:a16="http://schemas.microsoft.com/office/drawing/2014/main" id="{F96C042B-4353-ED67-03E3-CBF350288FC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25"/>
          <a:stretch/>
        </p:blipFill>
        <p:spPr bwMode="auto">
          <a:xfrm>
            <a:off x="2772696" y="415389"/>
            <a:ext cx="7527145" cy="42287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728DA4-FAA3-02F8-9CC2-6E096AD75C27}"/>
              </a:ext>
            </a:extLst>
          </p:cNvPr>
          <p:cNvSpPr txBox="1"/>
          <p:nvPr/>
        </p:nvSpPr>
        <p:spPr>
          <a:xfrm>
            <a:off x="3111910" y="4644123"/>
            <a:ext cx="2392001" cy="461665"/>
          </a:xfrm>
          <a:prstGeom prst="rect">
            <a:avLst/>
          </a:prstGeom>
          <a:noFill/>
        </p:spPr>
        <p:txBody>
          <a:bodyPr wrap="none" rtlCol="0">
            <a:spAutoFit/>
          </a:bodyPr>
          <a:lstStyle/>
          <a:p>
            <a:r>
              <a:rPr lang="en-US" dirty="0"/>
              <a:t>Dr Vivek Murthy </a:t>
            </a:r>
          </a:p>
        </p:txBody>
      </p:sp>
      <p:sp>
        <p:nvSpPr>
          <p:cNvPr id="4" name="TextBox 3">
            <a:extLst>
              <a:ext uri="{FF2B5EF4-FFF2-40B4-BE49-F238E27FC236}">
                <a16:creationId xmlns:a16="http://schemas.microsoft.com/office/drawing/2014/main" id="{824E2D39-B208-10AE-EED5-75BAE94D5528}"/>
              </a:ext>
            </a:extLst>
          </p:cNvPr>
          <p:cNvSpPr txBox="1"/>
          <p:nvPr/>
        </p:nvSpPr>
        <p:spPr>
          <a:xfrm>
            <a:off x="870155" y="5235677"/>
            <a:ext cx="8967019" cy="1938992"/>
          </a:xfrm>
          <a:prstGeom prst="rect">
            <a:avLst/>
          </a:prstGeom>
          <a:noFill/>
        </p:spPr>
        <p:txBody>
          <a:bodyPr wrap="square" rtlCol="0">
            <a:spAutoFit/>
          </a:bodyPr>
          <a:lstStyle/>
          <a:p>
            <a:r>
              <a:rPr lang="en-US" dirty="0"/>
              <a:t>29% higher risk for premature death, 50% higher risk for dementia, 29% higher risk for CVD; 32% risk for stroke.</a:t>
            </a:r>
          </a:p>
          <a:p>
            <a:r>
              <a:rPr lang="en-US" dirty="0"/>
              <a:t>Decreasing loneliness can cut the risk for dying early by as much as 50% </a:t>
            </a:r>
          </a:p>
          <a:p>
            <a:endParaRPr lang="en-US" dirty="0"/>
          </a:p>
        </p:txBody>
      </p:sp>
    </p:spTree>
    <p:extLst>
      <p:ext uri="{BB962C8B-B14F-4D97-AF65-F5344CB8AC3E}">
        <p14:creationId xmlns:p14="http://schemas.microsoft.com/office/powerpoint/2010/main" val="15535476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969685-3DB9-4433-B936-34B59B2C2F82}"/>
              </a:ext>
            </a:extLst>
          </p:cNvPr>
          <p:cNvSpPr>
            <a:spLocks noGrp="1"/>
          </p:cNvSpPr>
          <p:nvPr>
            <p:ph type="title"/>
          </p:nvPr>
        </p:nvSpPr>
        <p:spPr/>
        <p:txBody>
          <a:bodyPr>
            <a:normAutofit/>
          </a:bodyPr>
          <a:lstStyle/>
          <a:p>
            <a:pPr algn="ctr"/>
            <a:r>
              <a:rPr lang="es-MX" sz="3375" b="1" dirty="0">
                <a:solidFill>
                  <a:srgbClr val="FF0000"/>
                </a:solidFill>
                <a:latin typeface="Arial" panose="020B0604020202020204" pitchFamily="34" charset="0"/>
                <a:cs typeface="Arial" panose="020B0604020202020204" pitchFamily="34" charset="0"/>
              </a:rPr>
              <a:t>Social </a:t>
            </a:r>
            <a:r>
              <a:rPr lang="es-MX" sz="3375" b="1" dirty="0" err="1">
                <a:solidFill>
                  <a:srgbClr val="FF0000"/>
                </a:solidFill>
                <a:latin typeface="Arial" panose="020B0604020202020204" pitchFamily="34" charset="0"/>
                <a:cs typeface="Arial" panose="020B0604020202020204" pitchFamily="34" charset="0"/>
              </a:rPr>
              <a:t>Connection</a:t>
            </a:r>
            <a:r>
              <a:rPr lang="es-MX" sz="3375" b="1" dirty="0">
                <a:solidFill>
                  <a:srgbClr val="FF0000"/>
                </a:solidFill>
                <a:latin typeface="Arial" panose="020B0604020202020204" pitchFamily="34" charset="0"/>
                <a:cs typeface="Arial" panose="020B0604020202020204" pitchFamily="34" charset="0"/>
              </a:rPr>
              <a:t> </a:t>
            </a:r>
          </a:p>
        </p:txBody>
      </p:sp>
      <p:graphicFrame>
        <p:nvGraphicFramePr>
          <p:cNvPr id="7" name="Marcador de contenido 2">
            <a:extLst>
              <a:ext uri="{FF2B5EF4-FFF2-40B4-BE49-F238E27FC236}">
                <a16:creationId xmlns:a16="http://schemas.microsoft.com/office/drawing/2014/main" id="{EABF77CB-355C-011B-BE3D-6DC58D56E295}"/>
              </a:ext>
            </a:extLst>
          </p:cNvPr>
          <p:cNvGraphicFramePr>
            <a:graphicFrameLocks noGrp="1"/>
          </p:cNvGraphicFramePr>
          <p:nvPr>
            <p:ph idx="1"/>
          </p:nvPr>
        </p:nvGraphicFramePr>
        <p:xfrm>
          <a:off x="1257300" y="19812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50A1BC6F-9B30-4D31-9DCE-0AE5B7D35694}"/>
              </a:ext>
            </a:extLst>
          </p:cNvPr>
          <p:cNvPicPr>
            <a:picLocks noChangeAspect="1"/>
          </p:cNvPicPr>
          <p:nvPr/>
        </p:nvPicPr>
        <p:blipFill>
          <a:blip r:embed="rId7"/>
          <a:stretch>
            <a:fillRect/>
          </a:stretch>
        </p:blipFill>
        <p:spPr>
          <a:xfrm>
            <a:off x="0" y="1740289"/>
            <a:ext cx="10287000" cy="5141"/>
          </a:xfrm>
          <a:prstGeom prst="rect">
            <a:avLst/>
          </a:prstGeom>
          <a:ln w="9525">
            <a:solidFill>
              <a:srgbClr val="FF9900"/>
            </a:solidFill>
          </a:ln>
        </p:spPr>
      </p:pic>
      <p:sp>
        <p:nvSpPr>
          <p:cNvPr id="5" name="Rectángulo 4">
            <a:extLst>
              <a:ext uri="{FF2B5EF4-FFF2-40B4-BE49-F238E27FC236}">
                <a16:creationId xmlns:a16="http://schemas.microsoft.com/office/drawing/2014/main" id="{B9C90D4E-F417-425E-A8BC-A89A662508CA}"/>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41079199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a of buildings at twilight">
            <a:extLst>
              <a:ext uri="{FF2B5EF4-FFF2-40B4-BE49-F238E27FC236}">
                <a16:creationId xmlns:a16="http://schemas.microsoft.com/office/drawing/2014/main" id="{4E389AA6-1706-2EC8-FF66-91855992B5AF}"/>
              </a:ext>
            </a:extLst>
          </p:cNvPr>
          <p:cNvPicPr>
            <a:picLocks noChangeAspect="1"/>
          </p:cNvPicPr>
          <p:nvPr/>
        </p:nvPicPr>
        <p:blipFill rotWithShape="1">
          <a:blip r:embed="rId2"/>
          <a:srcRect l="9628" r="25233" b="-2"/>
          <a:stretch/>
        </p:blipFill>
        <p:spPr>
          <a:xfrm>
            <a:off x="-6" y="1178724"/>
            <a:ext cx="5019304" cy="5143482"/>
          </a:xfrm>
          <a:custGeom>
            <a:avLst/>
            <a:gdLst/>
            <a:ahLst/>
            <a:cxnLst/>
            <a:rect l="l" t="t" r="r" b="b"/>
            <a:pathLst>
              <a:path w="5948805" h="6095979">
                <a:moveTo>
                  <a:pt x="1573832" y="765"/>
                </a:moveTo>
                <a:cubicBezTo>
                  <a:pt x="1940190" y="-10734"/>
                  <a:pt x="2329345" y="109280"/>
                  <a:pt x="2734663" y="238687"/>
                </a:cubicBezTo>
                <a:cubicBezTo>
                  <a:pt x="4118244" y="680647"/>
                  <a:pt x="5296697" y="1302752"/>
                  <a:pt x="5668316" y="3639516"/>
                </a:cubicBezTo>
                <a:cubicBezTo>
                  <a:pt x="5788298" y="4393559"/>
                  <a:pt x="5890546" y="5142244"/>
                  <a:pt x="5937022" y="5865869"/>
                </a:cubicBezTo>
                <a:lnTo>
                  <a:pt x="5948805" y="6095979"/>
                </a:lnTo>
                <a:lnTo>
                  <a:pt x="0" y="6095979"/>
                </a:lnTo>
                <a:lnTo>
                  <a:pt x="0" y="1621672"/>
                </a:lnTo>
                <a:lnTo>
                  <a:pt x="36310" y="1518814"/>
                </a:lnTo>
                <a:cubicBezTo>
                  <a:pt x="109805" y="1321982"/>
                  <a:pt x="192755" y="1133640"/>
                  <a:pt x="287891" y="956872"/>
                </a:cubicBezTo>
                <a:cubicBezTo>
                  <a:pt x="669453" y="247734"/>
                  <a:pt x="1102800" y="15549"/>
                  <a:pt x="1573832" y="765"/>
                </a:cubicBezTo>
                <a:close/>
              </a:path>
            </a:pathLst>
          </a:custGeom>
        </p:spPr>
      </p:pic>
      <p:sp>
        <p:nvSpPr>
          <p:cNvPr id="3" name="Content Placeholder 2">
            <a:extLst>
              <a:ext uri="{FF2B5EF4-FFF2-40B4-BE49-F238E27FC236}">
                <a16:creationId xmlns:a16="http://schemas.microsoft.com/office/drawing/2014/main" id="{CF06A09C-FDD5-0022-EF5A-85AC76D03B90}"/>
              </a:ext>
            </a:extLst>
          </p:cNvPr>
          <p:cNvSpPr>
            <a:spLocks noGrp="1"/>
          </p:cNvSpPr>
          <p:nvPr>
            <p:ph idx="1"/>
          </p:nvPr>
        </p:nvSpPr>
        <p:spPr>
          <a:xfrm>
            <a:off x="5768904" y="1684297"/>
            <a:ext cx="3857625" cy="2571751"/>
          </a:xfrm>
        </p:spPr>
        <p:txBody>
          <a:bodyPr>
            <a:noAutofit/>
          </a:bodyPr>
          <a:lstStyle/>
          <a:p>
            <a:pPr marL="0" indent="0">
              <a:lnSpc>
                <a:spcPct val="115000"/>
              </a:lnSpc>
              <a:buNone/>
            </a:pPr>
            <a:r>
              <a:rPr lang="en-US" sz="2194" dirty="0"/>
              <a:t>“Social connection is as essential to humanity as food, water or shelter, the advisory says. Humans have historically needed to rely on each other for survival, and modern people remain wired for that connection and for proximity to others.”</a:t>
            </a:r>
          </a:p>
        </p:txBody>
      </p:sp>
    </p:spTree>
    <p:extLst>
      <p:ext uri="{BB962C8B-B14F-4D97-AF65-F5344CB8AC3E}">
        <p14:creationId xmlns:p14="http://schemas.microsoft.com/office/powerpoint/2010/main" val="715934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969685-3DB9-4433-B936-34B59B2C2F82}"/>
              </a:ext>
            </a:extLst>
          </p:cNvPr>
          <p:cNvSpPr>
            <a:spLocks noGrp="1"/>
          </p:cNvSpPr>
          <p:nvPr>
            <p:ph type="title"/>
          </p:nvPr>
        </p:nvSpPr>
        <p:spPr/>
        <p:txBody>
          <a:bodyPr>
            <a:normAutofit/>
          </a:bodyPr>
          <a:lstStyle/>
          <a:p>
            <a:pPr algn="ctr"/>
            <a:r>
              <a:rPr lang="es-MX" sz="3200" dirty="0">
                <a:solidFill>
                  <a:srgbClr val="FF0000"/>
                </a:solidFill>
                <a:latin typeface="Arial" panose="020B0604020202020204" pitchFamily="34" charset="0"/>
                <a:cs typeface="Arial" panose="020B0604020202020204" pitchFamily="34" charset="0"/>
              </a:rPr>
              <a:t>The Roseto effect</a:t>
            </a:r>
          </a:p>
        </p:txBody>
      </p:sp>
      <p:graphicFrame>
        <p:nvGraphicFramePr>
          <p:cNvPr id="9" name="Marcador de contenido 2">
            <a:extLst>
              <a:ext uri="{FF2B5EF4-FFF2-40B4-BE49-F238E27FC236}">
                <a16:creationId xmlns:a16="http://schemas.microsoft.com/office/drawing/2014/main" id="{3B940A43-4F97-A006-96E2-CB829D2F7DE1}"/>
              </a:ext>
            </a:extLst>
          </p:cNvPr>
          <p:cNvGraphicFramePr>
            <a:graphicFrameLocks noGrp="1"/>
          </p:cNvGraphicFramePr>
          <p:nvPr>
            <p:ph idx="1"/>
            <p:extLst>
              <p:ext uri="{D42A27DB-BD31-4B8C-83A1-F6EECF244321}">
                <p14:modId xmlns:p14="http://schemas.microsoft.com/office/powerpoint/2010/main" val="1958667842"/>
              </p:ext>
            </p:extLst>
          </p:nvPr>
        </p:nvGraphicFramePr>
        <p:xfrm>
          <a:off x="1257300" y="1981200"/>
          <a:ext cx="7772400" cy="411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50A1BC6F-9B30-4D31-9DCE-0AE5B7D35694}"/>
              </a:ext>
            </a:extLst>
          </p:cNvPr>
          <p:cNvPicPr>
            <a:picLocks noChangeAspect="1"/>
          </p:cNvPicPr>
          <p:nvPr/>
        </p:nvPicPr>
        <p:blipFill>
          <a:blip r:embed="rId7"/>
          <a:stretch>
            <a:fillRect/>
          </a:stretch>
        </p:blipFill>
        <p:spPr>
          <a:xfrm>
            <a:off x="0" y="1740289"/>
            <a:ext cx="10287000" cy="5141"/>
          </a:xfrm>
          <a:prstGeom prst="rect">
            <a:avLst/>
          </a:prstGeom>
          <a:ln w="9525">
            <a:solidFill>
              <a:srgbClr val="FF9900"/>
            </a:solidFill>
          </a:ln>
        </p:spPr>
      </p:pic>
      <p:sp>
        <p:nvSpPr>
          <p:cNvPr id="5" name="Rectángulo 4">
            <a:extLst>
              <a:ext uri="{FF2B5EF4-FFF2-40B4-BE49-F238E27FC236}">
                <a16:creationId xmlns:a16="http://schemas.microsoft.com/office/drawing/2014/main" id="{B9C90D4E-F417-425E-A8BC-A89A662508CA}"/>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pic>
        <p:nvPicPr>
          <p:cNvPr id="7" name="Picture 6" descr="A group of people posing for a photo&#10;&#10;Description automatically generated">
            <a:extLst>
              <a:ext uri="{FF2B5EF4-FFF2-40B4-BE49-F238E27FC236}">
                <a16:creationId xmlns:a16="http://schemas.microsoft.com/office/drawing/2014/main" id="{F5BDA7A3-CC25-9AFF-A3AF-845CE029C9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0497" y="535781"/>
            <a:ext cx="1990044" cy="1113726"/>
          </a:xfrm>
          <a:prstGeom prst="rect">
            <a:avLst/>
          </a:prstGeom>
        </p:spPr>
      </p:pic>
    </p:spTree>
    <p:extLst>
      <p:ext uri="{BB962C8B-B14F-4D97-AF65-F5344CB8AC3E}">
        <p14:creationId xmlns:p14="http://schemas.microsoft.com/office/powerpoint/2010/main" val="3493148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AC27F16E-453A-4E32-8B9D-3EF0329103F5}"/>
              </a:ext>
            </a:extLst>
          </p:cNvPr>
          <p:cNvSpPr>
            <a:spLocks noGrp="1"/>
          </p:cNvSpPr>
          <p:nvPr>
            <p:ph type="title"/>
          </p:nvPr>
        </p:nvSpPr>
        <p:spPr/>
        <p:txBody>
          <a:bodyPr>
            <a:normAutofit fontScale="90000"/>
          </a:bodyPr>
          <a:lstStyle/>
          <a:p>
            <a:r>
              <a:rPr lang="es-MX" sz="3375" dirty="0">
                <a:solidFill>
                  <a:srgbClr val="FF9900"/>
                </a:solidFill>
                <a:latin typeface="Arial" panose="020B0604020202020204" pitchFamily="34" charset="0"/>
                <a:cs typeface="Arial" panose="020B0604020202020204" pitchFamily="34" charset="0"/>
              </a:rPr>
              <a:t>Pillar 6 – Avoid </a:t>
            </a:r>
            <a:r>
              <a:rPr lang="es-MX" sz="3375" b="1" dirty="0">
                <a:solidFill>
                  <a:srgbClr val="FF9900"/>
                </a:solidFill>
                <a:latin typeface="Arial" panose="020B0604020202020204" pitchFamily="34" charset="0"/>
                <a:cs typeface="Arial" panose="020B0604020202020204" pitchFamily="34" charset="0"/>
              </a:rPr>
              <a:t>Tobacco</a:t>
            </a:r>
            <a:r>
              <a:rPr lang="es-MX" sz="3375" dirty="0">
                <a:solidFill>
                  <a:srgbClr val="FF9900"/>
                </a:solidFill>
                <a:latin typeface="Arial" panose="020B0604020202020204" pitchFamily="34" charset="0"/>
                <a:cs typeface="Arial" panose="020B0604020202020204" pitchFamily="34" charset="0"/>
              </a:rPr>
              <a:t> and Others Exposures</a:t>
            </a:r>
            <a:br>
              <a:rPr lang="es-MX" sz="3375" dirty="0">
                <a:solidFill>
                  <a:srgbClr val="FF9900"/>
                </a:solidFill>
                <a:latin typeface="Arial" panose="020B0604020202020204" pitchFamily="34" charset="0"/>
                <a:cs typeface="Arial" panose="020B0604020202020204" pitchFamily="34" charset="0"/>
              </a:rPr>
            </a:br>
            <a:r>
              <a:rPr lang="es-MX" sz="3375" dirty="0">
                <a:solidFill>
                  <a:srgbClr val="FF9900"/>
                </a:solidFill>
                <a:latin typeface="Arial" panose="020B0604020202020204" pitchFamily="34" charset="0"/>
                <a:cs typeface="Arial" panose="020B0604020202020204" pitchFamily="34" charset="0"/>
              </a:rPr>
              <a:t>(modified to include avoiding risky behaviors)</a:t>
            </a:r>
          </a:p>
        </p:txBody>
      </p:sp>
      <p:sp>
        <p:nvSpPr>
          <p:cNvPr id="5" name="Marcador de contenido 4">
            <a:extLst>
              <a:ext uri="{FF2B5EF4-FFF2-40B4-BE49-F238E27FC236}">
                <a16:creationId xmlns:a16="http://schemas.microsoft.com/office/drawing/2014/main" id="{3C0946F2-2469-4B91-B72E-18CF11E0B933}"/>
              </a:ext>
            </a:extLst>
          </p:cNvPr>
          <p:cNvSpPr>
            <a:spLocks noGrp="1"/>
          </p:cNvSpPr>
          <p:nvPr>
            <p:ph sz="half" idx="1"/>
          </p:nvPr>
        </p:nvSpPr>
        <p:spPr/>
        <p:txBody>
          <a:bodyPr/>
          <a:lstStyle/>
          <a:p>
            <a:pPr marL="0" indent="0">
              <a:buNone/>
            </a:pPr>
            <a:r>
              <a:rPr lang="es-MX" dirty="0" err="1">
                <a:latin typeface="Arial" panose="020B0604020202020204" pitchFamily="34" charset="0"/>
                <a:cs typeface="Arial" panose="020B0604020202020204" pitchFamily="34" charset="0"/>
              </a:rPr>
              <a:t>Dangerous</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exposures</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may</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include</a:t>
            </a:r>
            <a:r>
              <a:rPr lang="es-MX" dirty="0">
                <a:latin typeface="Arial" panose="020B0604020202020204" pitchFamily="34" charset="0"/>
                <a:cs typeface="Arial" panose="020B0604020202020204" pitchFamily="34" charset="0"/>
              </a:rPr>
              <a:t>:</a:t>
            </a:r>
          </a:p>
          <a:p>
            <a:pPr marL="0" indent="0">
              <a:buNone/>
            </a:pPr>
            <a:endParaRPr lang="es-MX" dirty="0">
              <a:latin typeface="Arial" panose="020B0604020202020204" pitchFamily="34" charset="0"/>
              <a:cs typeface="Arial" panose="020B0604020202020204" pitchFamily="34" charset="0"/>
            </a:endParaRPr>
          </a:p>
          <a:p>
            <a:r>
              <a:rPr lang="es-MX" dirty="0" err="1">
                <a:latin typeface="Arial" panose="020B0604020202020204" pitchFamily="34" charset="0"/>
                <a:cs typeface="Arial" panose="020B0604020202020204" pitchFamily="34" charset="0"/>
              </a:rPr>
              <a:t>Tobacco</a:t>
            </a:r>
            <a:endParaRPr lang="es-MX" dirty="0">
              <a:latin typeface="Arial" panose="020B0604020202020204" pitchFamily="34" charset="0"/>
              <a:cs typeface="Arial" panose="020B0604020202020204" pitchFamily="34" charset="0"/>
            </a:endParaRPr>
          </a:p>
          <a:p>
            <a:r>
              <a:rPr lang="es-MX" dirty="0">
                <a:latin typeface="Arial" panose="020B0604020202020204" pitchFamily="34" charset="0"/>
                <a:cs typeface="Arial" panose="020B0604020202020204" pitchFamily="34" charset="0"/>
              </a:rPr>
              <a:t>Alcohol</a:t>
            </a:r>
          </a:p>
          <a:p>
            <a:r>
              <a:rPr lang="es-MX" dirty="0" err="1">
                <a:latin typeface="Arial" panose="020B0604020202020204" pitchFamily="34" charset="0"/>
                <a:cs typeface="Arial" panose="020B0604020202020204" pitchFamily="34" charset="0"/>
              </a:rPr>
              <a:t>Illicit</a:t>
            </a:r>
            <a:r>
              <a:rPr lang="es-MX" dirty="0">
                <a:latin typeface="Arial" panose="020B0604020202020204" pitchFamily="34" charset="0"/>
                <a:cs typeface="Arial" panose="020B0604020202020204" pitchFamily="34" charset="0"/>
              </a:rPr>
              <a:t> </a:t>
            </a:r>
            <a:r>
              <a:rPr lang="es-MX" dirty="0" err="1">
                <a:latin typeface="Arial" panose="020B0604020202020204" pitchFamily="34" charset="0"/>
                <a:cs typeface="Arial" panose="020B0604020202020204" pitchFamily="34" charset="0"/>
              </a:rPr>
              <a:t>drugs</a:t>
            </a:r>
            <a:endParaRPr lang="es-MX" dirty="0">
              <a:latin typeface="Arial" panose="020B0604020202020204" pitchFamily="34" charset="0"/>
              <a:cs typeface="Arial" panose="020B0604020202020204" pitchFamily="34" charset="0"/>
            </a:endParaRPr>
          </a:p>
          <a:p>
            <a:r>
              <a:rPr lang="es-MX" dirty="0" err="1">
                <a:latin typeface="Arial" panose="020B0604020202020204" pitchFamily="34" charset="0"/>
                <a:cs typeface="Arial" panose="020B0604020202020204" pitchFamily="34" charset="0"/>
              </a:rPr>
              <a:t>Pollutants</a:t>
            </a:r>
            <a:r>
              <a:rPr lang="es-MX" dirty="0">
                <a:latin typeface="Arial" panose="020B0604020202020204" pitchFamily="34" charset="0"/>
                <a:cs typeface="Arial" panose="020B0604020202020204" pitchFamily="34" charset="0"/>
              </a:rPr>
              <a:t> </a:t>
            </a:r>
          </a:p>
          <a:p>
            <a:r>
              <a:rPr lang="es-MX" dirty="0">
                <a:latin typeface="Arial" panose="020B0604020202020204" pitchFamily="34" charset="0"/>
                <a:cs typeface="Arial" panose="020B0604020202020204" pitchFamily="34" charset="0"/>
              </a:rPr>
              <a:t>Chemicals and preservatives </a:t>
            </a:r>
          </a:p>
        </p:txBody>
      </p:sp>
      <p:pic>
        <p:nvPicPr>
          <p:cNvPr id="7" name="Imagen 6">
            <a:extLst>
              <a:ext uri="{FF2B5EF4-FFF2-40B4-BE49-F238E27FC236}">
                <a16:creationId xmlns:a16="http://schemas.microsoft.com/office/drawing/2014/main" id="{691F717D-1C14-4FAE-95C5-5DAE7DDF259E}"/>
              </a:ext>
            </a:extLst>
          </p:cNvPr>
          <p:cNvPicPr/>
          <p:nvPr/>
        </p:nvPicPr>
        <p:blipFill rotWithShape="1">
          <a:blip r:embed="rId2"/>
          <a:srcRect l="52083" t="50993" r="11218" b="27182"/>
          <a:stretch/>
        </p:blipFill>
        <p:spPr bwMode="auto">
          <a:xfrm>
            <a:off x="5496312" y="3023949"/>
            <a:ext cx="3858429" cy="2546837"/>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0C6D8E6C-C050-4F39-A122-EAB798CF79BB}"/>
              </a:ext>
            </a:extLst>
          </p:cNvPr>
          <p:cNvPicPr>
            <a:picLocks noChangeAspect="1"/>
          </p:cNvPicPr>
          <p:nvPr/>
        </p:nvPicPr>
        <p:blipFill>
          <a:blip r:embed="rId3"/>
          <a:stretch>
            <a:fillRect/>
          </a:stretch>
        </p:blipFill>
        <p:spPr>
          <a:xfrm>
            <a:off x="0" y="1998621"/>
            <a:ext cx="10287000" cy="5141"/>
          </a:xfrm>
          <a:prstGeom prst="rect">
            <a:avLst/>
          </a:prstGeom>
          <a:ln w="9525">
            <a:solidFill>
              <a:srgbClr val="FF9900"/>
            </a:solidFill>
          </a:ln>
        </p:spPr>
      </p:pic>
      <p:sp>
        <p:nvSpPr>
          <p:cNvPr id="9" name="Rectángulo 8">
            <a:extLst>
              <a:ext uri="{FF2B5EF4-FFF2-40B4-BE49-F238E27FC236}">
                <a16:creationId xmlns:a16="http://schemas.microsoft.com/office/drawing/2014/main" id="{1F7C7390-0D02-43B3-925E-5DB67A7FC16B}"/>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3212650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DB2659-7DB5-4B46-8E39-852FB432EEB6}"/>
              </a:ext>
            </a:extLst>
          </p:cNvPr>
          <p:cNvSpPr>
            <a:spLocks noGrp="1"/>
          </p:cNvSpPr>
          <p:nvPr>
            <p:ph type="title"/>
          </p:nvPr>
        </p:nvSpPr>
        <p:spPr/>
        <p:txBody>
          <a:bodyPr>
            <a:normAutofit/>
          </a:bodyPr>
          <a:lstStyle/>
          <a:p>
            <a:pPr algn="ctr"/>
            <a:r>
              <a:rPr lang="es-MX" sz="3375" b="1" dirty="0" err="1">
                <a:solidFill>
                  <a:srgbClr val="FF0000"/>
                </a:solidFill>
                <a:latin typeface="Arial" panose="020B0604020202020204" pitchFamily="34" charset="0"/>
                <a:cs typeface="Arial" panose="020B0604020202020204" pitchFamily="34" charset="0"/>
              </a:rPr>
              <a:t>Substance</a:t>
            </a:r>
            <a:r>
              <a:rPr lang="es-MX" sz="3375" b="1" dirty="0">
                <a:solidFill>
                  <a:srgbClr val="FF0000"/>
                </a:solidFill>
                <a:latin typeface="Arial" panose="020B0604020202020204" pitchFamily="34" charset="0"/>
                <a:cs typeface="Arial" panose="020B0604020202020204" pitchFamily="34" charset="0"/>
              </a:rPr>
              <a:t> Use </a:t>
            </a:r>
          </a:p>
        </p:txBody>
      </p:sp>
      <p:sp>
        <p:nvSpPr>
          <p:cNvPr id="3" name="Marcador de contenido 2">
            <a:extLst>
              <a:ext uri="{FF2B5EF4-FFF2-40B4-BE49-F238E27FC236}">
                <a16:creationId xmlns:a16="http://schemas.microsoft.com/office/drawing/2014/main" id="{846047CA-6572-4888-B68F-352659D1EC9A}"/>
              </a:ext>
            </a:extLst>
          </p:cNvPr>
          <p:cNvSpPr>
            <a:spLocks noGrp="1"/>
          </p:cNvSpPr>
          <p:nvPr>
            <p:ph idx="1"/>
          </p:nvPr>
        </p:nvSpPr>
        <p:spPr/>
        <p:txBody>
          <a:bodyPr>
            <a:normAutofit/>
          </a:bodyPr>
          <a:lstStyle/>
          <a:p>
            <a:r>
              <a:rPr lang="es-MX" sz="1688" dirty="0" err="1">
                <a:latin typeface="Arial" panose="020B0604020202020204" pitchFamily="34" charset="0"/>
                <a:cs typeface="Arial" panose="020B0604020202020204" pitchFamily="34" charset="0"/>
              </a:rPr>
              <a:t>Addiction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is</a:t>
            </a:r>
            <a:r>
              <a:rPr lang="es-MX" sz="1688" dirty="0">
                <a:latin typeface="Arial" panose="020B0604020202020204" pitchFamily="34" charset="0"/>
                <a:cs typeface="Arial" panose="020B0604020202020204" pitchFamily="34" charset="0"/>
              </a:rPr>
              <a:t> a </a:t>
            </a:r>
            <a:r>
              <a:rPr lang="es-MX" sz="1688" dirty="0" err="1">
                <a:latin typeface="Arial" panose="020B0604020202020204" pitchFamily="34" charset="0"/>
                <a:cs typeface="Arial" panose="020B0604020202020204" pitchFamily="34" charset="0"/>
              </a:rPr>
              <a:t>chronic</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characterized</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by</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compulsive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or</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uncontrollable</a:t>
            </a:r>
            <a:r>
              <a:rPr lang="es-MX" sz="1688" dirty="0">
                <a:latin typeface="Arial" panose="020B0604020202020204" pitchFamily="34" charset="0"/>
                <a:cs typeface="Arial" panose="020B0604020202020204" pitchFamily="34" charset="0"/>
              </a:rPr>
              <a:t> use </a:t>
            </a:r>
            <a:r>
              <a:rPr lang="es-MX" sz="1688" dirty="0" err="1">
                <a:latin typeface="Arial" panose="020B0604020202020204" pitchFamily="34" charset="0"/>
                <a:cs typeface="Arial" panose="020B0604020202020204" pitchFamily="34" charset="0"/>
              </a:rPr>
              <a:t>of</a:t>
            </a:r>
            <a:r>
              <a:rPr lang="es-MX" sz="1688" dirty="0">
                <a:latin typeface="Arial" panose="020B0604020202020204" pitchFamily="34" charset="0"/>
                <a:cs typeface="Arial" panose="020B0604020202020204" pitchFamily="34" charset="0"/>
              </a:rPr>
              <a:t> a </a:t>
            </a:r>
            <a:r>
              <a:rPr lang="es-MX" sz="1688" dirty="0" err="1">
                <a:latin typeface="Arial" panose="020B0604020202020204" pitchFamily="34" charset="0"/>
                <a:cs typeface="Arial" panose="020B0604020202020204" pitchFamily="34" charset="0"/>
              </a:rPr>
              <a:t>substance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or</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behavior</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despite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harmful</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consequences</a:t>
            </a:r>
            <a:r>
              <a:rPr lang="es-MX" sz="1688" dirty="0">
                <a:latin typeface="Arial" panose="020B0604020202020204" pitchFamily="34" charset="0"/>
                <a:cs typeface="Arial" panose="020B0604020202020204" pitchFamily="34" charset="0"/>
              </a:rPr>
              <a:t> </a:t>
            </a:r>
          </a:p>
          <a:p>
            <a:pPr marL="0" indent="0">
              <a:buNone/>
            </a:pPr>
            <a:endParaRPr lang="es-MX" sz="1688" dirty="0">
              <a:latin typeface="Arial" panose="020B0604020202020204" pitchFamily="34" charset="0"/>
              <a:cs typeface="Arial" panose="020B0604020202020204" pitchFamily="34" charset="0"/>
            </a:endParaRPr>
          </a:p>
          <a:p>
            <a:r>
              <a:rPr lang="es-MX" sz="1688" dirty="0">
                <a:latin typeface="Arial" panose="020B0604020202020204" pitchFamily="34" charset="0"/>
                <a:cs typeface="Arial" panose="020B0604020202020204" pitchFamily="34" charset="0"/>
              </a:rPr>
              <a:t>Over 40 million Americans meet clinical criteria for addiction to nicotine, alcohol or other drugs</a:t>
            </a:r>
          </a:p>
          <a:p>
            <a:pPr marL="0" indent="0">
              <a:buNone/>
            </a:pPr>
            <a:endParaRPr lang="es-MX" sz="1688" dirty="0">
              <a:latin typeface="Arial" panose="020B0604020202020204" pitchFamily="34" charset="0"/>
              <a:cs typeface="Arial" panose="020B0604020202020204" pitchFamily="34" charset="0"/>
            </a:endParaRPr>
          </a:p>
          <a:p>
            <a:r>
              <a:rPr lang="es-MX" sz="1688" dirty="0" err="1">
                <a:latin typeface="Arial" panose="020B0604020202020204" pitchFamily="34" charset="0"/>
                <a:cs typeface="Arial" panose="020B0604020202020204" pitchFamily="34" charset="0"/>
              </a:rPr>
              <a:t>Another</a:t>
            </a:r>
            <a:r>
              <a:rPr lang="es-MX" sz="1688" dirty="0">
                <a:latin typeface="Arial" panose="020B0604020202020204" pitchFamily="34" charset="0"/>
                <a:cs typeface="Arial" panose="020B0604020202020204" pitchFamily="34" charset="0"/>
              </a:rPr>
              <a:t> 80 </a:t>
            </a:r>
            <a:r>
              <a:rPr lang="es-MX" sz="1688" dirty="0" err="1">
                <a:latin typeface="Arial" panose="020B0604020202020204" pitchFamily="34" charset="0"/>
                <a:cs typeface="Arial" panose="020B0604020202020204" pitchFamily="34" charset="0"/>
              </a:rPr>
              <a:t>million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may</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not</a:t>
            </a:r>
            <a:r>
              <a:rPr lang="es-MX" sz="1688" dirty="0">
                <a:latin typeface="Arial" panose="020B0604020202020204" pitchFamily="34" charset="0"/>
                <a:cs typeface="Arial" panose="020B0604020202020204" pitchFamily="34" charset="0"/>
              </a:rPr>
              <a:t> be </a:t>
            </a:r>
            <a:r>
              <a:rPr lang="es-MX" sz="1688" dirty="0" err="1">
                <a:latin typeface="Arial" panose="020B0604020202020204" pitchFamily="34" charset="0"/>
                <a:cs typeface="Arial" panose="020B0604020202020204" pitchFamily="34" charset="0"/>
              </a:rPr>
              <a:t>addicted</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but</a:t>
            </a:r>
            <a:r>
              <a:rPr lang="es-MX" sz="1688" dirty="0">
                <a:latin typeface="Arial" panose="020B0604020202020204" pitchFamily="34" charset="0"/>
                <a:cs typeface="Arial" panose="020B0604020202020204" pitchFamily="34" charset="0"/>
              </a:rPr>
              <a:t> are </a:t>
            </a:r>
            <a:r>
              <a:rPr lang="es-MX" sz="1688" dirty="0" err="1">
                <a:latin typeface="Arial" panose="020B0604020202020204" pitchFamily="34" charset="0"/>
                <a:cs typeface="Arial" panose="020B0604020202020204" pitchFamily="34" charset="0"/>
              </a:rPr>
              <a:t>risky</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users</a:t>
            </a:r>
            <a:r>
              <a:rPr lang="es-MX" sz="1688" dirty="0">
                <a:latin typeface="Arial" panose="020B0604020202020204" pitchFamily="34" charset="0"/>
                <a:cs typeface="Arial" panose="020B0604020202020204" pitchFamily="34" charset="0"/>
              </a:rPr>
              <a:t> – more </a:t>
            </a:r>
            <a:r>
              <a:rPr lang="es-MX" sz="1688" dirty="0" err="1">
                <a:latin typeface="Arial" panose="020B0604020202020204" pitchFamily="34" charset="0"/>
                <a:cs typeface="Arial" panose="020B0604020202020204" pitchFamily="34" charset="0"/>
              </a:rPr>
              <a:t>than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number</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of</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people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with</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cancer</a:t>
            </a:r>
            <a:r>
              <a:rPr lang="es-MX" sz="1688" dirty="0">
                <a:latin typeface="Arial" panose="020B0604020202020204" pitchFamily="34" charset="0"/>
                <a:cs typeface="Arial" panose="020B0604020202020204" pitchFamily="34" charset="0"/>
              </a:rPr>
              <a:t>, diabetes </a:t>
            </a:r>
            <a:r>
              <a:rPr lang="es-MX" sz="1688" dirty="0" err="1">
                <a:latin typeface="Arial" panose="020B0604020202020204" pitchFamily="34" charset="0"/>
                <a:cs typeface="Arial" panose="020B0604020202020204" pitchFamily="34" charset="0"/>
              </a:rPr>
              <a:t>or</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hypertension</a:t>
            </a:r>
            <a:r>
              <a:rPr lang="es-MX" sz="1688" dirty="0">
                <a:latin typeface="Arial" panose="020B0604020202020204" pitchFamily="34" charset="0"/>
                <a:cs typeface="Arial" panose="020B0604020202020204" pitchFamily="34" charset="0"/>
              </a:rPr>
              <a:t> </a:t>
            </a:r>
          </a:p>
          <a:p>
            <a:pPr marL="0" indent="0">
              <a:buNone/>
            </a:pPr>
            <a:endParaRPr lang="es-MX" sz="1688" dirty="0">
              <a:latin typeface="Arial" panose="020B0604020202020204" pitchFamily="34" charset="0"/>
              <a:cs typeface="Arial" panose="020B0604020202020204" pitchFamily="34" charset="0"/>
            </a:endParaRPr>
          </a:p>
          <a:p>
            <a:r>
              <a:rPr lang="es-MX" sz="1688" dirty="0" err="1">
                <a:latin typeface="Arial" panose="020B0604020202020204" pitchFamily="34" charset="0"/>
                <a:cs typeface="Arial" panose="020B0604020202020204" pitchFamily="34" charset="0"/>
              </a:rPr>
              <a:t>Presence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of</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an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addiction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or</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risky</a:t>
            </a:r>
            <a:r>
              <a:rPr lang="es-MX" sz="1688" dirty="0">
                <a:latin typeface="Arial" panose="020B0604020202020204" pitchFamily="34" charset="0"/>
                <a:cs typeface="Arial" panose="020B0604020202020204" pitchFamily="34" charset="0"/>
              </a:rPr>
              <a:t> use </a:t>
            </a:r>
            <a:r>
              <a:rPr lang="es-MX" sz="1688" dirty="0" err="1">
                <a:latin typeface="Arial" panose="020B0604020202020204" pitchFamily="34" charset="0"/>
                <a:cs typeface="Arial" panose="020B0604020202020204" pitchFamily="34" charset="0"/>
              </a:rPr>
              <a:t>doubles</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risk</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of</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overdose</a:t>
            </a:r>
            <a:r>
              <a:rPr lang="es-MX" sz="1688" dirty="0">
                <a:latin typeface="Arial" panose="020B0604020202020204" pitchFamily="34" charset="0"/>
                <a:cs typeface="Arial" panose="020B0604020202020204" pitchFamily="34" charset="0"/>
              </a:rPr>
              <a:t>, motor </a:t>
            </a:r>
            <a:r>
              <a:rPr lang="es-MX" sz="1688" dirty="0" err="1">
                <a:latin typeface="Arial" panose="020B0604020202020204" pitchFamily="34" charset="0"/>
                <a:cs typeface="Arial" panose="020B0604020202020204" pitchFamily="34" charset="0"/>
              </a:rPr>
              <a:t>vehicle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crashes</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traumatic</a:t>
            </a:r>
            <a:r>
              <a:rPr lang="es-MX" sz="1688" dirty="0">
                <a:latin typeface="Arial" panose="020B0604020202020204" pitchFamily="34" charset="0"/>
                <a:cs typeface="Arial" panose="020B0604020202020204" pitchFamily="34" charset="0"/>
              </a:rPr>
              <a:t> injuries and </a:t>
            </a:r>
            <a:r>
              <a:rPr lang="es-MX" sz="1688" dirty="0" err="1">
                <a:latin typeface="Arial" panose="020B0604020202020204" pitchFamily="34" charset="0"/>
                <a:cs typeface="Arial" panose="020B0604020202020204" pitchFamily="34" charset="0"/>
              </a:rPr>
              <a:t>chronic</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conditions</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such</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asarthritis</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chronic</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pain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hypertension</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heart</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disease</a:t>
            </a:r>
            <a:r>
              <a:rPr lang="es-MX" sz="1688" dirty="0">
                <a:latin typeface="Arial" panose="020B0604020202020204" pitchFamily="34" charset="0"/>
                <a:cs typeface="Arial" panose="020B0604020202020204" pitchFamily="34" charset="0"/>
              </a:rPr>
              <a:t>, </a:t>
            </a:r>
            <a:r>
              <a:rPr lang="es-MX" sz="1688" dirty="0" err="1">
                <a:latin typeface="Arial" panose="020B0604020202020204" pitchFamily="34" charset="0"/>
                <a:cs typeface="Arial" panose="020B0604020202020204" pitchFamily="34" charset="0"/>
              </a:rPr>
              <a:t>stroke</a:t>
            </a:r>
            <a:r>
              <a:rPr lang="es-MX" sz="1688" dirty="0">
                <a:latin typeface="Arial" panose="020B0604020202020204" pitchFamily="34" charset="0"/>
                <a:cs typeface="Arial" panose="020B0604020202020204" pitchFamily="34" charset="0"/>
              </a:rPr>
              <a:t>, diabetes, and </a:t>
            </a:r>
            <a:r>
              <a:rPr lang="es-MX" sz="1688" dirty="0" err="1">
                <a:latin typeface="Arial" panose="020B0604020202020204" pitchFamily="34" charset="0"/>
                <a:cs typeface="Arial" panose="020B0604020202020204" pitchFamily="34" charset="0"/>
              </a:rPr>
              <a:t>asthma</a:t>
            </a:r>
            <a:endParaRPr lang="es-MX" sz="1688"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5EB7E67-9B08-4AA2-A1F4-E7A603505145}"/>
              </a:ext>
            </a:extLst>
          </p:cNvPr>
          <p:cNvPicPr>
            <a:picLocks noChangeAspect="1"/>
          </p:cNvPicPr>
          <p:nvPr/>
        </p:nvPicPr>
        <p:blipFill>
          <a:blip r:embed="rId2"/>
          <a:stretch>
            <a:fillRect/>
          </a:stretch>
        </p:blipFill>
        <p:spPr>
          <a:xfrm>
            <a:off x="0" y="1717258"/>
            <a:ext cx="10287000" cy="5141"/>
          </a:xfrm>
          <a:prstGeom prst="rect">
            <a:avLst/>
          </a:prstGeom>
          <a:ln w="9525">
            <a:solidFill>
              <a:srgbClr val="FF9900"/>
            </a:solidFill>
          </a:ln>
        </p:spPr>
      </p:pic>
      <p:sp>
        <p:nvSpPr>
          <p:cNvPr id="5" name="Rectángulo 4">
            <a:extLst>
              <a:ext uri="{FF2B5EF4-FFF2-40B4-BE49-F238E27FC236}">
                <a16:creationId xmlns:a16="http://schemas.microsoft.com/office/drawing/2014/main" id="{C9AABE34-7B91-44B3-B72A-9007383F5187}"/>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3856519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DB2659-7DB5-4B46-8E39-852FB432EEB6}"/>
              </a:ext>
            </a:extLst>
          </p:cNvPr>
          <p:cNvSpPr>
            <a:spLocks noGrp="1"/>
          </p:cNvSpPr>
          <p:nvPr>
            <p:ph type="title"/>
          </p:nvPr>
        </p:nvSpPr>
        <p:spPr/>
        <p:txBody>
          <a:bodyPr>
            <a:normAutofit/>
          </a:bodyPr>
          <a:lstStyle/>
          <a:p>
            <a:pPr algn="ctr"/>
            <a:r>
              <a:rPr lang="es-MX" sz="3375" dirty="0">
                <a:solidFill>
                  <a:srgbClr val="FF0000"/>
                </a:solidFill>
                <a:latin typeface="Arial" panose="020B0604020202020204" pitchFamily="34" charset="0"/>
                <a:cs typeface="Arial" panose="020B0604020202020204" pitchFamily="34" charset="0"/>
              </a:rPr>
              <a:t>Pillar 6A: Avoiding risky behaviors</a:t>
            </a:r>
            <a:endParaRPr lang="es-MX" sz="3375" b="1" dirty="0">
              <a:solidFill>
                <a:srgbClr val="FF0000"/>
              </a:solidFill>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846047CA-6572-4888-B68F-352659D1EC9A}"/>
              </a:ext>
            </a:extLst>
          </p:cNvPr>
          <p:cNvSpPr>
            <a:spLocks noGrp="1"/>
          </p:cNvSpPr>
          <p:nvPr>
            <p:ph idx="1"/>
          </p:nvPr>
        </p:nvSpPr>
        <p:spPr/>
        <p:txBody>
          <a:bodyPr>
            <a:normAutofit/>
          </a:bodyPr>
          <a:lstStyle/>
          <a:p>
            <a:r>
              <a:rPr lang="es-MX" sz="1688" dirty="0">
                <a:latin typeface="Arial" panose="020B0604020202020204" pitchFamily="34" charset="0"/>
                <a:cs typeface="Arial" panose="020B0604020202020204" pitchFamily="34" charset="0"/>
              </a:rPr>
              <a:t>Gun Safety</a:t>
            </a:r>
          </a:p>
          <a:p>
            <a:r>
              <a:rPr lang="es-MX" sz="1688" dirty="0">
                <a:latin typeface="Arial" panose="020B0604020202020204" pitchFamily="34" charset="0"/>
                <a:cs typeface="Arial" panose="020B0604020202020204" pitchFamily="34" charset="0"/>
              </a:rPr>
              <a:t>Suicide Prevention</a:t>
            </a:r>
          </a:p>
          <a:p>
            <a:r>
              <a:rPr lang="es-MX" sz="1688" dirty="0">
                <a:latin typeface="Arial" panose="020B0604020202020204" pitchFamily="34" charset="0"/>
                <a:cs typeface="Arial" panose="020B0604020202020204" pitchFamily="34" charset="0"/>
              </a:rPr>
              <a:t>Avoid Gambling</a:t>
            </a:r>
          </a:p>
          <a:p>
            <a:r>
              <a:rPr lang="es-MX" sz="1688" dirty="0">
                <a:latin typeface="Arial" panose="020B0604020202020204" pitchFamily="34" charset="0"/>
                <a:cs typeface="Arial" panose="020B0604020202020204" pitchFamily="34" charset="0"/>
              </a:rPr>
              <a:t>Accident Prevention</a:t>
            </a:r>
          </a:p>
          <a:p>
            <a:r>
              <a:rPr lang="es-MX" sz="1688" dirty="0">
                <a:latin typeface="Arial" panose="020B0604020202020204" pitchFamily="34" charset="0"/>
                <a:cs typeface="Arial" panose="020B0604020202020204" pitchFamily="34" charset="0"/>
              </a:rPr>
              <a:t>Safe Driving</a:t>
            </a:r>
          </a:p>
          <a:p>
            <a:r>
              <a:rPr lang="es-MX" sz="1688" dirty="0">
                <a:latin typeface="Arial" panose="020B0604020202020204" pitchFamily="34" charset="0"/>
                <a:cs typeface="Arial" panose="020B0604020202020204" pitchFamily="34" charset="0"/>
              </a:rPr>
              <a:t>Fall prevention</a:t>
            </a:r>
          </a:p>
        </p:txBody>
      </p:sp>
      <p:pic>
        <p:nvPicPr>
          <p:cNvPr id="4" name="Imagen 3">
            <a:extLst>
              <a:ext uri="{FF2B5EF4-FFF2-40B4-BE49-F238E27FC236}">
                <a16:creationId xmlns:a16="http://schemas.microsoft.com/office/drawing/2014/main" id="{F5EB7E67-9B08-4AA2-A1F4-E7A603505145}"/>
              </a:ext>
            </a:extLst>
          </p:cNvPr>
          <p:cNvPicPr>
            <a:picLocks noChangeAspect="1"/>
          </p:cNvPicPr>
          <p:nvPr/>
        </p:nvPicPr>
        <p:blipFill>
          <a:blip r:embed="rId2"/>
          <a:stretch>
            <a:fillRect/>
          </a:stretch>
        </p:blipFill>
        <p:spPr>
          <a:xfrm>
            <a:off x="0" y="1717258"/>
            <a:ext cx="10287000" cy="5141"/>
          </a:xfrm>
          <a:prstGeom prst="rect">
            <a:avLst/>
          </a:prstGeom>
          <a:ln w="9525">
            <a:solidFill>
              <a:srgbClr val="FF9900"/>
            </a:solidFill>
          </a:ln>
        </p:spPr>
      </p:pic>
      <p:sp>
        <p:nvSpPr>
          <p:cNvPr id="5" name="Rectángulo 4">
            <a:extLst>
              <a:ext uri="{FF2B5EF4-FFF2-40B4-BE49-F238E27FC236}">
                <a16:creationId xmlns:a16="http://schemas.microsoft.com/office/drawing/2014/main" id="{C9AABE34-7B91-44B3-B72A-9007383F5187}"/>
              </a:ext>
            </a:extLst>
          </p:cNvPr>
          <p:cNvSpPr/>
          <p:nvPr/>
        </p:nvSpPr>
        <p:spPr>
          <a:xfrm>
            <a:off x="0" y="6014145"/>
            <a:ext cx="10287000" cy="30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25"/>
          </a:p>
        </p:txBody>
      </p:sp>
    </p:spTree>
    <p:extLst>
      <p:ext uri="{BB962C8B-B14F-4D97-AF65-F5344CB8AC3E}">
        <p14:creationId xmlns:p14="http://schemas.microsoft.com/office/powerpoint/2010/main" val="41102186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30417A7-C8DF-1894-7D9C-FB3C3105CA43}"/>
              </a:ext>
            </a:extLst>
          </p:cNvPr>
          <p:cNvGraphicFramePr/>
          <p:nvPr/>
        </p:nvGraphicFramePr>
        <p:xfrm>
          <a:off x="2786062" y="617220"/>
          <a:ext cx="7226618" cy="5623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14BAA1BE-0D7E-ECBD-0CC3-3C288D2A2EB8}"/>
              </a:ext>
            </a:extLst>
          </p:cNvPr>
          <p:cNvSpPr/>
          <p:nvPr/>
        </p:nvSpPr>
        <p:spPr>
          <a:xfrm>
            <a:off x="462915" y="2636044"/>
            <a:ext cx="2503170" cy="159448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63" b="1" dirty="0">
                <a:solidFill>
                  <a:srgbClr val="0070C0"/>
                </a:solidFill>
              </a:rPr>
              <a:t>Other Lifestyle Dimensions</a:t>
            </a:r>
          </a:p>
        </p:txBody>
      </p:sp>
      <p:pic>
        <p:nvPicPr>
          <p:cNvPr id="4" name="Picture 2" descr="Beautiful nature drawing of sunset with river and palm trees posters for  the wall • posters wilderness, animal, autumn | myloview.com">
            <a:extLst>
              <a:ext uri="{FF2B5EF4-FFF2-40B4-BE49-F238E27FC236}">
                <a16:creationId xmlns:a16="http://schemas.microsoft.com/office/drawing/2014/main" id="{EB34D696-2A04-F88D-A99D-3516E954DD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3181" r="24053" b="26249"/>
          <a:stretch/>
        </p:blipFill>
        <p:spPr bwMode="auto">
          <a:xfrm>
            <a:off x="3119030" y="1181822"/>
            <a:ext cx="604463" cy="646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utline drawing smartphone. Elegant thin line - Stock Illustration  [40035546] - PIXTA">
            <a:extLst>
              <a:ext uri="{FF2B5EF4-FFF2-40B4-BE49-F238E27FC236}">
                <a16:creationId xmlns:a16="http://schemas.microsoft.com/office/drawing/2014/main" id="{3BA4BFE7-3869-2F4C-2492-31E5F1BE8E4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342" t="4356" r="22217" b="8032"/>
          <a:stretch/>
        </p:blipFill>
        <p:spPr bwMode="auto">
          <a:xfrm rot="19528846">
            <a:off x="3629992" y="2322575"/>
            <a:ext cx="527802" cy="900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3,300+ Spiral Spiritual Illustrations, Royalty-Free Vector Graphics &amp; Clip  Art - iStock | Power animal, Nature night">
            <a:extLst>
              <a:ext uri="{FF2B5EF4-FFF2-40B4-BE49-F238E27FC236}">
                <a16:creationId xmlns:a16="http://schemas.microsoft.com/office/drawing/2014/main" id="{461B02E8-DE41-3B6B-CDDD-B1AF96CE947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046" r="1"/>
          <a:stretch/>
        </p:blipFill>
        <p:spPr bwMode="auto">
          <a:xfrm>
            <a:off x="3498652" y="3761166"/>
            <a:ext cx="849078" cy="632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82F5589-420A-5836-CF5B-79191AD0449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095069" y="5030091"/>
            <a:ext cx="626508" cy="646087"/>
          </a:xfrm>
          <a:prstGeom prst="rect">
            <a:avLst/>
          </a:prstGeom>
        </p:spPr>
      </p:pic>
      <p:sp>
        <p:nvSpPr>
          <p:cNvPr id="8" name="Slide Number Placeholder 7">
            <a:extLst>
              <a:ext uri="{FF2B5EF4-FFF2-40B4-BE49-F238E27FC236}">
                <a16:creationId xmlns:a16="http://schemas.microsoft.com/office/drawing/2014/main" id="{4A3C33DF-468F-F128-825B-6DB45AAF5A8E}"/>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5A5C10-B70E-4DE0-9B85-CF8C1BCC35D1}" type="slidenum">
              <a:rPr lang="en-US" smtClean="0"/>
              <a:pPr/>
              <a:t>49</a:t>
            </a:fld>
            <a:endParaRPr lang="en-US"/>
          </a:p>
        </p:txBody>
      </p:sp>
    </p:spTree>
    <p:extLst>
      <p:ext uri="{BB962C8B-B14F-4D97-AF65-F5344CB8AC3E}">
        <p14:creationId xmlns:p14="http://schemas.microsoft.com/office/powerpoint/2010/main" val="384427241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418CA3-628F-1570-97D5-CABD3C3ABFC5}"/>
              </a:ext>
            </a:extLst>
          </p:cNvPr>
          <p:cNvPicPr>
            <a:picLocks noChangeAspect="1"/>
          </p:cNvPicPr>
          <p:nvPr/>
        </p:nvPicPr>
        <p:blipFill>
          <a:blip r:embed="rId2"/>
          <a:stretch>
            <a:fillRect/>
          </a:stretch>
        </p:blipFill>
        <p:spPr>
          <a:xfrm>
            <a:off x="2941425" y="535781"/>
            <a:ext cx="4404150" cy="5786438"/>
          </a:xfrm>
          <a:prstGeom prst="rect">
            <a:avLst/>
          </a:prstGeom>
        </p:spPr>
      </p:pic>
    </p:spTree>
    <p:extLst>
      <p:ext uri="{BB962C8B-B14F-4D97-AF65-F5344CB8AC3E}">
        <p14:creationId xmlns:p14="http://schemas.microsoft.com/office/powerpoint/2010/main" val="1692616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C0B5-4E86-C117-D05F-AC5DFFC9FB72}"/>
              </a:ext>
            </a:extLst>
          </p:cNvPr>
          <p:cNvSpPr>
            <a:spLocks noGrp="1"/>
          </p:cNvSpPr>
          <p:nvPr>
            <p:ph type="title"/>
          </p:nvPr>
        </p:nvSpPr>
        <p:spPr/>
        <p:txBody>
          <a:bodyPr/>
          <a:lstStyle/>
          <a:p>
            <a:r>
              <a:rPr lang="en-US" sz="3713" b="1" dirty="0">
                <a:solidFill>
                  <a:schemeClr val="accent3">
                    <a:lumMod val="60000"/>
                    <a:lumOff val="40000"/>
                  </a:schemeClr>
                </a:solidFill>
              </a:rPr>
              <a:t>Nature Connection</a:t>
            </a:r>
            <a:endParaRPr lang="en-US" sz="3713" dirty="0">
              <a:solidFill>
                <a:schemeClr val="accent3">
                  <a:lumMod val="60000"/>
                  <a:lumOff val="40000"/>
                </a:schemeClr>
              </a:solidFill>
            </a:endParaRPr>
          </a:p>
        </p:txBody>
      </p:sp>
      <p:sp>
        <p:nvSpPr>
          <p:cNvPr id="6" name="Rectangle: Single Corner Snipped 5">
            <a:extLst>
              <a:ext uri="{FF2B5EF4-FFF2-40B4-BE49-F238E27FC236}">
                <a16:creationId xmlns:a16="http://schemas.microsoft.com/office/drawing/2014/main" id="{CA2AF616-39DA-D3F2-1C3D-1AEABED9563F}"/>
              </a:ext>
            </a:extLst>
          </p:cNvPr>
          <p:cNvSpPr/>
          <p:nvPr/>
        </p:nvSpPr>
        <p:spPr>
          <a:xfrm>
            <a:off x="683437" y="2616164"/>
            <a:ext cx="4394274" cy="1596877"/>
          </a:xfrm>
          <a:prstGeom prst="snip1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8" kern="0" dirty="0">
                <a:solidFill>
                  <a:srgbClr val="7030A0"/>
                </a:solidFill>
                <a:cs typeface="Times New Roman" panose="02020603050405020304" pitchFamily="18" charset="0"/>
              </a:rPr>
              <a:t>V</a:t>
            </a:r>
            <a:r>
              <a:rPr lang="en-US" sz="1688" kern="0" dirty="0">
                <a:solidFill>
                  <a:srgbClr val="7030A0"/>
                </a:solidFill>
                <a:ea typeface="Times New Roman" panose="02020603050405020304" pitchFamily="18" charset="0"/>
                <a:cs typeface="Times New Roman" panose="02020603050405020304" pitchFamily="18" charset="0"/>
              </a:rPr>
              <a:t>iewing a virtual nature video led to decreased state anxiety and salivary cortisol levels.</a:t>
            </a:r>
          </a:p>
          <a:p>
            <a:pPr algn="ctr"/>
            <a:r>
              <a:rPr lang="en-US" sz="1688" kern="0" dirty="0">
                <a:solidFill>
                  <a:srgbClr val="7030A0"/>
                </a:solidFill>
                <a:ea typeface="Calibri" panose="020F0502020204030204" pitchFamily="34" charset="0"/>
                <a:cs typeface="Times New Roman" panose="02020603050405020304" pitchFamily="18" charset="0"/>
              </a:rPr>
              <a:t>(J</a:t>
            </a:r>
            <a:r>
              <a:rPr lang="en-US" sz="1688" kern="0" dirty="0">
                <a:solidFill>
                  <a:srgbClr val="7030A0"/>
                </a:solidFill>
                <a:ea typeface="Times New Roman" panose="02020603050405020304" pitchFamily="18" charset="0"/>
              </a:rPr>
              <a:t>o &amp; Song, 2020</a:t>
            </a:r>
            <a:r>
              <a:rPr lang="en-US" sz="1688" kern="0" dirty="0">
                <a:solidFill>
                  <a:srgbClr val="7030A0"/>
                </a:solidFill>
                <a:ea typeface="Times New Roman" panose="02020603050405020304" pitchFamily="18" charset="0"/>
                <a:cs typeface="Times New Roman" panose="02020603050405020304" pitchFamily="18" charset="0"/>
              </a:rPr>
              <a:t>)</a:t>
            </a:r>
            <a:endParaRPr lang="en-US" sz="1688" kern="100" dirty="0">
              <a:solidFill>
                <a:srgbClr val="7030A0"/>
              </a:solidFill>
              <a:ea typeface="Calibri" panose="020F0502020204030204" pitchFamily="34" charset="0"/>
              <a:cs typeface="Times New Roman" panose="02020603050405020304" pitchFamily="18" charset="0"/>
            </a:endParaRPr>
          </a:p>
        </p:txBody>
      </p:sp>
      <p:sp>
        <p:nvSpPr>
          <p:cNvPr id="7" name="Rectangle: Single Corner Snipped 6">
            <a:extLst>
              <a:ext uri="{FF2B5EF4-FFF2-40B4-BE49-F238E27FC236}">
                <a16:creationId xmlns:a16="http://schemas.microsoft.com/office/drawing/2014/main" id="{A7B4EAF7-0AB0-BE51-03EB-2234AEA689AA}"/>
              </a:ext>
            </a:extLst>
          </p:cNvPr>
          <p:cNvSpPr/>
          <p:nvPr/>
        </p:nvSpPr>
        <p:spPr>
          <a:xfrm>
            <a:off x="5209287" y="2630562"/>
            <a:ext cx="4394274" cy="1596877"/>
          </a:xfrm>
          <a:prstGeom prst="snip1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8" kern="0" dirty="0">
                <a:solidFill>
                  <a:srgbClr val="0070C0"/>
                </a:solidFill>
                <a:ea typeface="Times New Roman" panose="02020603050405020304" pitchFamily="18" charset="0"/>
                <a:cs typeface="Times New Roman" panose="02020603050405020304" pitchFamily="18" charset="0"/>
              </a:rPr>
              <a:t>Nature provides benefits to mental health, including stress reduction, improved cognitive function, and increased social cohesion.</a:t>
            </a:r>
          </a:p>
          <a:p>
            <a:pPr algn="ctr"/>
            <a:r>
              <a:rPr lang="en-US" sz="1688" kern="0" dirty="0">
                <a:solidFill>
                  <a:srgbClr val="0070C0"/>
                </a:solidFill>
                <a:ea typeface="Times New Roman" panose="02020603050405020304" pitchFamily="18" charset="0"/>
                <a:cs typeface="Times New Roman" panose="02020603050405020304" pitchFamily="18" charset="0"/>
              </a:rPr>
              <a:t>(</a:t>
            </a:r>
            <a:r>
              <a:rPr lang="en-US" sz="1688" kern="0" dirty="0">
                <a:solidFill>
                  <a:srgbClr val="0070C0"/>
                </a:solidFill>
                <a:ea typeface="Times New Roman" panose="02020603050405020304" pitchFamily="18" charset="0"/>
              </a:rPr>
              <a:t>Bratman</a:t>
            </a:r>
            <a:r>
              <a:rPr lang="en-US" sz="1688" kern="0" dirty="0">
                <a:solidFill>
                  <a:srgbClr val="0070C0"/>
                </a:solidFill>
                <a:ea typeface="Times New Roman" panose="02020603050405020304" pitchFamily="18" charset="0"/>
                <a:cs typeface="Times New Roman" panose="02020603050405020304" pitchFamily="18" charset="0"/>
              </a:rPr>
              <a:t> et al., 2019).</a:t>
            </a:r>
            <a:endParaRPr lang="en-US" sz="1688" kern="100" dirty="0">
              <a:solidFill>
                <a:srgbClr val="0070C0"/>
              </a:solidFill>
              <a:ea typeface="Calibri" panose="020F0502020204030204" pitchFamily="34" charset="0"/>
              <a:cs typeface="Times New Roman" panose="02020603050405020304" pitchFamily="18" charset="0"/>
            </a:endParaRPr>
          </a:p>
          <a:p>
            <a:pPr algn="ctr"/>
            <a:endParaRPr lang="en-US" sz="2025" dirty="0"/>
          </a:p>
        </p:txBody>
      </p:sp>
      <p:sp>
        <p:nvSpPr>
          <p:cNvPr id="8" name="Rectangle: Single Corner Snipped 7">
            <a:extLst>
              <a:ext uri="{FF2B5EF4-FFF2-40B4-BE49-F238E27FC236}">
                <a16:creationId xmlns:a16="http://schemas.microsoft.com/office/drawing/2014/main" id="{B503FFFC-8CCE-B51D-4339-3FC886D33EC9}"/>
              </a:ext>
            </a:extLst>
          </p:cNvPr>
          <p:cNvSpPr/>
          <p:nvPr/>
        </p:nvSpPr>
        <p:spPr>
          <a:xfrm>
            <a:off x="683437" y="4519004"/>
            <a:ext cx="4394274" cy="1596877"/>
          </a:xfrm>
          <a:prstGeom prst="snip1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8" kern="0" dirty="0">
                <a:solidFill>
                  <a:srgbClr val="006600"/>
                </a:solidFill>
                <a:ea typeface="Times New Roman" panose="02020603050405020304" pitchFamily="18" charset="0"/>
                <a:cs typeface="Times New Roman" panose="02020603050405020304" pitchFamily="18" charset="0"/>
              </a:rPr>
              <a:t>Viewing nature images led to augmented parasympathetic activity and improved sleep quality.</a:t>
            </a:r>
            <a:endParaRPr lang="en-US" sz="1688" kern="100" dirty="0">
              <a:solidFill>
                <a:srgbClr val="006600"/>
              </a:solidFill>
              <a:ea typeface="Calibri" panose="020F0502020204030204" pitchFamily="34" charset="0"/>
              <a:cs typeface="Times New Roman" panose="02020603050405020304" pitchFamily="18" charset="0"/>
            </a:endParaRPr>
          </a:p>
          <a:p>
            <a:pPr algn="ctr"/>
            <a:r>
              <a:rPr lang="en-US" sz="1688" dirty="0">
                <a:solidFill>
                  <a:srgbClr val="006600"/>
                </a:solidFill>
              </a:rPr>
              <a:t>(Chou et al., 2021)</a:t>
            </a:r>
          </a:p>
        </p:txBody>
      </p:sp>
      <p:sp>
        <p:nvSpPr>
          <p:cNvPr id="9" name="Rectangle: Single Corner Snipped 8">
            <a:extLst>
              <a:ext uri="{FF2B5EF4-FFF2-40B4-BE49-F238E27FC236}">
                <a16:creationId xmlns:a16="http://schemas.microsoft.com/office/drawing/2014/main" id="{357C2191-19F2-0B1F-EA08-C6B90E416F95}"/>
              </a:ext>
            </a:extLst>
          </p:cNvPr>
          <p:cNvSpPr/>
          <p:nvPr/>
        </p:nvSpPr>
        <p:spPr>
          <a:xfrm>
            <a:off x="5209287" y="4519004"/>
            <a:ext cx="4394274" cy="1596877"/>
          </a:xfrm>
          <a:prstGeom prst="snip1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88" dirty="0">
                <a:solidFill>
                  <a:srgbClr val="7030A0"/>
                </a:solidFill>
              </a:rPr>
              <a:t>Compared to no nature contact, the likelihood of reporting good health or high well-being became significantly greater with contact ≥120 mins/week. </a:t>
            </a:r>
          </a:p>
          <a:p>
            <a:pPr algn="ctr"/>
            <a:r>
              <a:rPr lang="en-US" sz="1688" dirty="0">
                <a:solidFill>
                  <a:srgbClr val="7030A0"/>
                </a:solidFill>
              </a:rPr>
              <a:t>(White et al., 2019)</a:t>
            </a:r>
          </a:p>
        </p:txBody>
      </p:sp>
      <p:sp>
        <p:nvSpPr>
          <p:cNvPr id="3" name="Slide Number Placeholder 2">
            <a:extLst>
              <a:ext uri="{FF2B5EF4-FFF2-40B4-BE49-F238E27FC236}">
                <a16:creationId xmlns:a16="http://schemas.microsoft.com/office/drawing/2014/main" id="{A9E24A3C-EE64-1C97-CFAA-DACD1C80D5DB}"/>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5A5C10-B70E-4DE0-9B85-CF8C1BCC35D1}" type="slidenum">
              <a:rPr lang="en-US" smtClean="0"/>
              <a:pPr/>
              <a:t>50</a:t>
            </a:fld>
            <a:endParaRPr lang="en-US"/>
          </a:p>
        </p:txBody>
      </p:sp>
    </p:spTree>
    <p:extLst>
      <p:ext uri="{BB962C8B-B14F-4D97-AF65-F5344CB8AC3E}">
        <p14:creationId xmlns:p14="http://schemas.microsoft.com/office/powerpoint/2010/main" val="3496135306"/>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4BC26-A54D-3BE5-3EE0-94EC3741755C}"/>
              </a:ext>
            </a:extLst>
          </p:cNvPr>
          <p:cNvSpPr>
            <a:spLocks noGrp="1"/>
          </p:cNvSpPr>
          <p:nvPr>
            <p:ph type="title"/>
          </p:nvPr>
        </p:nvSpPr>
        <p:spPr/>
        <p:txBody>
          <a:bodyPr/>
          <a:lstStyle/>
          <a:p>
            <a:r>
              <a:rPr lang="en-US" dirty="0"/>
              <a:t>Nature</a:t>
            </a:r>
          </a:p>
        </p:txBody>
      </p:sp>
      <p:pic>
        <p:nvPicPr>
          <p:cNvPr id="3" name="Picture 2">
            <a:extLst>
              <a:ext uri="{FF2B5EF4-FFF2-40B4-BE49-F238E27FC236}">
                <a16:creationId xmlns:a16="http://schemas.microsoft.com/office/drawing/2014/main" id="{D060487D-84D0-14B1-48DC-44558BFA7998}"/>
              </a:ext>
            </a:extLst>
          </p:cNvPr>
          <p:cNvPicPr>
            <a:picLocks noChangeAspect="1"/>
          </p:cNvPicPr>
          <p:nvPr/>
        </p:nvPicPr>
        <p:blipFill rotWithShape="1">
          <a:blip r:embed="rId2"/>
          <a:srcRect l="4620" t="8036" r="4312" b="8004"/>
          <a:stretch/>
        </p:blipFill>
        <p:spPr>
          <a:xfrm>
            <a:off x="1072079" y="2099324"/>
            <a:ext cx="8142843" cy="4222895"/>
          </a:xfrm>
          <a:prstGeom prst="rect">
            <a:avLst/>
          </a:prstGeom>
        </p:spPr>
      </p:pic>
      <p:sp>
        <p:nvSpPr>
          <p:cNvPr id="4" name="Slide Number Placeholder 3">
            <a:extLst>
              <a:ext uri="{FF2B5EF4-FFF2-40B4-BE49-F238E27FC236}">
                <a16:creationId xmlns:a16="http://schemas.microsoft.com/office/drawing/2014/main" id="{33ABEF57-E951-8D9D-12A3-A9B9B4DEC8F1}"/>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5A5C10-B70E-4DE0-9B85-CF8C1BCC35D1}" type="slidenum">
              <a:rPr lang="en-US" smtClean="0"/>
              <a:pPr/>
              <a:t>51</a:t>
            </a:fld>
            <a:endParaRPr lang="en-US"/>
          </a:p>
        </p:txBody>
      </p:sp>
    </p:spTree>
    <p:extLst>
      <p:ext uri="{BB962C8B-B14F-4D97-AF65-F5344CB8AC3E}">
        <p14:creationId xmlns:p14="http://schemas.microsoft.com/office/powerpoint/2010/main" val="2899284544"/>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F9AE-E75B-439C-859E-5AD242A03C1C}"/>
              </a:ext>
            </a:extLst>
          </p:cNvPr>
          <p:cNvSpPr>
            <a:spLocks noGrp="1"/>
          </p:cNvSpPr>
          <p:nvPr>
            <p:ph type="title"/>
          </p:nvPr>
        </p:nvSpPr>
        <p:spPr/>
        <p:txBody>
          <a:bodyPr/>
          <a:lstStyle/>
          <a:p>
            <a:r>
              <a:rPr lang="en-US" dirty="0"/>
              <a:t>Blue Zones</a:t>
            </a:r>
          </a:p>
        </p:txBody>
      </p:sp>
      <p:sp>
        <p:nvSpPr>
          <p:cNvPr id="4" name="Slide Number Placeholder 3">
            <a:extLst>
              <a:ext uri="{FF2B5EF4-FFF2-40B4-BE49-F238E27FC236}">
                <a16:creationId xmlns:a16="http://schemas.microsoft.com/office/drawing/2014/main" id="{A3A3DDC2-E737-D4C3-8D47-ABADD72E2951}"/>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5A5C10-B70E-4DE0-9B85-CF8C1BCC35D1}" type="slidenum">
              <a:rPr lang="en-US" smtClean="0"/>
              <a:pPr/>
              <a:t>52</a:t>
            </a:fld>
            <a:endParaRPr lang="en-US"/>
          </a:p>
        </p:txBody>
      </p:sp>
      <p:sp>
        <p:nvSpPr>
          <p:cNvPr id="21" name="TextBox 20">
            <a:extLst>
              <a:ext uri="{FF2B5EF4-FFF2-40B4-BE49-F238E27FC236}">
                <a16:creationId xmlns:a16="http://schemas.microsoft.com/office/drawing/2014/main" id="{89DB67C8-723F-AD36-025D-FEB9543A9AC0}"/>
              </a:ext>
            </a:extLst>
          </p:cNvPr>
          <p:cNvSpPr txBox="1"/>
          <p:nvPr/>
        </p:nvSpPr>
        <p:spPr>
          <a:xfrm>
            <a:off x="9339" y="1427656"/>
            <a:ext cx="2978944" cy="4524315"/>
          </a:xfrm>
          <a:prstGeom prst="rect">
            <a:avLst/>
          </a:prstGeom>
          <a:noFill/>
        </p:spPr>
        <p:txBody>
          <a:bodyPr wrap="square" rtlCol="0">
            <a:spAutoFit/>
          </a:bodyPr>
          <a:lstStyle/>
          <a:p>
            <a:pPr marL="241116" indent="-241116">
              <a:buFont typeface="Arial" panose="020B0604020202020204" pitchFamily="34" charset="0"/>
              <a:buChar char="•"/>
            </a:pPr>
            <a:r>
              <a:rPr lang="en-US" sz="1800" dirty="0">
                <a:latin typeface="+mn-lt"/>
              </a:rPr>
              <a:t>Blue Zones was founded by adventurer and author Dan Buettner, an explorer who once circled the globe on his bicycle to earn three Guinness Book of World Records. </a:t>
            </a:r>
          </a:p>
          <a:p>
            <a:pPr marL="241116" indent="-241116">
              <a:buFont typeface="Arial" panose="020B0604020202020204" pitchFamily="34" charset="0"/>
              <a:buChar char="•"/>
            </a:pPr>
            <a:r>
              <a:rPr lang="en-US" sz="1800" dirty="0">
                <a:latin typeface="+mn-lt"/>
              </a:rPr>
              <a:t>He has discovered five places in the world ­– dubbed blue zones – where people live the longest, and are healthiest.</a:t>
            </a:r>
          </a:p>
          <a:p>
            <a:pPr marL="241116" indent="-241116">
              <a:buFont typeface="Arial" panose="020B0604020202020204" pitchFamily="34" charset="0"/>
              <a:buChar char="•"/>
            </a:pPr>
            <a:r>
              <a:rPr lang="en-US" sz="1800" dirty="0">
                <a:latin typeface="+mn-lt"/>
              </a:rPr>
              <a:t>All stress social relationships and also practice healthy eating and physical activity.</a:t>
            </a:r>
          </a:p>
        </p:txBody>
      </p:sp>
      <p:pic>
        <p:nvPicPr>
          <p:cNvPr id="10" name="Content Placeholder 4">
            <a:extLst>
              <a:ext uri="{FF2B5EF4-FFF2-40B4-BE49-F238E27FC236}">
                <a16:creationId xmlns:a16="http://schemas.microsoft.com/office/drawing/2014/main" id="{3A8408AC-D814-F051-D76C-442B9DEF071F}"/>
              </a:ext>
            </a:extLst>
          </p:cNvPr>
          <p:cNvPicPr>
            <a:picLocks noChangeAspect="1"/>
          </p:cNvPicPr>
          <p:nvPr/>
        </p:nvPicPr>
        <p:blipFill>
          <a:blip r:embed="rId3"/>
          <a:stretch>
            <a:fillRect/>
          </a:stretch>
        </p:blipFill>
        <p:spPr bwMode="auto">
          <a:xfrm>
            <a:off x="7879715" y="4851509"/>
            <a:ext cx="1843331" cy="18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82CC9127-BF0F-5ACA-F131-8BDA751213BB}"/>
                  </a:ext>
                </a:extLst>
              </p14:cNvPr>
              <p14:cNvContentPartPr/>
              <p14:nvPr/>
            </p14:nvContentPartPr>
            <p14:xfrm>
              <a:off x="7833471" y="2091261"/>
              <a:ext cx="360" cy="360"/>
            </p14:xfrm>
          </p:contentPart>
        </mc:Choice>
        <mc:Fallback xmlns="">
          <p:pic>
            <p:nvPicPr>
              <p:cNvPr id="19" name="Ink 18">
                <a:extLst>
                  <a:ext uri="{FF2B5EF4-FFF2-40B4-BE49-F238E27FC236}">
                    <a16:creationId xmlns:a16="http://schemas.microsoft.com/office/drawing/2014/main" id="{82CC9127-BF0F-5ACA-F131-8BDA751213BB}"/>
                  </a:ext>
                </a:extLst>
              </p:cNvPr>
              <p:cNvPicPr/>
              <p:nvPr/>
            </p:nvPicPr>
            <p:blipFill>
              <a:blip r:embed="rId6"/>
              <a:stretch>
                <a:fillRect/>
              </a:stretch>
            </p:blipFill>
            <p:spPr>
              <a:xfrm>
                <a:off x="7824831" y="2082261"/>
                <a:ext cx="18000" cy="18000"/>
              </a:xfrm>
              <a:prstGeom prst="rect">
                <a:avLst/>
              </a:prstGeom>
            </p:spPr>
          </p:pic>
        </mc:Fallback>
      </mc:AlternateContent>
      <p:grpSp>
        <p:nvGrpSpPr>
          <p:cNvPr id="26" name="Group 25">
            <a:extLst>
              <a:ext uri="{FF2B5EF4-FFF2-40B4-BE49-F238E27FC236}">
                <a16:creationId xmlns:a16="http://schemas.microsoft.com/office/drawing/2014/main" id="{C19C8D14-C3E5-044D-97F2-D4BA03E05C2E}"/>
              </a:ext>
            </a:extLst>
          </p:cNvPr>
          <p:cNvGrpSpPr/>
          <p:nvPr/>
        </p:nvGrpSpPr>
        <p:grpSpPr>
          <a:xfrm>
            <a:off x="4220871" y="1657101"/>
            <a:ext cx="1569600" cy="689040"/>
            <a:chOff x="4220871" y="1657101"/>
            <a:chExt cx="1569600" cy="689040"/>
          </a:xfrm>
        </p:grpSpPr>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480E4C9E-C325-3A85-1EFF-A53ED5F538FA}"/>
                    </a:ext>
                  </a:extLst>
                </p14:cNvPr>
                <p14:cNvContentPartPr/>
                <p14:nvPr/>
              </p14:nvContentPartPr>
              <p14:xfrm>
                <a:off x="5079831" y="2325981"/>
                <a:ext cx="360" cy="360"/>
              </p14:xfrm>
            </p:contentPart>
          </mc:Choice>
          <mc:Fallback xmlns="">
            <p:pic>
              <p:nvPicPr>
                <p:cNvPr id="13" name="Ink 12">
                  <a:extLst>
                    <a:ext uri="{FF2B5EF4-FFF2-40B4-BE49-F238E27FC236}">
                      <a16:creationId xmlns:a16="http://schemas.microsoft.com/office/drawing/2014/main" id="{480E4C9E-C325-3A85-1EFF-A53ED5F538FA}"/>
                    </a:ext>
                  </a:extLst>
                </p:cNvPr>
                <p:cNvPicPr/>
                <p:nvPr/>
              </p:nvPicPr>
              <p:blipFill>
                <a:blip r:embed="rId6"/>
                <a:stretch>
                  <a:fillRect/>
                </a:stretch>
              </p:blipFill>
              <p:spPr>
                <a:xfrm>
                  <a:off x="5070831" y="23169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F1FFA252-9EF7-D585-AC5E-23C56B9FE49E}"/>
                    </a:ext>
                  </a:extLst>
                </p14:cNvPr>
                <p14:cNvContentPartPr/>
                <p14:nvPr/>
              </p14:nvContentPartPr>
              <p14:xfrm>
                <a:off x="5283951" y="2345781"/>
                <a:ext cx="360" cy="360"/>
              </p14:xfrm>
            </p:contentPart>
          </mc:Choice>
          <mc:Fallback xmlns="">
            <p:pic>
              <p:nvPicPr>
                <p:cNvPr id="16" name="Ink 15">
                  <a:extLst>
                    <a:ext uri="{FF2B5EF4-FFF2-40B4-BE49-F238E27FC236}">
                      <a16:creationId xmlns:a16="http://schemas.microsoft.com/office/drawing/2014/main" id="{F1FFA252-9EF7-D585-AC5E-23C56B9FE49E}"/>
                    </a:ext>
                  </a:extLst>
                </p:cNvPr>
                <p:cNvPicPr/>
                <p:nvPr/>
              </p:nvPicPr>
              <p:blipFill>
                <a:blip r:embed="rId6"/>
                <a:stretch>
                  <a:fillRect/>
                </a:stretch>
              </p:blipFill>
              <p:spPr>
                <a:xfrm>
                  <a:off x="5275311" y="233714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164C8F5C-2DF3-FFAE-64A0-3D4194ED532A}"/>
                    </a:ext>
                  </a:extLst>
                </p14:cNvPr>
                <p14:cNvContentPartPr/>
                <p14:nvPr/>
              </p14:nvContentPartPr>
              <p14:xfrm>
                <a:off x="5790111" y="2091981"/>
                <a:ext cx="360" cy="360"/>
              </p14:xfrm>
            </p:contentPart>
          </mc:Choice>
          <mc:Fallback xmlns="">
            <p:pic>
              <p:nvPicPr>
                <p:cNvPr id="22" name="Ink 21">
                  <a:extLst>
                    <a:ext uri="{FF2B5EF4-FFF2-40B4-BE49-F238E27FC236}">
                      <a16:creationId xmlns:a16="http://schemas.microsoft.com/office/drawing/2014/main" id="{164C8F5C-2DF3-FFAE-64A0-3D4194ED532A}"/>
                    </a:ext>
                  </a:extLst>
                </p:cNvPr>
                <p:cNvPicPr/>
                <p:nvPr/>
              </p:nvPicPr>
              <p:blipFill>
                <a:blip r:embed="rId6"/>
                <a:stretch>
                  <a:fillRect/>
                </a:stretch>
              </p:blipFill>
              <p:spPr>
                <a:xfrm>
                  <a:off x="5781111" y="208298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Ink 22">
                  <a:extLst>
                    <a:ext uri="{FF2B5EF4-FFF2-40B4-BE49-F238E27FC236}">
                      <a16:creationId xmlns:a16="http://schemas.microsoft.com/office/drawing/2014/main" id="{230E0C06-EDE9-8AD3-E310-301A0CB18972}"/>
                    </a:ext>
                  </a:extLst>
                </p14:cNvPr>
                <p14:cNvContentPartPr/>
                <p14:nvPr/>
              </p14:nvContentPartPr>
              <p14:xfrm>
                <a:off x="4524351" y="1657101"/>
                <a:ext cx="360" cy="360"/>
              </p14:xfrm>
            </p:contentPart>
          </mc:Choice>
          <mc:Fallback xmlns="">
            <p:pic>
              <p:nvPicPr>
                <p:cNvPr id="23" name="Ink 22">
                  <a:extLst>
                    <a:ext uri="{FF2B5EF4-FFF2-40B4-BE49-F238E27FC236}">
                      <a16:creationId xmlns:a16="http://schemas.microsoft.com/office/drawing/2014/main" id="{230E0C06-EDE9-8AD3-E310-301A0CB18972}"/>
                    </a:ext>
                  </a:extLst>
                </p:cNvPr>
                <p:cNvPicPr/>
                <p:nvPr/>
              </p:nvPicPr>
              <p:blipFill>
                <a:blip r:embed="rId6"/>
                <a:stretch>
                  <a:fillRect/>
                </a:stretch>
              </p:blipFill>
              <p:spPr>
                <a:xfrm>
                  <a:off x="4515711" y="164810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Ink 23">
                  <a:extLst>
                    <a:ext uri="{FF2B5EF4-FFF2-40B4-BE49-F238E27FC236}">
                      <a16:creationId xmlns:a16="http://schemas.microsoft.com/office/drawing/2014/main" id="{25642302-2506-8A98-9E13-C246DBDABE34}"/>
                    </a:ext>
                  </a:extLst>
                </p14:cNvPr>
                <p14:cNvContentPartPr/>
                <p14:nvPr/>
              </p14:nvContentPartPr>
              <p14:xfrm>
                <a:off x="4220871" y="1978581"/>
                <a:ext cx="360" cy="360"/>
              </p14:xfrm>
            </p:contentPart>
          </mc:Choice>
          <mc:Fallback xmlns="">
            <p:pic>
              <p:nvPicPr>
                <p:cNvPr id="24" name="Ink 23">
                  <a:extLst>
                    <a:ext uri="{FF2B5EF4-FFF2-40B4-BE49-F238E27FC236}">
                      <a16:creationId xmlns:a16="http://schemas.microsoft.com/office/drawing/2014/main" id="{25642302-2506-8A98-9E13-C246DBDABE34}"/>
                    </a:ext>
                  </a:extLst>
                </p:cNvPr>
                <p:cNvPicPr/>
                <p:nvPr/>
              </p:nvPicPr>
              <p:blipFill>
                <a:blip r:embed="rId6"/>
                <a:stretch>
                  <a:fillRect/>
                </a:stretch>
              </p:blipFill>
              <p:spPr>
                <a:xfrm>
                  <a:off x="4212231" y="1969941"/>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7D514F35-5100-6940-97BC-6947EA91BD77}"/>
                  </a:ext>
                </a:extLst>
              </p14:cNvPr>
              <p14:cNvContentPartPr/>
              <p14:nvPr/>
            </p14:nvContentPartPr>
            <p14:xfrm>
              <a:off x="4693551" y="3784701"/>
              <a:ext cx="360" cy="360"/>
            </p14:xfrm>
          </p:contentPart>
        </mc:Choice>
        <mc:Fallback xmlns="">
          <p:pic>
            <p:nvPicPr>
              <p:cNvPr id="27" name="Ink 26">
                <a:extLst>
                  <a:ext uri="{FF2B5EF4-FFF2-40B4-BE49-F238E27FC236}">
                    <a16:creationId xmlns:a16="http://schemas.microsoft.com/office/drawing/2014/main" id="{7D514F35-5100-6940-97BC-6947EA91BD77}"/>
                  </a:ext>
                </a:extLst>
              </p:cNvPr>
              <p:cNvPicPr/>
              <p:nvPr/>
            </p:nvPicPr>
            <p:blipFill>
              <a:blip r:embed="rId6"/>
              <a:stretch>
                <a:fillRect/>
              </a:stretch>
            </p:blipFill>
            <p:spPr>
              <a:xfrm>
                <a:off x="4684911" y="3775701"/>
                <a:ext cx="18000" cy="18000"/>
              </a:xfrm>
              <a:prstGeom prst="rect">
                <a:avLst/>
              </a:prstGeom>
            </p:spPr>
          </p:pic>
        </mc:Fallback>
      </mc:AlternateContent>
      <p:grpSp>
        <p:nvGrpSpPr>
          <p:cNvPr id="3" name="Group 2">
            <a:extLst>
              <a:ext uri="{FF2B5EF4-FFF2-40B4-BE49-F238E27FC236}">
                <a16:creationId xmlns:a16="http://schemas.microsoft.com/office/drawing/2014/main" id="{89561BFD-7EC6-DF71-CD4C-8896E33269BE}"/>
              </a:ext>
            </a:extLst>
          </p:cNvPr>
          <p:cNvGrpSpPr/>
          <p:nvPr/>
        </p:nvGrpSpPr>
        <p:grpSpPr>
          <a:xfrm>
            <a:off x="3107531" y="2143126"/>
            <a:ext cx="6620634" cy="3650140"/>
            <a:chOff x="3107531" y="2143126"/>
            <a:chExt cx="6620634" cy="3650140"/>
          </a:xfrm>
        </p:grpSpPr>
        <p:pic>
          <p:nvPicPr>
            <p:cNvPr id="5" name="Picture 4">
              <a:extLst>
                <a:ext uri="{FF2B5EF4-FFF2-40B4-BE49-F238E27FC236}">
                  <a16:creationId xmlns:a16="http://schemas.microsoft.com/office/drawing/2014/main" id="{ADFAE387-4B26-C848-DC66-0425F2709F98}"/>
                </a:ext>
              </a:extLst>
            </p:cNvPr>
            <p:cNvPicPr>
              <a:picLocks noChangeAspect="1"/>
            </p:cNvPicPr>
            <p:nvPr/>
          </p:nvPicPr>
          <p:blipFill>
            <a:blip r:embed="rId13"/>
            <a:stretch>
              <a:fillRect/>
            </a:stretch>
          </p:blipFill>
          <p:spPr>
            <a:xfrm>
              <a:off x="3107532" y="2143126"/>
              <a:ext cx="1713606" cy="1082278"/>
            </a:xfrm>
            <a:prstGeom prst="rect">
              <a:avLst/>
            </a:prstGeom>
          </p:spPr>
        </p:pic>
        <p:pic>
          <p:nvPicPr>
            <p:cNvPr id="6" name="Picture 5">
              <a:extLst>
                <a:ext uri="{FF2B5EF4-FFF2-40B4-BE49-F238E27FC236}">
                  <a16:creationId xmlns:a16="http://schemas.microsoft.com/office/drawing/2014/main" id="{E2F79417-C132-10F2-9DEC-8630F4B4321D}"/>
                </a:ext>
              </a:extLst>
            </p:cNvPr>
            <p:cNvPicPr>
              <a:picLocks noChangeAspect="1"/>
            </p:cNvPicPr>
            <p:nvPr/>
          </p:nvPicPr>
          <p:blipFill>
            <a:blip r:embed="rId14"/>
            <a:stretch>
              <a:fillRect/>
            </a:stretch>
          </p:blipFill>
          <p:spPr>
            <a:xfrm>
              <a:off x="5465864" y="2201615"/>
              <a:ext cx="1943360" cy="1227385"/>
            </a:xfrm>
            <a:prstGeom prst="rect">
              <a:avLst/>
            </a:prstGeom>
          </p:spPr>
        </p:pic>
        <p:sp>
          <p:nvSpPr>
            <p:cNvPr id="7" name="TextBox 6">
              <a:extLst>
                <a:ext uri="{FF2B5EF4-FFF2-40B4-BE49-F238E27FC236}">
                  <a16:creationId xmlns:a16="http://schemas.microsoft.com/office/drawing/2014/main" id="{8E267944-6D29-3BFA-F8E8-C43D6FB5D543}"/>
                </a:ext>
              </a:extLst>
            </p:cNvPr>
            <p:cNvSpPr txBox="1"/>
            <p:nvPr/>
          </p:nvSpPr>
          <p:spPr>
            <a:xfrm>
              <a:off x="3107531" y="3320974"/>
              <a:ext cx="1409105" cy="715581"/>
            </a:xfrm>
            <a:prstGeom prst="rect">
              <a:avLst/>
            </a:prstGeom>
            <a:noFill/>
          </p:spPr>
          <p:txBody>
            <a:bodyPr wrap="square">
              <a:spAutoFit/>
            </a:bodyPr>
            <a:lstStyle/>
            <a:p>
              <a:pPr algn="l"/>
              <a:r>
                <a:rPr lang="en-US" sz="2025" dirty="0">
                  <a:solidFill>
                    <a:srgbClr val="E6A02D"/>
                  </a:solidFill>
                  <a:latin typeface="lato" panose="020F0502020204030204" pitchFamily="34" charset="0"/>
                  <a:hlinkClick r:id="rId15" tooltip="Read more about Ikaria, Greece"/>
                </a:rPr>
                <a:t>Ikaria, Greece</a:t>
              </a:r>
              <a:endParaRPr lang="en-US" sz="2025" dirty="0">
                <a:solidFill>
                  <a:srgbClr val="E6A02D"/>
                </a:solidFill>
                <a:latin typeface="lato" panose="020F0502020204030204" pitchFamily="34" charset="0"/>
              </a:endParaRPr>
            </a:p>
          </p:txBody>
        </p:sp>
        <p:sp>
          <p:nvSpPr>
            <p:cNvPr id="9" name="TextBox 8">
              <a:extLst>
                <a:ext uri="{FF2B5EF4-FFF2-40B4-BE49-F238E27FC236}">
                  <a16:creationId xmlns:a16="http://schemas.microsoft.com/office/drawing/2014/main" id="{04E83F84-CE46-1AFE-6BC7-7C85040E3968}"/>
                </a:ext>
              </a:extLst>
            </p:cNvPr>
            <p:cNvSpPr txBox="1"/>
            <p:nvPr/>
          </p:nvSpPr>
          <p:spPr>
            <a:xfrm>
              <a:off x="5207163" y="3476786"/>
              <a:ext cx="2202061" cy="715581"/>
            </a:xfrm>
            <a:prstGeom prst="rect">
              <a:avLst/>
            </a:prstGeom>
            <a:noFill/>
          </p:spPr>
          <p:txBody>
            <a:bodyPr wrap="square">
              <a:spAutoFit/>
            </a:bodyPr>
            <a:lstStyle/>
            <a:p>
              <a:pPr algn="l"/>
              <a:r>
                <a:rPr lang="en-US" sz="2025" u="sng" dirty="0">
                  <a:solidFill>
                    <a:srgbClr val="E6A02D"/>
                  </a:solidFill>
                  <a:latin typeface="lato" panose="020F0502020204030203" pitchFamily="34" charset="0"/>
                  <a:hlinkClick r:id="rId16" tooltip="Read more about Loma Linda, California"/>
                </a:rPr>
                <a:t>Loma Linda, California</a:t>
              </a:r>
              <a:endParaRPr lang="en-US" sz="2025" u="sng" dirty="0">
                <a:solidFill>
                  <a:srgbClr val="E6A02D"/>
                </a:solidFill>
                <a:latin typeface="lato" panose="020F0502020204030203" pitchFamily="34" charset="0"/>
              </a:endParaRPr>
            </a:p>
          </p:txBody>
        </p:sp>
        <p:pic>
          <p:nvPicPr>
            <p:cNvPr id="11" name="Picture 10">
              <a:extLst>
                <a:ext uri="{FF2B5EF4-FFF2-40B4-BE49-F238E27FC236}">
                  <a16:creationId xmlns:a16="http://schemas.microsoft.com/office/drawing/2014/main" id="{84E833AB-AA93-EF34-612C-071CCC0BB597}"/>
                </a:ext>
              </a:extLst>
            </p:cNvPr>
            <p:cNvPicPr>
              <a:picLocks noChangeAspect="1"/>
            </p:cNvPicPr>
            <p:nvPr/>
          </p:nvPicPr>
          <p:blipFill>
            <a:blip r:embed="rId17"/>
            <a:stretch>
              <a:fillRect/>
            </a:stretch>
          </p:blipFill>
          <p:spPr>
            <a:xfrm>
              <a:off x="3107531" y="4036555"/>
              <a:ext cx="1510903" cy="950279"/>
            </a:xfrm>
            <a:prstGeom prst="rect">
              <a:avLst/>
            </a:prstGeom>
          </p:spPr>
        </p:pic>
        <p:sp>
          <p:nvSpPr>
            <p:cNvPr id="12" name="TextBox 11">
              <a:extLst>
                <a:ext uri="{FF2B5EF4-FFF2-40B4-BE49-F238E27FC236}">
                  <a16:creationId xmlns:a16="http://schemas.microsoft.com/office/drawing/2014/main" id="{1FCA2C93-2327-1C8C-973B-CA1468C4D9F8}"/>
                </a:ext>
              </a:extLst>
            </p:cNvPr>
            <p:cNvSpPr txBox="1"/>
            <p:nvPr/>
          </p:nvSpPr>
          <p:spPr>
            <a:xfrm>
              <a:off x="3107531" y="4931728"/>
              <a:ext cx="1510903" cy="715581"/>
            </a:xfrm>
            <a:prstGeom prst="rect">
              <a:avLst/>
            </a:prstGeom>
            <a:noFill/>
          </p:spPr>
          <p:txBody>
            <a:bodyPr wrap="square">
              <a:spAutoFit/>
            </a:bodyPr>
            <a:lstStyle/>
            <a:p>
              <a:pPr algn="l"/>
              <a:r>
                <a:rPr lang="en-US" sz="2025" dirty="0">
                  <a:solidFill>
                    <a:srgbClr val="E6A02D"/>
                  </a:solidFill>
                  <a:latin typeface="lato" panose="020F0502020204030203" pitchFamily="34" charset="0"/>
                  <a:hlinkClick r:id="rId18" tooltip="Read more about Sardinia, Italy"/>
                </a:rPr>
                <a:t>Sardinia, Italy</a:t>
              </a:r>
              <a:endParaRPr lang="en-US" sz="2025" dirty="0">
                <a:solidFill>
                  <a:srgbClr val="E6A02D"/>
                </a:solidFill>
                <a:latin typeface="lato" panose="020F0502020204030203" pitchFamily="34" charset="0"/>
              </a:endParaRPr>
            </a:p>
          </p:txBody>
        </p:sp>
        <p:pic>
          <p:nvPicPr>
            <p:cNvPr id="14" name="Picture 13">
              <a:extLst>
                <a:ext uri="{FF2B5EF4-FFF2-40B4-BE49-F238E27FC236}">
                  <a16:creationId xmlns:a16="http://schemas.microsoft.com/office/drawing/2014/main" id="{5C221436-5C7F-F407-6B4F-5CD27FB6B947}"/>
                </a:ext>
              </a:extLst>
            </p:cNvPr>
            <p:cNvPicPr>
              <a:picLocks noChangeAspect="1"/>
            </p:cNvPicPr>
            <p:nvPr/>
          </p:nvPicPr>
          <p:blipFill>
            <a:blip r:embed="rId19"/>
            <a:stretch>
              <a:fillRect/>
            </a:stretch>
          </p:blipFill>
          <p:spPr>
            <a:xfrm>
              <a:off x="5438809" y="4169412"/>
              <a:ext cx="1843331" cy="1164210"/>
            </a:xfrm>
            <a:prstGeom prst="rect">
              <a:avLst/>
            </a:prstGeom>
          </p:spPr>
        </p:pic>
        <p:sp>
          <p:nvSpPr>
            <p:cNvPr id="15" name="TextBox 14">
              <a:extLst>
                <a:ext uri="{FF2B5EF4-FFF2-40B4-BE49-F238E27FC236}">
                  <a16:creationId xmlns:a16="http://schemas.microsoft.com/office/drawing/2014/main" id="{DE1713B8-0CF0-3DD5-DD56-F0AFAE6AF31F}"/>
                </a:ext>
              </a:extLst>
            </p:cNvPr>
            <p:cNvSpPr txBox="1"/>
            <p:nvPr/>
          </p:nvSpPr>
          <p:spPr>
            <a:xfrm>
              <a:off x="5379680" y="5389309"/>
              <a:ext cx="1961590" cy="403957"/>
            </a:xfrm>
            <a:prstGeom prst="rect">
              <a:avLst/>
            </a:prstGeom>
            <a:noFill/>
          </p:spPr>
          <p:txBody>
            <a:bodyPr wrap="square">
              <a:spAutoFit/>
            </a:bodyPr>
            <a:lstStyle/>
            <a:p>
              <a:pPr algn="l"/>
              <a:r>
                <a:rPr lang="en-US" sz="2025" dirty="0">
                  <a:solidFill>
                    <a:srgbClr val="E6A02D"/>
                  </a:solidFill>
                  <a:latin typeface="lato" panose="020F0502020204030203" pitchFamily="34" charset="0"/>
                  <a:hlinkClick r:id="rId20" tooltip="Read more about Okinawa, Japan"/>
                </a:rPr>
                <a:t>Okinawa, Japan</a:t>
              </a:r>
              <a:endParaRPr lang="en-US" sz="2025" dirty="0">
                <a:solidFill>
                  <a:srgbClr val="E6A02D"/>
                </a:solidFill>
                <a:latin typeface="lato" panose="020F0502020204030203" pitchFamily="34" charset="0"/>
              </a:endParaRPr>
            </a:p>
          </p:txBody>
        </p:sp>
        <p:pic>
          <p:nvPicPr>
            <p:cNvPr id="17" name="Picture 16">
              <a:extLst>
                <a:ext uri="{FF2B5EF4-FFF2-40B4-BE49-F238E27FC236}">
                  <a16:creationId xmlns:a16="http://schemas.microsoft.com/office/drawing/2014/main" id="{69F2C65B-0F7D-7BB4-D2EA-B7DC02175C1E}"/>
                </a:ext>
              </a:extLst>
            </p:cNvPr>
            <p:cNvPicPr>
              <a:picLocks noChangeAspect="1"/>
            </p:cNvPicPr>
            <p:nvPr/>
          </p:nvPicPr>
          <p:blipFill>
            <a:blip r:embed="rId21"/>
            <a:stretch>
              <a:fillRect/>
            </a:stretch>
          </p:blipFill>
          <p:spPr>
            <a:xfrm>
              <a:off x="7760227" y="2248230"/>
              <a:ext cx="1843333" cy="1164210"/>
            </a:xfrm>
            <a:prstGeom prst="rect">
              <a:avLst/>
            </a:prstGeom>
          </p:spPr>
        </p:pic>
        <p:sp>
          <p:nvSpPr>
            <p:cNvPr id="18" name="TextBox 17">
              <a:extLst>
                <a:ext uri="{FF2B5EF4-FFF2-40B4-BE49-F238E27FC236}">
                  <a16:creationId xmlns:a16="http://schemas.microsoft.com/office/drawing/2014/main" id="{EDFB53B5-F64A-7077-FEFE-60C3C8E47B9B}"/>
                </a:ext>
              </a:extLst>
            </p:cNvPr>
            <p:cNvSpPr txBox="1"/>
            <p:nvPr/>
          </p:nvSpPr>
          <p:spPr>
            <a:xfrm>
              <a:off x="7635623" y="3535162"/>
              <a:ext cx="2092542" cy="715581"/>
            </a:xfrm>
            <a:prstGeom prst="rect">
              <a:avLst/>
            </a:prstGeom>
            <a:noFill/>
          </p:spPr>
          <p:txBody>
            <a:bodyPr wrap="square">
              <a:spAutoFit/>
            </a:bodyPr>
            <a:lstStyle/>
            <a:p>
              <a:pPr algn="l"/>
              <a:r>
                <a:rPr lang="en-US" sz="2025" dirty="0">
                  <a:solidFill>
                    <a:srgbClr val="E6A02D"/>
                  </a:solidFill>
                  <a:latin typeface="lato" panose="020F0502020204030203" pitchFamily="34" charset="0"/>
                  <a:hlinkClick r:id="rId22" tooltip="Read more about Nicoya, Costa Rica"/>
                </a:rPr>
                <a:t>Nicoya, Costa Rica</a:t>
              </a:r>
              <a:endParaRPr lang="en-US" sz="2025" dirty="0">
                <a:solidFill>
                  <a:srgbClr val="E6A02D"/>
                </a:solidFill>
                <a:latin typeface="lato" panose="020F0502020204030203" pitchFamily="34" charset="0"/>
              </a:endParaRPr>
            </a:p>
          </p:txBody>
        </p:sp>
      </p:grpSp>
    </p:spTree>
    <p:extLst>
      <p:ext uri="{BB962C8B-B14F-4D97-AF65-F5344CB8AC3E}">
        <p14:creationId xmlns:p14="http://schemas.microsoft.com/office/powerpoint/2010/main" val="2803892348"/>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F9AE-E75B-439C-859E-5AD242A03C1C}"/>
              </a:ext>
            </a:extLst>
          </p:cNvPr>
          <p:cNvSpPr>
            <a:spLocks noGrp="1"/>
          </p:cNvSpPr>
          <p:nvPr>
            <p:ph type="title"/>
          </p:nvPr>
        </p:nvSpPr>
        <p:spPr/>
        <p:txBody>
          <a:bodyPr/>
          <a:lstStyle/>
          <a:p>
            <a:r>
              <a:rPr lang="en-US" dirty="0"/>
              <a:t>Blue Zones</a:t>
            </a:r>
            <a:br>
              <a:rPr lang="en-US" dirty="0"/>
            </a:br>
            <a:endParaRPr lang="en-US" dirty="0"/>
          </a:p>
        </p:txBody>
      </p:sp>
      <p:sp>
        <p:nvSpPr>
          <p:cNvPr id="4" name="Slide Number Placeholder 3">
            <a:extLst>
              <a:ext uri="{FF2B5EF4-FFF2-40B4-BE49-F238E27FC236}">
                <a16:creationId xmlns:a16="http://schemas.microsoft.com/office/drawing/2014/main" id="{A3A3DDC2-E737-D4C3-8D47-ABADD72E2951}"/>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75A5C10-B70E-4DE0-9B85-CF8C1BCC35D1}" type="slidenum">
              <a:rPr lang="en-US" smtClean="0"/>
              <a:pPr/>
              <a:t>53</a:t>
            </a:fld>
            <a:endParaRPr lang="en-US"/>
          </a:p>
        </p:txBody>
      </p:sp>
      <p:sp>
        <p:nvSpPr>
          <p:cNvPr id="3" name="TextBox 2">
            <a:extLst>
              <a:ext uri="{FF2B5EF4-FFF2-40B4-BE49-F238E27FC236}">
                <a16:creationId xmlns:a16="http://schemas.microsoft.com/office/drawing/2014/main" id="{9CA06242-AF18-5F03-C600-221C92E11546}"/>
              </a:ext>
            </a:extLst>
          </p:cNvPr>
          <p:cNvSpPr txBox="1"/>
          <p:nvPr/>
        </p:nvSpPr>
        <p:spPr>
          <a:xfrm>
            <a:off x="518702" y="985421"/>
            <a:ext cx="2114215" cy="5262979"/>
          </a:xfrm>
          <a:prstGeom prst="rect">
            <a:avLst/>
          </a:prstGeom>
          <a:noFill/>
        </p:spPr>
        <p:txBody>
          <a:bodyPr wrap="square" rtlCol="0">
            <a:spAutoFit/>
          </a:bodyPr>
          <a:lstStyle/>
          <a:p>
            <a:r>
              <a:rPr lang="en-US" b="0" i="0" u="none" strike="noStrike" dirty="0">
                <a:solidFill>
                  <a:srgbClr val="202122"/>
                </a:solidFill>
                <a:effectLst/>
                <a:highlight>
                  <a:srgbClr val="FFFFFF"/>
                </a:highlight>
                <a:latin typeface="Arial" panose="020B0604020202020204" pitchFamily="34" charset="0"/>
              </a:rPr>
              <a:t>The name "blue zones" derived simply during the original survey by scientists, who "used a blue pen on a map to mark the villages with long-lived population.</a:t>
            </a:r>
            <a:endParaRPr lang="en-US" dirty="0"/>
          </a:p>
        </p:txBody>
      </p:sp>
      <p:pic>
        <p:nvPicPr>
          <p:cNvPr id="8" name="Content Placeholder 7">
            <a:extLst>
              <a:ext uri="{FF2B5EF4-FFF2-40B4-BE49-F238E27FC236}">
                <a16:creationId xmlns:a16="http://schemas.microsoft.com/office/drawing/2014/main" id="{1B1482E1-E730-8ED6-351F-AEF51C8FFDBA}"/>
              </a:ext>
            </a:extLst>
          </p:cNvPr>
          <p:cNvPicPr>
            <a:picLocks noGrp="1" noChangeAspect="1"/>
          </p:cNvPicPr>
          <p:nvPr>
            <p:ph idx="1"/>
          </p:nvPr>
        </p:nvPicPr>
        <p:blipFill>
          <a:blip r:embed="rId3"/>
          <a:stretch>
            <a:fillRect/>
          </a:stretch>
        </p:blipFill>
        <p:spPr>
          <a:xfrm>
            <a:off x="3839755" y="1752600"/>
            <a:ext cx="4338472" cy="3098909"/>
          </a:xfrm>
        </p:spPr>
      </p:pic>
    </p:spTree>
    <p:extLst>
      <p:ext uri="{BB962C8B-B14F-4D97-AF65-F5344CB8AC3E}">
        <p14:creationId xmlns:p14="http://schemas.microsoft.com/office/powerpoint/2010/main" val="603933512"/>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54</a:t>
            </a:fld>
            <a:endParaRPr spc="-16" dirty="0"/>
          </a:p>
        </p:txBody>
      </p:sp>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75892C07-E724-2BC9-97CA-CC034D216A3C}"/>
              </a:ext>
            </a:extLst>
          </p:cNvPr>
          <p:cNvSpPr txBox="1"/>
          <p:nvPr/>
        </p:nvSpPr>
        <p:spPr>
          <a:xfrm>
            <a:off x="278072" y="1888670"/>
            <a:ext cx="9730855" cy="4431983"/>
          </a:xfrm>
          <a:prstGeom prst="rect">
            <a:avLst/>
          </a:prstGeom>
          <a:noFill/>
        </p:spPr>
        <p:txBody>
          <a:bodyPr wrap="square" rtlCol="0">
            <a:spAutoFit/>
          </a:bodyPr>
          <a:lstStyle/>
          <a:p>
            <a:pPr marL="0" marR="0"/>
            <a:r>
              <a:rPr lang="en-US" sz="1800" b="1" dirty="0">
                <a:solidFill>
                  <a:srgbClr val="00B0F0"/>
                </a:solidFill>
                <a:effectLst/>
                <a:latin typeface="Times New Roman" panose="02020603050405020304" pitchFamily="18" charset="0"/>
                <a:ea typeface="Times New Roman" panose="02020603050405020304" pitchFamily="18" charset="0"/>
              </a:rPr>
              <a:t>Eat a lean, plant-based diet accented with meat.</a:t>
            </a:r>
            <a:endParaRPr lang="en-US" sz="1800" dirty="0">
              <a:solidFill>
                <a:srgbClr val="00B0F0"/>
              </a:solidFill>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The classic Sardinian diet consists of whole-grain bread, beans, garden vegetables, fruits, and, in some parts of the island, mastic oil. Sardinians also traditionally eat pecorino cheese made from grass-fed sheep, whose cheese is high in omega-3 fatty acids. Meat is largely reserved for Sundays and special occasions.</a:t>
            </a:r>
          </a:p>
          <a:p>
            <a:pPr marL="0" marR="0" algn="l"/>
            <a:r>
              <a:rPr lang="en-US" sz="1800" b="1" dirty="0">
                <a:solidFill>
                  <a:srgbClr val="00B0F0"/>
                </a:solidFill>
                <a:effectLst/>
                <a:latin typeface="Times New Roman" panose="02020603050405020304" pitchFamily="18" charset="0"/>
                <a:ea typeface="Times New Roman" panose="02020603050405020304" pitchFamily="18" charset="0"/>
              </a:rPr>
              <a:t>Put family first.</a:t>
            </a:r>
            <a:endParaRPr lang="en-US" sz="1800" dirty="0">
              <a:solidFill>
                <a:srgbClr val="00B0F0"/>
              </a:solidFill>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Sardinia’s strong family values help assure that every member of the family is cared for. People who live in strong, healthy families suffer lower rates of depression, suicide, and stress.</a:t>
            </a:r>
          </a:p>
          <a:p>
            <a:pPr marL="0" marR="0" algn="l"/>
            <a:r>
              <a:rPr lang="en-US" sz="1800" b="1" dirty="0">
                <a:solidFill>
                  <a:srgbClr val="00B0F0"/>
                </a:solidFill>
                <a:effectLst/>
                <a:latin typeface="Times New Roman" panose="02020603050405020304" pitchFamily="18" charset="0"/>
                <a:ea typeface="Times New Roman" panose="02020603050405020304" pitchFamily="18" charset="0"/>
              </a:rPr>
              <a:t>Drink goat’s milk.</a:t>
            </a:r>
            <a:endParaRPr lang="en-US" sz="1800" dirty="0">
              <a:solidFill>
                <a:srgbClr val="00B0F0"/>
              </a:solidFill>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A glass of goats milk contains components that might help protect against inflammatory diseases of aging such as heart disease and Alzheimer’s.</a:t>
            </a:r>
          </a:p>
          <a:p>
            <a:pPr marL="0" marR="0" algn="l"/>
            <a:r>
              <a:rPr lang="en-US" sz="1800" b="1" dirty="0">
                <a:solidFill>
                  <a:srgbClr val="00B0F0"/>
                </a:solidFill>
                <a:effectLst/>
                <a:latin typeface="Times New Roman" panose="02020603050405020304" pitchFamily="18" charset="0"/>
                <a:ea typeface="Times New Roman" panose="02020603050405020304" pitchFamily="18" charset="0"/>
              </a:rPr>
              <a:t>Celebrate elders.</a:t>
            </a:r>
            <a:endParaRPr lang="en-US" sz="1800" dirty="0">
              <a:solidFill>
                <a:srgbClr val="00B0F0"/>
              </a:solidFill>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Grandparents can provide love, childcare, financial help, wisdom, and expectations/motivation to perpetuate traditions and push children to succeed in their lives. This may all add up to a healthier, better adjusted, and longer-lived children. It may give the overall population a life expectancy bump.</a:t>
            </a:r>
          </a:p>
          <a:p>
            <a:endParaRPr lang="en-US" sz="1200" dirty="0">
              <a:solidFill>
                <a:srgbClr val="FFFF00"/>
              </a:solidFill>
            </a:endParaRPr>
          </a:p>
        </p:txBody>
      </p:sp>
      <p:grpSp>
        <p:nvGrpSpPr>
          <p:cNvPr id="3" name="object 3">
            <a:extLst>
              <a:ext uri="{FF2B5EF4-FFF2-40B4-BE49-F238E27FC236}">
                <a16:creationId xmlns:a16="http://schemas.microsoft.com/office/drawing/2014/main" id="{B97F556F-2A8B-5F2D-795F-42BE8DB2E417}"/>
              </a:ext>
            </a:extLst>
          </p:cNvPr>
          <p:cNvGrpSpPr/>
          <p:nvPr/>
        </p:nvGrpSpPr>
        <p:grpSpPr>
          <a:xfrm>
            <a:off x="155057" y="320906"/>
            <a:ext cx="1987354" cy="1118294"/>
            <a:chOff x="528827" y="1373119"/>
            <a:chExt cx="3098800" cy="1743710"/>
          </a:xfrm>
        </p:grpSpPr>
        <p:pic>
          <p:nvPicPr>
            <p:cNvPr id="6" name="object 4">
              <a:extLst>
                <a:ext uri="{FF2B5EF4-FFF2-40B4-BE49-F238E27FC236}">
                  <a16:creationId xmlns:a16="http://schemas.microsoft.com/office/drawing/2014/main" id="{146C85EE-C12F-93D6-B8F0-E0D11D6D4935}"/>
                </a:ext>
              </a:extLst>
            </p:cNvPr>
            <p:cNvPicPr/>
            <p:nvPr/>
          </p:nvPicPr>
          <p:blipFill>
            <a:blip r:embed="rId2" cstate="print"/>
            <a:stretch>
              <a:fillRect/>
            </a:stretch>
          </p:blipFill>
          <p:spPr>
            <a:xfrm>
              <a:off x="530352" y="1373119"/>
              <a:ext cx="3096767" cy="1743455"/>
            </a:xfrm>
            <a:prstGeom prst="rect">
              <a:avLst/>
            </a:prstGeom>
          </p:spPr>
        </p:pic>
        <p:sp>
          <p:nvSpPr>
            <p:cNvPr id="7" name="object 5">
              <a:extLst>
                <a:ext uri="{FF2B5EF4-FFF2-40B4-BE49-F238E27FC236}">
                  <a16:creationId xmlns:a16="http://schemas.microsoft.com/office/drawing/2014/main" id="{F141AB3E-629C-3895-448B-576E09EB9161}"/>
                </a:ext>
              </a:extLst>
            </p:cNvPr>
            <p:cNvSpPr/>
            <p:nvPr/>
          </p:nvSpPr>
          <p:spPr>
            <a:xfrm>
              <a:off x="534923" y="1379215"/>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sz="1539"/>
            </a:p>
          </p:txBody>
        </p:sp>
      </p:grpSp>
      <p:grpSp>
        <p:nvGrpSpPr>
          <p:cNvPr id="8" name="object 11">
            <a:extLst>
              <a:ext uri="{FF2B5EF4-FFF2-40B4-BE49-F238E27FC236}">
                <a16:creationId xmlns:a16="http://schemas.microsoft.com/office/drawing/2014/main" id="{E08E6D34-9C49-4E4F-F389-A0D455FA2357}"/>
              </a:ext>
            </a:extLst>
          </p:cNvPr>
          <p:cNvGrpSpPr/>
          <p:nvPr/>
        </p:nvGrpSpPr>
        <p:grpSpPr>
          <a:xfrm>
            <a:off x="8207487" y="880623"/>
            <a:ext cx="1987354" cy="1118294"/>
            <a:chOff x="3928871" y="4472935"/>
            <a:chExt cx="3098800" cy="1743710"/>
          </a:xfrm>
        </p:grpSpPr>
        <p:pic>
          <p:nvPicPr>
            <p:cNvPr id="9" name="object 12">
              <a:extLst>
                <a:ext uri="{FF2B5EF4-FFF2-40B4-BE49-F238E27FC236}">
                  <a16:creationId xmlns:a16="http://schemas.microsoft.com/office/drawing/2014/main" id="{479B4028-E4EA-D94E-FB10-38C712EDA277}"/>
                </a:ext>
              </a:extLst>
            </p:cNvPr>
            <p:cNvPicPr/>
            <p:nvPr/>
          </p:nvPicPr>
          <p:blipFill>
            <a:blip r:embed="rId3" cstate="print"/>
            <a:stretch>
              <a:fillRect/>
            </a:stretch>
          </p:blipFill>
          <p:spPr>
            <a:xfrm>
              <a:off x="3928871" y="4472935"/>
              <a:ext cx="3098291" cy="1743455"/>
            </a:xfrm>
            <a:prstGeom prst="rect">
              <a:avLst/>
            </a:prstGeom>
          </p:spPr>
        </p:pic>
        <p:sp>
          <p:nvSpPr>
            <p:cNvPr id="10" name="object 13">
              <a:extLst>
                <a:ext uri="{FF2B5EF4-FFF2-40B4-BE49-F238E27FC236}">
                  <a16:creationId xmlns:a16="http://schemas.microsoft.com/office/drawing/2014/main" id="{CD7CA0AF-C21C-A476-70A2-FBE5FB007420}"/>
                </a:ext>
              </a:extLst>
            </p:cNvPr>
            <p:cNvSpPr/>
            <p:nvPr/>
          </p:nvSpPr>
          <p:spPr>
            <a:xfrm>
              <a:off x="3934967" y="4479031"/>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sz="1539"/>
            </a:p>
          </p:txBody>
        </p:sp>
      </p:grpSp>
      <p:sp>
        <p:nvSpPr>
          <p:cNvPr id="11" name="object 19">
            <a:extLst>
              <a:ext uri="{FF2B5EF4-FFF2-40B4-BE49-F238E27FC236}">
                <a16:creationId xmlns:a16="http://schemas.microsoft.com/office/drawing/2014/main" id="{030A2B87-66CA-9ED8-A39E-EFF005D9F885}"/>
              </a:ext>
            </a:extLst>
          </p:cNvPr>
          <p:cNvSpPr txBox="1">
            <a:spLocks/>
          </p:cNvSpPr>
          <p:nvPr/>
        </p:nvSpPr>
        <p:spPr>
          <a:xfrm>
            <a:off x="7234425" y="10465845"/>
            <a:ext cx="280670" cy="198120"/>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350" b="0" i="0" kern="1200">
                <a:solidFill>
                  <a:schemeClr val="tx1"/>
                </a:solidFill>
                <a:latin typeface="Helvetica"/>
                <a:ea typeface="ＭＳ Ｐゴシック" panose="020B0600070205080204" pitchFamily="34" charset="-128"/>
                <a:cs typeface="Helvetica"/>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a:lstStyle>
          <a:p>
            <a:pPr marL="38100">
              <a:lnSpc>
                <a:spcPts val="1420"/>
              </a:lnSpc>
            </a:pPr>
            <a:fld id="{81D60167-4931-47E6-BA6A-407CBD079E47}" type="slidenum">
              <a:rPr lang="en-US" spc="-25" smtClean="0"/>
              <a:pPr marL="38100">
                <a:lnSpc>
                  <a:spcPts val="1420"/>
                </a:lnSpc>
              </a:pPr>
              <a:t>54</a:t>
            </a:fld>
            <a:endParaRPr lang="en-US" spc="-16" dirty="0"/>
          </a:p>
        </p:txBody>
      </p:sp>
      <p:grpSp>
        <p:nvGrpSpPr>
          <p:cNvPr id="12" name="object 3">
            <a:extLst>
              <a:ext uri="{FF2B5EF4-FFF2-40B4-BE49-F238E27FC236}">
                <a16:creationId xmlns:a16="http://schemas.microsoft.com/office/drawing/2014/main" id="{CFB921FA-6C37-48E6-07B4-015926EB0A4E}"/>
              </a:ext>
            </a:extLst>
          </p:cNvPr>
          <p:cNvGrpSpPr/>
          <p:nvPr/>
        </p:nvGrpSpPr>
        <p:grpSpPr>
          <a:xfrm>
            <a:off x="5884422" y="769821"/>
            <a:ext cx="2224056" cy="1287303"/>
            <a:chOff x="528827" y="1373119"/>
            <a:chExt cx="3098800" cy="1743710"/>
          </a:xfrm>
        </p:grpSpPr>
        <p:pic>
          <p:nvPicPr>
            <p:cNvPr id="13" name="object 4">
              <a:extLst>
                <a:ext uri="{FF2B5EF4-FFF2-40B4-BE49-F238E27FC236}">
                  <a16:creationId xmlns:a16="http://schemas.microsoft.com/office/drawing/2014/main" id="{B02F59B6-D951-86B9-DAAA-E688B8FA83DC}"/>
                </a:ext>
              </a:extLst>
            </p:cNvPr>
            <p:cNvPicPr/>
            <p:nvPr/>
          </p:nvPicPr>
          <p:blipFill>
            <a:blip r:embed="rId4" cstate="print"/>
            <a:stretch>
              <a:fillRect/>
            </a:stretch>
          </p:blipFill>
          <p:spPr>
            <a:xfrm>
              <a:off x="530352" y="1373119"/>
              <a:ext cx="3096767" cy="1743455"/>
            </a:xfrm>
            <a:prstGeom prst="rect">
              <a:avLst/>
            </a:prstGeom>
          </p:spPr>
        </p:pic>
        <p:sp>
          <p:nvSpPr>
            <p:cNvPr id="14" name="object 5">
              <a:extLst>
                <a:ext uri="{FF2B5EF4-FFF2-40B4-BE49-F238E27FC236}">
                  <a16:creationId xmlns:a16="http://schemas.microsoft.com/office/drawing/2014/main" id="{99886201-2F3A-4D4E-5790-704831FA333A}"/>
                </a:ext>
              </a:extLst>
            </p:cNvPr>
            <p:cNvSpPr/>
            <p:nvPr/>
          </p:nvSpPr>
          <p:spPr>
            <a:xfrm>
              <a:off x="534923" y="1379215"/>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a:p>
          </p:txBody>
        </p:sp>
      </p:grpSp>
      <p:sp>
        <p:nvSpPr>
          <p:cNvPr id="15" name="TextBox 14">
            <a:extLst>
              <a:ext uri="{FF2B5EF4-FFF2-40B4-BE49-F238E27FC236}">
                <a16:creationId xmlns:a16="http://schemas.microsoft.com/office/drawing/2014/main" id="{241ABD6D-FAA4-2A90-1BEB-08D57EBF7F4D}"/>
              </a:ext>
            </a:extLst>
          </p:cNvPr>
          <p:cNvSpPr txBox="1"/>
          <p:nvPr/>
        </p:nvSpPr>
        <p:spPr>
          <a:xfrm>
            <a:off x="2829407" y="338261"/>
            <a:ext cx="5146962" cy="584775"/>
          </a:xfrm>
          <a:prstGeom prst="rect">
            <a:avLst/>
          </a:prstGeom>
          <a:noFill/>
        </p:spPr>
        <p:txBody>
          <a:bodyPr wrap="square">
            <a:spAutoFit/>
          </a:bodyPr>
          <a:lstStyle/>
          <a:p>
            <a:pPr algn="ctr"/>
            <a:r>
              <a:rPr lang="en-US" sz="3200" spc="-6" dirty="0">
                <a:solidFill>
                  <a:srgbClr val="FF0000"/>
                </a:solidFill>
                <a:latin typeface="Helvetica"/>
                <a:cs typeface="Helvetica"/>
              </a:rPr>
              <a:t>Sardinia</a:t>
            </a:r>
            <a:endParaRPr lang="en-US" sz="3200" dirty="0"/>
          </a:p>
        </p:txBody>
      </p:sp>
      <p:pic>
        <p:nvPicPr>
          <p:cNvPr id="16" name="Content Placeholder 7">
            <a:extLst>
              <a:ext uri="{FF2B5EF4-FFF2-40B4-BE49-F238E27FC236}">
                <a16:creationId xmlns:a16="http://schemas.microsoft.com/office/drawing/2014/main" id="{BBCE8148-0083-CF4D-6A68-A4F5A26CA5AB}"/>
              </a:ext>
            </a:extLst>
          </p:cNvPr>
          <p:cNvPicPr>
            <a:picLocks noChangeAspect="1"/>
          </p:cNvPicPr>
          <p:nvPr/>
        </p:nvPicPr>
        <p:blipFill>
          <a:blip r:embed="rId5"/>
          <a:stretch>
            <a:fillRect/>
          </a:stretch>
        </p:blipFill>
        <p:spPr>
          <a:xfrm>
            <a:off x="2562780" y="470062"/>
            <a:ext cx="1986051" cy="1418608"/>
          </a:xfrm>
          <a:prstGeom prst="rect">
            <a:avLst/>
          </a:prstGeom>
        </p:spPr>
      </p:pic>
    </p:spTree>
    <p:extLst>
      <p:ext uri="{BB962C8B-B14F-4D97-AF65-F5344CB8AC3E}">
        <p14:creationId xmlns:p14="http://schemas.microsoft.com/office/powerpoint/2010/main" val="2690132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55</a:t>
            </a:fld>
            <a:endParaRPr spc="-16" dirty="0"/>
          </a:p>
        </p:txBody>
      </p:sp>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75892C07-E724-2BC9-97CA-CC034D216A3C}"/>
              </a:ext>
            </a:extLst>
          </p:cNvPr>
          <p:cNvSpPr txBox="1"/>
          <p:nvPr/>
        </p:nvSpPr>
        <p:spPr>
          <a:xfrm>
            <a:off x="278072" y="1888670"/>
            <a:ext cx="9730855" cy="4154984"/>
          </a:xfrm>
          <a:prstGeom prst="rect">
            <a:avLst/>
          </a:prstGeom>
          <a:noFill/>
        </p:spPr>
        <p:txBody>
          <a:bodyPr wrap="square" rtlCol="0">
            <a:spAutoFit/>
          </a:bodyPr>
          <a:lstStyle/>
          <a:p>
            <a:pPr marL="0" marR="0" algn="l"/>
            <a:r>
              <a:rPr lang="en-US" sz="1800" b="1" dirty="0">
                <a:solidFill>
                  <a:srgbClr val="00B0F0"/>
                </a:solidFill>
                <a:effectLst/>
                <a:latin typeface="Times New Roman" panose="02020603050405020304" pitchFamily="18" charset="0"/>
                <a:ea typeface="Times New Roman" panose="02020603050405020304" pitchFamily="18" charset="0"/>
              </a:rPr>
              <a:t>Take a walk.</a:t>
            </a:r>
            <a:endParaRPr lang="en-US" sz="1800" dirty="0">
              <a:solidFill>
                <a:srgbClr val="00B0F0"/>
              </a:solidFill>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Walking five miles a day or more as Sardinian shepherds do provides all the cardiovascular benefits you might expect, and also has a positive effect on muscle and bone metabolism without the joint-pounding of running marathons or triathlons.</a:t>
            </a:r>
          </a:p>
          <a:p>
            <a:pPr marL="0" marR="0" algn="l"/>
            <a:endParaRPr lang="en-US" sz="1800" dirty="0">
              <a:solidFill>
                <a:srgbClr val="FFFF00"/>
              </a:solidFill>
              <a:effectLst/>
              <a:latin typeface="Times New Roman" panose="02020603050405020304" pitchFamily="18" charset="0"/>
              <a:ea typeface="Times New Roman" panose="02020603050405020304" pitchFamily="18" charset="0"/>
            </a:endParaRPr>
          </a:p>
          <a:p>
            <a:pPr marL="0" marR="0" algn="l"/>
            <a:r>
              <a:rPr lang="en-US" sz="1800" b="1" dirty="0">
                <a:solidFill>
                  <a:srgbClr val="00B0F0"/>
                </a:solidFill>
                <a:effectLst/>
                <a:latin typeface="Times New Roman" panose="02020603050405020304" pitchFamily="18" charset="0"/>
                <a:ea typeface="Times New Roman" panose="02020603050405020304" pitchFamily="18" charset="0"/>
              </a:rPr>
              <a:t>Drink a glass or two of red wine daily. </a:t>
            </a:r>
            <a:endParaRPr lang="en-US" sz="1800" dirty="0">
              <a:solidFill>
                <a:srgbClr val="00B0F0"/>
              </a:solidFill>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Sardinians drink wine moderately. Cannonau wine has two or three times the level of artery-scrubbing flavonoids as other wines. Moderate wine consumption may help explain the lower levels of stress among men.</a:t>
            </a:r>
          </a:p>
          <a:p>
            <a:pPr marL="0" marR="0" algn="l"/>
            <a:endParaRPr lang="en-US" sz="1800" dirty="0">
              <a:solidFill>
                <a:srgbClr val="FFFF00"/>
              </a:solidFill>
              <a:effectLst/>
              <a:latin typeface="Times New Roman" panose="02020603050405020304" pitchFamily="18" charset="0"/>
              <a:ea typeface="Times New Roman" panose="02020603050405020304" pitchFamily="18" charset="0"/>
            </a:endParaRPr>
          </a:p>
          <a:p>
            <a:pPr marL="0" marR="0" algn="l"/>
            <a:r>
              <a:rPr lang="en-US" sz="1800" b="1" dirty="0">
                <a:solidFill>
                  <a:srgbClr val="00B0F0"/>
                </a:solidFill>
                <a:effectLst/>
                <a:latin typeface="Times New Roman" panose="02020603050405020304" pitchFamily="18" charset="0"/>
                <a:ea typeface="Times New Roman" panose="02020603050405020304" pitchFamily="18" charset="0"/>
              </a:rPr>
              <a:t>Laugh with friends.</a:t>
            </a:r>
            <a:endParaRPr lang="en-US" sz="1800" dirty="0">
              <a:solidFill>
                <a:srgbClr val="00B0F0"/>
              </a:solidFill>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Men in this blue zone are famous for their sardonic sense of humor. They gather in the street each afternoon to laugh with and at each other. Laughter reduces stress, which can lower one’s risk of cardiovascular disease.</a:t>
            </a:r>
          </a:p>
          <a:p>
            <a:endParaRPr lang="en-US" sz="1200" dirty="0"/>
          </a:p>
        </p:txBody>
      </p:sp>
      <p:grpSp>
        <p:nvGrpSpPr>
          <p:cNvPr id="3" name="object 3">
            <a:extLst>
              <a:ext uri="{FF2B5EF4-FFF2-40B4-BE49-F238E27FC236}">
                <a16:creationId xmlns:a16="http://schemas.microsoft.com/office/drawing/2014/main" id="{B97F556F-2A8B-5F2D-795F-42BE8DB2E417}"/>
              </a:ext>
            </a:extLst>
          </p:cNvPr>
          <p:cNvGrpSpPr/>
          <p:nvPr/>
        </p:nvGrpSpPr>
        <p:grpSpPr>
          <a:xfrm>
            <a:off x="155057" y="320906"/>
            <a:ext cx="1987354" cy="1118294"/>
            <a:chOff x="528827" y="1373119"/>
            <a:chExt cx="3098800" cy="1743710"/>
          </a:xfrm>
        </p:grpSpPr>
        <p:pic>
          <p:nvPicPr>
            <p:cNvPr id="6" name="object 4">
              <a:extLst>
                <a:ext uri="{FF2B5EF4-FFF2-40B4-BE49-F238E27FC236}">
                  <a16:creationId xmlns:a16="http://schemas.microsoft.com/office/drawing/2014/main" id="{146C85EE-C12F-93D6-B8F0-E0D11D6D4935}"/>
                </a:ext>
              </a:extLst>
            </p:cNvPr>
            <p:cNvPicPr/>
            <p:nvPr/>
          </p:nvPicPr>
          <p:blipFill>
            <a:blip r:embed="rId2" cstate="print"/>
            <a:stretch>
              <a:fillRect/>
            </a:stretch>
          </p:blipFill>
          <p:spPr>
            <a:xfrm>
              <a:off x="530352" y="1373119"/>
              <a:ext cx="3096767" cy="1743455"/>
            </a:xfrm>
            <a:prstGeom prst="rect">
              <a:avLst/>
            </a:prstGeom>
          </p:spPr>
        </p:pic>
        <p:sp>
          <p:nvSpPr>
            <p:cNvPr id="7" name="object 5">
              <a:extLst>
                <a:ext uri="{FF2B5EF4-FFF2-40B4-BE49-F238E27FC236}">
                  <a16:creationId xmlns:a16="http://schemas.microsoft.com/office/drawing/2014/main" id="{F141AB3E-629C-3895-448B-576E09EB9161}"/>
                </a:ext>
              </a:extLst>
            </p:cNvPr>
            <p:cNvSpPr/>
            <p:nvPr/>
          </p:nvSpPr>
          <p:spPr>
            <a:xfrm>
              <a:off x="534923" y="1379215"/>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sz="1539"/>
            </a:p>
          </p:txBody>
        </p:sp>
      </p:grpSp>
      <p:grpSp>
        <p:nvGrpSpPr>
          <p:cNvPr id="8" name="object 11">
            <a:extLst>
              <a:ext uri="{FF2B5EF4-FFF2-40B4-BE49-F238E27FC236}">
                <a16:creationId xmlns:a16="http://schemas.microsoft.com/office/drawing/2014/main" id="{E08E6D34-9C49-4E4F-F389-A0D455FA2357}"/>
              </a:ext>
            </a:extLst>
          </p:cNvPr>
          <p:cNvGrpSpPr/>
          <p:nvPr/>
        </p:nvGrpSpPr>
        <p:grpSpPr>
          <a:xfrm>
            <a:off x="8207487" y="880623"/>
            <a:ext cx="1987354" cy="1118294"/>
            <a:chOff x="3928871" y="4472935"/>
            <a:chExt cx="3098800" cy="1743710"/>
          </a:xfrm>
        </p:grpSpPr>
        <p:pic>
          <p:nvPicPr>
            <p:cNvPr id="9" name="object 12">
              <a:extLst>
                <a:ext uri="{FF2B5EF4-FFF2-40B4-BE49-F238E27FC236}">
                  <a16:creationId xmlns:a16="http://schemas.microsoft.com/office/drawing/2014/main" id="{479B4028-E4EA-D94E-FB10-38C712EDA277}"/>
                </a:ext>
              </a:extLst>
            </p:cNvPr>
            <p:cNvPicPr/>
            <p:nvPr/>
          </p:nvPicPr>
          <p:blipFill>
            <a:blip r:embed="rId3" cstate="print"/>
            <a:stretch>
              <a:fillRect/>
            </a:stretch>
          </p:blipFill>
          <p:spPr>
            <a:xfrm>
              <a:off x="3928871" y="4472935"/>
              <a:ext cx="3098291" cy="1743455"/>
            </a:xfrm>
            <a:prstGeom prst="rect">
              <a:avLst/>
            </a:prstGeom>
          </p:spPr>
        </p:pic>
        <p:sp>
          <p:nvSpPr>
            <p:cNvPr id="10" name="object 13">
              <a:extLst>
                <a:ext uri="{FF2B5EF4-FFF2-40B4-BE49-F238E27FC236}">
                  <a16:creationId xmlns:a16="http://schemas.microsoft.com/office/drawing/2014/main" id="{CD7CA0AF-C21C-A476-70A2-FBE5FB007420}"/>
                </a:ext>
              </a:extLst>
            </p:cNvPr>
            <p:cNvSpPr/>
            <p:nvPr/>
          </p:nvSpPr>
          <p:spPr>
            <a:xfrm>
              <a:off x="3934967" y="4479031"/>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sz="1539"/>
            </a:p>
          </p:txBody>
        </p:sp>
      </p:grpSp>
      <p:sp>
        <p:nvSpPr>
          <p:cNvPr id="11" name="object 19">
            <a:extLst>
              <a:ext uri="{FF2B5EF4-FFF2-40B4-BE49-F238E27FC236}">
                <a16:creationId xmlns:a16="http://schemas.microsoft.com/office/drawing/2014/main" id="{030A2B87-66CA-9ED8-A39E-EFF005D9F885}"/>
              </a:ext>
            </a:extLst>
          </p:cNvPr>
          <p:cNvSpPr txBox="1">
            <a:spLocks/>
          </p:cNvSpPr>
          <p:nvPr/>
        </p:nvSpPr>
        <p:spPr>
          <a:xfrm>
            <a:off x="7234425" y="10465845"/>
            <a:ext cx="280670" cy="198120"/>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350" b="0" i="0" kern="1200">
                <a:solidFill>
                  <a:schemeClr val="tx1"/>
                </a:solidFill>
                <a:latin typeface="Helvetica"/>
                <a:ea typeface="ＭＳ Ｐゴシック" panose="020B0600070205080204" pitchFamily="34" charset="-128"/>
                <a:cs typeface="Helvetica"/>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a:lstStyle>
          <a:p>
            <a:pPr marL="38100">
              <a:lnSpc>
                <a:spcPts val="1420"/>
              </a:lnSpc>
            </a:pPr>
            <a:fld id="{81D60167-4931-47E6-BA6A-407CBD079E47}" type="slidenum">
              <a:rPr lang="en-US" spc="-25" smtClean="0"/>
              <a:pPr marL="38100">
                <a:lnSpc>
                  <a:spcPts val="1420"/>
                </a:lnSpc>
              </a:pPr>
              <a:t>55</a:t>
            </a:fld>
            <a:endParaRPr lang="en-US" spc="-16" dirty="0"/>
          </a:p>
        </p:txBody>
      </p:sp>
      <p:grpSp>
        <p:nvGrpSpPr>
          <p:cNvPr id="12" name="object 3">
            <a:extLst>
              <a:ext uri="{FF2B5EF4-FFF2-40B4-BE49-F238E27FC236}">
                <a16:creationId xmlns:a16="http://schemas.microsoft.com/office/drawing/2014/main" id="{CFB921FA-6C37-48E6-07B4-015926EB0A4E}"/>
              </a:ext>
            </a:extLst>
          </p:cNvPr>
          <p:cNvGrpSpPr/>
          <p:nvPr/>
        </p:nvGrpSpPr>
        <p:grpSpPr>
          <a:xfrm>
            <a:off x="5884422" y="769821"/>
            <a:ext cx="2224056" cy="1287303"/>
            <a:chOff x="528827" y="1373119"/>
            <a:chExt cx="3098800" cy="1743710"/>
          </a:xfrm>
        </p:grpSpPr>
        <p:pic>
          <p:nvPicPr>
            <p:cNvPr id="13" name="object 4">
              <a:extLst>
                <a:ext uri="{FF2B5EF4-FFF2-40B4-BE49-F238E27FC236}">
                  <a16:creationId xmlns:a16="http://schemas.microsoft.com/office/drawing/2014/main" id="{B02F59B6-D951-86B9-DAAA-E688B8FA83DC}"/>
                </a:ext>
              </a:extLst>
            </p:cNvPr>
            <p:cNvPicPr/>
            <p:nvPr/>
          </p:nvPicPr>
          <p:blipFill>
            <a:blip r:embed="rId4" cstate="print"/>
            <a:stretch>
              <a:fillRect/>
            </a:stretch>
          </p:blipFill>
          <p:spPr>
            <a:xfrm>
              <a:off x="530352" y="1373119"/>
              <a:ext cx="3096767" cy="1743455"/>
            </a:xfrm>
            <a:prstGeom prst="rect">
              <a:avLst/>
            </a:prstGeom>
          </p:spPr>
        </p:pic>
        <p:sp>
          <p:nvSpPr>
            <p:cNvPr id="14" name="object 5">
              <a:extLst>
                <a:ext uri="{FF2B5EF4-FFF2-40B4-BE49-F238E27FC236}">
                  <a16:creationId xmlns:a16="http://schemas.microsoft.com/office/drawing/2014/main" id="{99886201-2F3A-4D4E-5790-704831FA333A}"/>
                </a:ext>
              </a:extLst>
            </p:cNvPr>
            <p:cNvSpPr/>
            <p:nvPr/>
          </p:nvSpPr>
          <p:spPr>
            <a:xfrm>
              <a:off x="534923" y="1379215"/>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a:p>
          </p:txBody>
        </p:sp>
      </p:grpSp>
      <p:sp>
        <p:nvSpPr>
          <p:cNvPr id="15" name="TextBox 14">
            <a:extLst>
              <a:ext uri="{FF2B5EF4-FFF2-40B4-BE49-F238E27FC236}">
                <a16:creationId xmlns:a16="http://schemas.microsoft.com/office/drawing/2014/main" id="{241ABD6D-FAA4-2A90-1BEB-08D57EBF7F4D}"/>
              </a:ext>
            </a:extLst>
          </p:cNvPr>
          <p:cNvSpPr txBox="1"/>
          <p:nvPr/>
        </p:nvSpPr>
        <p:spPr>
          <a:xfrm>
            <a:off x="2829407" y="338261"/>
            <a:ext cx="5146962" cy="584775"/>
          </a:xfrm>
          <a:prstGeom prst="rect">
            <a:avLst/>
          </a:prstGeom>
          <a:noFill/>
        </p:spPr>
        <p:txBody>
          <a:bodyPr wrap="square">
            <a:spAutoFit/>
          </a:bodyPr>
          <a:lstStyle/>
          <a:p>
            <a:pPr algn="ctr"/>
            <a:r>
              <a:rPr lang="en-US" sz="3200" spc="-6" dirty="0">
                <a:solidFill>
                  <a:srgbClr val="FF0000"/>
                </a:solidFill>
                <a:latin typeface="Helvetica"/>
                <a:cs typeface="Helvetica"/>
              </a:rPr>
              <a:t>Sardinia</a:t>
            </a:r>
            <a:endParaRPr lang="en-US" sz="3200" dirty="0"/>
          </a:p>
        </p:txBody>
      </p:sp>
      <p:pic>
        <p:nvPicPr>
          <p:cNvPr id="16" name="Content Placeholder 7">
            <a:extLst>
              <a:ext uri="{FF2B5EF4-FFF2-40B4-BE49-F238E27FC236}">
                <a16:creationId xmlns:a16="http://schemas.microsoft.com/office/drawing/2014/main" id="{BBCE8148-0083-CF4D-6A68-A4F5A26CA5AB}"/>
              </a:ext>
            </a:extLst>
          </p:cNvPr>
          <p:cNvPicPr>
            <a:picLocks noChangeAspect="1"/>
          </p:cNvPicPr>
          <p:nvPr/>
        </p:nvPicPr>
        <p:blipFill>
          <a:blip r:embed="rId5"/>
          <a:stretch>
            <a:fillRect/>
          </a:stretch>
        </p:blipFill>
        <p:spPr>
          <a:xfrm>
            <a:off x="2594379" y="575259"/>
            <a:ext cx="1986051" cy="1418608"/>
          </a:xfrm>
          <a:prstGeom prst="rect">
            <a:avLst/>
          </a:prstGeom>
        </p:spPr>
      </p:pic>
    </p:spTree>
    <p:extLst>
      <p:ext uri="{BB962C8B-B14F-4D97-AF65-F5344CB8AC3E}">
        <p14:creationId xmlns:p14="http://schemas.microsoft.com/office/powerpoint/2010/main" val="2058292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56</a:t>
            </a:fld>
            <a:endParaRPr spc="-16" dirty="0"/>
          </a:p>
        </p:txBody>
      </p:sp>
      <p:sp>
        <p:nvSpPr>
          <p:cNvPr id="21" name="TextBox 20">
            <a:extLst>
              <a:ext uri="{FF2B5EF4-FFF2-40B4-BE49-F238E27FC236}">
                <a16:creationId xmlns:a16="http://schemas.microsoft.com/office/drawing/2014/main" id="{B8B9D5E4-A3F3-4D6C-0B56-523379A5DFC9}"/>
              </a:ext>
            </a:extLst>
          </p:cNvPr>
          <p:cNvSpPr txBox="1"/>
          <p:nvPr/>
        </p:nvSpPr>
        <p:spPr>
          <a:xfrm>
            <a:off x="4052654" y="213876"/>
            <a:ext cx="5146962" cy="461665"/>
          </a:xfrm>
          <a:prstGeom prst="rect">
            <a:avLst/>
          </a:prstGeom>
          <a:noFill/>
        </p:spPr>
        <p:txBody>
          <a:bodyPr wrap="square">
            <a:spAutoFit/>
          </a:bodyPr>
          <a:lstStyle/>
          <a:p>
            <a:pPr algn="ctr"/>
            <a:r>
              <a:rPr lang="en-US" b="0" i="0" u="none" strike="noStrike" dirty="0">
                <a:solidFill>
                  <a:srgbClr val="FFFF00"/>
                </a:solidFill>
                <a:effectLst/>
                <a:latin typeface="+mn-lt"/>
              </a:rPr>
              <a:t>Ikaria, Greece</a:t>
            </a:r>
          </a:p>
        </p:txBody>
      </p:sp>
      <p:pic>
        <p:nvPicPr>
          <p:cNvPr id="2" name="Content Placeholder 7">
            <a:extLst>
              <a:ext uri="{FF2B5EF4-FFF2-40B4-BE49-F238E27FC236}">
                <a16:creationId xmlns:a16="http://schemas.microsoft.com/office/drawing/2014/main" id="{F816567A-FFA0-7F52-3713-F7605F9BEE86}"/>
              </a:ext>
            </a:extLst>
          </p:cNvPr>
          <p:cNvPicPr>
            <a:picLocks noChangeAspect="1"/>
          </p:cNvPicPr>
          <p:nvPr/>
        </p:nvPicPr>
        <p:blipFill>
          <a:blip r:embed="rId2"/>
          <a:stretch>
            <a:fillRect/>
          </a:stretch>
        </p:blipFill>
        <p:spPr>
          <a:xfrm>
            <a:off x="703796" y="357326"/>
            <a:ext cx="1804723" cy="1289088"/>
          </a:xfrm>
          <a:prstGeom prst="rect">
            <a:avLst/>
          </a:prstGeom>
        </p:spPr>
      </p:pic>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75892C07-E724-2BC9-97CA-CC034D216A3C}"/>
              </a:ext>
            </a:extLst>
          </p:cNvPr>
          <p:cNvSpPr txBox="1"/>
          <p:nvPr/>
        </p:nvSpPr>
        <p:spPr>
          <a:xfrm>
            <a:off x="278072" y="1888670"/>
            <a:ext cx="9730855" cy="5116785"/>
          </a:xfrm>
          <a:prstGeom prst="rect">
            <a:avLst/>
          </a:prstGeom>
          <a:noFill/>
        </p:spPr>
        <p:txBody>
          <a:bodyPr wrap="square" rtlCol="0">
            <a:spAutoFit/>
          </a:bodyPr>
          <a:lstStyle/>
          <a:p>
            <a:pPr marL="0" marR="0">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rPr>
              <a:t>Mimic mountain living</a:t>
            </a:r>
            <a:endParaRPr lang="en-US" sz="1800" b="1" dirty="0">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The longest-lived </a:t>
            </a:r>
            <a:r>
              <a:rPr lang="en-US" sz="1800" dirty="0" err="1">
                <a:solidFill>
                  <a:srgbClr val="FFFF00"/>
                </a:solidFill>
                <a:effectLst/>
                <a:latin typeface="Times New Roman" panose="02020603050405020304" pitchFamily="18" charset="0"/>
                <a:ea typeface="Times New Roman" panose="02020603050405020304" pitchFamily="18" charset="0"/>
              </a:rPr>
              <a:t>Ikarians</a:t>
            </a:r>
            <a:r>
              <a:rPr lang="en-US" sz="1800" dirty="0">
                <a:solidFill>
                  <a:srgbClr val="FFFF00"/>
                </a:solidFill>
                <a:effectLst/>
                <a:latin typeface="Times New Roman" panose="02020603050405020304" pitchFamily="18" charset="0"/>
                <a:ea typeface="Times New Roman" panose="02020603050405020304" pitchFamily="18" charset="0"/>
              </a:rPr>
              <a:t> tended to be poor people living in the island’s highlands. They exercised mindlessly by just gardening, walking to their neighbors house or doing their own yard work. The lesson to us: Engineer more mindless movement into our lives.</a:t>
            </a:r>
          </a:p>
          <a:p>
            <a:pPr marL="0" marR="0" algn="l"/>
            <a:endParaRPr lang="en-US" sz="1800" dirty="0">
              <a:solidFill>
                <a:srgbClr val="FFFF00"/>
              </a:solidFill>
              <a:effectLst/>
              <a:latin typeface="Times New Roman" panose="02020603050405020304" pitchFamily="18" charset="0"/>
              <a:ea typeface="Times New Roman" panose="02020603050405020304" pitchFamily="18" charset="0"/>
            </a:endParaRPr>
          </a:p>
          <a:p>
            <a:pPr marL="0" marR="0">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rPr>
              <a:t>Eat a Mediterranean-style diet</a:t>
            </a:r>
            <a:endParaRPr lang="en-US" sz="1800" b="1" dirty="0">
              <a:effectLst/>
              <a:latin typeface="Times New Roman" panose="02020603050405020304" pitchFamily="18" charset="0"/>
              <a:ea typeface="Times New Roman" panose="02020603050405020304" pitchFamily="18" charset="0"/>
            </a:endParaRPr>
          </a:p>
          <a:p>
            <a:pPr marL="0" marR="0" algn="l"/>
            <a:r>
              <a:rPr lang="en-US" sz="1800" dirty="0" err="1">
                <a:solidFill>
                  <a:srgbClr val="FFFF00"/>
                </a:solidFill>
                <a:effectLst/>
                <a:latin typeface="Times New Roman" panose="02020603050405020304" pitchFamily="18" charset="0"/>
                <a:ea typeface="Times New Roman" panose="02020603050405020304" pitchFamily="18" charset="0"/>
              </a:rPr>
              <a:t>Ikarians</a:t>
            </a:r>
            <a:r>
              <a:rPr lang="en-US" sz="1800" dirty="0">
                <a:solidFill>
                  <a:srgbClr val="FFFF00"/>
                </a:solidFill>
                <a:effectLst/>
                <a:latin typeface="Times New Roman" panose="02020603050405020304" pitchFamily="18" charset="0"/>
                <a:ea typeface="Times New Roman" panose="02020603050405020304" pitchFamily="18" charset="0"/>
              </a:rPr>
              <a:t> eat a variation of the Mediterranean diet, with lots of fruits and vegetables, whole grains, beans, potatoes and olive oil.</a:t>
            </a: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Try cooking with olive oil, which contains cholesterol-lowering mono-unsaturated fats.</a:t>
            </a:r>
          </a:p>
          <a:p>
            <a:pPr marL="0" marR="0" algn="l">
              <a:lnSpc>
                <a:spcPts val="1500"/>
              </a:lnSpc>
            </a:pPr>
            <a:endParaRPr lang="en-US" sz="1800" b="1" dirty="0">
              <a:solidFill>
                <a:srgbClr val="99CCFF"/>
              </a:solidFill>
              <a:effectLst/>
              <a:latin typeface="Times New Roman" panose="02020603050405020304" pitchFamily="18" charset="0"/>
              <a:ea typeface="Times New Roman" panose="02020603050405020304" pitchFamily="18" charset="0"/>
            </a:endParaRPr>
          </a:p>
          <a:p>
            <a:pPr marL="0" marR="0" algn="l">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rPr>
              <a:t>Stock up on herbal teas</a:t>
            </a:r>
            <a:endParaRPr lang="en-US" sz="1800" b="1" dirty="0">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People in Ikaria enjoy drinking herbal teas with family and friends, and scientists have found that they pack an antioxidant punch. Wild rosemary, sage and oregano teas also act as a diuretic, which can keep blood pressure in check by ridding the body of excess sodium and water.</a:t>
            </a:r>
          </a:p>
          <a:p>
            <a:pPr marL="0" marR="0" algn="l"/>
            <a:endParaRPr lang="en-US" sz="1800" dirty="0">
              <a:solidFill>
                <a:srgbClr val="FFFF00"/>
              </a:solidFill>
              <a:effectLst/>
              <a:latin typeface="Times New Roman" panose="02020603050405020304" pitchFamily="18" charset="0"/>
              <a:ea typeface="Times New Roman" panose="02020603050405020304" pitchFamily="18" charset="0"/>
            </a:endParaRPr>
          </a:p>
          <a:p>
            <a:pPr marL="0" marR="0" algn="l">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rPr>
              <a:t>Nap</a:t>
            </a:r>
            <a:endParaRPr lang="en-US" sz="1800" b="1" dirty="0">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Take a cue from </a:t>
            </a:r>
            <a:r>
              <a:rPr lang="en-US" sz="1800" dirty="0" err="1">
                <a:solidFill>
                  <a:srgbClr val="FFFF00"/>
                </a:solidFill>
                <a:effectLst/>
                <a:latin typeface="Times New Roman" panose="02020603050405020304" pitchFamily="18" charset="0"/>
                <a:ea typeface="Times New Roman" panose="02020603050405020304" pitchFamily="18" charset="0"/>
              </a:rPr>
              <a:t>Ikarians</a:t>
            </a:r>
            <a:r>
              <a:rPr lang="en-US" sz="1800" dirty="0">
                <a:solidFill>
                  <a:srgbClr val="FFFF00"/>
                </a:solidFill>
                <a:effectLst/>
                <a:latin typeface="Times New Roman" panose="02020603050405020304" pitchFamily="18" charset="0"/>
                <a:ea typeface="Times New Roman" panose="02020603050405020304" pitchFamily="18" charset="0"/>
              </a:rPr>
              <a:t> and take a midafternoon break. People who nap regularly have up to 35 percent lower chances of dying from heart disease. It may be because napping lowers stress hormones or rests the heart.</a:t>
            </a:r>
          </a:p>
          <a:p>
            <a:endParaRPr lang="en-US" sz="1200" dirty="0"/>
          </a:p>
        </p:txBody>
      </p:sp>
      <p:pic>
        <p:nvPicPr>
          <p:cNvPr id="20" name="Picture 19">
            <a:extLst>
              <a:ext uri="{FF2B5EF4-FFF2-40B4-BE49-F238E27FC236}">
                <a16:creationId xmlns:a16="http://schemas.microsoft.com/office/drawing/2014/main" id="{1D009C00-62D7-5074-8A80-A07E6EAE6C60}"/>
              </a:ext>
            </a:extLst>
          </p:cNvPr>
          <p:cNvPicPr>
            <a:picLocks noChangeAspect="1"/>
          </p:cNvPicPr>
          <p:nvPr/>
        </p:nvPicPr>
        <p:blipFill>
          <a:blip r:embed="rId3"/>
          <a:stretch>
            <a:fillRect/>
          </a:stretch>
        </p:blipFill>
        <p:spPr>
          <a:xfrm>
            <a:off x="8298469" y="400321"/>
            <a:ext cx="1462016" cy="974677"/>
          </a:xfrm>
          <a:prstGeom prst="rect">
            <a:avLst/>
          </a:prstGeom>
        </p:spPr>
      </p:pic>
      <p:pic>
        <p:nvPicPr>
          <p:cNvPr id="25" name="Picture 24">
            <a:extLst>
              <a:ext uri="{FF2B5EF4-FFF2-40B4-BE49-F238E27FC236}">
                <a16:creationId xmlns:a16="http://schemas.microsoft.com/office/drawing/2014/main" id="{F6708503-D078-6D1C-30B1-FF9261EBA026}"/>
              </a:ext>
            </a:extLst>
          </p:cNvPr>
          <p:cNvPicPr>
            <a:picLocks noChangeAspect="1"/>
          </p:cNvPicPr>
          <p:nvPr/>
        </p:nvPicPr>
        <p:blipFill>
          <a:blip r:embed="rId4"/>
          <a:stretch>
            <a:fillRect/>
          </a:stretch>
        </p:blipFill>
        <p:spPr>
          <a:xfrm>
            <a:off x="2968583" y="227170"/>
            <a:ext cx="1314450" cy="1549400"/>
          </a:xfrm>
          <a:prstGeom prst="rect">
            <a:avLst/>
          </a:prstGeom>
        </p:spPr>
      </p:pic>
    </p:spTree>
    <p:extLst>
      <p:ext uri="{BB962C8B-B14F-4D97-AF65-F5344CB8AC3E}">
        <p14:creationId xmlns:p14="http://schemas.microsoft.com/office/powerpoint/2010/main" val="2419623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57</a:t>
            </a:fld>
            <a:endParaRPr spc="-16" dirty="0"/>
          </a:p>
        </p:txBody>
      </p:sp>
      <p:sp>
        <p:nvSpPr>
          <p:cNvPr id="21" name="TextBox 20">
            <a:extLst>
              <a:ext uri="{FF2B5EF4-FFF2-40B4-BE49-F238E27FC236}">
                <a16:creationId xmlns:a16="http://schemas.microsoft.com/office/drawing/2014/main" id="{B8B9D5E4-A3F3-4D6C-0B56-523379A5DFC9}"/>
              </a:ext>
            </a:extLst>
          </p:cNvPr>
          <p:cNvSpPr txBox="1"/>
          <p:nvPr/>
        </p:nvSpPr>
        <p:spPr>
          <a:xfrm>
            <a:off x="4052654" y="213876"/>
            <a:ext cx="5146962" cy="461665"/>
          </a:xfrm>
          <a:prstGeom prst="rect">
            <a:avLst/>
          </a:prstGeom>
          <a:noFill/>
        </p:spPr>
        <p:txBody>
          <a:bodyPr wrap="square">
            <a:spAutoFit/>
          </a:bodyPr>
          <a:lstStyle/>
          <a:p>
            <a:pPr algn="ctr"/>
            <a:r>
              <a:rPr lang="en-US" b="0" i="0" u="none" strike="noStrike" dirty="0">
                <a:solidFill>
                  <a:srgbClr val="FFFF00"/>
                </a:solidFill>
                <a:effectLst/>
                <a:latin typeface="+mn-lt"/>
              </a:rPr>
              <a:t>Ikaria, Greece</a:t>
            </a:r>
          </a:p>
        </p:txBody>
      </p:sp>
      <p:pic>
        <p:nvPicPr>
          <p:cNvPr id="2" name="Content Placeholder 7">
            <a:extLst>
              <a:ext uri="{FF2B5EF4-FFF2-40B4-BE49-F238E27FC236}">
                <a16:creationId xmlns:a16="http://schemas.microsoft.com/office/drawing/2014/main" id="{F816567A-FFA0-7F52-3713-F7605F9BEE86}"/>
              </a:ext>
            </a:extLst>
          </p:cNvPr>
          <p:cNvPicPr>
            <a:picLocks noChangeAspect="1"/>
          </p:cNvPicPr>
          <p:nvPr/>
        </p:nvPicPr>
        <p:blipFill>
          <a:blip r:embed="rId2"/>
          <a:stretch>
            <a:fillRect/>
          </a:stretch>
        </p:blipFill>
        <p:spPr>
          <a:xfrm>
            <a:off x="3016155" y="789752"/>
            <a:ext cx="1804723" cy="1289088"/>
          </a:xfrm>
          <a:prstGeom prst="rect">
            <a:avLst/>
          </a:prstGeom>
        </p:spPr>
      </p:pic>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75892C07-E724-2BC9-97CA-CC034D216A3C}"/>
              </a:ext>
            </a:extLst>
          </p:cNvPr>
          <p:cNvSpPr txBox="1"/>
          <p:nvPr/>
        </p:nvSpPr>
        <p:spPr>
          <a:xfrm>
            <a:off x="354840" y="2193051"/>
            <a:ext cx="9730855" cy="3624069"/>
          </a:xfrm>
          <a:prstGeom prst="rect">
            <a:avLst/>
          </a:prstGeom>
          <a:noFill/>
        </p:spPr>
        <p:txBody>
          <a:bodyPr wrap="square" rtlCol="0">
            <a:spAutoFit/>
          </a:bodyPr>
          <a:lstStyle/>
          <a:p>
            <a:pPr marL="0" marR="0" algn="l">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rPr>
              <a:t>Fast occasionally</a:t>
            </a:r>
            <a:endParaRPr lang="en-US" sz="1800" b="1" dirty="0">
              <a:effectLst/>
              <a:latin typeface="Times New Roman" panose="02020603050405020304" pitchFamily="18" charset="0"/>
              <a:ea typeface="Times New Roman" panose="02020603050405020304" pitchFamily="18" charset="0"/>
            </a:endParaRPr>
          </a:p>
          <a:p>
            <a:pPr marL="0" marR="0" algn="l"/>
            <a:r>
              <a:rPr lang="en-US" sz="1800" dirty="0" err="1">
                <a:solidFill>
                  <a:srgbClr val="FFFF00"/>
                </a:solidFill>
                <a:effectLst/>
                <a:latin typeface="Times New Roman" panose="02020603050405020304" pitchFamily="18" charset="0"/>
                <a:ea typeface="Times New Roman" panose="02020603050405020304" pitchFamily="18" charset="0"/>
              </a:rPr>
              <a:t>Ikarians</a:t>
            </a:r>
            <a:r>
              <a:rPr lang="en-US" sz="1800" dirty="0">
                <a:solidFill>
                  <a:srgbClr val="FFFF00"/>
                </a:solidFill>
                <a:effectLst/>
                <a:latin typeface="Times New Roman" panose="02020603050405020304" pitchFamily="18" charset="0"/>
                <a:ea typeface="Times New Roman" panose="02020603050405020304" pitchFamily="18" charset="0"/>
              </a:rPr>
              <a:t> have traditionally been fierce Greek Orthodox Christians. Their religious calendar called for fasting almost half the year. Caloric restriction – a type of </a:t>
            </a:r>
            <a:r>
              <a:rPr lang="en-US" sz="1800" u="sng" dirty="0">
                <a:solidFill>
                  <a:srgbClr val="FFFF00"/>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fasting</a:t>
            </a:r>
            <a:r>
              <a:rPr lang="en-US" sz="1800" dirty="0">
                <a:solidFill>
                  <a:srgbClr val="FFFF00"/>
                </a:solidFill>
                <a:effectLst/>
                <a:latin typeface="Times New Roman" panose="02020603050405020304" pitchFamily="18" charset="0"/>
                <a:ea typeface="Times New Roman" panose="02020603050405020304" pitchFamily="18" charset="0"/>
              </a:rPr>
              <a:t> that cuts about 30 percent of calories out of the normal diet – is the only proven way to slow the aging process in mammals.</a:t>
            </a:r>
          </a:p>
          <a:p>
            <a:pPr marL="0" marR="0" algn="l"/>
            <a:endParaRPr lang="en-US" sz="1800" dirty="0">
              <a:effectLst/>
              <a:latin typeface="Times New Roman" panose="02020603050405020304" pitchFamily="18" charset="0"/>
              <a:ea typeface="Times New Roman" panose="02020603050405020304" pitchFamily="18" charset="0"/>
            </a:endParaRPr>
          </a:p>
          <a:p>
            <a:pPr marL="0" marR="0" algn="l">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rPr>
              <a:t>Make family and friends a priority</a:t>
            </a:r>
            <a:endParaRPr lang="en-US" sz="1800" b="1" dirty="0">
              <a:effectLst/>
              <a:latin typeface="Times New Roman" panose="02020603050405020304" pitchFamily="18" charset="0"/>
              <a:ea typeface="Times New Roman" panose="02020603050405020304" pitchFamily="18" charset="0"/>
            </a:endParaRPr>
          </a:p>
          <a:p>
            <a:pPr marL="0" marR="0" algn="l"/>
            <a:r>
              <a:rPr lang="en-US" sz="1800" dirty="0" err="1">
                <a:solidFill>
                  <a:srgbClr val="FFFF00"/>
                </a:solidFill>
                <a:effectLst/>
                <a:latin typeface="Times New Roman" panose="02020603050405020304" pitchFamily="18" charset="0"/>
                <a:ea typeface="Times New Roman" panose="02020603050405020304" pitchFamily="18" charset="0"/>
              </a:rPr>
              <a:t>Ikarians</a:t>
            </a:r>
            <a:r>
              <a:rPr lang="en-US" sz="1800" dirty="0">
                <a:solidFill>
                  <a:srgbClr val="FFFF00"/>
                </a:solidFill>
                <a:effectLst/>
                <a:latin typeface="Times New Roman" panose="02020603050405020304" pitchFamily="18" charset="0"/>
                <a:ea typeface="Times New Roman" panose="02020603050405020304" pitchFamily="18" charset="0"/>
              </a:rPr>
              <a:t> foster </a:t>
            </a:r>
            <a:r>
              <a:rPr lang="en-US" sz="1800" u="sng" dirty="0">
                <a:solidFill>
                  <a:srgbClr val="FFFF00"/>
                </a:solidFill>
                <a:effectLst/>
                <a:latin typeface="Times New Roman" panose="02020603050405020304" pitchFamily="18" charset="0"/>
                <a:ea typeface="Times New Roman" panose="02020603050405020304" pitchFamily="18" charset="0"/>
                <a:hlinkClick r:id="rId4">
                  <a:extLst>
                    <a:ext uri="{A12FA001-AC4F-418D-AE19-62706E023703}">
                      <ahyp:hlinkClr xmlns:ahyp="http://schemas.microsoft.com/office/drawing/2018/hyperlinkcolor" val="tx"/>
                    </a:ext>
                  </a:extLst>
                </a:hlinkClick>
              </a:rPr>
              <a:t>social connections</a:t>
            </a:r>
            <a:r>
              <a:rPr lang="en-US" sz="1800" dirty="0">
                <a:solidFill>
                  <a:srgbClr val="FFFF00"/>
                </a:solidFill>
                <a:effectLst/>
                <a:latin typeface="Times New Roman" panose="02020603050405020304" pitchFamily="18" charset="0"/>
                <a:ea typeface="Times New Roman" panose="02020603050405020304" pitchFamily="18" charset="0"/>
              </a:rPr>
              <a:t>, which have been shown to benefit overall health and longevity. So get out there and make some plans.</a:t>
            </a:r>
          </a:p>
          <a:p>
            <a:pPr marL="0" marR="0" algn="l"/>
            <a:endParaRPr lang="en-US" sz="1800" dirty="0">
              <a:effectLst/>
              <a:latin typeface="Times New Roman" panose="02020603050405020304" pitchFamily="18" charset="0"/>
              <a:ea typeface="Times New Roman" panose="02020603050405020304" pitchFamily="18" charset="0"/>
            </a:endParaRPr>
          </a:p>
          <a:p>
            <a:pPr marL="0" marR="0" algn="l">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rPr>
              <a:t>Choose goat’s milk over cow’s milk</a:t>
            </a:r>
            <a:endParaRPr lang="en-US" sz="1800" b="1" dirty="0">
              <a:effectLst/>
              <a:latin typeface="Times New Roman" panose="02020603050405020304" pitchFamily="18" charset="0"/>
              <a:ea typeface="Times New Roman" panose="02020603050405020304" pitchFamily="18" charset="0"/>
            </a:endParaRPr>
          </a:p>
          <a:p>
            <a:pPr marL="0" marR="0" algn="l"/>
            <a:r>
              <a:rPr lang="en-US" sz="1800" dirty="0">
                <a:solidFill>
                  <a:srgbClr val="FFFF00"/>
                </a:solidFill>
                <a:effectLst/>
                <a:latin typeface="Times New Roman" panose="02020603050405020304" pitchFamily="18" charset="0"/>
                <a:ea typeface="Times New Roman" panose="02020603050405020304" pitchFamily="18" charset="0"/>
              </a:rPr>
              <a:t>Instead of cow’s milk, </a:t>
            </a:r>
            <a:r>
              <a:rPr lang="en-US" sz="1800" dirty="0" err="1">
                <a:solidFill>
                  <a:srgbClr val="FFFF00"/>
                </a:solidFill>
                <a:effectLst/>
                <a:latin typeface="Times New Roman" panose="02020603050405020304" pitchFamily="18" charset="0"/>
                <a:ea typeface="Times New Roman" panose="02020603050405020304" pitchFamily="18" charset="0"/>
              </a:rPr>
              <a:t>Ikarians</a:t>
            </a:r>
            <a:r>
              <a:rPr lang="en-US" sz="1800" dirty="0">
                <a:solidFill>
                  <a:srgbClr val="FFFF00"/>
                </a:solidFill>
                <a:effectLst/>
                <a:latin typeface="Times New Roman" panose="02020603050405020304" pitchFamily="18" charset="0"/>
                <a:ea typeface="Times New Roman" panose="02020603050405020304" pitchFamily="18" charset="0"/>
              </a:rPr>
              <a:t> use grass-fed goat’s milk. It provides potassium and the stress-relieving hormone tryptophan. It’s also hypoallergenic and can usually be tolerated by people who are lactose intolerant.</a:t>
            </a:r>
          </a:p>
          <a:p>
            <a:endParaRPr lang="en-US" sz="1200" dirty="0"/>
          </a:p>
        </p:txBody>
      </p:sp>
      <p:pic>
        <p:nvPicPr>
          <p:cNvPr id="20" name="Picture 19">
            <a:extLst>
              <a:ext uri="{FF2B5EF4-FFF2-40B4-BE49-F238E27FC236}">
                <a16:creationId xmlns:a16="http://schemas.microsoft.com/office/drawing/2014/main" id="{1D009C00-62D7-5074-8A80-A07E6EAE6C60}"/>
              </a:ext>
            </a:extLst>
          </p:cNvPr>
          <p:cNvPicPr>
            <a:picLocks noChangeAspect="1"/>
          </p:cNvPicPr>
          <p:nvPr/>
        </p:nvPicPr>
        <p:blipFill>
          <a:blip r:embed="rId5"/>
          <a:stretch>
            <a:fillRect/>
          </a:stretch>
        </p:blipFill>
        <p:spPr>
          <a:xfrm>
            <a:off x="8064121" y="992852"/>
            <a:ext cx="1462016" cy="974677"/>
          </a:xfrm>
          <a:prstGeom prst="rect">
            <a:avLst/>
          </a:prstGeom>
        </p:spPr>
      </p:pic>
      <p:pic>
        <p:nvPicPr>
          <p:cNvPr id="25" name="Picture 24">
            <a:extLst>
              <a:ext uri="{FF2B5EF4-FFF2-40B4-BE49-F238E27FC236}">
                <a16:creationId xmlns:a16="http://schemas.microsoft.com/office/drawing/2014/main" id="{F6708503-D078-6D1C-30B1-FF9261EBA026}"/>
              </a:ext>
            </a:extLst>
          </p:cNvPr>
          <p:cNvPicPr>
            <a:picLocks noChangeAspect="1"/>
          </p:cNvPicPr>
          <p:nvPr/>
        </p:nvPicPr>
        <p:blipFill>
          <a:blip r:embed="rId6"/>
          <a:stretch>
            <a:fillRect/>
          </a:stretch>
        </p:blipFill>
        <p:spPr>
          <a:xfrm>
            <a:off x="5466124" y="675541"/>
            <a:ext cx="1314450" cy="1549400"/>
          </a:xfrm>
          <a:prstGeom prst="rect">
            <a:avLst/>
          </a:prstGeom>
        </p:spPr>
      </p:pic>
    </p:spTree>
    <p:extLst>
      <p:ext uri="{BB962C8B-B14F-4D97-AF65-F5344CB8AC3E}">
        <p14:creationId xmlns:p14="http://schemas.microsoft.com/office/powerpoint/2010/main" val="3735300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58</a:t>
            </a:fld>
            <a:endParaRPr spc="-16" dirty="0"/>
          </a:p>
        </p:txBody>
      </p:sp>
      <p:sp>
        <p:nvSpPr>
          <p:cNvPr id="21" name="TextBox 20">
            <a:extLst>
              <a:ext uri="{FF2B5EF4-FFF2-40B4-BE49-F238E27FC236}">
                <a16:creationId xmlns:a16="http://schemas.microsoft.com/office/drawing/2014/main" id="{B8B9D5E4-A3F3-4D6C-0B56-523379A5DFC9}"/>
              </a:ext>
            </a:extLst>
          </p:cNvPr>
          <p:cNvSpPr txBox="1"/>
          <p:nvPr/>
        </p:nvSpPr>
        <p:spPr>
          <a:xfrm>
            <a:off x="4052654" y="213876"/>
            <a:ext cx="5146962" cy="461665"/>
          </a:xfrm>
          <a:prstGeom prst="rect">
            <a:avLst/>
          </a:prstGeom>
          <a:noFill/>
        </p:spPr>
        <p:txBody>
          <a:bodyPr wrap="square">
            <a:spAutoFit/>
          </a:bodyPr>
          <a:lstStyle/>
          <a:p>
            <a:pPr algn="ctr"/>
            <a:r>
              <a:rPr lang="en-US" b="0" i="0" u="none" strike="noStrike" dirty="0">
                <a:solidFill>
                  <a:srgbClr val="FFC000"/>
                </a:solidFill>
                <a:effectLst/>
                <a:latin typeface="lato" panose="020F0502020204030203" pitchFamily="34" charset="0"/>
              </a:rPr>
              <a:t>Nicoya, Costa Rica</a:t>
            </a:r>
          </a:p>
        </p:txBody>
      </p:sp>
      <p:pic>
        <p:nvPicPr>
          <p:cNvPr id="2" name="Content Placeholder 7">
            <a:extLst>
              <a:ext uri="{FF2B5EF4-FFF2-40B4-BE49-F238E27FC236}">
                <a16:creationId xmlns:a16="http://schemas.microsoft.com/office/drawing/2014/main" id="{F816567A-FFA0-7F52-3713-F7605F9BEE86}"/>
              </a:ext>
            </a:extLst>
          </p:cNvPr>
          <p:cNvPicPr>
            <a:picLocks noChangeAspect="1"/>
          </p:cNvPicPr>
          <p:nvPr/>
        </p:nvPicPr>
        <p:blipFill>
          <a:blip r:embed="rId2"/>
          <a:stretch>
            <a:fillRect/>
          </a:stretch>
        </p:blipFill>
        <p:spPr>
          <a:xfrm>
            <a:off x="3016155" y="789752"/>
            <a:ext cx="1804723" cy="1289088"/>
          </a:xfrm>
          <a:prstGeom prst="rect">
            <a:avLst/>
          </a:prstGeom>
        </p:spPr>
      </p:pic>
      <p:pic>
        <p:nvPicPr>
          <p:cNvPr id="3" name="Picture 2">
            <a:extLst>
              <a:ext uri="{FF2B5EF4-FFF2-40B4-BE49-F238E27FC236}">
                <a16:creationId xmlns:a16="http://schemas.microsoft.com/office/drawing/2014/main" id="{2B149FF8-6BC2-8162-349D-3BBCE1C4AD03}"/>
              </a:ext>
            </a:extLst>
          </p:cNvPr>
          <p:cNvPicPr>
            <a:picLocks noChangeAspect="1"/>
          </p:cNvPicPr>
          <p:nvPr/>
        </p:nvPicPr>
        <p:blipFill>
          <a:blip r:embed="rId3"/>
          <a:stretch>
            <a:fillRect/>
          </a:stretch>
        </p:blipFill>
        <p:spPr>
          <a:xfrm>
            <a:off x="598795" y="986051"/>
            <a:ext cx="1733550" cy="1174750"/>
          </a:xfrm>
          <a:prstGeom prst="rect">
            <a:avLst/>
          </a:prstGeom>
        </p:spPr>
      </p:pic>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descr="430_Nicoya_02">
            <a:extLst>
              <a:ext uri="{FF2B5EF4-FFF2-40B4-BE49-F238E27FC236}">
                <a16:creationId xmlns:a16="http://schemas.microsoft.com/office/drawing/2014/main" id="{6BD3C41B-72D8-1D6A-EA1B-2E2FAD1BE8E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405505" y="1099777"/>
            <a:ext cx="1282700" cy="876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892C07-E724-2BC9-97CA-CC034D216A3C}"/>
              </a:ext>
            </a:extLst>
          </p:cNvPr>
          <p:cNvSpPr txBox="1"/>
          <p:nvPr/>
        </p:nvSpPr>
        <p:spPr>
          <a:xfrm>
            <a:off x="354840" y="2193051"/>
            <a:ext cx="9730855" cy="4370427"/>
          </a:xfrm>
          <a:prstGeom prst="rect">
            <a:avLst/>
          </a:prstGeom>
          <a:noFill/>
        </p:spPr>
        <p:txBody>
          <a:bodyPr wrap="square" rtlCol="0">
            <a:spAutoFit/>
          </a:bodyPr>
          <a:lstStyle/>
          <a:p>
            <a:pPr marL="0" marR="0">
              <a:lnSpc>
                <a:spcPts val="1500"/>
              </a:lnSpc>
              <a:spcBef>
                <a:spcPts val="0"/>
              </a:spcBef>
              <a:spcAft>
                <a:spcPts val="0"/>
              </a:spcAft>
            </a:pPr>
            <a:r>
              <a:rPr lang="en-US" sz="18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Have a plan de </a:t>
            </a:r>
            <a:r>
              <a:rPr lang="en-US" sz="1800" b="1" kern="0" dirty="0" err="1">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vida</a:t>
            </a:r>
            <a:r>
              <a:rPr lang="en-US" sz="18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kern="0" dirty="0">
                <a:solidFill>
                  <a:srgbClr val="5B564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Successful centenarians have a strong sense of purpose. They feel needed and want to contribute to a greater good.</a:t>
            </a:r>
          </a:p>
          <a:p>
            <a:pPr marL="0" marR="0">
              <a:spcBef>
                <a:spcPts val="0"/>
              </a:spcBef>
              <a:spcAft>
                <a:spcPts val="0"/>
              </a:spcAft>
            </a:pPr>
            <a:endParaRPr lang="en-US" sz="18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Drink hard water.</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r>
              <a:rPr lang="en-US" sz="1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Nicoyan</a:t>
            </a:r>
            <a:r>
              <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water has the country’s highest calcium content, perhaps explaining the lower rates of heart disease, as well as stronger bones and fewer hip fractures.</a:t>
            </a:r>
          </a:p>
          <a:p>
            <a:pPr marL="0" marR="0" algn="l"/>
            <a:endPar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Keep a focus on family.</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r>
              <a:rPr lang="en-US" sz="1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Nicoyan</a:t>
            </a:r>
            <a:r>
              <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centenarians tend to live with their families, and children or grandchildren provide support and a sense of purpose and belonging.</a:t>
            </a:r>
          </a:p>
          <a:p>
            <a:pPr marL="0" marR="0" algn="l"/>
            <a:endPar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ts val="1500"/>
              </a:lnSpc>
            </a:pPr>
            <a:r>
              <a:rPr lang="en-US" sz="1800" b="1"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Eat a light dinner.</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r>
              <a:rPr lang="en-US" sz="1800" u="sng"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Eating fewer calories</a:t>
            </a:r>
            <a:r>
              <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appears to be one of the surest ways to add years to your life. </a:t>
            </a:r>
            <a:r>
              <a:rPr lang="en-US" sz="1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Nicoyans</a:t>
            </a:r>
            <a:r>
              <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eat a light dinner early in the evening. For most of their lives, </a:t>
            </a:r>
            <a:r>
              <a:rPr lang="en-US" sz="1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Nicoyan</a:t>
            </a:r>
            <a:r>
              <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centenarians ate a traditional Mesoamerican diet highlighted with the </a:t>
            </a:r>
            <a:r>
              <a:rPr lang="en-US" sz="1800" u="sng"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“three sisters”</a:t>
            </a:r>
            <a:r>
              <a:rPr lang="en-US" sz="1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of agriculture: squash, corn, and beans.</a:t>
            </a:r>
          </a:p>
          <a:p>
            <a:endParaRPr lang="en-US" sz="1200" dirty="0"/>
          </a:p>
        </p:txBody>
      </p:sp>
    </p:spTree>
    <p:extLst>
      <p:ext uri="{BB962C8B-B14F-4D97-AF65-F5344CB8AC3E}">
        <p14:creationId xmlns:p14="http://schemas.microsoft.com/office/powerpoint/2010/main" val="2962575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59</a:t>
            </a:fld>
            <a:endParaRPr spc="-16" dirty="0"/>
          </a:p>
        </p:txBody>
      </p:sp>
      <p:sp>
        <p:nvSpPr>
          <p:cNvPr id="21" name="TextBox 20">
            <a:extLst>
              <a:ext uri="{FF2B5EF4-FFF2-40B4-BE49-F238E27FC236}">
                <a16:creationId xmlns:a16="http://schemas.microsoft.com/office/drawing/2014/main" id="{B8B9D5E4-A3F3-4D6C-0B56-523379A5DFC9}"/>
              </a:ext>
            </a:extLst>
          </p:cNvPr>
          <p:cNvSpPr txBox="1"/>
          <p:nvPr/>
        </p:nvSpPr>
        <p:spPr>
          <a:xfrm>
            <a:off x="4052654" y="213876"/>
            <a:ext cx="5146962" cy="461665"/>
          </a:xfrm>
          <a:prstGeom prst="rect">
            <a:avLst/>
          </a:prstGeom>
          <a:noFill/>
        </p:spPr>
        <p:txBody>
          <a:bodyPr wrap="square">
            <a:spAutoFit/>
          </a:bodyPr>
          <a:lstStyle/>
          <a:p>
            <a:pPr algn="ctr"/>
            <a:r>
              <a:rPr lang="en-US" b="0" i="0" u="none" strike="noStrike" dirty="0">
                <a:solidFill>
                  <a:srgbClr val="FFC000"/>
                </a:solidFill>
                <a:effectLst/>
                <a:latin typeface="lato" panose="020F0502020204030203" pitchFamily="34" charset="0"/>
              </a:rPr>
              <a:t>Nicoya, Costa Rica</a:t>
            </a:r>
          </a:p>
        </p:txBody>
      </p:sp>
      <p:pic>
        <p:nvPicPr>
          <p:cNvPr id="2" name="Content Placeholder 7">
            <a:extLst>
              <a:ext uri="{FF2B5EF4-FFF2-40B4-BE49-F238E27FC236}">
                <a16:creationId xmlns:a16="http://schemas.microsoft.com/office/drawing/2014/main" id="{F816567A-FFA0-7F52-3713-F7605F9BEE86}"/>
              </a:ext>
            </a:extLst>
          </p:cNvPr>
          <p:cNvPicPr>
            <a:picLocks noChangeAspect="1"/>
          </p:cNvPicPr>
          <p:nvPr/>
        </p:nvPicPr>
        <p:blipFill>
          <a:blip r:embed="rId2"/>
          <a:stretch>
            <a:fillRect/>
          </a:stretch>
        </p:blipFill>
        <p:spPr>
          <a:xfrm>
            <a:off x="3016155" y="789752"/>
            <a:ext cx="1804723" cy="1289088"/>
          </a:xfrm>
          <a:prstGeom prst="rect">
            <a:avLst/>
          </a:prstGeom>
        </p:spPr>
      </p:pic>
      <p:pic>
        <p:nvPicPr>
          <p:cNvPr id="3" name="Picture 2">
            <a:extLst>
              <a:ext uri="{FF2B5EF4-FFF2-40B4-BE49-F238E27FC236}">
                <a16:creationId xmlns:a16="http://schemas.microsoft.com/office/drawing/2014/main" id="{2B149FF8-6BC2-8162-349D-3BBCE1C4AD03}"/>
              </a:ext>
            </a:extLst>
          </p:cNvPr>
          <p:cNvPicPr>
            <a:picLocks noChangeAspect="1"/>
          </p:cNvPicPr>
          <p:nvPr/>
        </p:nvPicPr>
        <p:blipFill>
          <a:blip r:embed="rId3"/>
          <a:stretch>
            <a:fillRect/>
          </a:stretch>
        </p:blipFill>
        <p:spPr>
          <a:xfrm>
            <a:off x="598795" y="986051"/>
            <a:ext cx="1733550" cy="1174750"/>
          </a:xfrm>
          <a:prstGeom prst="rect">
            <a:avLst/>
          </a:prstGeom>
        </p:spPr>
      </p:pic>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descr="430_Nicoya_02">
            <a:extLst>
              <a:ext uri="{FF2B5EF4-FFF2-40B4-BE49-F238E27FC236}">
                <a16:creationId xmlns:a16="http://schemas.microsoft.com/office/drawing/2014/main" id="{6BD3C41B-72D8-1D6A-EA1B-2E2FAD1BE8E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405505" y="1099777"/>
            <a:ext cx="1282700" cy="876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892C07-E724-2BC9-97CA-CC034D216A3C}"/>
              </a:ext>
            </a:extLst>
          </p:cNvPr>
          <p:cNvSpPr txBox="1"/>
          <p:nvPr/>
        </p:nvSpPr>
        <p:spPr>
          <a:xfrm>
            <a:off x="278072" y="2500621"/>
            <a:ext cx="9730855" cy="3624069"/>
          </a:xfrm>
          <a:prstGeom prst="rect">
            <a:avLst/>
          </a:prstGeom>
          <a:noFill/>
        </p:spPr>
        <p:txBody>
          <a:bodyPr wrap="square" rtlCol="0">
            <a:spAutoFit/>
          </a:bodyPr>
          <a:lstStyle/>
          <a:p>
            <a:pPr marL="0" marR="0">
              <a:lnSpc>
                <a:spcPts val="1500"/>
              </a:lnSpc>
              <a:spcBef>
                <a:spcPts val="0"/>
              </a:spcBef>
              <a:spcAft>
                <a:spcPts val="0"/>
              </a:spcAft>
            </a:pPr>
            <a:r>
              <a:rPr lang="en-US" sz="18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Maintain social networks.</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Nicoyan</a:t>
            </a:r>
            <a:r>
              <a:rPr lang="en-US" sz="18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centenarians get frequent visits from neighbors. They know how to listen, laugh, and appreciate what they have.</a:t>
            </a:r>
          </a:p>
          <a:p>
            <a:pPr marL="0" marR="0">
              <a:spcBef>
                <a:spcPts val="0"/>
              </a:spcBef>
              <a:spcAft>
                <a:spcPts val="0"/>
              </a:spcAft>
            </a:pPr>
            <a:endParaRPr lang="en-US" sz="18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ts val="1500"/>
              </a:lnSpc>
              <a:spcBef>
                <a:spcPts val="0"/>
              </a:spcBef>
              <a:spcAft>
                <a:spcPts val="0"/>
              </a:spcAft>
            </a:pPr>
            <a:r>
              <a:rPr lang="en-US" sz="18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Keep hard at work.</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Centenarians seem to have enjoyed physical work of all their lives. They find joy in everyday physical chores.</a:t>
            </a:r>
          </a:p>
          <a:p>
            <a:pPr marL="0" marR="0">
              <a:spcBef>
                <a:spcPts val="0"/>
              </a:spcBef>
              <a:spcAft>
                <a:spcPts val="0"/>
              </a:spcAft>
            </a:pPr>
            <a:endParaRPr lang="en-US" sz="18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ts val="1500"/>
              </a:lnSpc>
              <a:spcBef>
                <a:spcPts val="0"/>
              </a:spcBef>
              <a:spcAft>
                <a:spcPts val="0"/>
              </a:spcAft>
            </a:pPr>
            <a:r>
              <a:rPr lang="en-US" sz="18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Get some sensible sun.</a:t>
            </a: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Nicoyans</a:t>
            </a:r>
            <a:r>
              <a:rPr lang="en-US" sz="18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regularly take in the sunshine, which helps their bodies produce vitamin D for strong bones and healthy body function. Vitamin D deficiency is associated with a host of problems, such as osteoporosis and heart disease, but regular, “smart” sun exposure (about 15 minutes on the legs and arms) can help supplement your diet and make sure you’re getting enough of this vital nutrient.</a:t>
            </a:r>
            <a:endParaRPr lang="en-US" sz="18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endParaRPr lang="en-US" sz="1200" dirty="0"/>
          </a:p>
        </p:txBody>
      </p:sp>
    </p:spTree>
    <p:extLst>
      <p:ext uri="{BB962C8B-B14F-4D97-AF65-F5344CB8AC3E}">
        <p14:creationId xmlns:p14="http://schemas.microsoft.com/office/powerpoint/2010/main" val="92613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2">
            <a:extLst>
              <a:ext uri="{FF2B5EF4-FFF2-40B4-BE49-F238E27FC236}">
                <a16:creationId xmlns:a16="http://schemas.microsoft.com/office/drawing/2014/main" id="{F6CCE8C7-BE2B-5549-A5B5-C199640B9175}"/>
              </a:ext>
            </a:extLst>
          </p:cNvPr>
          <p:cNvSpPr>
            <a:spLocks noGrp="1" noChangeArrowheads="1"/>
          </p:cNvSpPr>
          <p:nvPr>
            <p:ph type="title"/>
          </p:nvPr>
        </p:nvSpPr>
        <p:spPr>
          <a:xfrm>
            <a:off x="1588617" y="985837"/>
            <a:ext cx="7072313" cy="578644"/>
          </a:xfrm>
        </p:spPr>
        <p:txBody>
          <a:bodyPr>
            <a:normAutofit/>
          </a:bodyPr>
          <a:lstStyle/>
          <a:p>
            <a:pPr eaLnBrk="1" hangingPunct="1">
              <a:defRPr/>
            </a:pPr>
            <a:r>
              <a:rPr lang="en-US" sz="3038" dirty="0">
                <a:solidFill>
                  <a:srgbClr val="FF6600"/>
                </a:solidFill>
              </a:rPr>
              <a:t>Health vs Wellness</a:t>
            </a:r>
          </a:p>
        </p:txBody>
      </p:sp>
      <p:pic>
        <p:nvPicPr>
          <p:cNvPr id="2" name="Picture 1">
            <a:extLst>
              <a:ext uri="{FF2B5EF4-FFF2-40B4-BE49-F238E27FC236}">
                <a16:creationId xmlns:a16="http://schemas.microsoft.com/office/drawing/2014/main" id="{D20BBCB4-735B-3AC0-F1B5-14AD0BD95A41}"/>
              </a:ext>
            </a:extLst>
          </p:cNvPr>
          <p:cNvPicPr>
            <a:picLocks noChangeAspect="1"/>
          </p:cNvPicPr>
          <p:nvPr/>
        </p:nvPicPr>
        <p:blipFill>
          <a:blip r:embed="rId3"/>
          <a:stretch>
            <a:fillRect/>
          </a:stretch>
        </p:blipFill>
        <p:spPr>
          <a:xfrm>
            <a:off x="1588618" y="1559400"/>
            <a:ext cx="5853587" cy="3419621"/>
          </a:xfrm>
          <a:prstGeom prst="rect">
            <a:avLst/>
          </a:prstGeom>
        </p:spPr>
      </p:pic>
      <p:pic>
        <p:nvPicPr>
          <p:cNvPr id="3" name="Picture 2">
            <a:extLst>
              <a:ext uri="{FF2B5EF4-FFF2-40B4-BE49-F238E27FC236}">
                <a16:creationId xmlns:a16="http://schemas.microsoft.com/office/drawing/2014/main" id="{A546174F-6F01-39A1-8943-68200A1F28F5}"/>
              </a:ext>
            </a:extLst>
          </p:cNvPr>
          <p:cNvPicPr>
            <a:picLocks noChangeAspect="1"/>
          </p:cNvPicPr>
          <p:nvPr/>
        </p:nvPicPr>
        <p:blipFill>
          <a:blip r:embed="rId4"/>
          <a:stretch>
            <a:fillRect/>
          </a:stretch>
        </p:blipFill>
        <p:spPr>
          <a:xfrm>
            <a:off x="1689187" y="5129040"/>
            <a:ext cx="2303859" cy="621506"/>
          </a:xfrm>
          <a:prstGeom prst="rect">
            <a:avLst/>
          </a:prstGeom>
        </p:spPr>
      </p:pic>
      <p:pic>
        <p:nvPicPr>
          <p:cNvPr id="6" name="Picture 5">
            <a:extLst>
              <a:ext uri="{FF2B5EF4-FFF2-40B4-BE49-F238E27FC236}">
                <a16:creationId xmlns:a16="http://schemas.microsoft.com/office/drawing/2014/main" id="{B2F290D3-1D9B-6E84-8AA1-D6D41A2BE10F}"/>
              </a:ext>
            </a:extLst>
          </p:cNvPr>
          <p:cNvPicPr>
            <a:picLocks noChangeAspect="1"/>
          </p:cNvPicPr>
          <p:nvPr/>
        </p:nvPicPr>
        <p:blipFill>
          <a:blip r:embed="rId5"/>
          <a:stretch>
            <a:fillRect/>
          </a:stretch>
        </p:blipFill>
        <p:spPr>
          <a:xfrm>
            <a:off x="6659762" y="4979021"/>
            <a:ext cx="1853803" cy="771525"/>
          </a:xfrm>
          <a:prstGeom prst="rect">
            <a:avLst/>
          </a:prstGeom>
        </p:spPr>
      </p:pic>
      <p:sp>
        <p:nvSpPr>
          <p:cNvPr id="7" name="Slide Number Placeholder 6">
            <a:extLst>
              <a:ext uri="{FF2B5EF4-FFF2-40B4-BE49-F238E27FC236}">
                <a16:creationId xmlns:a16="http://schemas.microsoft.com/office/drawing/2014/main" id="{5D9045BF-663E-BE52-0AF4-73D392A30F50}"/>
              </a:ext>
            </a:extLst>
          </p:cNvPr>
          <p:cNvSpPr>
            <a:spLocks noGrp="1"/>
          </p:cNvSpPr>
          <p:nvPr>
            <p:ph type="sldNum" sz="quarter" idx="12"/>
          </p:nvPr>
        </p:nvSpPr>
        <p:spPr/>
        <p:txBody>
          <a:bodyPr/>
          <a:lstStyle/>
          <a:p>
            <a:pPr>
              <a:defRPr/>
            </a:pPr>
            <a:fld id="{96FE87CE-9F43-45DA-8F92-93923A98EF96}" type="slidenum">
              <a:rPr lang="en-US" altLang="en-US" smtClean="0"/>
              <a:pPr>
                <a:defRPr/>
              </a:pPr>
              <a:t>6</a:t>
            </a:fld>
            <a:endParaRPr lang="en-US" altLang="en-US"/>
          </a:p>
        </p:txBody>
      </p:sp>
    </p:spTree>
  </p:cSld>
  <p:clrMapOvr>
    <a:masterClrMapping/>
  </p:clrMapOvr>
  <p:transition>
    <p:checke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60</a:t>
            </a:fld>
            <a:endParaRPr spc="-16" dirty="0"/>
          </a:p>
        </p:txBody>
      </p:sp>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75892C07-E724-2BC9-97CA-CC034D216A3C}"/>
              </a:ext>
            </a:extLst>
          </p:cNvPr>
          <p:cNvSpPr txBox="1"/>
          <p:nvPr/>
        </p:nvSpPr>
        <p:spPr>
          <a:xfrm>
            <a:off x="278072" y="2136464"/>
            <a:ext cx="9730855" cy="4001095"/>
          </a:xfrm>
          <a:prstGeom prst="rect">
            <a:avLst/>
          </a:prstGeom>
          <a:noFill/>
        </p:spPr>
        <p:txBody>
          <a:bodyPr wrap="square" rtlCol="0">
            <a:spAutoFit/>
          </a:bodyPr>
          <a:lstStyle/>
          <a:p>
            <a:pPr marL="0" marR="0">
              <a:lnSpc>
                <a:spcPts val="1500"/>
              </a:lnSpc>
            </a:pPr>
            <a:r>
              <a:rPr lang="en-US" sz="1400" b="1" dirty="0">
                <a:solidFill>
                  <a:srgbClr val="00B0F0"/>
                </a:solidFill>
                <a:effectLst/>
                <a:latin typeface="Times New Roman" panose="02020603050405020304" pitchFamily="18" charset="0"/>
                <a:ea typeface="Times New Roman" panose="02020603050405020304" pitchFamily="18" charset="0"/>
              </a:rPr>
              <a:t>Find a sanctuary in time.</a:t>
            </a:r>
          </a:p>
          <a:p>
            <a:pPr marL="0" marR="0" algn="l"/>
            <a:r>
              <a:rPr lang="en-US" sz="1400" dirty="0">
                <a:solidFill>
                  <a:srgbClr val="FFFF00"/>
                </a:solidFill>
                <a:effectLst/>
                <a:latin typeface="Times New Roman" panose="02020603050405020304" pitchFamily="18" charset="0"/>
                <a:ea typeface="Times New Roman" panose="02020603050405020304" pitchFamily="18" charset="0"/>
              </a:rPr>
              <a:t>A weekly break from the rigors of daily life, the 24-hour Sabbath provides a time to focus on family, God, camaraderie, and nature. Adventists claim this relieves their stress, strengthens social networks, and provides consistent exercise.</a:t>
            </a:r>
          </a:p>
          <a:p>
            <a:pPr marL="0" marR="0" algn="l"/>
            <a:endParaRPr lang="en-US" sz="1400" dirty="0">
              <a:effectLst/>
              <a:latin typeface="Times New Roman" panose="02020603050405020304" pitchFamily="18" charset="0"/>
              <a:ea typeface="Times New Roman" panose="02020603050405020304" pitchFamily="18" charset="0"/>
            </a:endParaRPr>
          </a:p>
          <a:p>
            <a:pPr marL="0" marR="0" algn="l">
              <a:lnSpc>
                <a:spcPts val="1500"/>
              </a:lnSpc>
            </a:pPr>
            <a:r>
              <a:rPr lang="en-US" sz="1400" dirty="0">
                <a:solidFill>
                  <a:srgbClr val="00B0F0"/>
                </a:solidFill>
                <a:effectLst/>
                <a:latin typeface="Times New Roman" panose="02020603050405020304" pitchFamily="18" charset="0"/>
                <a:ea typeface="Times New Roman" panose="02020603050405020304" pitchFamily="18" charset="0"/>
              </a:rPr>
              <a:t>Maintain a healthy body mass index (BMI). </a:t>
            </a:r>
          </a:p>
          <a:p>
            <a:pPr marL="0" marR="0" algn="l">
              <a:lnSpc>
                <a:spcPts val="1500"/>
              </a:lnSpc>
            </a:pPr>
            <a:r>
              <a:rPr lang="en-US" sz="1400" dirty="0">
                <a:solidFill>
                  <a:srgbClr val="FFFF00"/>
                </a:solidFill>
                <a:effectLst/>
                <a:latin typeface="Times New Roman" panose="02020603050405020304" pitchFamily="18" charset="0"/>
                <a:ea typeface="Times New Roman" panose="02020603050405020304" pitchFamily="18" charset="0"/>
              </a:rPr>
              <a:t>Adventists with healthy BMIs (meaning they have an appropriate weight for their heights) who keep active and eat meat sparingly, if at all, have lower blood pressure, lower blood cholesterol, and less cardiovascular disease than heavier Americans with higher BMIs.</a:t>
            </a:r>
          </a:p>
          <a:p>
            <a:pPr marL="0" marR="0" algn="l">
              <a:lnSpc>
                <a:spcPts val="1500"/>
              </a:lnSpc>
            </a:pPr>
            <a:endParaRPr lang="en-US" sz="1400" dirty="0">
              <a:effectLst/>
              <a:latin typeface="Times New Roman" panose="02020603050405020304" pitchFamily="18" charset="0"/>
              <a:ea typeface="Times New Roman" panose="02020603050405020304" pitchFamily="18" charset="0"/>
            </a:endParaRPr>
          </a:p>
          <a:p>
            <a:pPr marL="0" marR="0" algn="l">
              <a:lnSpc>
                <a:spcPts val="1500"/>
              </a:lnSpc>
            </a:pPr>
            <a:r>
              <a:rPr lang="en-US" sz="1400" b="1" dirty="0">
                <a:solidFill>
                  <a:srgbClr val="00B0F0"/>
                </a:solidFill>
                <a:effectLst/>
                <a:latin typeface="Times New Roman" panose="02020603050405020304" pitchFamily="18" charset="0"/>
                <a:ea typeface="Times New Roman" panose="02020603050405020304" pitchFamily="18" charset="0"/>
              </a:rPr>
              <a:t>Get regular, moderate exercise. </a:t>
            </a:r>
          </a:p>
          <a:p>
            <a:pPr marL="0" marR="0" algn="l">
              <a:lnSpc>
                <a:spcPts val="1500"/>
              </a:lnSpc>
            </a:pPr>
            <a:r>
              <a:rPr lang="en-US" sz="1400" dirty="0">
                <a:solidFill>
                  <a:srgbClr val="FFFF00"/>
                </a:solidFill>
                <a:effectLst/>
                <a:latin typeface="Times New Roman" panose="02020603050405020304" pitchFamily="18" charset="0"/>
                <a:ea typeface="Times New Roman" panose="02020603050405020304" pitchFamily="18" charset="0"/>
              </a:rPr>
              <a:t>The Adventist Health Survey (AHS) shows that you don’t need to be a marathoner to maximize your life expectancy. Getting </a:t>
            </a:r>
            <a:r>
              <a:rPr lang="en-US" sz="1400" u="sng" dirty="0">
                <a:solidFill>
                  <a:srgbClr val="FFFF00"/>
                </a:solidFill>
                <a:effectLst/>
                <a:latin typeface="Times New Roman" panose="02020603050405020304" pitchFamily="18" charset="0"/>
                <a:ea typeface="Times New Roman" panose="02020603050405020304" pitchFamily="18" charset="0"/>
                <a:hlinkClick r:id="rId3">
                  <a:extLst>
                    <a:ext uri="{A12FA001-AC4F-418D-AE19-62706E023703}">
                      <ahyp:hlinkClr xmlns:ahyp="http://schemas.microsoft.com/office/drawing/2018/hyperlinkcolor" val="tx"/>
                    </a:ext>
                  </a:extLst>
                </a:hlinkClick>
              </a:rPr>
              <a:t>regular, low-intensity exercise</a:t>
            </a:r>
            <a:r>
              <a:rPr lang="en-US" sz="1400" dirty="0">
                <a:solidFill>
                  <a:srgbClr val="FFFF00"/>
                </a:solidFill>
                <a:effectLst/>
                <a:latin typeface="Times New Roman" panose="02020603050405020304" pitchFamily="18" charset="0"/>
                <a:ea typeface="Times New Roman" panose="02020603050405020304" pitchFamily="18" charset="0"/>
              </a:rPr>
              <a:t> like daily walks appears to help reduce your chance of having heart disease and certain cancers.</a:t>
            </a:r>
          </a:p>
          <a:p>
            <a:pPr marL="0" marR="0" algn="l">
              <a:lnSpc>
                <a:spcPts val="1500"/>
              </a:lnSpc>
            </a:pPr>
            <a:endParaRPr lang="en-US" sz="1400" dirty="0">
              <a:solidFill>
                <a:srgbClr val="FFFF00"/>
              </a:solidFill>
              <a:effectLst/>
              <a:latin typeface="Times New Roman" panose="02020603050405020304" pitchFamily="18" charset="0"/>
              <a:ea typeface="Times New Roman" panose="02020603050405020304" pitchFamily="18" charset="0"/>
            </a:endParaRPr>
          </a:p>
          <a:p>
            <a:pPr marL="0" marR="0" algn="l">
              <a:lnSpc>
                <a:spcPts val="1500"/>
              </a:lnSpc>
            </a:pPr>
            <a:r>
              <a:rPr lang="en-US" sz="1400" b="1" dirty="0">
                <a:solidFill>
                  <a:srgbClr val="00B0F0"/>
                </a:solidFill>
                <a:effectLst/>
                <a:latin typeface="Times New Roman" panose="02020603050405020304" pitchFamily="18" charset="0"/>
                <a:ea typeface="Times New Roman" panose="02020603050405020304" pitchFamily="18" charset="0"/>
              </a:rPr>
              <a:t>Spend time with like-minded friends</a:t>
            </a:r>
            <a:r>
              <a:rPr lang="en-US" sz="1400" b="1" dirty="0">
                <a:solidFill>
                  <a:srgbClr val="FFFF00"/>
                </a:solidFill>
                <a:effectLst/>
                <a:latin typeface="Times New Roman" panose="02020603050405020304" pitchFamily="18" charset="0"/>
                <a:ea typeface="Times New Roman" panose="02020603050405020304" pitchFamily="18" charset="0"/>
              </a:rPr>
              <a:t>.</a:t>
            </a:r>
            <a:r>
              <a:rPr lang="en-US" sz="1400" b="1" dirty="0">
                <a:effectLst/>
                <a:latin typeface="Times New Roman" panose="02020603050405020304" pitchFamily="18" charset="0"/>
                <a:ea typeface="Times New Roman" panose="02020603050405020304" pitchFamily="18" charset="0"/>
              </a:rPr>
              <a:t> </a:t>
            </a:r>
          </a:p>
          <a:p>
            <a:pPr marL="0" marR="0" algn="l">
              <a:lnSpc>
                <a:spcPts val="1500"/>
              </a:lnSpc>
            </a:pPr>
            <a:r>
              <a:rPr lang="en-US" sz="1400" dirty="0">
                <a:solidFill>
                  <a:srgbClr val="FFFF00"/>
                </a:solidFill>
                <a:effectLst/>
                <a:latin typeface="Times New Roman" panose="02020603050405020304" pitchFamily="18" charset="0"/>
                <a:ea typeface="Times New Roman" panose="02020603050405020304" pitchFamily="18" charset="0"/>
              </a:rPr>
              <a:t>Adventists tend to spend time with lots of other Adventists. They find well-being by sharing their values and supporting each other’s habits.</a:t>
            </a:r>
          </a:p>
          <a:p>
            <a:pPr marL="0" marR="0" algn="l">
              <a:lnSpc>
                <a:spcPts val="1500"/>
              </a:lnSpc>
            </a:pPr>
            <a:endParaRPr lang="en-US" sz="1400" dirty="0">
              <a:effectLst/>
              <a:latin typeface="Times New Roman" panose="02020603050405020304" pitchFamily="18" charset="0"/>
              <a:ea typeface="Times New Roman" panose="02020603050405020304" pitchFamily="18" charset="0"/>
            </a:endParaRPr>
          </a:p>
          <a:p>
            <a:pPr marL="0" marR="0" algn="l">
              <a:lnSpc>
                <a:spcPts val="1500"/>
              </a:lnSpc>
            </a:pPr>
            <a:r>
              <a:rPr lang="en-US" sz="1400" b="1" dirty="0">
                <a:solidFill>
                  <a:srgbClr val="00B0F0"/>
                </a:solidFill>
                <a:effectLst/>
                <a:latin typeface="Times New Roman" panose="02020603050405020304" pitchFamily="18" charset="0"/>
                <a:ea typeface="Times New Roman" panose="02020603050405020304" pitchFamily="18" charset="0"/>
              </a:rPr>
              <a:t>Snack on nuts. </a:t>
            </a:r>
          </a:p>
          <a:p>
            <a:pPr marL="0" marR="0" algn="l">
              <a:lnSpc>
                <a:spcPts val="1500"/>
              </a:lnSpc>
            </a:pPr>
            <a:r>
              <a:rPr lang="en-US" sz="1400" dirty="0">
                <a:solidFill>
                  <a:srgbClr val="FFFF00"/>
                </a:solidFill>
                <a:effectLst/>
                <a:latin typeface="Times New Roman" panose="02020603050405020304" pitchFamily="18" charset="0"/>
                <a:ea typeface="Times New Roman" panose="02020603050405020304" pitchFamily="18" charset="0"/>
              </a:rPr>
              <a:t>Adventists who consume </a:t>
            </a:r>
            <a:r>
              <a:rPr lang="en-US" sz="1400" dirty="0">
                <a:effectLst/>
                <a:latin typeface="Times New Roman" panose="02020603050405020304" pitchFamily="18" charset="0"/>
                <a:ea typeface="Times New Roman" panose="02020603050405020304" pitchFamily="18" charset="0"/>
                <a:hlinkClick r:id="rId4">
                  <a:extLst>
                    <a:ext uri="{A12FA001-AC4F-418D-AE19-62706E023703}">
                      <ahyp:hlinkClr xmlns:ahyp="http://schemas.microsoft.com/office/drawing/2018/hyperlinkcolor" val="tx"/>
                    </a:ext>
                  </a:extLst>
                </a:hlinkClick>
              </a:rPr>
              <a:t>nuts</a:t>
            </a:r>
            <a:r>
              <a:rPr lang="en-US" sz="1400" dirty="0">
                <a:effectLst/>
                <a:latin typeface="Times New Roman" panose="02020603050405020304" pitchFamily="18" charset="0"/>
                <a:ea typeface="Times New Roman" panose="02020603050405020304" pitchFamily="18" charset="0"/>
              </a:rPr>
              <a:t> </a:t>
            </a:r>
            <a:r>
              <a:rPr lang="en-US" sz="1400" dirty="0">
                <a:solidFill>
                  <a:srgbClr val="FFFF00"/>
                </a:solidFill>
                <a:effectLst/>
                <a:latin typeface="Times New Roman" panose="02020603050405020304" pitchFamily="18" charset="0"/>
                <a:ea typeface="Times New Roman" panose="02020603050405020304" pitchFamily="18" charset="0"/>
              </a:rPr>
              <a:t>at least five times a week have about half the risk of heart disease and live about two years longer than those who don’t. At least four major studies have confirmed that eating nuts has an impact on health and life expectancy.</a:t>
            </a:r>
            <a:endParaRPr lang="en-US" sz="1400" dirty="0">
              <a:effectLst/>
              <a:latin typeface="Times New Roman" panose="02020603050405020304" pitchFamily="18" charset="0"/>
              <a:ea typeface="Times New Roman" panose="02020603050405020304" pitchFamily="18" charset="0"/>
            </a:endParaRPr>
          </a:p>
          <a:p>
            <a:endParaRPr lang="en-US" sz="1200" dirty="0"/>
          </a:p>
        </p:txBody>
      </p:sp>
      <p:sp>
        <p:nvSpPr>
          <p:cNvPr id="6" name="object 20">
            <a:extLst>
              <a:ext uri="{FF2B5EF4-FFF2-40B4-BE49-F238E27FC236}">
                <a16:creationId xmlns:a16="http://schemas.microsoft.com/office/drawing/2014/main" id="{5691B1C0-473B-712C-3C5F-A34F8696F95E}"/>
              </a:ext>
            </a:extLst>
          </p:cNvPr>
          <p:cNvSpPr txBox="1">
            <a:spLocks/>
          </p:cNvSpPr>
          <p:nvPr/>
        </p:nvSpPr>
        <p:spPr>
          <a:xfrm>
            <a:off x="7234425" y="10465845"/>
            <a:ext cx="280670" cy="198120"/>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350" b="0" i="0" kern="1200">
                <a:solidFill>
                  <a:schemeClr val="tx1"/>
                </a:solidFill>
                <a:latin typeface="Helvetica"/>
                <a:ea typeface="ＭＳ Ｐゴシック" panose="020B0600070205080204" pitchFamily="34" charset="-128"/>
                <a:cs typeface="Helvetica"/>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a:lstStyle>
          <a:p>
            <a:pPr marL="38100">
              <a:lnSpc>
                <a:spcPts val="1420"/>
              </a:lnSpc>
            </a:pPr>
            <a:fld id="{81D60167-4931-47E6-BA6A-407CBD079E47}" type="slidenum">
              <a:rPr lang="en-US" spc="-25" smtClean="0"/>
              <a:pPr marL="38100">
                <a:lnSpc>
                  <a:spcPts val="1420"/>
                </a:lnSpc>
              </a:pPr>
              <a:t>60</a:t>
            </a:fld>
            <a:endParaRPr lang="en-US" spc="-16" dirty="0"/>
          </a:p>
        </p:txBody>
      </p:sp>
      <p:sp>
        <p:nvSpPr>
          <p:cNvPr id="7" name="TextBox 6">
            <a:extLst>
              <a:ext uri="{FF2B5EF4-FFF2-40B4-BE49-F238E27FC236}">
                <a16:creationId xmlns:a16="http://schemas.microsoft.com/office/drawing/2014/main" id="{525F2D3E-C50C-0024-9817-418388A714DA}"/>
              </a:ext>
            </a:extLst>
          </p:cNvPr>
          <p:cNvSpPr txBox="1"/>
          <p:nvPr/>
        </p:nvSpPr>
        <p:spPr>
          <a:xfrm>
            <a:off x="5820399" y="113594"/>
            <a:ext cx="1694695" cy="461665"/>
          </a:xfrm>
          <a:prstGeom prst="rect">
            <a:avLst/>
          </a:prstGeom>
          <a:noFill/>
        </p:spPr>
        <p:txBody>
          <a:bodyPr wrap="none" rtlCol="0">
            <a:spAutoFit/>
          </a:bodyPr>
          <a:lstStyle/>
          <a:p>
            <a:r>
              <a:rPr lang="en-US" dirty="0"/>
              <a:t>Loma Linda</a:t>
            </a:r>
          </a:p>
        </p:txBody>
      </p:sp>
      <p:grpSp>
        <p:nvGrpSpPr>
          <p:cNvPr id="8" name="object 30">
            <a:extLst>
              <a:ext uri="{FF2B5EF4-FFF2-40B4-BE49-F238E27FC236}">
                <a16:creationId xmlns:a16="http://schemas.microsoft.com/office/drawing/2014/main" id="{3C4A08EB-F04B-2108-EBBB-0BA2454F9B66}"/>
              </a:ext>
            </a:extLst>
          </p:cNvPr>
          <p:cNvGrpSpPr/>
          <p:nvPr/>
        </p:nvGrpSpPr>
        <p:grpSpPr>
          <a:xfrm>
            <a:off x="397398" y="605766"/>
            <a:ext cx="1694695" cy="1029911"/>
            <a:chOff x="3928871" y="7574277"/>
            <a:chExt cx="3098800" cy="1743710"/>
          </a:xfrm>
        </p:grpSpPr>
        <p:pic>
          <p:nvPicPr>
            <p:cNvPr id="9" name="object 31">
              <a:extLst>
                <a:ext uri="{FF2B5EF4-FFF2-40B4-BE49-F238E27FC236}">
                  <a16:creationId xmlns:a16="http://schemas.microsoft.com/office/drawing/2014/main" id="{1D037651-84A4-63B4-3913-89B5BFBB4693}"/>
                </a:ext>
              </a:extLst>
            </p:cNvPr>
            <p:cNvPicPr/>
            <p:nvPr/>
          </p:nvPicPr>
          <p:blipFill>
            <a:blip r:embed="rId5" cstate="print"/>
            <a:stretch>
              <a:fillRect/>
            </a:stretch>
          </p:blipFill>
          <p:spPr>
            <a:xfrm>
              <a:off x="3928871" y="7575798"/>
              <a:ext cx="3098291" cy="1741932"/>
            </a:xfrm>
            <a:prstGeom prst="rect">
              <a:avLst/>
            </a:prstGeom>
          </p:spPr>
        </p:pic>
        <p:sp>
          <p:nvSpPr>
            <p:cNvPr id="10" name="object 32">
              <a:extLst>
                <a:ext uri="{FF2B5EF4-FFF2-40B4-BE49-F238E27FC236}">
                  <a16:creationId xmlns:a16="http://schemas.microsoft.com/office/drawing/2014/main" id="{A7465BD1-2F81-C7BE-BF04-44DE166DA51E}"/>
                </a:ext>
              </a:extLst>
            </p:cNvPr>
            <p:cNvSpPr/>
            <p:nvPr/>
          </p:nvSpPr>
          <p:spPr>
            <a:xfrm>
              <a:off x="3934967" y="7580373"/>
              <a:ext cx="3084830" cy="1729739"/>
            </a:xfrm>
            <a:custGeom>
              <a:avLst/>
              <a:gdLst/>
              <a:ahLst/>
              <a:cxnLst/>
              <a:rect l="l" t="t" r="r" b="b"/>
              <a:pathLst>
                <a:path w="3084829" h="1729740">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a:p>
          </p:txBody>
        </p:sp>
      </p:grpSp>
      <p:pic>
        <p:nvPicPr>
          <p:cNvPr id="11" name="Picture 10">
            <a:extLst>
              <a:ext uri="{FF2B5EF4-FFF2-40B4-BE49-F238E27FC236}">
                <a16:creationId xmlns:a16="http://schemas.microsoft.com/office/drawing/2014/main" id="{BFD82218-38C7-E8D9-1087-023B1EA8BCC1}"/>
              </a:ext>
            </a:extLst>
          </p:cNvPr>
          <p:cNvPicPr>
            <a:picLocks noChangeAspect="1"/>
          </p:cNvPicPr>
          <p:nvPr/>
        </p:nvPicPr>
        <p:blipFill>
          <a:blip r:embed="rId6"/>
          <a:stretch>
            <a:fillRect/>
          </a:stretch>
        </p:blipFill>
        <p:spPr>
          <a:xfrm>
            <a:off x="8431890" y="288298"/>
            <a:ext cx="1855110" cy="1294263"/>
          </a:xfrm>
          <a:prstGeom prst="rect">
            <a:avLst/>
          </a:prstGeom>
        </p:spPr>
      </p:pic>
      <p:pic>
        <p:nvPicPr>
          <p:cNvPr id="12" name="Content Placeholder 7">
            <a:extLst>
              <a:ext uri="{FF2B5EF4-FFF2-40B4-BE49-F238E27FC236}">
                <a16:creationId xmlns:a16="http://schemas.microsoft.com/office/drawing/2014/main" id="{24142B2C-2EFF-4272-7E1D-81ED42338547}"/>
              </a:ext>
            </a:extLst>
          </p:cNvPr>
          <p:cNvPicPr>
            <a:picLocks noChangeAspect="1"/>
          </p:cNvPicPr>
          <p:nvPr/>
        </p:nvPicPr>
        <p:blipFill>
          <a:blip r:embed="rId7"/>
          <a:stretch>
            <a:fillRect/>
          </a:stretch>
        </p:blipFill>
        <p:spPr>
          <a:xfrm>
            <a:off x="2594379" y="575259"/>
            <a:ext cx="1986051" cy="1418608"/>
          </a:xfrm>
          <a:prstGeom prst="rect">
            <a:avLst/>
          </a:prstGeom>
        </p:spPr>
      </p:pic>
      <p:pic>
        <p:nvPicPr>
          <p:cNvPr id="13" name="Picture 12">
            <a:extLst>
              <a:ext uri="{FF2B5EF4-FFF2-40B4-BE49-F238E27FC236}">
                <a16:creationId xmlns:a16="http://schemas.microsoft.com/office/drawing/2014/main" id="{EA9B79DD-19E2-D28A-B9DE-6C2B62F3C0EC}"/>
              </a:ext>
            </a:extLst>
          </p:cNvPr>
          <p:cNvPicPr>
            <a:picLocks noChangeAspect="1"/>
          </p:cNvPicPr>
          <p:nvPr/>
        </p:nvPicPr>
        <p:blipFill>
          <a:blip r:embed="rId8"/>
          <a:stretch>
            <a:fillRect/>
          </a:stretch>
        </p:blipFill>
        <p:spPr>
          <a:xfrm>
            <a:off x="4918939" y="692676"/>
            <a:ext cx="2743200" cy="1400783"/>
          </a:xfrm>
          <a:prstGeom prst="rect">
            <a:avLst/>
          </a:prstGeom>
        </p:spPr>
      </p:pic>
    </p:spTree>
    <p:extLst>
      <p:ext uri="{BB962C8B-B14F-4D97-AF65-F5344CB8AC3E}">
        <p14:creationId xmlns:p14="http://schemas.microsoft.com/office/powerpoint/2010/main" val="3994269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61</a:t>
            </a:fld>
            <a:endParaRPr spc="-16" dirty="0"/>
          </a:p>
        </p:txBody>
      </p:sp>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75892C07-E724-2BC9-97CA-CC034D216A3C}"/>
              </a:ext>
            </a:extLst>
          </p:cNvPr>
          <p:cNvSpPr txBox="1"/>
          <p:nvPr/>
        </p:nvSpPr>
        <p:spPr>
          <a:xfrm>
            <a:off x="354840" y="2193051"/>
            <a:ext cx="9730855" cy="3554819"/>
          </a:xfrm>
          <a:prstGeom prst="rect">
            <a:avLst/>
          </a:prstGeom>
          <a:noFill/>
        </p:spPr>
        <p:txBody>
          <a:bodyPr wrap="square" rtlCol="0">
            <a:spAutoFit/>
          </a:bodyPr>
          <a:lstStyle/>
          <a:p>
            <a:pPr marL="0" marR="0" algn="l">
              <a:lnSpc>
                <a:spcPts val="1500"/>
              </a:lnSpc>
            </a:pPr>
            <a:r>
              <a:rPr lang="en-US" sz="14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Give something back. </a:t>
            </a:r>
          </a:p>
          <a:p>
            <a:pPr marL="0" marR="0" algn="l">
              <a:lnSpc>
                <a:spcPts val="1500"/>
              </a:lnSpc>
            </a:pPr>
            <a:r>
              <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Like many faiths, the Seventh-day Adventist Church encourages and provides opportunities for its members to volunteer. </a:t>
            </a:r>
          </a:p>
          <a:p>
            <a:pPr marL="0" marR="0" algn="l">
              <a:lnSpc>
                <a:spcPts val="1500"/>
              </a:lnSpc>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ts val="1500"/>
              </a:lnSpc>
            </a:pPr>
            <a:r>
              <a:rPr lang="en-US" sz="14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Eat meat in moderation. </a:t>
            </a:r>
          </a:p>
          <a:p>
            <a:pPr marL="0" marR="0" algn="l">
              <a:lnSpc>
                <a:spcPts val="1500"/>
              </a:lnSpc>
            </a:pPr>
            <a:r>
              <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Many Adventists follow a vegetarian diet. The AHS shows that consuming fruits and vegetables and whole grains seems to be protective against a wide variety of cancers. For those who prefer to eat some meat, Adventists recommend small portions served as a side dish rather than as the main meal.</a:t>
            </a:r>
          </a:p>
          <a:p>
            <a:pPr marL="0" marR="0" algn="l">
              <a:lnSpc>
                <a:spcPts val="1500"/>
              </a:lnSpc>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ts val="1500"/>
              </a:lnSpc>
            </a:pPr>
            <a:r>
              <a:rPr lang="en-US" sz="14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Eat an early, light dinner. </a:t>
            </a:r>
          </a:p>
          <a:p>
            <a:pPr marL="0" marR="0" algn="l">
              <a:lnSpc>
                <a:spcPts val="1500"/>
              </a:lnSpc>
            </a:pPr>
            <a:r>
              <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“Eat </a:t>
            </a:r>
            <a:r>
              <a:rPr lang="en-US" sz="1400" dirty="0">
                <a:solidFill>
                  <a:srgbClr val="FFFF0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breakfast like a king</a:t>
            </a:r>
            <a:r>
              <a:rPr lang="en-US" sz="1400" dirty="0">
                <a:solidFill>
                  <a:srgbClr val="FFFF00"/>
                </a:solidFill>
                <a:latin typeface="Times New Roman" panose="02020603050405020304" pitchFamily="18" charset="0"/>
                <a:cs typeface="Times New Roman" panose="02020603050405020304" pitchFamily="18" charset="0"/>
              </a:rPr>
              <a:t>, </a:t>
            </a:r>
            <a:r>
              <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lunch like a prince, and dinner like a pauper,” American nutritionist Adelle Davis is said to have recommended –an attitude also reflected in Adventist practices. A light dinner early in the evening avoids flooding the body with calories during the inactive parts of the day. It seems to promote better sleep and a lower BMI.</a:t>
            </a:r>
          </a:p>
          <a:p>
            <a:pPr marL="0" marR="0" algn="l">
              <a:lnSpc>
                <a:spcPts val="1500"/>
              </a:lnSpc>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l">
              <a:lnSpc>
                <a:spcPts val="1500"/>
              </a:lnSpc>
            </a:pPr>
            <a:r>
              <a:rPr lang="en-US" sz="14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Put more plants in your diet. </a:t>
            </a:r>
          </a:p>
          <a:p>
            <a:pPr marL="0" marR="0" algn="l">
              <a:lnSpc>
                <a:spcPts val="1500"/>
              </a:lnSpc>
            </a:pPr>
            <a:r>
              <a:rPr lang="en-US" sz="14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In support of a biblical diet of grains, fruits, nuts, and vegetables, Adventists cite Genesis 1:29: “And God said, Behold, I have given you every herb bearing seed, which is upon the face of all the earth, and every tree, in which is the fruit of a tree yielding seed; to you, it shall be for meat.” The Adventists encourage a “well-balanced diet” including nuts, fruits, and legumes, low in sugar, salt, and refined grains. </a:t>
            </a:r>
            <a:endParaRPr lang="en-US" sz="1200" dirty="0"/>
          </a:p>
        </p:txBody>
      </p:sp>
      <p:sp>
        <p:nvSpPr>
          <p:cNvPr id="6" name="object 20">
            <a:extLst>
              <a:ext uri="{FF2B5EF4-FFF2-40B4-BE49-F238E27FC236}">
                <a16:creationId xmlns:a16="http://schemas.microsoft.com/office/drawing/2014/main" id="{5691B1C0-473B-712C-3C5F-A34F8696F95E}"/>
              </a:ext>
            </a:extLst>
          </p:cNvPr>
          <p:cNvSpPr txBox="1">
            <a:spLocks/>
          </p:cNvSpPr>
          <p:nvPr/>
        </p:nvSpPr>
        <p:spPr>
          <a:xfrm>
            <a:off x="7234425" y="10465845"/>
            <a:ext cx="280670" cy="198120"/>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350" b="0" i="0" kern="1200">
                <a:solidFill>
                  <a:schemeClr val="tx1"/>
                </a:solidFill>
                <a:latin typeface="Helvetica"/>
                <a:ea typeface="ＭＳ Ｐゴシック" panose="020B0600070205080204" pitchFamily="34" charset="-128"/>
                <a:cs typeface="Helvetica"/>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a:lstStyle>
          <a:p>
            <a:pPr marL="38100">
              <a:lnSpc>
                <a:spcPts val="1420"/>
              </a:lnSpc>
            </a:pPr>
            <a:fld id="{81D60167-4931-47E6-BA6A-407CBD079E47}" type="slidenum">
              <a:rPr lang="en-US" spc="-25" smtClean="0"/>
              <a:pPr marL="38100">
                <a:lnSpc>
                  <a:spcPts val="1420"/>
                </a:lnSpc>
              </a:pPr>
              <a:t>61</a:t>
            </a:fld>
            <a:endParaRPr lang="en-US" spc="-16" dirty="0"/>
          </a:p>
        </p:txBody>
      </p:sp>
      <p:sp>
        <p:nvSpPr>
          <p:cNvPr id="7" name="TextBox 6">
            <a:extLst>
              <a:ext uri="{FF2B5EF4-FFF2-40B4-BE49-F238E27FC236}">
                <a16:creationId xmlns:a16="http://schemas.microsoft.com/office/drawing/2014/main" id="{525F2D3E-C50C-0024-9817-418388A714DA}"/>
              </a:ext>
            </a:extLst>
          </p:cNvPr>
          <p:cNvSpPr txBox="1"/>
          <p:nvPr/>
        </p:nvSpPr>
        <p:spPr>
          <a:xfrm>
            <a:off x="5820399" y="113594"/>
            <a:ext cx="1694695" cy="461665"/>
          </a:xfrm>
          <a:prstGeom prst="rect">
            <a:avLst/>
          </a:prstGeom>
          <a:noFill/>
        </p:spPr>
        <p:txBody>
          <a:bodyPr wrap="none" rtlCol="0">
            <a:spAutoFit/>
          </a:bodyPr>
          <a:lstStyle/>
          <a:p>
            <a:r>
              <a:rPr lang="en-US" dirty="0"/>
              <a:t>Loma Linda</a:t>
            </a:r>
          </a:p>
        </p:txBody>
      </p:sp>
      <p:grpSp>
        <p:nvGrpSpPr>
          <p:cNvPr id="8" name="object 30">
            <a:extLst>
              <a:ext uri="{FF2B5EF4-FFF2-40B4-BE49-F238E27FC236}">
                <a16:creationId xmlns:a16="http://schemas.microsoft.com/office/drawing/2014/main" id="{3C4A08EB-F04B-2108-EBBB-0BA2454F9B66}"/>
              </a:ext>
            </a:extLst>
          </p:cNvPr>
          <p:cNvGrpSpPr/>
          <p:nvPr/>
        </p:nvGrpSpPr>
        <p:grpSpPr>
          <a:xfrm>
            <a:off x="397398" y="605766"/>
            <a:ext cx="1694695" cy="1029911"/>
            <a:chOff x="3928871" y="7574277"/>
            <a:chExt cx="3098800" cy="1743710"/>
          </a:xfrm>
        </p:grpSpPr>
        <p:pic>
          <p:nvPicPr>
            <p:cNvPr id="9" name="object 31">
              <a:extLst>
                <a:ext uri="{FF2B5EF4-FFF2-40B4-BE49-F238E27FC236}">
                  <a16:creationId xmlns:a16="http://schemas.microsoft.com/office/drawing/2014/main" id="{1D037651-84A4-63B4-3913-89B5BFBB4693}"/>
                </a:ext>
              </a:extLst>
            </p:cNvPr>
            <p:cNvPicPr/>
            <p:nvPr/>
          </p:nvPicPr>
          <p:blipFill>
            <a:blip r:embed="rId3" cstate="print"/>
            <a:stretch>
              <a:fillRect/>
            </a:stretch>
          </p:blipFill>
          <p:spPr>
            <a:xfrm>
              <a:off x="3928871" y="7575798"/>
              <a:ext cx="3098291" cy="1741932"/>
            </a:xfrm>
            <a:prstGeom prst="rect">
              <a:avLst/>
            </a:prstGeom>
          </p:spPr>
        </p:pic>
        <p:sp>
          <p:nvSpPr>
            <p:cNvPr id="10" name="object 32">
              <a:extLst>
                <a:ext uri="{FF2B5EF4-FFF2-40B4-BE49-F238E27FC236}">
                  <a16:creationId xmlns:a16="http://schemas.microsoft.com/office/drawing/2014/main" id="{A7465BD1-2F81-C7BE-BF04-44DE166DA51E}"/>
                </a:ext>
              </a:extLst>
            </p:cNvPr>
            <p:cNvSpPr/>
            <p:nvPr/>
          </p:nvSpPr>
          <p:spPr>
            <a:xfrm>
              <a:off x="3934967" y="7580373"/>
              <a:ext cx="3084830" cy="1729739"/>
            </a:xfrm>
            <a:custGeom>
              <a:avLst/>
              <a:gdLst/>
              <a:ahLst/>
              <a:cxnLst/>
              <a:rect l="l" t="t" r="r" b="b"/>
              <a:pathLst>
                <a:path w="3084829" h="1729740">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a:p>
          </p:txBody>
        </p:sp>
      </p:grpSp>
      <p:pic>
        <p:nvPicPr>
          <p:cNvPr id="11" name="Picture 10">
            <a:extLst>
              <a:ext uri="{FF2B5EF4-FFF2-40B4-BE49-F238E27FC236}">
                <a16:creationId xmlns:a16="http://schemas.microsoft.com/office/drawing/2014/main" id="{BFD82218-38C7-E8D9-1087-023B1EA8BCC1}"/>
              </a:ext>
            </a:extLst>
          </p:cNvPr>
          <p:cNvPicPr>
            <a:picLocks noChangeAspect="1"/>
          </p:cNvPicPr>
          <p:nvPr/>
        </p:nvPicPr>
        <p:blipFill>
          <a:blip r:embed="rId4"/>
          <a:stretch>
            <a:fillRect/>
          </a:stretch>
        </p:blipFill>
        <p:spPr>
          <a:xfrm>
            <a:off x="8431890" y="288298"/>
            <a:ext cx="1855110" cy="1294263"/>
          </a:xfrm>
          <a:prstGeom prst="rect">
            <a:avLst/>
          </a:prstGeom>
        </p:spPr>
      </p:pic>
      <p:pic>
        <p:nvPicPr>
          <p:cNvPr id="12" name="Content Placeholder 7">
            <a:extLst>
              <a:ext uri="{FF2B5EF4-FFF2-40B4-BE49-F238E27FC236}">
                <a16:creationId xmlns:a16="http://schemas.microsoft.com/office/drawing/2014/main" id="{24142B2C-2EFF-4272-7E1D-81ED42338547}"/>
              </a:ext>
            </a:extLst>
          </p:cNvPr>
          <p:cNvPicPr>
            <a:picLocks noChangeAspect="1"/>
          </p:cNvPicPr>
          <p:nvPr/>
        </p:nvPicPr>
        <p:blipFill>
          <a:blip r:embed="rId5"/>
          <a:stretch>
            <a:fillRect/>
          </a:stretch>
        </p:blipFill>
        <p:spPr>
          <a:xfrm>
            <a:off x="2594379" y="575259"/>
            <a:ext cx="1986051" cy="1418608"/>
          </a:xfrm>
          <a:prstGeom prst="rect">
            <a:avLst/>
          </a:prstGeom>
        </p:spPr>
      </p:pic>
      <p:pic>
        <p:nvPicPr>
          <p:cNvPr id="2" name="Picture 1">
            <a:extLst>
              <a:ext uri="{FF2B5EF4-FFF2-40B4-BE49-F238E27FC236}">
                <a16:creationId xmlns:a16="http://schemas.microsoft.com/office/drawing/2014/main" id="{CB7BA3F6-D5A5-B6EA-D6DD-DDB6B2A60816}"/>
              </a:ext>
            </a:extLst>
          </p:cNvPr>
          <p:cNvPicPr>
            <a:picLocks noChangeAspect="1"/>
          </p:cNvPicPr>
          <p:nvPr/>
        </p:nvPicPr>
        <p:blipFill>
          <a:blip r:embed="rId6"/>
          <a:stretch>
            <a:fillRect/>
          </a:stretch>
        </p:blipFill>
        <p:spPr>
          <a:xfrm>
            <a:off x="4918939" y="692676"/>
            <a:ext cx="2743200" cy="1400783"/>
          </a:xfrm>
          <a:prstGeom prst="rect">
            <a:avLst/>
          </a:prstGeom>
        </p:spPr>
      </p:pic>
    </p:spTree>
    <p:extLst>
      <p:ext uri="{BB962C8B-B14F-4D97-AF65-F5344CB8AC3E}">
        <p14:creationId xmlns:p14="http://schemas.microsoft.com/office/powerpoint/2010/main" val="2242385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62</a:t>
            </a:fld>
            <a:endParaRPr spc="-16" dirty="0"/>
          </a:p>
        </p:txBody>
      </p:sp>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75892C07-E724-2BC9-97CA-CC034D216A3C}"/>
              </a:ext>
            </a:extLst>
          </p:cNvPr>
          <p:cNvSpPr txBox="1"/>
          <p:nvPr/>
        </p:nvSpPr>
        <p:spPr>
          <a:xfrm>
            <a:off x="354840" y="2193051"/>
            <a:ext cx="9730855" cy="3662541"/>
          </a:xfrm>
          <a:prstGeom prst="rect">
            <a:avLst/>
          </a:prstGeom>
          <a:noFill/>
        </p:spPr>
        <p:txBody>
          <a:bodyPr wrap="square" rtlCol="0">
            <a:spAutoFit/>
          </a:bodyPr>
          <a:lstStyle/>
          <a:p>
            <a:pPr marL="0" marR="0">
              <a:lnSpc>
                <a:spcPts val="1500"/>
              </a:lnSpc>
              <a:spcBef>
                <a:spcPts val="0"/>
              </a:spcBef>
              <a:spcAft>
                <a:spcPts val="0"/>
              </a:spcAft>
            </a:pPr>
            <a:r>
              <a:rPr lang="en-US" sz="14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Rely on a plant-based diet.</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Older Okinawans have eaten a plant-based diet most of their lives. Their meals of stir-fried vegetables, sweet potatoes, and tofu are high in nutrients and low in calories.</a:t>
            </a:r>
            <a:endParaRPr lang="en-US" sz="14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Goya, with its antioxidants and compounds that lower blood sugar, is of particular interest. While centenarian Okinawans do eat some pork, it is traditionally reserved only for infrequent ceremonial occasions and taken only in small amounts.</a:t>
            </a:r>
          </a:p>
          <a:p>
            <a:pPr marL="0" marR="0">
              <a:spcBef>
                <a:spcPts val="0"/>
              </a:spcBef>
              <a:spcAft>
                <a:spcPts val="0"/>
              </a:spcAft>
            </a:pPr>
            <a:endParaRPr lang="en-US" sz="14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ts val="1500"/>
              </a:lnSpc>
              <a:spcBef>
                <a:spcPts val="0"/>
              </a:spcBef>
              <a:spcAft>
                <a:spcPts val="0"/>
              </a:spcAft>
            </a:pPr>
            <a:r>
              <a:rPr lang="en-US" sz="14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Get gardening.</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Almost all Okinawan centenarians grow or once grew a garden. It’s a source of daily physical activity that exercises the body with a wide range of motion and helps reduce stress. It’s also a near-constant source of fresh vegetables.</a:t>
            </a:r>
          </a:p>
          <a:p>
            <a:pPr marL="0" marR="0">
              <a:spcBef>
                <a:spcPts val="0"/>
              </a:spcBef>
              <a:spcAft>
                <a:spcPts val="0"/>
              </a:spcAft>
            </a:pPr>
            <a:endParaRPr lang="en-US" sz="14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ts val="1500"/>
              </a:lnSpc>
              <a:spcBef>
                <a:spcPts val="0"/>
              </a:spcBef>
              <a:spcAft>
                <a:spcPts val="0"/>
              </a:spcAft>
            </a:pPr>
            <a:r>
              <a:rPr lang="en-US" sz="14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Eat more soy.</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The Okinawan diet is rich in foods made with soy, like tofu and miso soup. Flavonoids in tofu may help protect the hearts and guard against breast cancer. Fermented soy foods contribute to a healthy intestinal ecology and offer even better nutritional benefits</a:t>
            </a:r>
            <a:r>
              <a:rPr lang="en-US" sz="1400" kern="0" dirty="0">
                <a:solidFill>
                  <a:srgbClr val="5B564D"/>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spcBef>
                <a:spcPts val="0"/>
              </a:spcBef>
              <a:spcAft>
                <a:spcPts val="0"/>
              </a:spcAft>
            </a:pP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ts val="1500"/>
              </a:lnSpc>
              <a:spcBef>
                <a:spcPts val="0"/>
              </a:spcBef>
              <a:spcAft>
                <a:spcPts val="0"/>
              </a:spcAft>
            </a:pPr>
            <a:r>
              <a:rPr lang="en-US" sz="14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Maintain a moai.</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The Okinawan tradition of forming a </a:t>
            </a: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moai</a:t>
            </a: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provides secure social networks. These safety nets lend financial and emotional support in times of need and give all of their members the stress-shedding security of knowing that there is always someone there for them.</a:t>
            </a:r>
            <a:endParaRPr lang="en-US" sz="14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6" name="object 20">
            <a:extLst>
              <a:ext uri="{FF2B5EF4-FFF2-40B4-BE49-F238E27FC236}">
                <a16:creationId xmlns:a16="http://schemas.microsoft.com/office/drawing/2014/main" id="{5691B1C0-473B-712C-3C5F-A34F8696F95E}"/>
              </a:ext>
            </a:extLst>
          </p:cNvPr>
          <p:cNvSpPr txBox="1">
            <a:spLocks/>
          </p:cNvSpPr>
          <p:nvPr/>
        </p:nvSpPr>
        <p:spPr>
          <a:xfrm>
            <a:off x="7234425" y="10465845"/>
            <a:ext cx="280670" cy="198120"/>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350" b="0" i="0" kern="1200">
                <a:solidFill>
                  <a:schemeClr val="tx1"/>
                </a:solidFill>
                <a:latin typeface="Helvetica"/>
                <a:ea typeface="ＭＳ Ｐゴシック" panose="020B0600070205080204" pitchFamily="34" charset="-128"/>
                <a:cs typeface="Helvetica"/>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a:lstStyle>
          <a:p>
            <a:pPr marL="38100">
              <a:lnSpc>
                <a:spcPts val="1420"/>
              </a:lnSpc>
            </a:pPr>
            <a:fld id="{81D60167-4931-47E6-BA6A-407CBD079E47}" type="slidenum">
              <a:rPr lang="en-US" spc="-25" smtClean="0"/>
              <a:pPr marL="38100">
                <a:lnSpc>
                  <a:spcPts val="1420"/>
                </a:lnSpc>
              </a:pPr>
              <a:t>62</a:t>
            </a:fld>
            <a:endParaRPr lang="en-US" spc="-16" dirty="0"/>
          </a:p>
        </p:txBody>
      </p:sp>
      <p:grpSp>
        <p:nvGrpSpPr>
          <p:cNvPr id="3" name="object 8">
            <a:extLst>
              <a:ext uri="{FF2B5EF4-FFF2-40B4-BE49-F238E27FC236}">
                <a16:creationId xmlns:a16="http://schemas.microsoft.com/office/drawing/2014/main" id="{C79B0A43-B30D-D85D-CD57-40C9BDB08E9A}"/>
              </a:ext>
            </a:extLst>
          </p:cNvPr>
          <p:cNvGrpSpPr/>
          <p:nvPr/>
        </p:nvGrpSpPr>
        <p:grpSpPr>
          <a:xfrm>
            <a:off x="5387406" y="824012"/>
            <a:ext cx="1987354" cy="1118294"/>
            <a:chOff x="528827" y="4472935"/>
            <a:chExt cx="3098800" cy="1743710"/>
          </a:xfrm>
        </p:grpSpPr>
        <p:pic>
          <p:nvPicPr>
            <p:cNvPr id="13" name="object 9">
              <a:extLst>
                <a:ext uri="{FF2B5EF4-FFF2-40B4-BE49-F238E27FC236}">
                  <a16:creationId xmlns:a16="http://schemas.microsoft.com/office/drawing/2014/main" id="{B316F0FE-3B58-9A4B-127D-D5D3F99D51D6}"/>
                </a:ext>
              </a:extLst>
            </p:cNvPr>
            <p:cNvPicPr/>
            <p:nvPr/>
          </p:nvPicPr>
          <p:blipFill>
            <a:blip r:embed="rId3" cstate="print"/>
            <a:stretch>
              <a:fillRect/>
            </a:stretch>
          </p:blipFill>
          <p:spPr>
            <a:xfrm>
              <a:off x="530352" y="4472935"/>
              <a:ext cx="3096767" cy="1743455"/>
            </a:xfrm>
            <a:prstGeom prst="rect">
              <a:avLst/>
            </a:prstGeom>
          </p:spPr>
        </p:pic>
        <p:sp>
          <p:nvSpPr>
            <p:cNvPr id="14" name="object 10">
              <a:extLst>
                <a:ext uri="{FF2B5EF4-FFF2-40B4-BE49-F238E27FC236}">
                  <a16:creationId xmlns:a16="http://schemas.microsoft.com/office/drawing/2014/main" id="{8E760DC8-6CB3-543D-58F6-C6B81DBC7458}"/>
                </a:ext>
              </a:extLst>
            </p:cNvPr>
            <p:cNvSpPr/>
            <p:nvPr/>
          </p:nvSpPr>
          <p:spPr>
            <a:xfrm>
              <a:off x="534923" y="4479031"/>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sz="1539"/>
            </a:p>
          </p:txBody>
        </p:sp>
      </p:grpSp>
      <p:grpSp>
        <p:nvGrpSpPr>
          <p:cNvPr id="15" name="object 13">
            <a:extLst>
              <a:ext uri="{FF2B5EF4-FFF2-40B4-BE49-F238E27FC236}">
                <a16:creationId xmlns:a16="http://schemas.microsoft.com/office/drawing/2014/main" id="{71BE425D-FFC3-3B0C-0BAB-FD4B7BF1B363}"/>
              </a:ext>
            </a:extLst>
          </p:cNvPr>
          <p:cNvGrpSpPr/>
          <p:nvPr/>
        </p:nvGrpSpPr>
        <p:grpSpPr>
          <a:xfrm>
            <a:off x="7763583" y="835998"/>
            <a:ext cx="1987354" cy="1118294"/>
            <a:chOff x="528827" y="7574277"/>
            <a:chExt cx="3098800" cy="1743710"/>
          </a:xfrm>
        </p:grpSpPr>
        <p:pic>
          <p:nvPicPr>
            <p:cNvPr id="16" name="object 14">
              <a:extLst>
                <a:ext uri="{FF2B5EF4-FFF2-40B4-BE49-F238E27FC236}">
                  <a16:creationId xmlns:a16="http://schemas.microsoft.com/office/drawing/2014/main" id="{0D0B39AD-1182-575E-BF40-F7598B8216AC}"/>
                </a:ext>
              </a:extLst>
            </p:cNvPr>
            <p:cNvPicPr/>
            <p:nvPr/>
          </p:nvPicPr>
          <p:blipFill>
            <a:blip r:embed="rId4" cstate="print"/>
            <a:stretch>
              <a:fillRect/>
            </a:stretch>
          </p:blipFill>
          <p:spPr>
            <a:xfrm>
              <a:off x="530352" y="7575798"/>
              <a:ext cx="3096767" cy="1741932"/>
            </a:xfrm>
            <a:prstGeom prst="rect">
              <a:avLst/>
            </a:prstGeom>
          </p:spPr>
        </p:pic>
        <p:sp>
          <p:nvSpPr>
            <p:cNvPr id="17" name="object 15">
              <a:extLst>
                <a:ext uri="{FF2B5EF4-FFF2-40B4-BE49-F238E27FC236}">
                  <a16:creationId xmlns:a16="http://schemas.microsoft.com/office/drawing/2014/main" id="{0E935A09-6100-5705-8376-75858135CA35}"/>
                </a:ext>
              </a:extLst>
            </p:cNvPr>
            <p:cNvSpPr/>
            <p:nvPr/>
          </p:nvSpPr>
          <p:spPr>
            <a:xfrm>
              <a:off x="534923" y="7580373"/>
              <a:ext cx="3084830" cy="1729739"/>
            </a:xfrm>
            <a:custGeom>
              <a:avLst/>
              <a:gdLst/>
              <a:ahLst/>
              <a:cxnLst/>
              <a:rect l="l" t="t" r="r" b="b"/>
              <a:pathLst>
                <a:path w="3084829" h="1729740">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sz="1539"/>
            </a:p>
          </p:txBody>
        </p:sp>
      </p:grpSp>
      <p:sp>
        <p:nvSpPr>
          <p:cNvPr id="18" name="object 19">
            <a:extLst>
              <a:ext uri="{FF2B5EF4-FFF2-40B4-BE49-F238E27FC236}">
                <a16:creationId xmlns:a16="http://schemas.microsoft.com/office/drawing/2014/main" id="{9ED3EED8-23C3-261A-6D29-605DB0BC7FA0}"/>
              </a:ext>
            </a:extLst>
          </p:cNvPr>
          <p:cNvSpPr txBox="1">
            <a:spLocks/>
          </p:cNvSpPr>
          <p:nvPr/>
        </p:nvSpPr>
        <p:spPr>
          <a:xfrm>
            <a:off x="7234425" y="10465845"/>
            <a:ext cx="280670" cy="198120"/>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350" b="0" i="0" kern="1200">
                <a:solidFill>
                  <a:schemeClr val="tx1"/>
                </a:solidFill>
                <a:latin typeface="Helvetica"/>
                <a:ea typeface="ＭＳ Ｐゴシック" panose="020B0600070205080204" pitchFamily="34" charset="-128"/>
                <a:cs typeface="Helvetica"/>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a:lstStyle>
          <a:p>
            <a:pPr marL="38100">
              <a:lnSpc>
                <a:spcPts val="1420"/>
              </a:lnSpc>
            </a:pPr>
            <a:fld id="{81D60167-4931-47E6-BA6A-407CBD079E47}" type="slidenum">
              <a:rPr lang="en-US" spc="-25" smtClean="0"/>
              <a:pPr marL="38100">
                <a:lnSpc>
                  <a:spcPts val="1420"/>
                </a:lnSpc>
              </a:pPr>
              <a:t>62</a:t>
            </a:fld>
            <a:endParaRPr lang="en-US" spc="-16" dirty="0"/>
          </a:p>
        </p:txBody>
      </p:sp>
      <p:sp>
        <p:nvSpPr>
          <p:cNvPr id="20" name="TextBox 19">
            <a:extLst>
              <a:ext uri="{FF2B5EF4-FFF2-40B4-BE49-F238E27FC236}">
                <a16:creationId xmlns:a16="http://schemas.microsoft.com/office/drawing/2014/main" id="{08C6202C-99BD-B72C-3CE8-6DF1147B945D}"/>
              </a:ext>
            </a:extLst>
          </p:cNvPr>
          <p:cNvSpPr txBox="1"/>
          <p:nvPr/>
        </p:nvSpPr>
        <p:spPr>
          <a:xfrm>
            <a:off x="4052654" y="213876"/>
            <a:ext cx="5146962" cy="461665"/>
          </a:xfrm>
          <a:prstGeom prst="rect">
            <a:avLst/>
          </a:prstGeom>
          <a:noFill/>
        </p:spPr>
        <p:txBody>
          <a:bodyPr wrap="square">
            <a:spAutoFit/>
          </a:bodyPr>
          <a:lstStyle/>
          <a:p>
            <a:r>
              <a:rPr lang="en-US" sz="2400" spc="-6" dirty="0">
                <a:solidFill>
                  <a:srgbClr val="FF0000"/>
                </a:solidFill>
                <a:latin typeface="Helvetica"/>
                <a:cs typeface="Helvetica"/>
              </a:rPr>
              <a:t>Okinawa</a:t>
            </a:r>
            <a:endParaRPr lang="en-US" dirty="0"/>
          </a:p>
        </p:txBody>
      </p:sp>
      <p:grpSp>
        <p:nvGrpSpPr>
          <p:cNvPr id="21" name="object 6">
            <a:extLst>
              <a:ext uri="{FF2B5EF4-FFF2-40B4-BE49-F238E27FC236}">
                <a16:creationId xmlns:a16="http://schemas.microsoft.com/office/drawing/2014/main" id="{93BBC6F1-700F-2901-8CDF-A5B436ABD911}"/>
              </a:ext>
            </a:extLst>
          </p:cNvPr>
          <p:cNvGrpSpPr/>
          <p:nvPr/>
        </p:nvGrpSpPr>
        <p:grpSpPr>
          <a:xfrm>
            <a:off x="531563" y="675541"/>
            <a:ext cx="2287754" cy="1284552"/>
            <a:chOff x="3928871" y="1373119"/>
            <a:chExt cx="3098800" cy="1743710"/>
          </a:xfrm>
        </p:grpSpPr>
        <p:pic>
          <p:nvPicPr>
            <p:cNvPr id="22" name="object 7">
              <a:extLst>
                <a:ext uri="{FF2B5EF4-FFF2-40B4-BE49-F238E27FC236}">
                  <a16:creationId xmlns:a16="http://schemas.microsoft.com/office/drawing/2014/main" id="{91783BE9-3A71-1B92-D63D-A548FF1B1793}"/>
                </a:ext>
              </a:extLst>
            </p:cNvPr>
            <p:cNvPicPr/>
            <p:nvPr/>
          </p:nvPicPr>
          <p:blipFill>
            <a:blip r:embed="rId5" cstate="print"/>
            <a:stretch>
              <a:fillRect/>
            </a:stretch>
          </p:blipFill>
          <p:spPr>
            <a:xfrm>
              <a:off x="3928871" y="1373119"/>
              <a:ext cx="3098291" cy="1743455"/>
            </a:xfrm>
            <a:prstGeom prst="rect">
              <a:avLst/>
            </a:prstGeom>
          </p:spPr>
        </p:pic>
        <p:sp>
          <p:nvSpPr>
            <p:cNvPr id="23" name="object 8">
              <a:extLst>
                <a:ext uri="{FF2B5EF4-FFF2-40B4-BE49-F238E27FC236}">
                  <a16:creationId xmlns:a16="http://schemas.microsoft.com/office/drawing/2014/main" id="{1937BD8F-AC54-9B86-2AF1-77E877FFBDA1}"/>
                </a:ext>
              </a:extLst>
            </p:cNvPr>
            <p:cNvSpPr/>
            <p:nvPr/>
          </p:nvSpPr>
          <p:spPr>
            <a:xfrm>
              <a:off x="3934967" y="1379215"/>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a:p>
          </p:txBody>
        </p:sp>
      </p:grpSp>
      <p:pic>
        <p:nvPicPr>
          <p:cNvPr id="24" name="Content Placeholder 7">
            <a:extLst>
              <a:ext uri="{FF2B5EF4-FFF2-40B4-BE49-F238E27FC236}">
                <a16:creationId xmlns:a16="http://schemas.microsoft.com/office/drawing/2014/main" id="{25E529F7-26AB-966E-26E8-19AADBFCE3F1}"/>
              </a:ext>
            </a:extLst>
          </p:cNvPr>
          <p:cNvPicPr>
            <a:picLocks noChangeAspect="1"/>
          </p:cNvPicPr>
          <p:nvPr/>
        </p:nvPicPr>
        <p:blipFill>
          <a:blip r:embed="rId6"/>
          <a:stretch>
            <a:fillRect/>
          </a:stretch>
        </p:blipFill>
        <p:spPr>
          <a:xfrm>
            <a:off x="3060525" y="675542"/>
            <a:ext cx="1981327" cy="1415234"/>
          </a:xfrm>
          <a:prstGeom prst="rect">
            <a:avLst/>
          </a:prstGeom>
        </p:spPr>
      </p:pic>
    </p:spTree>
    <p:extLst>
      <p:ext uri="{BB962C8B-B14F-4D97-AF65-F5344CB8AC3E}">
        <p14:creationId xmlns:p14="http://schemas.microsoft.com/office/powerpoint/2010/main" val="27372647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63</a:t>
            </a:fld>
            <a:endParaRPr spc="-16" dirty="0"/>
          </a:p>
        </p:txBody>
      </p:sp>
      <p:sp>
        <p:nvSpPr>
          <p:cNvPr id="4" name="Rectangle 2">
            <a:extLst>
              <a:ext uri="{FF2B5EF4-FFF2-40B4-BE49-F238E27FC236}">
                <a16:creationId xmlns:a16="http://schemas.microsoft.com/office/drawing/2014/main" id="{EB8CAD8E-302A-AA36-7E1C-2866ADC9D98E}"/>
              </a:ext>
            </a:extLst>
          </p:cNvPr>
          <p:cNvSpPr>
            <a:spLocks noChangeArrowheads="1"/>
          </p:cNvSpPr>
          <p:nvPr/>
        </p:nvSpPr>
        <p:spPr bwMode="auto">
          <a:xfrm>
            <a:off x="8405505" y="642577"/>
            <a:ext cx="1028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75892C07-E724-2BC9-97CA-CC034D216A3C}"/>
              </a:ext>
            </a:extLst>
          </p:cNvPr>
          <p:cNvSpPr txBox="1"/>
          <p:nvPr/>
        </p:nvSpPr>
        <p:spPr>
          <a:xfrm>
            <a:off x="354840" y="2193051"/>
            <a:ext cx="9730855" cy="3877985"/>
          </a:xfrm>
          <a:prstGeom prst="rect">
            <a:avLst/>
          </a:prstGeom>
          <a:noFill/>
        </p:spPr>
        <p:txBody>
          <a:bodyPr wrap="square" rtlCol="0">
            <a:spAutoFit/>
          </a:bodyPr>
          <a:lstStyle/>
          <a:p>
            <a:pPr marL="0" marR="0">
              <a:lnSpc>
                <a:spcPts val="1500"/>
              </a:lnSpc>
              <a:spcBef>
                <a:spcPts val="0"/>
              </a:spcBef>
              <a:spcAft>
                <a:spcPts val="0"/>
              </a:spcAft>
            </a:pPr>
            <a:r>
              <a:rPr lang="en-US" sz="14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Enjoy the sunshine.</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Vitamin D, produced by the body when it’s exposed on a regular basis to sunlight, promotes stronger bones and healthier bodies. Spending time outside each day allows even senior Okinawans to have optimal vitamin D levels year-round.</a:t>
            </a:r>
          </a:p>
          <a:p>
            <a:pPr marL="0" marR="0">
              <a:spcBef>
                <a:spcPts val="0"/>
              </a:spcBef>
              <a:spcAft>
                <a:spcPts val="0"/>
              </a:spcAft>
            </a:pPr>
            <a:endParaRPr lang="en-US" sz="14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ts val="1500"/>
              </a:lnSpc>
              <a:spcBef>
                <a:spcPts val="0"/>
              </a:spcBef>
              <a:spcAft>
                <a:spcPts val="0"/>
              </a:spcAft>
            </a:pPr>
            <a:r>
              <a:rPr lang="en-US" sz="14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Stay active.</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Older Okinawans are active walkers and </a:t>
            </a: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gardeners</a:t>
            </a: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The Okinawan household has very little furniture; residents take meals and relax sitting on tatami mats on the floor. The fact that old people get up and down off the floor several dozen times daily builds lower body strength and balance, which help protect against dangerous falls.</a:t>
            </a:r>
          </a:p>
          <a:p>
            <a:pPr marL="0" marR="0">
              <a:spcBef>
                <a:spcPts val="0"/>
              </a:spcBef>
              <a:spcAft>
                <a:spcPts val="0"/>
              </a:spcAft>
            </a:pPr>
            <a:endParaRPr lang="en-US" sz="14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ts val="1500"/>
              </a:lnSpc>
              <a:spcBef>
                <a:spcPts val="0"/>
              </a:spcBef>
              <a:spcAft>
                <a:spcPts val="0"/>
              </a:spcAft>
            </a:pPr>
            <a:r>
              <a:rPr lang="en-US" sz="14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Plant a medical garden.</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Mugwort</a:t>
            </a:r>
            <a:r>
              <a:rPr lang="en-US" sz="1400" kern="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ginger, and turmeric are all staples of an Okinawan garden, and all have proven medicinal qualities. By consuming these every day, Okinawans may be protecting themselves against illness.</a:t>
            </a:r>
          </a:p>
          <a:p>
            <a:pPr marL="0" marR="0">
              <a:spcBef>
                <a:spcPts val="0"/>
              </a:spcBef>
              <a:spcAft>
                <a:spcPts val="0"/>
              </a:spcAft>
            </a:pPr>
            <a:endParaRPr lang="en-US" sz="1400" kern="100" dirty="0">
              <a:solidFill>
                <a:srgbClr val="FFFF00"/>
              </a:solidFill>
              <a:effectLst/>
              <a:latin typeface="Times New Roman" panose="02020603050405020304" pitchFamily="18" charset="0"/>
              <a:ea typeface="Aptos" panose="020B0004020202020204" pitchFamily="34" charset="0"/>
              <a:cs typeface="Times New Roman" panose="02020603050405020304" pitchFamily="18" charset="0"/>
            </a:endParaRPr>
          </a:p>
          <a:p>
            <a:pPr marL="0" marR="0">
              <a:lnSpc>
                <a:spcPts val="1500"/>
              </a:lnSpc>
              <a:spcBef>
                <a:spcPts val="0"/>
              </a:spcBef>
              <a:spcAft>
                <a:spcPts val="0"/>
              </a:spcAft>
            </a:pPr>
            <a:r>
              <a:rPr lang="en-US" sz="1400" b="1" kern="0" dirty="0">
                <a:solidFill>
                  <a:srgbClr val="99CCFF"/>
                </a:solidFill>
                <a:effectLst/>
                <a:latin typeface="Times New Roman" panose="02020603050405020304" pitchFamily="18" charset="0"/>
                <a:ea typeface="Times New Roman" panose="02020603050405020304" pitchFamily="18" charset="0"/>
                <a:cs typeface="Times New Roman" panose="02020603050405020304" pitchFamily="18" charset="0"/>
              </a:rPr>
              <a:t>Have an attitude.</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A hardship-tempered attitude has endowed Okinawans with an affable smugness. They’re able to let difficult early years remain in the past while they enjoy today’s simple pleasures. They’ve learned to be likable and to keep younger people in their company well into their old age.</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0" marR="0">
              <a:spcBef>
                <a:spcPts val="0"/>
              </a:spcBef>
              <a:spcAft>
                <a:spcPts val="0"/>
              </a:spcAft>
            </a:pPr>
            <a:r>
              <a:rPr lang="en-US" sz="14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kern="100" dirty="0">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6" name="object 20">
            <a:extLst>
              <a:ext uri="{FF2B5EF4-FFF2-40B4-BE49-F238E27FC236}">
                <a16:creationId xmlns:a16="http://schemas.microsoft.com/office/drawing/2014/main" id="{5691B1C0-473B-712C-3C5F-A34F8696F95E}"/>
              </a:ext>
            </a:extLst>
          </p:cNvPr>
          <p:cNvSpPr txBox="1">
            <a:spLocks/>
          </p:cNvSpPr>
          <p:nvPr/>
        </p:nvSpPr>
        <p:spPr>
          <a:xfrm>
            <a:off x="7234425" y="10465845"/>
            <a:ext cx="280670" cy="198120"/>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350" b="0" i="0" kern="1200">
                <a:solidFill>
                  <a:schemeClr val="tx1"/>
                </a:solidFill>
                <a:latin typeface="Helvetica"/>
                <a:ea typeface="ＭＳ Ｐゴシック" panose="020B0600070205080204" pitchFamily="34" charset="-128"/>
                <a:cs typeface="Helvetica"/>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a:lstStyle>
          <a:p>
            <a:pPr marL="38100">
              <a:lnSpc>
                <a:spcPts val="1420"/>
              </a:lnSpc>
            </a:pPr>
            <a:fld id="{81D60167-4931-47E6-BA6A-407CBD079E47}" type="slidenum">
              <a:rPr lang="en-US" spc="-25" smtClean="0"/>
              <a:pPr marL="38100">
                <a:lnSpc>
                  <a:spcPts val="1420"/>
                </a:lnSpc>
              </a:pPr>
              <a:t>63</a:t>
            </a:fld>
            <a:endParaRPr lang="en-US" spc="-16" dirty="0"/>
          </a:p>
        </p:txBody>
      </p:sp>
      <p:grpSp>
        <p:nvGrpSpPr>
          <p:cNvPr id="3" name="object 8">
            <a:extLst>
              <a:ext uri="{FF2B5EF4-FFF2-40B4-BE49-F238E27FC236}">
                <a16:creationId xmlns:a16="http://schemas.microsoft.com/office/drawing/2014/main" id="{C79B0A43-B30D-D85D-CD57-40C9BDB08E9A}"/>
              </a:ext>
            </a:extLst>
          </p:cNvPr>
          <p:cNvGrpSpPr/>
          <p:nvPr/>
        </p:nvGrpSpPr>
        <p:grpSpPr>
          <a:xfrm>
            <a:off x="5387406" y="824012"/>
            <a:ext cx="1987354" cy="1118294"/>
            <a:chOff x="528827" y="4472935"/>
            <a:chExt cx="3098800" cy="1743710"/>
          </a:xfrm>
        </p:grpSpPr>
        <p:pic>
          <p:nvPicPr>
            <p:cNvPr id="13" name="object 9">
              <a:extLst>
                <a:ext uri="{FF2B5EF4-FFF2-40B4-BE49-F238E27FC236}">
                  <a16:creationId xmlns:a16="http://schemas.microsoft.com/office/drawing/2014/main" id="{B316F0FE-3B58-9A4B-127D-D5D3F99D51D6}"/>
                </a:ext>
              </a:extLst>
            </p:cNvPr>
            <p:cNvPicPr/>
            <p:nvPr/>
          </p:nvPicPr>
          <p:blipFill>
            <a:blip r:embed="rId3" cstate="print"/>
            <a:stretch>
              <a:fillRect/>
            </a:stretch>
          </p:blipFill>
          <p:spPr>
            <a:xfrm>
              <a:off x="530352" y="4472935"/>
              <a:ext cx="3096767" cy="1743455"/>
            </a:xfrm>
            <a:prstGeom prst="rect">
              <a:avLst/>
            </a:prstGeom>
          </p:spPr>
        </p:pic>
        <p:sp>
          <p:nvSpPr>
            <p:cNvPr id="14" name="object 10">
              <a:extLst>
                <a:ext uri="{FF2B5EF4-FFF2-40B4-BE49-F238E27FC236}">
                  <a16:creationId xmlns:a16="http://schemas.microsoft.com/office/drawing/2014/main" id="{8E760DC8-6CB3-543D-58F6-C6B81DBC7458}"/>
                </a:ext>
              </a:extLst>
            </p:cNvPr>
            <p:cNvSpPr/>
            <p:nvPr/>
          </p:nvSpPr>
          <p:spPr>
            <a:xfrm>
              <a:off x="534923" y="4479031"/>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sz="1539"/>
            </a:p>
          </p:txBody>
        </p:sp>
      </p:grpSp>
      <p:grpSp>
        <p:nvGrpSpPr>
          <p:cNvPr id="15" name="object 13">
            <a:extLst>
              <a:ext uri="{FF2B5EF4-FFF2-40B4-BE49-F238E27FC236}">
                <a16:creationId xmlns:a16="http://schemas.microsoft.com/office/drawing/2014/main" id="{71BE425D-FFC3-3B0C-0BAB-FD4B7BF1B363}"/>
              </a:ext>
            </a:extLst>
          </p:cNvPr>
          <p:cNvGrpSpPr/>
          <p:nvPr/>
        </p:nvGrpSpPr>
        <p:grpSpPr>
          <a:xfrm>
            <a:off x="7763583" y="835998"/>
            <a:ext cx="1987354" cy="1118294"/>
            <a:chOff x="528827" y="7574277"/>
            <a:chExt cx="3098800" cy="1743710"/>
          </a:xfrm>
        </p:grpSpPr>
        <p:pic>
          <p:nvPicPr>
            <p:cNvPr id="16" name="object 14">
              <a:extLst>
                <a:ext uri="{FF2B5EF4-FFF2-40B4-BE49-F238E27FC236}">
                  <a16:creationId xmlns:a16="http://schemas.microsoft.com/office/drawing/2014/main" id="{0D0B39AD-1182-575E-BF40-F7598B8216AC}"/>
                </a:ext>
              </a:extLst>
            </p:cNvPr>
            <p:cNvPicPr/>
            <p:nvPr/>
          </p:nvPicPr>
          <p:blipFill>
            <a:blip r:embed="rId4" cstate="print"/>
            <a:stretch>
              <a:fillRect/>
            </a:stretch>
          </p:blipFill>
          <p:spPr>
            <a:xfrm>
              <a:off x="530352" y="7575798"/>
              <a:ext cx="3096767" cy="1741932"/>
            </a:xfrm>
            <a:prstGeom prst="rect">
              <a:avLst/>
            </a:prstGeom>
          </p:spPr>
        </p:pic>
        <p:sp>
          <p:nvSpPr>
            <p:cNvPr id="17" name="object 15">
              <a:extLst>
                <a:ext uri="{FF2B5EF4-FFF2-40B4-BE49-F238E27FC236}">
                  <a16:creationId xmlns:a16="http://schemas.microsoft.com/office/drawing/2014/main" id="{0E935A09-6100-5705-8376-75858135CA35}"/>
                </a:ext>
              </a:extLst>
            </p:cNvPr>
            <p:cNvSpPr/>
            <p:nvPr/>
          </p:nvSpPr>
          <p:spPr>
            <a:xfrm>
              <a:off x="534923" y="7580373"/>
              <a:ext cx="3084830" cy="1729739"/>
            </a:xfrm>
            <a:custGeom>
              <a:avLst/>
              <a:gdLst/>
              <a:ahLst/>
              <a:cxnLst/>
              <a:rect l="l" t="t" r="r" b="b"/>
              <a:pathLst>
                <a:path w="3084829" h="1729740">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sz="1539"/>
            </a:p>
          </p:txBody>
        </p:sp>
      </p:grpSp>
      <p:sp>
        <p:nvSpPr>
          <p:cNvPr id="18" name="object 19">
            <a:extLst>
              <a:ext uri="{FF2B5EF4-FFF2-40B4-BE49-F238E27FC236}">
                <a16:creationId xmlns:a16="http://schemas.microsoft.com/office/drawing/2014/main" id="{9ED3EED8-23C3-261A-6D29-605DB0BC7FA0}"/>
              </a:ext>
            </a:extLst>
          </p:cNvPr>
          <p:cNvSpPr txBox="1">
            <a:spLocks/>
          </p:cNvSpPr>
          <p:nvPr/>
        </p:nvSpPr>
        <p:spPr>
          <a:xfrm>
            <a:off x="7234425" y="10465845"/>
            <a:ext cx="280670" cy="198120"/>
          </a:xfrm>
          <a:prstGeom prst="rect">
            <a:avLst/>
          </a:prstGeom>
        </p:spPr>
        <p:txBody>
          <a:bodyPr vert="horz" wrap="square" lIns="0" tIns="0" rIns="0" bIns="0" rtlCol="0">
            <a:spAutoFit/>
          </a:bodyPr>
          <a:lstStyle>
            <a:defPPr>
              <a:defRPr lang="en-US" kern="0"/>
            </a:defPPr>
            <a:lvl1pPr algn="l" rtl="0" eaLnBrk="0" fontAlgn="base" hangingPunct="0">
              <a:spcBef>
                <a:spcPct val="0"/>
              </a:spcBef>
              <a:spcAft>
                <a:spcPct val="0"/>
              </a:spcAft>
              <a:defRPr sz="1350" b="0" i="0" kern="1200">
                <a:solidFill>
                  <a:schemeClr val="tx1"/>
                </a:solidFill>
                <a:latin typeface="Helvetica"/>
                <a:ea typeface="ＭＳ Ｐゴシック" panose="020B0600070205080204" pitchFamily="34" charset="-128"/>
                <a:cs typeface="Helvetica"/>
              </a:defRPr>
            </a:lvl1pPr>
            <a:lvl2pPr marL="4572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charset="0"/>
                <a:ea typeface="ＭＳ Ｐゴシック" panose="020B0600070205080204" pitchFamily="34" charset="-128"/>
                <a:cs typeface="+mn-cs"/>
              </a:defRPr>
            </a:lvl9pPr>
          </a:lstStyle>
          <a:p>
            <a:pPr marL="38100">
              <a:lnSpc>
                <a:spcPts val="1420"/>
              </a:lnSpc>
            </a:pPr>
            <a:fld id="{81D60167-4931-47E6-BA6A-407CBD079E47}" type="slidenum">
              <a:rPr lang="en-US" spc="-25" smtClean="0"/>
              <a:pPr marL="38100">
                <a:lnSpc>
                  <a:spcPts val="1420"/>
                </a:lnSpc>
              </a:pPr>
              <a:t>63</a:t>
            </a:fld>
            <a:endParaRPr lang="en-US" spc="-16" dirty="0"/>
          </a:p>
        </p:txBody>
      </p:sp>
      <p:sp>
        <p:nvSpPr>
          <p:cNvPr id="20" name="TextBox 19">
            <a:extLst>
              <a:ext uri="{FF2B5EF4-FFF2-40B4-BE49-F238E27FC236}">
                <a16:creationId xmlns:a16="http://schemas.microsoft.com/office/drawing/2014/main" id="{08C6202C-99BD-B72C-3CE8-6DF1147B945D}"/>
              </a:ext>
            </a:extLst>
          </p:cNvPr>
          <p:cNvSpPr txBox="1"/>
          <p:nvPr/>
        </p:nvSpPr>
        <p:spPr>
          <a:xfrm>
            <a:off x="4052654" y="213876"/>
            <a:ext cx="5146962" cy="461665"/>
          </a:xfrm>
          <a:prstGeom prst="rect">
            <a:avLst/>
          </a:prstGeom>
          <a:noFill/>
        </p:spPr>
        <p:txBody>
          <a:bodyPr wrap="square">
            <a:spAutoFit/>
          </a:bodyPr>
          <a:lstStyle/>
          <a:p>
            <a:r>
              <a:rPr lang="en-US" sz="2400" spc="-6" dirty="0">
                <a:solidFill>
                  <a:srgbClr val="FF0000"/>
                </a:solidFill>
                <a:latin typeface="Helvetica"/>
                <a:cs typeface="Helvetica"/>
              </a:rPr>
              <a:t>Okinawa</a:t>
            </a:r>
            <a:endParaRPr lang="en-US" dirty="0"/>
          </a:p>
        </p:txBody>
      </p:sp>
      <p:grpSp>
        <p:nvGrpSpPr>
          <p:cNvPr id="21" name="object 6">
            <a:extLst>
              <a:ext uri="{FF2B5EF4-FFF2-40B4-BE49-F238E27FC236}">
                <a16:creationId xmlns:a16="http://schemas.microsoft.com/office/drawing/2014/main" id="{93BBC6F1-700F-2901-8CDF-A5B436ABD911}"/>
              </a:ext>
            </a:extLst>
          </p:cNvPr>
          <p:cNvGrpSpPr/>
          <p:nvPr/>
        </p:nvGrpSpPr>
        <p:grpSpPr>
          <a:xfrm>
            <a:off x="531563" y="675541"/>
            <a:ext cx="2287754" cy="1284552"/>
            <a:chOff x="3928871" y="1373119"/>
            <a:chExt cx="3098800" cy="1743710"/>
          </a:xfrm>
        </p:grpSpPr>
        <p:pic>
          <p:nvPicPr>
            <p:cNvPr id="22" name="object 7">
              <a:extLst>
                <a:ext uri="{FF2B5EF4-FFF2-40B4-BE49-F238E27FC236}">
                  <a16:creationId xmlns:a16="http://schemas.microsoft.com/office/drawing/2014/main" id="{91783BE9-3A71-1B92-D63D-A548FF1B1793}"/>
                </a:ext>
              </a:extLst>
            </p:cNvPr>
            <p:cNvPicPr/>
            <p:nvPr/>
          </p:nvPicPr>
          <p:blipFill>
            <a:blip r:embed="rId5" cstate="print"/>
            <a:stretch>
              <a:fillRect/>
            </a:stretch>
          </p:blipFill>
          <p:spPr>
            <a:xfrm>
              <a:off x="3928871" y="1373119"/>
              <a:ext cx="3098291" cy="1743455"/>
            </a:xfrm>
            <a:prstGeom prst="rect">
              <a:avLst/>
            </a:prstGeom>
          </p:spPr>
        </p:pic>
        <p:sp>
          <p:nvSpPr>
            <p:cNvPr id="23" name="object 8">
              <a:extLst>
                <a:ext uri="{FF2B5EF4-FFF2-40B4-BE49-F238E27FC236}">
                  <a16:creationId xmlns:a16="http://schemas.microsoft.com/office/drawing/2014/main" id="{1937BD8F-AC54-9B86-2AF1-77E877FFBDA1}"/>
                </a:ext>
              </a:extLst>
            </p:cNvPr>
            <p:cNvSpPr/>
            <p:nvPr/>
          </p:nvSpPr>
          <p:spPr>
            <a:xfrm>
              <a:off x="3934967" y="1379215"/>
              <a:ext cx="3084830" cy="1729739"/>
            </a:xfrm>
            <a:custGeom>
              <a:avLst/>
              <a:gdLst/>
              <a:ahLst/>
              <a:cxnLst/>
              <a:rect l="l" t="t" r="r" b="b"/>
              <a:pathLst>
                <a:path w="3084829" h="1729739">
                  <a:moveTo>
                    <a:pt x="0" y="1729739"/>
                  </a:moveTo>
                  <a:lnTo>
                    <a:pt x="3084575" y="1729739"/>
                  </a:lnTo>
                  <a:lnTo>
                    <a:pt x="3084575" y="0"/>
                  </a:lnTo>
                  <a:lnTo>
                    <a:pt x="0" y="0"/>
                  </a:lnTo>
                  <a:lnTo>
                    <a:pt x="0" y="1729739"/>
                  </a:lnTo>
                  <a:close/>
                </a:path>
              </a:pathLst>
            </a:custGeom>
            <a:ln w="12191">
              <a:solidFill>
                <a:srgbClr val="000000"/>
              </a:solidFill>
            </a:ln>
          </p:spPr>
          <p:txBody>
            <a:bodyPr wrap="square" lIns="0" tIns="0" rIns="0" bIns="0" rtlCol="0"/>
            <a:lstStyle/>
            <a:p>
              <a:endParaRPr/>
            </a:p>
          </p:txBody>
        </p:sp>
      </p:grpSp>
      <p:pic>
        <p:nvPicPr>
          <p:cNvPr id="24" name="Content Placeholder 7">
            <a:extLst>
              <a:ext uri="{FF2B5EF4-FFF2-40B4-BE49-F238E27FC236}">
                <a16:creationId xmlns:a16="http://schemas.microsoft.com/office/drawing/2014/main" id="{25E529F7-26AB-966E-26E8-19AADBFCE3F1}"/>
              </a:ext>
            </a:extLst>
          </p:cNvPr>
          <p:cNvPicPr>
            <a:picLocks noChangeAspect="1"/>
          </p:cNvPicPr>
          <p:nvPr/>
        </p:nvPicPr>
        <p:blipFill>
          <a:blip r:embed="rId6"/>
          <a:stretch>
            <a:fillRect/>
          </a:stretch>
        </p:blipFill>
        <p:spPr>
          <a:xfrm>
            <a:off x="3060525" y="675542"/>
            <a:ext cx="1981327" cy="1415234"/>
          </a:xfrm>
          <a:prstGeom prst="rect">
            <a:avLst/>
          </a:prstGeom>
        </p:spPr>
      </p:pic>
    </p:spTree>
    <p:extLst>
      <p:ext uri="{BB962C8B-B14F-4D97-AF65-F5344CB8AC3E}">
        <p14:creationId xmlns:p14="http://schemas.microsoft.com/office/powerpoint/2010/main" val="4107825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64</a:t>
            </a:fld>
            <a:endParaRPr spc="-16" dirty="0"/>
          </a:p>
        </p:txBody>
      </p:sp>
      <p:sp>
        <p:nvSpPr>
          <p:cNvPr id="21" name="TextBox 20">
            <a:extLst>
              <a:ext uri="{FF2B5EF4-FFF2-40B4-BE49-F238E27FC236}">
                <a16:creationId xmlns:a16="http://schemas.microsoft.com/office/drawing/2014/main" id="{B8B9D5E4-A3F3-4D6C-0B56-523379A5DFC9}"/>
              </a:ext>
            </a:extLst>
          </p:cNvPr>
          <p:cNvSpPr txBox="1"/>
          <p:nvPr/>
        </p:nvSpPr>
        <p:spPr>
          <a:xfrm>
            <a:off x="4052654" y="213876"/>
            <a:ext cx="5146962" cy="461665"/>
          </a:xfrm>
          <a:prstGeom prst="rect">
            <a:avLst/>
          </a:prstGeom>
          <a:noFill/>
        </p:spPr>
        <p:txBody>
          <a:bodyPr wrap="square">
            <a:spAutoFit/>
          </a:bodyPr>
          <a:lstStyle/>
          <a:p>
            <a:r>
              <a:rPr lang="en-US" sz="2400" spc="-6" dirty="0">
                <a:solidFill>
                  <a:srgbClr val="FF0000"/>
                </a:solidFill>
                <a:latin typeface="Helvetica"/>
                <a:cs typeface="Helvetica"/>
              </a:rPr>
              <a:t>Okinawa</a:t>
            </a:r>
            <a:endParaRPr lang="en-US" dirty="0"/>
          </a:p>
        </p:txBody>
      </p:sp>
      <p:sp>
        <p:nvSpPr>
          <p:cNvPr id="3" name="TextBox 2">
            <a:extLst>
              <a:ext uri="{FF2B5EF4-FFF2-40B4-BE49-F238E27FC236}">
                <a16:creationId xmlns:a16="http://schemas.microsoft.com/office/drawing/2014/main" id="{FF45A846-5114-1F30-3F2A-6678A5C8AC85}"/>
              </a:ext>
            </a:extLst>
          </p:cNvPr>
          <p:cNvSpPr txBox="1"/>
          <p:nvPr/>
        </p:nvSpPr>
        <p:spPr>
          <a:xfrm>
            <a:off x="1480929" y="1417177"/>
            <a:ext cx="5145206" cy="3416320"/>
          </a:xfrm>
          <a:prstGeom prst="rect">
            <a:avLst/>
          </a:prstGeom>
          <a:noFill/>
        </p:spPr>
        <p:txBody>
          <a:bodyPr wrap="square">
            <a:spAutoFit/>
          </a:bodyPr>
          <a:lstStyle/>
          <a:p>
            <a:r>
              <a:rPr lang="en-US" dirty="0"/>
              <a:t>Tragically, Okinawa is no longer a Blue Zone according to Dan </a:t>
            </a:r>
            <a:r>
              <a:rPr lang="en-US" dirty="0" err="1"/>
              <a:t>Bunetter</a:t>
            </a:r>
            <a:r>
              <a:rPr lang="en-US" dirty="0"/>
              <a:t>. </a:t>
            </a:r>
          </a:p>
          <a:p>
            <a:r>
              <a:rPr lang="en-US" dirty="0"/>
              <a:t>On the Rich Roll podcast in March of 2020, Buettner revealed that due to the introduction of the Western diet, Okinawa has suffered the worst degeneration of all five Blue Zones, and now has the highest rates of obesity and diabetes of the original Blue Zones.</a:t>
            </a:r>
          </a:p>
        </p:txBody>
      </p:sp>
      <p:pic>
        <p:nvPicPr>
          <p:cNvPr id="4" name="Picture 3">
            <a:extLst>
              <a:ext uri="{FF2B5EF4-FFF2-40B4-BE49-F238E27FC236}">
                <a16:creationId xmlns:a16="http://schemas.microsoft.com/office/drawing/2014/main" id="{E942B8B4-B19F-4607-8B32-53CE9305D161}"/>
              </a:ext>
            </a:extLst>
          </p:cNvPr>
          <p:cNvPicPr>
            <a:picLocks noChangeAspect="1"/>
          </p:cNvPicPr>
          <p:nvPr/>
        </p:nvPicPr>
        <p:blipFill>
          <a:blip r:embed="rId2"/>
          <a:stretch>
            <a:fillRect/>
          </a:stretch>
        </p:blipFill>
        <p:spPr>
          <a:xfrm>
            <a:off x="6159120" y="4510524"/>
            <a:ext cx="3810000" cy="2133600"/>
          </a:xfrm>
          <a:prstGeom prst="rect">
            <a:avLst/>
          </a:prstGeom>
        </p:spPr>
      </p:pic>
    </p:spTree>
    <p:extLst>
      <p:ext uri="{BB962C8B-B14F-4D97-AF65-F5344CB8AC3E}">
        <p14:creationId xmlns:p14="http://schemas.microsoft.com/office/powerpoint/2010/main" val="556695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65</a:t>
            </a:fld>
            <a:endParaRPr spc="-16" dirty="0"/>
          </a:p>
        </p:txBody>
      </p:sp>
      <p:sp>
        <p:nvSpPr>
          <p:cNvPr id="21" name="TextBox 20">
            <a:extLst>
              <a:ext uri="{FF2B5EF4-FFF2-40B4-BE49-F238E27FC236}">
                <a16:creationId xmlns:a16="http://schemas.microsoft.com/office/drawing/2014/main" id="{B8B9D5E4-A3F3-4D6C-0B56-523379A5DFC9}"/>
              </a:ext>
            </a:extLst>
          </p:cNvPr>
          <p:cNvSpPr txBox="1"/>
          <p:nvPr/>
        </p:nvSpPr>
        <p:spPr>
          <a:xfrm>
            <a:off x="4052654" y="213876"/>
            <a:ext cx="5146962" cy="461665"/>
          </a:xfrm>
          <a:prstGeom prst="rect">
            <a:avLst/>
          </a:prstGeom>
          <a:noFill/>
        </p:spPr>
        <p:txBody>
          <a:bodyPr wrap="square">
            <a:spAutoFit/>
          </a:bodyPr>
          <a:lstStyle/>
          <a:p>
            <a:r>
              <a:rPr lang="en-US" sz="2400" spc="-6" dirty="0">
                <a:solidFill>
                  <a:srgbClr val="FF0000"/>
                </a:solidFill>
                <a:latin typeface="Helvetica"/>
                <a:cs typeface="Helvetica"/>
              </a:rPr>
              <a:t>Blue Zones</a:t>
            </a:r>
            <a:endParaRPr lang="en-US" dirty="0"/>
          </a:p>
        </p:txBody>
      </p:sp>
      <p:sp>
        <p:nvSpPr>
          <p:cNvPr id="3" name="TextBox 2">
            <a:extLst>
              <a:ext uri="{FF2B5EF4-FFF2-40B4-BE49-F238E27FC236}">
                <a16:creationId xmlns:a16="http://schemas.microsoft.com/office/drawing/2014/main" id="{FF45A846-5114-1F30-3F2A-6678A5C8AC85}"/>
              </a:ext>
            </a:extLst>
          </p:cNvPr>
          <p:cNvSpPr txBox="1"/>
          <p:nvPr/>
        </p:nvSpPr>
        <p:spPr>
          <a:xfrm>
            <a:off x="1480929" y="1417177"/>
            <a:ext cx="5145206" cy="461665"/>
          </a:xfrm>
          <a:prstGeom prst="rect">
            <a:avLst/>
          </a:prstGeom>
          <a:noFill/>
        </p:spPr>
        <p:txBody>
          <a:bodyPr wrap="square">
            <a:spAutoFit/>
          </a:bodyPr>
          <a:lstStyle/>
          <a:p>
            <a:r>
              <a:rPr lang="en-US" dirty="0"/>
              <a:t>Common themes</a:t>
            </a:r>
          </a:p>
        </p:txBody>
      </p:sp>
      <p:pic>
        <p:nvPicPr>
          <p:cNvPr id="2" name="Picture 1">
            <a:extLst>
              <a:ext uri="{FF2B5EF4-FFF2-40B4-BE49-F238E27FC236}">
                <a16:creationId xmlns:a16="http://schemas.microsoft.com/office/drawing/2014/main" id="{38282346-416B-D404-0AAD-9CC022F781AB}"/>
              </a:ext>
            </a:extLst>
          </p:cNvPr>
          <p:cNvPicPr>
            <a:picLocks noChangeAspect="1"/>
          </p:cNvPicPr>
          <p:nvPr/>
        </p:nvPicPr>
        <p:blipFill>
          <a:blip r:embed="rId2"/>
          <a:stretch>
            <a:fillRect/>
          </a:stretch>
        </p:blipFill>
        <p:spPr>
          <a:xfrm>
            <a:off x="1759760" y="2477259"/>
            <a:ext cx="3251200" cy="2501900"/>
          </a:xfrm>
          <a:prstGeom prst="rect">
            <a:avLst/>
          </a:prstGeom>
        </p:spPr>
      </p:pic>
    </p:spTree>
    <p:extLst>
      <p:ext uri="{BB962C8B-B14F-4D97-AF65-F5344CB8AC3E}">
        <p14:creationId xmlns:p14="http://schemas.microsoft.com/office/powerpoint/2010/main" val="1172744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p:cNvSpPr txBox="1"/>
          <p:nvPr/>
        </p:nvSpPr>
        <p:spPr>
          <a:xfrm>
            <a:off x="988093" y="1396686"/>
            <a:ext cx="2734177" cy="4064628"/>
          </a:xfrm>
          <a:prstGeom prst="rect">
            <a:avLst/>
          </a:prstGeom>
        </p:spPr>
        <p:txBody>
          <a:bodyPr vert="horz" lIns="91440" tIns="45720" rIns="91440" bIns="45720" rtlCol="0" anchor="ctr">
            <a:normAutofit/>
          </a:bodyPr>
          <a:lstStyle/>
          <a:p>
            <a:pPr marL="708165" eaLnBrk="1" hangingPunct="1">
              <a:lnSpc>
                <a:spcPct val="90000"/>
              </a:lnSpc>
              <a:spcAft>
                <a:spcPts val="600"/>
              </a:spcAft>
            </a:pPr>
            <a:r>
              <a:rPr lang="en-US" sz="4400" kern="1200">
                <a:solidFill>
                  <a:srgbClr val="FFFFFF"/>
                </a:solidFill>
                <a:latin typeface="+mj-lt"/>
                <a:ea typeface="+mj-ea"/>
                <a:cs typeface="+mj-cs"/>
              </a:rPr>
              <a:t>Blue Zones </a:t>
            </a:r>
            <a:r>
              <a:rPr lang="en-US" sz="4400" u="heavy" kern="1200">
                <a:solidFill>
                  <a:srgbClr val="FFFFFF"/>
                </a:solidFill>
                <a:uFill>
                  <a:solidFill>
                    <a:srgbClr val="000000"/>
                  </a:solidFill>
                </a:uFill>
                <a:latin typeface="+mj-lt"/>
                <a:ea typeface="+mj-ea"/>
                <a:cs typeface="+mj-cs"/>
              </a:rPr>
              <a:t>Family</a:t>
            </a:r>
            <a:endParaRPr lang="en-US" sz="4400" kern="1200">
              <a:solidFill>
                <a:srgbClr val="FFFFFF"/>
              </a:solidFill>
              <a:latin typeface="+mj-lt"/>
              <a:ea typeface="+mj-ea"/>
              <a:cs typeface="+mj-cs"/>
            </a:endParaRPr>
          </a:p>
        </p:txBody>
      </p:sp>
      <p:sp>
        <p:nvSpPr>
          <p:cNvPr id="30" name="Arc 2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607F389-F116-2097-9689-724C311BA8E2}"/>
              </a:ext>
            </a:extLst>
          </p:cNvPr>
          <p:cNvSpPr txBox="1"/>
          <p:nvPr/>
        </p:nvSpPr>
        <p:spPr>
          <a:xfrm>
            <a:off x="4531066" y="1526033"/>
            <a:ext cx="4671335" cy="3935281"/>
          </a:xfrm>
          <a:prstGeom prst="rect">
            <a:avLst/>
          </a:prstGeom>
        </p:spPr>
        <p:txBody>
          <a:bodyPr vert="horz" lIns="91440" tIns="45720" rIns="91440" bIns="45720" rtlCol="0">
            <a:normAutofit/>
          </a:bodyPr>
          <a:lstStyle/>
          <a:p>
            <a:pPr marL="188545" marR="164926" indent="-228600" eaLnBrk="1" hangingPunct="1">
              <a:lnSpc>
                <a:spcPct val="90000"/>
              </a:lnSpc>
              <a:spcBef>
                <a:spcPts val="494"/>
              </a:spcBef>
              <a:buFont typeface="Arial" panose="020B0604020202020204" pitchFamily="34" charset="0"/>
              <a:buChar char="•"/>
              <a:tabLst>
                <a:tab pos="189360" algn="l"/>
              </a:tabLst>
            </a:pPr>
            <a:r>
              <a:rPr lang="en-US" sz="2000" dirty="0">
                <a:latin typeface="+mn-lt"/>
                <a:ea typeface="+mn-ea"/>
              </a:rPr>
              <a:t>We</a:t>
            </a:r>
            <a:r>
              <a:rPr lang="en-US" sz="2000" spc="-35" dirty="0">
                <a:latin typeface="+mn-lt"/>
                <a:ea typeface="+mn-ea"/>
              </a:rPr>
              <a:t> </a:t>
            </a:r>
            <a:r>
              <a:rPr lang="en-US" sz="2000" dirty="0">
                <a:latin typeface="+mn-lt"/>
                <a:ea typeface="+mn-ea"/>
              </a:rPr>
              <a:t>say</a:t>
            </a:r>
            <a:r>
              <a:rPr lang="en-US" sz="2000" spc="-6" dirty="0">
                <a:latin typeface="+mn-lt"/>
                <a:ea typeface="+mn-ea"/>
              </a:rPr>
              <a:t> </a:t>
            </a:r>
            <a:r>
              <a:rPr lang="en-US" sz="2000" dirty="0">
                <a:latin typeface="+mn-lt"/>
                <a:ea typeface="+mn-ea"/>
              </a:rPr>
              <a:t>that</a:t>
            </a:r>
            <a:r>
              <a:rPr lang="en-US" sz="2000" spc="-3" dirty="0">
                <a:latin typeface="+mn-lt"/>
                <a:ea typeface="+mn-ea"/>
              </a:rPr>
              <a:t> </a:t>
            </a:r>
            <a:r>
              <a:rPr lang="en-US" sz="2000" dirty="0">
                <a:latin typeface="+mn-lt"/>
                <a:ea typeface="+mn-ea"/>
              </a:rPr>
              <a:t>family</a:t>
            </a:r>
            <a:r>
              <a:rPr lang="en-US" sz="2000" spc="-13" dirty="0">
                <a:latin typeface="+mn-lt"/>
                <a:ea typeface="+mn-ea"/>
              </a:rPr>
              <a:t> </a:t>
            </a:r>
            <a:r>
              <a:rPr lang="en-US" sz="2000" dirty="0">
                <a:latin typeface="+mn-lt"/>
                <a:ea typeface="+mn-ea"/>
              </a:rPr>
              <a:t>is</a:t>
            </a:r>
            <a:r>
              <a:rPr lang="en-US" sz="2000" spc="-10" dirty="0">
                <a:latin typeface="+mn-lt"/>
                <a:ea typeface="+mn-ea"/>
              </a:rPr>
              <a:t> </a:t>
            </a:r>
            <a:r>
              <a:rPr lang="en-US" sz="2000" dirty="0">
                <a:latin typeface="+mn-lt"/>
                <a:ea typeface="+mn-ea"/>
              </a:rPr>
              <a:t>everything,</a:t>
            </a:r>
            <a:r>
              <a:rPr lang="en-US" sz="2000" spc="6" dirty="0">
                <a:latin typeface="+mn-lt"/>
                <a:ea typeface="+mn-ea"/>
              </a:rPr>
              <a:t> </a:t>
            </a:r>
            <a:r>
              <a:rPr lang="en-US" sz="2000" dirty="0">
                <a:latin typeface="+mn-lt"/>
                <a:ea typeface="+mn-ea"/>
              </a:rPr>
              <a:t>but</a:t>
            </a:r>
            <a:r>
              <a:rPr lang="en-US" sz="2000" spc="-3" dirty="0">
                <a:latin typeface="+mn-lt"/>
                <a:ea typeface="+mn-ea"/>
              </a:rPr>
              <a:t> </a:t>
            </a:r>
            <a:r>
              <a:rPr lang="en-US" sz="2000" dirty="0">
                <a:latin typeface="+mn-lt"/>
                <a:ea typeface="+mn-ea"/>
              </a:rPr>
              <a:t>the </a:t>
            </a:r>
            <a:r>
              <a:rPr lang="en-US" sz="2000" spc="-6" dirty="0">
                <a:latin typeface="+mn-lt"/>
                <a:ea typeface="+mn-ea"/>
              </a:rPr>
              <a:t>people </a:t>
            </a:r>
            <a:r>
              <a:rPr lang="en-US" sz="2000" dirty="0">
                <a:latin typeface="+mn-lt"/>
                <a:ea typeface="+mn-ea"/>
              </a:rPr>
              <a:t>in</a:t>
            </a:r>
            <a:r>
              <a:rPr lang="en-US" sz="2000" spc="-13" dirty="0">
                <a:latin typeface="+mn-lt"/>
                <a:ea typeface="+mn-ea"/>
              </a:rPr>
              <a:t> </a:t>
            </a:r>
            <a:r>
              <a:rPr lang="en-US" sz="2000" dirty="0">
                <a:latin typeface="+mn-lt"/>
                <a:ea typeface="+mn-ea"/>
              </a:rPr>
              <a:t>the</a:t>
            </a:r>
            <a:r>
              <a:rPr lang="en-US" sz="2000" spc="-10" dirty="0">
                <a:latin typeface="+mn-lt"/>
                <a:ea typeface="+mn-ea"/>
              </a:rPr>
              <a:t> </a:t>
            </a:r>
            <a:r>
              <a:rPr lang="en-US" sz="2000" dirty="0">
                <a:latin typeface="+mn-lt"/>
                <a:ea typeface="+mn-ea"/>
              </a:rPr>
              <a:t>Blue</a:t>
            </a:r>
            <a:r>
              <a:rPr lang="en-US" sz="2000" spc="-13" dirty="0">
                <a:latin typeface="+mn-lt"/>
                <a:ea typeface="+mn-ea"/>
              </a:rPr>
              <a:t> </a:t>
            </a:r>
            <a:r>
              <a:rPr lang="en-US" sz="2000" dirty="0">
                <a:latin typeface="+mn-lt"/>
                <a:ea typeface="+mn-ea"/>
              </a:rPr>
              <a:t>Zones</a:t>
            </a:r>
            <a:r>
              <a:rPr lang="en-US" sz="2000" spc="3" dirty="0">
                <a:latin typeface="+mn-lt"/>
                <a:ea typeface="+mn-ea"/>
              </a:rPr>
              <a:t> </a:t>
            </a:r>
            <a:r>
              <a:rPr lang="en-US" sz="2000" dirty="0">
                <a:latin typeface="+mn-lt"/>
                <a:ea typeface="+mn-ea"/>
              </a:rPr>
              <a:t>truly</a:t>
            </a:r>
            <a:r>
              <a:rPr lang="en-US" sz="2000" spc="-6" dirty="0">
                <a:latin typeface="+mn-lt"/>
                <a:ea typeface="+mn-ea"/>
              </a:rPr>
              <a:t> </a:t>
            </a:r>
            <a:r>
              <a:rPr lang="en-US" sz="2000" dirty="0">
                <a:latin typeface="+mn-lt"/>
                <a:ea typeface="+mn-ea"/>
              </a:rPr>
              <a:t>use</a:t>
            </a:r>
            <a:r>
              <a:rPr lang="en-US" sz="2000" spc="-3" dirty="0">
                <a:latin typeface="+mn-lt"/>
                <a:ea typeface="+mn-ea"/>
              </a:rPr>
              <a:t> </a:t>
            </a:r>
            <a:r>
              <a:rPr lang="en-US" sz="2000" dirty="0">
                <a:latin typeface="+mn-lt"/>
                <a:ea typeface="+mn-ea"/>
              </a:rPr>
              <a:t>it</a:t>
            </a:r>
            <a:r>
              <a:rPr lang="en-US" sz="2000" spc="-10" dirty="0">
                <a:latin typeface="+mn-lt"/>
                <a:ea typeface="+mn-ea"/>
              </a:rPr>
              <a:t> </a:t>
            </a:r>
            <a:r>
              <a:rPr lang="en-US" sz="2000" dirty="0">
                <a:latin typeface="+mn-lt"/>
                <a:ea typeface="+mn-ea"/>
              </a:rPr>
              <a:t>as a key</a:t>
            </a:r>
            <a:r>
              <a:rPr lang="en-US" sz="2000" spc="-16" dirty="0">
                <a:latin typeface="+mn-lt"/>
                <a:ea typeface="+mn-ea"/>
              </a:rPr>
              <a:t> to </a:t>
            </a:r>
            <a:r>
              <a:rPr lang="en-US" sz="2000" dirty="0">
                <a:latin typeface="+mn-lt"/>
                <a:ea typeface="+mn-ea"/>
              </a:rPr>
              <a:t>longevity.</a:t>
            </a:r>
            <a:r>
              <a:rPr lang="en-US" sz="2000" spc="-16" dirty="0">
                <a:latin typeface="+mn-lt"/>
                <a:ea typeface="+mn-ea"/>
              </a:rPr>
              <a:t> </a:t>
            </a:r>
          </a:p>
          <a:p>
            <a:pPr marL="188545" marR="164926" indent="-228600" eaLnBrk="1" hangingPunct="1">
              <a:lnSpc>
                <a:spcPct val="90000"/>
              </a:lnSpc>
              <a:spcBef>
                <a:spcPts val="494"/>
              </a:spcBef>
              <a:buFont typeface="Arial" panose="020B0604020202020204" pitchFamily="34" charset="0"/>
              <a:buChar char="•"/>
              <a:tabLst>
                <a:tab pos="189360" algn="l"/>
              </a:tabLst>
            </a:pPr>
            <a:r>
              <a:rPr lang="en-US" sz="2000" dirty="0">
                <a:latin typeface="+mn-lt"/>
                <a:ea typeface="+mn-ea"/>
              </a:rPr>
              <a:t>Going</a:t>
            </a:r>
            <a:r>
              <a:rPr lang="en-US" sz="2000" spc="-6" dirty="0">
                <a:latin typeface="+mn-lt"/>
                <a:ea typeface="+mn-ea"/>
              </a:rPr>
              <a:t> </a:t>
            </a:r>
            <a:r>
              <a:rPr lang="en-US" sz="2000" dirty="0">
                <a:latin typeface="+mn-lt"/>
                <a:ea typeface="+mn-ea"/>
              </a:rPr>
              <a:t>beyond the</a:t>
            </a:r>
            <a:r>
              <a:rPr lang="en-US" sz="2000" spc="-16" dirty="0">
                <a:latin typeface="+mn-lt"/>
                <a:ea typeface="+mn-ea"/>
              </a:rPr>
              <a:t> </a:t>
            </a:r>
            <a:r>
              <a:rPr lang="en-US" sz="2000" dirty="0">
                <a:latin typeface="+mn-lt"/>
                <a:ea typeface="+mn-ea"/>
              </a:rPr>
              <a:t>traditional</a:t>
            </a:r>
            <a:r>
              <a:rPr lang="en-US" sz="2000" spc="-10" dirty="0">
                <a:latin typeface="+mn-lt"/>
                <a:ea typeface="+mn-ea"/>
              </a:rPr>
              <a:t> </a:t>
            </a:r>
            <a:r>
              <a:rPr lang="en-US" sz="2000" spc="-6" dirty="0">
                <a:latin typeface="+mn-lt"/>
                <a:ea typeface="+mn-ea"/>
              </a:rPr>
              <a:t>nuclear </a:t>
            </a:r>
            <a:r>
              <a:rPr lang="en-US" sz="2000" dirty="0">
                <a:latin typeface="+mn-lt"/>
                <a:ea typeface="+mn-ea"/>
              </a:rPr>
              <a:t>family,</a:t>
            </a:r>
            <a:r>
              <a:rPr lang="en-US" sz="2000" spc="-19" dirty="0">
                <a:latin typeface="+mn-lt"/>
                <a:ea typeface="+mn-ea"/>
              </a:rPr>
              <a:t> </a:t>
            </a:r>
            <a:r>
              <a:rPr lang="en-US" sz="2000" dirty="0">
                <a:latin typeface="+mn-lt"/>
                <a:ea typeface="+mn-ea"/>
              </a:rPr>
              <a:t>they keep</a:t>
            </a:r>
            <a:r>
              <a:rPr lang="en-US" sz="2000" spc="-10" dirty="0">
                <a:latin typeface="+mn-lt"/>
                <a:ea typeface="+mn-ea"/>
              </a:rPr>
              <a:t> </a:t>
            </a:r>
            <a:r>
              <a:rPr lang="en-US" sz="2000" dirty="0">
                <a:latin typeface="+mn-lt"/>
                <a:ea typeface="+mn-ea"/>
              </a:rPr>
              <a:t>grandparents,</a:t>
            </a:r>
            <a:r>
              <a:rPr lang="en-US" sz="2000" spc="-3" dirty="0">
                <a:latin typeface="+mn-lt"/>
                <a:ea typeface="+mn-ea"/>
              </a:rPr>
              <a:t> </a:t>
            </a:r>
            <a:r>
              <a:rPr lang="en-US" sz="2000" dirty="0">
                <a:latin typeface="+mn-lt"/>
                <a:ea typeface="+mn-ea"/>
              </a:rPr>
              <a:t>aunts,</a:t>
            </a:r>
            <a:r>
              <a:rPr lang="en-US" sz="2000" spc="-13" dirty="0">
                <a:latin typeface="+mn-lt"/>
                <a:ea typeface="+mn-ea"/>
              </a:rPr>
              <a:t> </a:t>
            </a:r>
            <a:r>
              <a:rPr lang="en-US" sz="2000" spc="-6" dirty="0">
                <a:latin typeface="+mn-lt"/>
                <a:ea typeface="+mn-ea"/>
              </a:rPr>
              <a:t>uncles, </a:t>
            </a:r>
            <a:r>
              <a:rPr lang="en-US" sz="2000" dirty="0">
                <a:latin typeface="+mn-lt"/>
                <a:ea typeface="+mn-ea"/>
              </a:rPr>
              <a:t>cousins,</a:t>
            </a:r>
            <a:r>
              <a:rPr lang="en-US" sz="2000" spc="-29" dirty="0">
                <a:latin typeface="+mn-lt"/>
                <a:ea typeface="+mn-ea"/>
              </a:rPr>
              <a:t> </a:t>
            </a:r>
            <a:r>
              <a:rPr lang="en-US" sz="2000" dirty="0">
                <a:latin typeface="+mn-lt"/>
                <a:ea typeface="+mn-ea"/>
              </a:rPr>
              <a:t>etc.</a:t>
            </a:r>
            <a:r>
              <a:rPr lang="en-US" sz="2000" spc="-10" dirty="0">
                <a:latin typeface="+mn-lt"/>
                <a:ea typeface="+mn-ea"/>
              </a:rPr>
              <a:t> </a:t>
            </a:r>
            <a:r>
              <a:rPr lang="en-US" sz="2000" dirty="0">
                <a:latin typeface="+mn-lt"/>
                <a:ea typeface="+mn-ea"/>
              </a:rPr>
              <a:t>close.</a:t>
            </a:r>
            <a:r>
              <a:rPr lang="en-US" sz="2000" spc="-16" dirty="0">
                <a:latin typeface="+mn-lt"/>
                <a:ea typeface="+mn-ea"/>
              </a:rPr>
              <a:t> </a:t>
            </a:r>
          </a:p>
          <a:p>
            <a:pPr marL="188545" marR="164926" indent="-228600" eaLnBrk="1" hangingPunct="1">
              <a:lnSpc>
                <a:spcPct val="90000"/>
              </a:lnSpc>
              <a:spcBef>
                <a:spcPts val="494"/>
              </a:spcBef>
              <a:buFont typeface="Arial" panose="020B0604020202020204" pitchFamily="34" charset="0"/>
              <a:buChar char="•"/>
              <a:tabLst>
                <a:tab pos="189360" algn="l"/>
              </a:tabLst>
            </a:pPr>
            <a:r>
              <a:rPr lang="en-US" sz="2000" dirty="0">
                <a:latin typeface="+mn-lt"/>
                <a:ea typeface="+mn-ea"/>
              </a:rPr>
              <a:t>Many</a:t>
            </a:r>
            <a:r>
              <a:rPr lang="en-US" sz="2000" spc="6" dirty="0">
                <a:latin typeface="+mn-lt"/>
                <a:ea typeface="+mn-ea"/>
              </a:rPr>
              <a:t> </a:t>
            </a:r>
            <a:r>
              <a:rPr lang="en-US" sz="2000" dirty="0">
                <a:latin typeface="+mn-lt"/>
                <a:ea typeface="+mn-ea"/>
              </a:rPr>
              <a:t>of</a:t>
            </a:r>
            <a:r>
              <a:rPr lang="en-US" sz="2000" spc="-10" dirty="0">
                <a:latin typeface="+mn-lt"/>
                <a:ea typeface="+mn-ea"/>
              </a:rPr>
              <a:t> </a:t>
            </a:r>
            <a:r>
              <a:rPr lang="en-US" sz="2000" dirty="0">
                <a:latin typeface="+mn-lt"/>
                <a:ea typeface="+mn-ea"/>
              </a:rPr>
              <a:t>them are</a:t>
            </a:r>
            <a:r>
              <a:rPr lang="en-US" sz="2000" spc="6" dirty="0">
                <a:latin typeface="+mn-lt"/>
                <a:ea typeface="+mn-ea"/>
              </a:rPr>
              <a:t> </a:t>
            </a:r>
            <a:r>
              <a:rPr lang="en-US" sz="2000" spc="-13" dirty="0">
                <a:latin typeface="+mn-lt"/>
                <a:ea typeface="+mn-ea"/>
              </a:rPr>
              <a:t>even </a:t>
            </a:r>
            <a:r>
              <a:rPr lang="en-US" sz="2000" dirty="0">
                <a:latin typeface="+mn-lt"/>
                <a:ea typeface="+mn-ea"/>
              </a:rPr>
              <a:t>within</a:t>
            </a:r>
            <a:r>
              <a:rPr lang="en-US" sz="2000" spc="-16" dirty="0">
                <a:latin typeface="+mn-lt"/>
                <a:ea typeface="+mn-ea"/>
              </a:rPr>
              <a:t> </a:t>
            </a:r>
            <a:r>
              <a:rPr lang="en-US" sz="2000" dirty="0">
                <a:latin typeface="+mn-lt"/>
                <a:ea typeface="+mn-ea"/>
              </a:rPr>
              <a:t>walking</a:t>
            </a:r>
            <a:r>
              <a:rPr lang="en-US" sz="2000" spc="-6" dirty="0">
                <a:latin typeface="+mn-lt"/>
                <a:ea typeface="+mn-ea"/>
              </a:rPr>
              <a:t> </a:t>
            </a:r>
            <a:r>
              <a:rPr lang="en-US" sz="2000" dirty="0">
                <a:latin typeface="+mn-lt"/>
                <a:ea typeface="+mn-ea"/>
              </a:rPr>
              <a:t>distance.</a:t>
            </a:r>
            <a:r>
              <a:rPr lang="en-US" sz="2000" spc="-13" dirty="0">
                <a:latin typeface="+mn-lt"/>
                <a:ea typeface="+mn-ea"/>
              </a:rPr>
              <a:t> </a:t>
            </a:r>
          </a:p>
          <a:p>
            <a:pPr marL="188545" marR="164926" indent="-228600" eaLnBrk="1" hangingPunct="1">
              <a:lnSpc>
                <a:spcPct val="90000"/>
              </a:lnSpc>
              <a:spcBef>
                <a:spcPts val="494"/>
              </a:spcBef>
              <a:buFont typeface="Arial" panose="020B0604020202020204" pitchFamily="34" charset="0"/>
              <a:buChar char="•"/>
              <a:tabLst>
                <a:tab pos="189360" algn="l"/>
              </a:tabLst>
            </a:pPr>
            <a:r>
              <a:rPr lang="en-US" sz="2000" dirty="0">
                <a:latin typeface="+mn-lt"/>
                <a:ea typeface="+mn-ea"/>
              </a:rPr>
              <a:t>With</a:t>
            </a:r>
            <a:r>
              <a:rPr lang="en-US" sz="2000" spc="-32" dirty="0">
                <a:latin typeface="+mn-lt"/>
                <a:ea typeface="+mn-ea"/>
              </a:rPr>
              <a:t> </a:t>
            </a:r>
            <a:r>
              <a:rPr lang="en-US" sz="2000" dirty="0">
                <a:latin typeface="+mn-lt"/>
                <a:ea typeface="+mn-ea"/>
              </a:rPr>
              <a:t>such</a:t>
            </a:r>
            <a:r>
              <a:rPr lang="en-US" sz="2000" spc="-6" dirty="0">
                <a:latin typeface="+mn-lt"/>
                <a:ea typeface="+mn-ea"/>
              </a:rPr>
              <a:t> </a:t>
            </a:r>
            <a:r>
              <a:rPr lang="en-US" sz="2000" dirty="0">
                <a:latin typeface="+mn-lt"/>
                <a:ea typeface="+mn-ea"/>
              </a:rPr>
              <a:t>a</a:t>
            </a:r>
            <a:r>
              <a:rPr lang="en-US" sz="2000" spc="3" dirty="0">
                <a:latin typeface="+mn-lt"/>
                <a:ea typeface="+mn-ea"/>
              </a:rPr>
              <a:t> </a:t>
            </a:r>
            <a:r>
              <a:rPr lang="en-US" sz="2000" spc="-13" dirty="0">
                <a:latin typeface="+mn-lt"/>
                <a:ea typeface="+mn-ea"/>
              </a:rPr>
              <a:t>large </a:t>
            </a:r>
            <a:r>
              <a:rPr lang="en-US" sz="2000" dirty="0">
                <a:latin typeface="+mn-lt"/>
                <a:ea typeface="+mn-ea"/>
              </a:rPr>
              <a:t>support</a:t>
            </a:r>
            <a:r>
              <a:rPr lang="en-US" sz="2000" spc="-13" dirty="0">
                <a:latin typeface="+mn-lt"/>
                <a:ea typeface="+mn-ea"/>
              </a:rPr>
              <a:t> </a:t>
            </a:r>
            <a:r>
              <a:rPr lang="en-US" sz="2000" dirty="0">
                <a:latin typeface="+mn-lt"/>
                <a:ea typeface="+mn-ea"/>
              </a:rPr>
              <a:t>group</a:t>
            </a:r>
            <a:r>
              <a:rPr lang="en-US" sz="2000" spc="-3" dirty="0">
                <a:latin typeface="+mn-lt"/>
                <a:ea typeface="+mn-ea"/>
              </a:rPr>
              <a:t> </a:t>
            </a:r>
            <a:r>
              <a:rPr lang="en-US" sz="2000" dirty="0">
                <a:latin typeface="+mn-lt"/>
                <a:ea typeface="+mn-ea"/>
              </a:rPr>
              <a:t>nearby,</a:t>
            </a:r>
            <a:r>
              <a:rPr lang="en-US" sz="2000" spc="3" dirty="0">
                <a:latin typeface="+mn-lt"/>
                <a:ea typeface="+mn-ea"/>
              </a:rPr>
              <a:t> </a:t>
            </a:r>
            <a:r>
              <a:rPr lang="en-US" sz="2000" dirty="0">
                <a:latin typeface="+mn-lt"/>
                <a:ea typeface="+mn-ea"/>
              </a:rPr>
              <a:t>it</a:t>
            </a:r>
            <a:r>
              <a:rPr lang="en-US" sz="2000" spc="-10" dirty="0">
                <a:latin typeface="+mn-lt"/>
                <a:ea typeface="+mn-ea"/>
              </a:rPr>
              <a:t> </a:t>
            </a:r>
            <a:r>
              <a:rPr lang="en-US" sz="2000" dirty="0">
                <a:latin typeface="+mn-lt"/>
                <a:ea typeface="+mn-ea"/>
              </a:rPr>
              <a:t>is</a:t>
            </a:r>
            <a:r>
              <a:rPr lang="en-US" sz="2000" spc="-10" dirty="0">
                <a:latin typeface="+mn-lt"/>
                <a:ea typeface="+mn-ea"/>
              </a:rPr>
              <a:t> </a:t>
            </a:r>
            <a:r>
              <a:rPr lang="en-US" sz="2000" dirty="0">
                <a:latin typeface="+mn-lt"/>
                <a:ea typeface="+mn-ea"/>
              </a:rPr>
              <a:t>no</a:t>
            </a:r>
            <a:r>
              <a:rPr lang="en-US" sz="2000" spc="-3" dirty="0">
                <a:latin typeface="+mn-lt"/>
                <a:ea typeface="+mn-ea"/>
              </a:rPr>
              <a:t> </a:t>
            </a:r>
            <a:r>
              <a:rPr lang="en-US" sz="2000" dirty="0">
                <a:latin typeface="+mn-lt"/>
                <a:ea typeface="+mn-ea"/>
              </a:rPr>
              <a:t>wonder</a:t>
            </a:r>
            <a:r>
              <a:rPr lang="en-US" sz="2000" spc="3" dirty="0">
                <a:latin typeface="+mn-lt"/>
                <a:ea typeface="+mn-ea"/>
              </a:rPr>
              <a:t> </a:t>
            </a:r>
            <a:r>
              <a:rPr lang="en-US" sz="2000" dirty="0">
                <a:latin typeface="+mn-lt"/>
                <a:ea typeface="+mn-ea"/>
              </a:rPr>
              <a:t>that</a:t>
            </a:r>
            <a:r>
              <a:rPr lang="en-US" sz="2000" spc="-3" dirty="0">
                <a:latin typeface="+mn-lt"/>
                <a:ea typeface="+mn-ea"/>
              </a:rPr>
              <a:t> </a:t>
            </a:r>
            <a:r>
              <a:rPr lang="en-US" sz="2000" spc="-16" dirty="0">
                <a:latin typeface="+mn-lt"/>
                <a:ea typeface="+mn-ea"/>
              </a:rPr>
              <a:t>the </a:t>
            </a:r>
            <a:r>
              <a:rPr lang="en-US" sz="2000" dirty="0">
                <a:latin typeface="+mn-lt"/>
                <a:ea typeface="+mn-ea"/>
              </a:rPr>
              <a:t>people</a:t>
            </a:r>
            <a:r>
              <a:rPr lang="en-US" sz="2000" spc="-13" dirty="0">
                <a:latin typeface="+mn-lt"/>
                <a:ea typeface="+mn-ea"/>
              </a:rPr>
              <a:t> </a:t>
            </a:r>
            <a:r>
              <a:rPr lang="en-US" sz="2000" dirty="0">
                <a:latin typeface="+mn-lt"/>
                <a:ea typeface="+mn-ea"/>
              </a:rPr>
              <a:t>of</a:t>
            </a:r>
            <a:r>
              <a:rPr lang="en-US" sz="2000" spc="-13" dirty="0">
                <a:latin typeface="+mn-lt"/>
                <a:ea typeface="+mn-ea"/>
              </a:rPr>
              <a:t> </a:t>
            </a:r>
            <a:r>
              <a:rPr lang="en-US" sz="2000" dirty="0">
                <a:latin typeface="+mn-lt"/>
                <a:ea typeface="+mn-ea"/>
              </a:rPr>
              <a:t>the Blue</a:t>
            </a:r>
            <a:r>
              <a:rPr lang="en-US" sz="2000" spc="-13" dirty="0">
                <a:latin typeface="+mn-lt"/>
                <a:ea typeface="+mn-ea"/>
              </a:rPr>
              <a:t> </a:t>
            </a:r>
            <a:r>
              <a:rPr lang="en-US" sz="2000" dirty="0">
                <a:latin typeface="+mn-lt"/>
                <a:ea typeface="+mn-ea"/>
              </a:rPr>
              <a:t>Zones</a:t>
            </a:r>
            <a:r>
              <a:rPr lang="en-US" sz="2000" spc="3" dirty="0">
                <a:latin typeface="+mn-lt"/>
                <a:ea typeface="+mn-ea"/>
              </a:rPr>
              <a:t> </a:t>
            </a:r>
            <a:r>
              <a:rPr lang="en-US" sz="2000" dirty="0">
                <a:latin typeface="+mn-lt"/>
                <a:ea typeface="+mn-ea"/>
              </a:rPr>
              <a:t>live</a:t>
            </a:r>
            <a:r>
              <a:rPr lang="en-US" sz="2000" spc="-3" dirty="0">
                <a:latin typeface="+mn-lt"/>
                <a:ea typeface="+mn-ea"/>
              </a:rPr>
              <a:t> </a:t>
            </a:r>
            <a:r>
              <a:rPr lang="en-US" sz="2000" dirty="0">
                <a:latin typeface="+mn-lt"/>
                <a:ea typeface="+mn-ea"/>
              </a:rPr>
              <a:t>longer, </a:t>
            </a:r>
            <a:r>
              <a:rPr lang="en-US" sz="2000" spc="-6" dirty="0">
                <a:latin typeface="+mn-lt"/>
                <a:ea typeface="+mn-ea"/>
              </a:rPr>
              <a:t>happier lives.</a:t>
            </a:r>
            <a:endParaRPr lang="en-US" sz="2000" dirty="0">
              <a:latin typeface="+mn-lt"/>
              <a:ea typeface="+mn-ea"/>
            </a:endParaRPr>
          </a:p>
        </p:txBody>
      </p:sp>
      <p:sp>
        <p:nvSpPr>
          <p:cNvPr id="19" name="object 19"/>
          <p:cNvSpPr txBox="1">
            <a:spLocks noGrp="1"/>
          </p:cNvSpPr>
          <p:nvPr>
            <p:ph type="sldNum" sz="quarter" idx="7"/>
          </p:nvPr>
        </p:nvSpPr>
        <p:spPr>
          <a:xfrm>
            <a:off x="7234425" y="10465845"/>
            <a:ext cx="280670" cy="182358"/>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spcAft>
                <a:spcPts val="600"/>
              </a:spcAft>
            </a:pPr>
            <a:fld id="{81D60167-4931-47E6-BA6A-407CBD079E47}" type="slidenum">
              <a:rPr lang="en-US" spc="-25" smtClean="0"/>
              <a:pPr marL="38100">
                <a:lnSpc>
                  <a:spcPts val="1420"/>
                </a:lnSpc>
                <a:spcAft>
                  <a:spcPts val="600"/>
                </a:spcAft>
              </a:pPr>
              <a:t>66</a:t>
            </a:fld>
            <a:endParaRPr lang="en-US" spc="-16"/>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72A9CC4F-3050-1A09-B420-71A48BB78324}"/>
              </a:ext>
            </a:extLst>
          </p:cNvPr>
          <p:cNvSpPr txBox="1"/>
          <p:nvPr/>
        </p:nvSpPr>
        <p:spPr>
          <a:xfrm>
            <a:off x="988093" y="1396686"/>
            <a:ext cx="2734177" cy="4064628"/>
          </a:xfrm>
          <a:prstGeom prst="rect">
            <a:avLst/>
          </a:prstGeom>
        </p:spPr>
        <p:txBody>
          <a:bodyPr vert="horz" lIns="91440" tIns="45720" rIns="91440" bIns="45720" rtlCol="0" anchor="ctr">
            <a:normAutofit/>
          </a:bodyPr>
          <a:lstStyle/>
          <a:p>
            <a:pPr eaLnBrk="1" hangingPunct="1">
              <a:lnSpc>
                <a:spcPct val="90000"/>
              </a:lnSpc>
              <a:spcAft>
                <a:spcPts val="600"/>
              </a:spcAft>
            </a:pPr>
            <a:r>
              <a:rPr lang="en-US" sz="4400" kern="1200" dirty="0">
                <a:solidFill>
                  <a:srgbClr val="FFFFFF"/>
                </a:solidFill>
                <a:latin typeface="+mj-lt"/>
                <a:ea typeface="+mj-ea"/>
                <a:cs typeface="+mj-cs"/>
              </a:rPr>
              <a:t>Blue Zones </a:t>
            </a:r>
            <a:r>
              <a:rPr lang="en-US" sz="4400" u="heavy" kern="1200" dirty="0">
                <a:solidFill>
                  <a:srgbClr val="FFFFFF"/>
                </a:solidFill>
                <a:uFill>
                  <a:solidFill>
                    <a:srgbClr val="000000"/>
                  </a:solidFill>
                </a:uFill>
                <a:latin typeface="+mj-lt"/>
                <a:ea typeface="+mj-ea"/>
                <a:cs typeface="+mj-cs"/>
              </a:rPr>
              <a:t>Purpose</a:t>
            </a:r>
            <a:endParaRPr lang="en-US" sz="4400" kern="1200" dirty="0">
              <a:solidFill>
                <a:srgbClr val="FFFFFF"/>
              </a:solidFill>
              <a:latin typeface="+mj-lt"/>
              <a:ea typeface="+mj-ea"/>
              <a:cs typeface="+mj-cs"/>
            </a:endParaRPr>
          </a:p>
        </p:txBody>
      </p:sp>
      <p:sp>
        <p:nvSpPr>
          <p:cNvPr id="50" name="Arc 4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513B379-70F4-02A8-CB26-FCBFC2922D84}"/>
              </a:ext>
            </a:extLst>
          </p:cNvPr>
          <p:cNvSpPr txBox="1"/>
          <p:nvPr/>
        </p:nvSpPr>
        <p:spPr>
          <a:xfrm>
            <a:off x="4531066" y="1526033"/>
            <a:ext cx="4671335" cy="3935281"/>
          </a:xfrm>
          <a:prstGeom prst="rect">
            <a:avLst/>
          </a:prstGeom>
        </p:spPr>
        <p:txBody>
          <a:bodyPr vert="horz" lIns="91440" tIns="45720" rIns="91440" bIns="45720" rtlCol="0">
            <a:normAutofit/>
          </a:bodyPr>
          <a:lstStyle/>
          <a:p>
            <a:pPr marL="188953" marR="168999" indent="-228600" eaLnBrk="1" hangingPunct="1">
              <a:lnSpc>
                <a:spcPct val="90000"/>
              </a:lnSpc>
              <a:spcBef>
                <a:spcPts val="484"/>
              </a:spcBef>
              <a:buFont typeface="Arial" panose="020B0604020202020204" pitchFamily="34" charset="0"/>
              <a:buChar char="•"/>
              <a:tabLst>
                <a:tab pos="190174" algn="l"/>
              </a:tabLst>
            </a:pPr>
            <a:r>
              <a:rPr lang="en-US" dirty="0">
                <a:latin typeface="+mn-lt"/>
                <a:ea typeface="+mn-ea"/>
              </a:rPr>
              <a:t>If</a:t>
            </a:r>
            <a:r>
              <a:rPr lang="en-US" spc="10" dirty="0">
                <a:latin typeface="+mn-lt"/>
                <a:ea typeface="+mn-ea"/>
              </a:rPr>
              <a:t> </a:t>
            </a:r>
            <a:r>
              <a:rPr lang="en-US" dirty="0">
                <a:latin typeface="+mn-lt"/>
                <a:ea typeface="+mn-ea"/>
              </a:rPr>
              <a:t>you</a:t>
            </a:r>
            <a:r>
              <a:rPr lang="en-US" spc="35" dirty="0">
                <a:latin typeface="+mn-lt"/>
                <a:ea typeface="+mn-ea"/>
              </a:rPr>
              <a:t> </a:t>
            </a:r>
            <a:r>
              <a:rPr lang="en-US" dirty="0">
                <a:latin typeface="+mn-lt"/>
                <a:ea typeface="+mn-ea"/>
              </a:rPr>
              <a:t>don’t</a:t>
            </a:r>
            <a:r>
              <a:rPr lang="en-US" spc="29" dirty="0">
                <a:latin typeface="+mn-lt"/>
                <a:ea typeface="+mn-ea"/>
              </a:rPr>
              <a:t> </a:t>
            </a:r>
            <a:r>
              <a:rPr lang="en-US" dirty="0">
                <a:latin typeface="+mn-lt"/>
                <a:ea typeface="+mn-ea"/>
              </a:rPr>
              <a:t>have</a:t>
            </a:r>
            <a:r>
              <a:rPr lang="en-US" spc="19" dirty="0">
                <a:latin typeface="+mn-lt"/>
                <a:ea typeface="+mn-ea"/>
              </a:rPr>
              <a:t> </a:t>
            </a:r>
            <a:r>
              <a:rPr lang="en-US" dirty="0">
                <a:latin typeface="+mn-lt"/>
                <a:ea typeface="+mn-ea"/>
              </a:rPr>
              <a:t>a</a:t>
            </a:r>
            <a:r>
              <a:rPr lang="en-US" spc="19" dirty="0">
                <a:latin typeface="+mn-lt"/>
                <a:ea typeface="+mn-ea"/>
              </a:rPr>
              <a:t> </a:t>
            </a:r>
            <a:r>
              <a:rPr lang="en-US" dirty="0">
                <a:latin typeface="+mn-lt"/>
                <a:ea typeface="+mn-ea"/>
              </a:rPr>
              <a:t>reason</a:t>
            </a:r>
            <a:r>
              <a:rPr lang="en-US" spc="19" dirty="0">
                <a:latin typeface="+mn-lt"/>
                <a:ea typeface="+mn-ea"/>
              </a:rPr>
              <a:t> </a:t>
            </a:r>
            <a:r>
              <a:rPr lang="en-US" dirty="0">
                <a:latin typeface="+mn-lt"/>
                <a:ea typeface="+mn-ea"/>
              </a:rPr>
              <a:t>to</a:t>
            </a:r>
            <a:r>
              <a:rPr lang="en-US" spc="16" dirty="0">
                <a:latin typeface="+mn-lt"/>
                <a:ea typeface="+mn-ea"/>
              </a:rPr>
              <a:t> </a:t>
            </a:r>
            <a:r>
              <a:rPr lang="en-US" dirty="0">
                <a:latin typeface="+mn-lt"/>
                <a:ea typeface="+mn-ea"/>
              </a:rPr>
              <a:t>get</a:t>
            </a:r>
            <a:r>
              <a:rPr lang="en-US" spc="19" dirty="0">
                <a:latin typeface="+mn-lt"/>
                <a:ea typeface="+mn-ea"/>
              </a:rPr>
              <a:t> </a:t>
            </a:r>
            <a:r>
              <a:rPr lang="en-US" dirty="0">
                <a:latin typeface="+mn-lt"/>
                <a:ea typeface="+mn-ea"/>
              </a:rPr>
              <a:t>out</a:t>
            </a:r>
            <a:r>
              <a:rPr lang="en-US" spc="29" dirty="0">
                <a:latin typeface="+mn-lt"/>
                <a:ea typeface="+mn-ea"/>
              </a:rPr>
              <a:t> </a:t>
            </a:r>
            <a:r>
              <a:rPr lang="en-US" spc="-16" dirty="0">
                <a:latin typeface="+mn-lt"/>
                <a:ea typeface="+mn-ea"/>
              </a:rPr>
              <a:t>of </a:t>
            </a:r>
            <a:r>
              <a:rPr lang="en-US" dirty="0">
                <a:latin typeface="+mn-lt"/>
                <a:ea typeface="+mn-ea"/>
              </a:rPr>
              <a:t>bed</a:t>
            </a:r>
            <a:r>
              <a:rPr lang="en-US" spc="13" dirty="0">
                <a:latin typeface="+mn-lt"/>
                <a:ea typeface="+mn-ea"/>
              </a:rPr>
              <a:t> </a:t>
            </a:r>
            <a:r>
              <a:rPr lang="en-US" dirty="0">
                <a:latin typeface="+mn-lt"/>
                <a:ea typeface="+mn-ea"/>
              </a:rPr>
              <a:t>in</a:t>
            </a:r>
            <a:r>
              <a:rPr lang="en-US" spc="19" dirty="0">
                <a:latin typeface="+mn-lt"/>
                <a:ea typeface="+mn-ea"/>
              </a:rPr>
              <a:t> </a:t>
            </a:r>
            <a:r>
              <a:rPr lang="en-US" dirty="0">
                <a:latin typeface="+mn-lt"/>
                <a:ea typeface="+mn-ea"/>
              </a:rPr>
              <a:t>the</a:t>
            </a:r>
            <a:r>
              <a:rPr lang="en-US" spc="22" dirty="0">
                <a:latin typeface="+mn-lt"/>
                <a:ea typeface="+mn-ea"/>
              </a:rPr>
              <a:t> </a:t>
            </a:r>
            <a:r>
              <a:rPr lang="en-US" dirty="0">
                <a:latin typeface="+mn-lt"/>
                <a:ea typeface="+mn-ea"/>
              </a:rPr>
              <a:t>morning,</a:t>
            </a:r>
            <a:r>
              <a:rPr lang="en-US" spc="19" dirty="0">
                <a:latin typeface="+mn-lt"/>
                <a:ea typeface="+mn-ea"/>
              </a:rPr>
              <a:t> </a:t>
            </a:r>
            <a:r>
              <a:rPr lang="en-US" dirty="0">
                <a:latin typeface="+mn-lt"/>
                <a:ea typeface="+mn-ea"/>
              </a:rPr>
              <a:t>you</a:t>
            </a:r>
            <a:r>
              <a:rPr lang="en-US" spc="38" dirty="0">
                <a:latin typeface="+mn-lt"/>
                <a:ea typeface="+mn-ea"/>
              </a:rPr>
              <a:t> </a:t>
            </a:r>
            <a:r>
              <a:rPr lang="en-US" dirty="0">
                <a:latin typeface="+mn-lt"/>
                <a:ea typeface="+mn-ea"/>
              </a:rPr>
              <a:t>are</a:t>
            </a:r>
            <a:r>
              <a:rPr lang="en-US" spc="22" dirty="0">
                <a:latin typeface="+mn-lt"/>
                <a:ea typeface="+mn-ea"/>
              </a:rPr>
              <a:t> </a:t>
            </a:r>
            <a:r>
              <a:rPr lang="en-US" dirty="0">
                <a:latin typeface="+mn-lt"/>
                <a:ea typeface="+mn-ea"/>
              </a:rPr>
              <a:t>not</a:t>
            </a:r>
            <a:r>
              <a:rPr lang="en-US" spc="19" dirty="0">
                <a:latin typeface="+mn-lt"/>
                <a:ea typeface="+mn-ea"/>
              </a:rPr>
              <a:t> </a:t>
            </a:r>
            <a:r>
              <a:rPr lang="en-US" dirty="0">
                <a:latin typeface="+mn-lt"/>
                <a:ea typeface="+mn-ea"/>
              </a:rPr>
              <a:t>living</a:t>
            </a:r>
            <a:r>
              <a:rPr lang="en-US" spc="29" dirty="0">
                <a:latin typeface="+mn-lt"/>
                <a:ea typeface="+mn-ea"/>
              </a:rPr>
              <a:t> </a:t>
            </a:r>
            <a:r>
              <a:rPr lang="en-US" spc="-16" dirty="0">
                <a:latin typeface="+mn-lt"/>
                <a:ea typeface="+mn-ea"/>
              </a:rPr>
              <a:t>the </a:t>
            </a:r>
            <a:r>
              <a:rPr lang="en-US" dirty="0">
                <a:latin typeface="+mn-lt"/>
                <a:ea typeface="+mn-ea"/>
              </a:rPr>
              <a:t>Blue</a:t>
            </a:r>
            <a:r>
              <a:rPr lang="en-US" spc="19" dirty="0">
                <a:latin typeface="+mn-lt"/>
                <a:ea typeface="+mn-ea"/>
              </a:rPr>
              <a:t> </a:t>
            </a:r>
            <a:r>
              <a:rPr lang="en-US" dirty="0">
                <a:latin typeface="+mn-lt"/>
                <a:ea typeface="+mn-ea"/>
              </a:rPr>
              <a:t>Zone</a:t>
            </a:r>
            <a:r>
              <a:rPr lang="en-US" spc="32" dirty="0">
                <a:latin typeface="+mn-lt"/>
                <a:ea typeface="+mn-ea"/>
              </a:rPr>
              <a:t> </a:t>
            </a:r>
            <a:r>
              <a:rPr lang="en-US" dirty="0">
                <a:latin typeface="+mn-lt"/>
                <a:ea typeface="+mn-ea"/>
              </a:rPr>
              <a:t>life.</a:t>
            </a:r>
            <a:r>
              <a:rPr lang="en-US" spc="19" dirty="0">
                <a:latin typeface="+mn-lt"/>
                <a:ea typeface="+mn-ea"/>
              </a:rPr>
              <a:t> </a:t>
            </a:r>
          </a:p>
          <a:p>
            <a:pPr marL="188953" marR="168999" indent="-228600" eaLnBrk="1" hangingPunct="1">
              <a:lnSpc>
                <a:spcPct val="90000"/>
              </a:lnSpc>
              <a:spcBef>
                <a:spcPts val="484"/>
              </a:spcBef>
              <a:buFont typeface="Arial" panose="020B0604020202020204" pitchFamily="34" charset="0"/>
              <a:buChar char="•"/>
              <a:tabLst>
                <a:tab pos="190174" algn="l"/>
              </a:tabLst>
            </a:pPr>
            <a:r>
              <a:rPr lang="en-US" dirty="0">
                <a:latin typeface="+mn-lt"/>
                <a:ea typeface="+mn-ea"/>
              </a:rPr>
              <a:t>Whether</a:t>
            </a:r>
            <a:r>
              <a:rPr lang="en-US" spc="-6" dirty="0">
                <a:latin typeface="+mn-lt"/>
                <a:ea typeface="+mn-ea"/>
              </a:rPr>
              <a:t> </a:t>
            </a:r>
            <a:r>
              <a:rPr lang="en-US" dirty="0">
                <a:latin typeface="+mn-lt"/>
                <a:ea typeface="+mn-ea"/>
              </a:rPr>
              <a:t>it</a:t>
            </a:r>
            <a:r>
              <a:rPr lang="en-US" spc="26" dirty="0">
                <a:latin typeface="+mn-lt"/>
                <a:ea typeface="+mn-ea"/>
              </a:rPr>
              <a:t> </a:t>
            </a:r>
            <a:r>
              <a:rPr lang="en-US" dirty="0">
                <a:latin typeface="+mn-lt"/>
                <a:ea typeface="+mn-ea"/>
              </a:rPr>
              <a:t>is</a:t>
            </a:r>
            <a:r>
              <a:rPr lang="en-US" spc="38" dirty="0">
                <a:latin typeface="+mn-lt"/>
                <a:ea typeface="+mn-ea"/>
              </a:rPr>
              <a:t> </a:t>
            </a:r>
            <a:r>
              <a:rPr lang="en-US" dirty="0">
                <a:latin typeface="+mn-lt"/>
                <a:ea typeface="+mn-ea"/>
              </a:rPr>
              <a:t>a</a:t>
            </a:r>
            <a:r>
              <a:rPr lang="en-US" spc="26" dirty="0">
                <a:latin typeface="+mn-lt"/>
                <a:ea typeface="+mn-ea"/>
              </a:rPr>
              <a:t> </a:t>
            </a:r>
            <a:r>
              <a:rPr lang="en-US" dirty="0">
                <a:latin typeface="+mn-lt"/>
                <a:ea typeface="+mn-ea"/>
              </a:rPr>
              <a:t>job,</a:t>
            </a:r>
            <a:r>
              <a:rPr lang="en-US" spc="29" dirty="0">
                <a:latin typeface="+mn-lt"/>
                <a:ea typeface="+mn-ea"/>
              </a:rPr>
              <a:t> </a:t>
            </a:r>
            <a:r>
              <a:rPr lang="en-US" spc="-13" dirty="0">
                <a:latin typeface="+mn-lt"/>
                <a:ea typeface="+mn-ea"/>
              </a:rPr>
              <a:t>game, </a:t>
            </a:r>
            <a:r>
              <a:rPr lang="en-US" dirty="0">
                <a:latin typeface="+mn-lt"/>
                <a:ea typeface="+mn-ea"/>
              </a:rPr>
              <a:t>garden,</a:t>
            </a:r>
            <a:r>
              <a:rPr lang="en-US" spc="19" dirty="0">
                <a:latin typeface="+mn-lt"/>
                <a:ea typeface="+mn-ea"/>
              </a:rPr>
              <a:t> </a:t>
            </a:r>
            <a:r>
              <a:rPr lang="en-US" dirty="0">
                <a:latin typeface="+mn-lt"/>
                <a:ea typeface="+mn-ea"/>
              </a:rPr>
              <a:t>or</a:t>
            </a:r>
            <a:r>
              <a:rPr lang="en-US" spc="29" dirty="0">
                <a:latin typeface="+mn-lt"/>
                <a:ea typeface="+mn-ea"/>
              </a:rPr>
              <a:t> </a:t>
            </a:r>
            <a:r>
              <a:rPr lang="en-US" dirty="0">
                <a:latin typeface="+mn-lt"/>
                <a:ea typeface="+mn-ea"/>
              </a:rPr>
              <a:t>family</a:t>
            </a:r>
            <a:r>
              <a:rPr lang="en-US" spc="19" dirty="0">
                <a:latin typeface="+mn-lt"/>
                <a:ea typeface="+mn-ea"/>
              </a:rPr>
              <a:t> </a:t>
            </a:r>
            <a:r>
              <a:rPr lang="en-US" dirty="0">
                <a:latin typeface="+mn-lt"/>
                <a:ea typeface="+mn-ea"/>
              </a:rPr>
              <a:t>to</a:t>
            </a:r>
            <a:r>
              <a:rPr lang="en-US" spc="26" dirty="0">
                <a:latin typeface="+mn-lt"/>
                <a:ea typeface="+mn-ea"/>
              </a:rPr>
              <a:t> </a:t>
            </a:r>
            <a:r>
              <a:rPr lang="en-US" dirty="0">
                <a:latin typeface="+mn-lt"/>
                <a:ea typeface="+mn-ea"/>
              </a:rPr>
              <a:t>tend</a:t>
            </a:r>
            <a:r>
              <a:rPr lang="en-US" spc="29" dirty="0">
                <a:latin typeface="+mn-lt"/>
                <a:ea typeface="+mn-ea"/>
              </a:rPr>
              <a:t> </a:t>
            </a:r>
            <a:r>
              <a:rPr lang="en-US" dirty="0">
                <a:latin typeface="+mn-lt"/>
                <a:ea typeface="+mn-ea"/>
              </a:rPr>
              <a:t>to,</a:t>
            </a:r>
            <a:r>
              <a:rPr lang="en-US" spc="29" dirty="0">
                <a:latin typeface="+mn-lt"/>
                <a:ea typeface="+mn-ea"/>
              </a:rPr>
              <a:t> </a:t>
            </a:r>
            <a:r>
              <a:rPr lang="en-US" dirty="0">
                <a:latin typeface="+mn-lt"/>
                <a:ea typeface="+mn-ea"/>
              </a:rPr>
              <a:t>longevity</a:t>
            </a:r>
            <a:r>
              <a:rPr lang="en-US" spc="38" dirty="0">
                <a:latin typeface="+mn-lt"/>
                <a:ea typeface="+mn-ea"/>
              </a:rPr>
              <a:t> </a:t>
            </a:r>
            <a:r>
              <a:rPr lang="en-US" spc="-16" dirty="0">
                <a:latin typeface="+mn-lt"/>
                <a:ea typeface="+mn-ea"/>
              </a:rPr>
              <a:t>in </a:t>
            </a:r>
            <a:r>
              <a:rPr lang="en-US" dirty="0">
                <a:latin typeface="+mn-lt"/>
                <a:ea typeface="+mn-ea"/>
              </a:rPr>
              <a:t>the</a:t>
            </a:r>
            <a:r>
              <a:rPr lang="en-US" spc="16" dirty="0">
                <a:latin typeface="+mn-lt"/>
                <a:ea typeface="+mn-ea"/>
              </a:rPr>
              <a:t> </a:t>
            </a:r>
            <a:r>
              <a:rPr lang="en-US" dirty="0">
                <a:latin typeface="+mn-lt"/>
                <a:ea typeface="+mn-ea"/>
              </a:rPr>
              <a:t>Blue</a:t>
            </a:r>
            <a:r>
              <a:rPr lang="en-US" spc="32" dirty="0">
                <a:latin typeface="+mn-lt"/>
                <a:ea typeface="+mn-ea"/>
              </a:rPr>
              <a:t> </a:t>
            </a:r>
            <a:r>
              <a:rPr lang="en-US" dirty="0">
                <a:latin typeface="+mn-lt"/>
                <a:ea typeface="+mn-ea"/>
              </a:rPr>
              <a:t>Zones</a:t>
            </a:r>
            <a:r>
              <a:rPr lang="en-US" spc="22" dirty="0">
                <a:latin typeface="+mn-lt"/>
                <a:ea typeface="+mn-ea"/>
              </a:rPr>
              <a:t> </a:t>
            </a:r>
            <a:r>
              <a:rPr lang="en-US" dirty="0">
                <a:latin typeface="+mn-lt"/>
                <a:ea typeface="+mn-ea"/>
              </a:rPr>
              <a:t>is</a:t>
            </a:r>
            <a:r>
              <a:rPr lang="en-US" spc="26" dirty="0">
                <a:latin typeface="+mn-lt"/>
                <a:ea typeface="+mn-ea"/>
              </a:rPr>
              <a:t> </a:t>
            </a:r>
            <a:r>
              <a:rPr lang="en-US" dirty="0">
                <a:latin typeface="+mn-lt"/>
                <a:ea typeface="+mn-ea"/>
              </a:rPr>
              <a:t>traced</a:t>
            </a:r>
            <a:r>
              <a:rPr lang="en-US" spc="22" dirty="0">
                <a:latin typeface="+mn-lt"/>
                <a:ea typeface="+mn-ea"/>
              </a:rPr>
              <a:t> </a:t>
            </a:r>
            <a:r>
              <a:rPr lang="en-US" dirty="0">
                <a:latin typeface="+mn-lt"/>
                <a:ea typeface="+mn-ea"/>
              </a:rPr>
              <a:t>back</a:t>
            </a:r>
            <a:r>
              <a:rPr lang="en-US" spc="35" dirty="0">
                <a:latin typeface="+mn-lt"/>
                <a:ea typeface="+mn-ea"/>
              </a:rPr>
              <a:t> </a:t>
            </a:r>
            <a:r>
              <a:rPr lang="en-US" dirty="0">
                <a:latin typeface="+mn-lt"/>
                <a:ea typeface="+mn-ea"/>
              </a:rPr>
              <a:t>to</a:t>
            </a:r>
            <a:r>
              <a:rPr lang="en-US" spc="22" dirty="0">
                <a:latin typeface="+mn-lt"/>
                <a:ea typeface="+mn-ea"/>
              </a:rPr>
              <a:t> </a:t>
            </a:r>
            <a:r>
              <a:rPr lang="en-US" dirty="0">
                <a:latin typeface="+mn-lt"/>
                <a:ea typeface="+mn-ea"/>
              </a:rPr>
              <a:t>having</a:t>
            </a:r>
            <a:r>
              <a:rPr lang="en-US" spc="26" dirty="0">
                <a:latin typeface="+mn-lt"/>
                <a:ea typeface="+mn-ea"/>
              </a:rPr>
              <a:t> </a:t>
            </a:r>
            <a:r>
              <a:rPr lang="en-US" spc="-32" dirty="0">
                <a:latin typeface="+mn-lt"/>
                <a:ea typeface="+mn-ea"/>
              </a:rPr>
              <a:t>a </a:t>
            </a:r>
            <a:r>
              <a:rPr lang="en-US" dirty="0">
                <a:latin typeface="+mn-lt"/>
                <a:ea typeface="+mn-ea"/>
              </a:rPr>
              <a:t>purpose.</a:t>
            </a:r>
            <a:r>
              <a:rPr lang="en-US" spc="16" dirty="0">
                <a:latin typeface="+mn-lt"/>
                <a:ea typeface="+mn-ea"/>
              </a:rPr>
              <a:t> </a:t>
            </a:r>
          </a:p>
          <a:p>
            <a:pPr marL="188953" marR="168999" indent="-228600" eaLnBrk="1" hangingPunct="1">
              <a:lnSpc>
                <a:spcPct val="90000"/>
              </a:lnSpc>
              <a:spcBef>
                <a:spcPts val="484"/>
              </a:spcBef>
              <a:buFont typeface="Arial" panose="020B0604020202020204" pitchFamily="34" charset="0"/>
              <a:buChar char="•"/>
              <a:tabLst>
                <a:tab pos="190174" algn="l"/>
              </a:tabLst>
            </a:pPr>
            <a:r>
              <a:rPr lang="en-US" dirty="0">
                <a:latin typeface="+mn-lt"/>
                <a:ea typeface="+mn-ea"/>
              </a:rPr>
              <a:t>By</a:t>
            </a:r>
            <a:r>
              <a:rPr lang="en-US" spc="35" dirty="0">
                <a:latin typeface="+mn-lt"/>
                <a:ea typeface="+mn-ea"/>
              </a:rPr>
              <a:t> </a:t>
            </a:r>
            <a:r>
              <a:rPr lang="en-US" dirty="0">
                <a:latin typeface="+mn-lt"/>
                <a:ea typeface="+mn-ea"/>
              </a:rPr>
              <a:t>both</a:t>
            </a:r>
            <a:r>
              <a:rPr lang="en-US" spc="22" dirty="0">
                <a:latin typeface="+mn-lt"/>
                <a:ea typeface="+mn-ea"/>
              </a:rPr>
              <a:t> </a:t>
            </a:r>
            <a:r>
              <a:rPr lang="en-US" dirty="0">
                <a:latin typeface="+mn-lt"/>
                <a:ea typeface="+mn-ea"/>
              </a:rPr>
              <a:t>having</a:t>
            </a:r>
            <a:r>
              <a:rPr lang="en-US" spc="26" dirty="0">
                <a:latin typeface="+mn-lt"/>
                <a:ea typeface="+mn-ea"/>
              </a:rPr>
              <a:t> </a:t>
            </a:r>
            <a:r>
              <a:rPr lang="en-US" dirty="0">
                <a:latin typeface="+mn-lt"/>
                <a:ea typeface="+mn-ea"/>
              </a:rPr>
              <a:t>one</a:t>
            </a:r>
            <a:r>
              <a:rPr lang="en-US" spc="26" dirty="0">
                <a:latin typeface="+mn-lt"/>
                <a:ea typeface="+mn-ea"/>
              </a:rPr>
              <a:t> </a:t>
            </a:r>
            <a:r>
              <a:rPr lang="en-US" dirty="0">
                <a:latin typeface="+mn-lt"/>
                <a:ea typeface="+mn-ea"/>
              </a:rPr>
              <a:t>or</a:t>
            </a:r>
            <a:r>
              <a:rPr lang="en-US" spc="35" dirty="0">
                <a:latin typeface="+mn-lt"/>
                <a:ea typeface="+mn-ea"/>
              </a:rPr>
              <a:t> </a:t>
            </a:r>
            <a:r>
              <a:rPr lang="en-US" spc="-13" dirty="0">
                <a:latin typeface="+mn-lt"/>
                <a:ea typeface="+mn-ea"/>
              </a:rPr>
              <a:t>more </a:t>
            </a:r>
            <a:r>
              <a:rPr lang="en-US" dirty="0">
                <a:latin typeface="+mn-lt"/>
                <a:ea typeface="+mn-ea"/>
              </a:rPr>
              <a:t>purposes</a:t>
            </a:r>
            <a:r>
              <a:rPr lang="en-US" spc="19" dirty="0">
                <a:latin typeface="+mn-lt"/>
                <a:ea typeface="+mn-ea"/>
              </a:rPr>
              <a:t> </a:t>
            </a:r>
            <a:r>
              <a:rPr lang="en-US" dirty="0">
                <a:latin typeface="+mn-lt"/>
                <a:ea typeface="+mn-ea"/>
              </a:rPr>
              <a:t>and</a:t>
            </a:r>
            <a:r>
              <a:rPr lang="en-US" spc="32" dirty="0">
                <a:latin typeface="+mn-lt"/>
                <a:ea typeface="+mn-ea"/>
              </a:rPr>
              <a:t> </a:t>
            </a:r>
            <a:r>
              <a:rPr lang="en-US" dirty="0">
                <a:latin typeface="+mn-lt"/>
                <a:ea typeface="+mn-ea"/>
              </a:rPr>
              <a:t>devoted</a:t>
            </a:r>
            <a:r>
              <a:rPr lang="en-US" spc="26" dirty="0">
                <a:latin typeface="+mn-lt"/>
                <a:ea typeface="+mn-ea"/>
              </a:rPr>
              <a:t> </a:t>
            </a:r>
            <a:r>
              <a:rPr lang="en-US" dirty="0">
                <a:latin typeface="+mn-lt"/>
                <a:ea typeface="+mn-ea"/>
              </a:rPr>
              <a:t>each</a:t>
            </a:r>
            <a:r>
              <a:rPr lang="en-US" spc="29" dirty="0">
                <a:latin typeface="+mn-lt"/>
                <a:ea typeface="+mn-ea"/>
              </a:rPr>
              <a:t> </a:t>
            </a:r>
            <a:r>
              <a:rPr lang="en-US" dirty="0">
                <a:latin typeface="+mn-lt"/>
                <a:ea typeface="+mn-ea"/>
              </a:rPr>
              <a:t>day</a:t>
            </a:r>
            <a:r>
              <a:rPr lang="en-US" spc="26" dirty="0">
                <a:latin typeface="+mn-lt"/>
                <a:ea typeface="+mn-ea"/>
              </a:rPr>
              <a:t> </a:t>
            </a:r>
            <a:r>
              <a:rPr lang="en-US" dirty="0">
                <a:latin typeface="+mn-lt"/>
                <a:ea typeface="+mn-ea"/>
              </a:rPr>
              <a:t>to</a:t>
            </a:r>
            <a:r>
              <a:rPr lang="en-US" spc="35" dirty="0">
                <a:latin typeface="+mn-lt"/>
                <a:ea typeface="+mn-ea"/>
              </a:rPr>
              <a:t> </a:t>
            </a:r>
            <a:r>
              <a:rPr lang="en-US" spc="-13" dirty="0">
                <a:latin typeface="+mn-lt"/>
                <a:ea typeface="+mn-ea"/>
              </a:rPr>
              <a:t>them, </a:t>
            </a:r>
            <a:r>
              <a:rPr lang="en-US" dirty="0">
                <a:latin typeface="+mn-lt"/>
                <a:ea typeface="+mn-ea"/>
              </a:rPr>
              <a:t>life</a:t>
            </a:r>
            <a:r>
              <a:rPr lang="en-US" spc="3" dirty="0">
                <a:latin typeface="+mn-lt"/>
                <a:ea typeface="+mn-ea"/>
              </a:rPr>
              <a:t> </a:t>
            </a:r>
            <a:r>
              <a:rPr lang="en-US" dirty="0">
                <a:latin typeface="+mn-lt"/>
                <a:ea typeface="+mn-ea"/>
              </a:rPr>
              <a:t>is</a:t>
            </a:r>
            <a:r>
              <a:rPr lang="en-US" spc="22" dirty="0">
                <a:latin typeface="+mn-lt"/>
                <a:ea typeface="+mn-ea"/>
              </a:rPr>
              <a:t> </a:t>
            </a:r>
            <a:r>
              <a:rPr lang="en-US" dirty="0">
                <a:latin typeface="+mn-lt"/>
                <a:ea typeface="+mn-ea"/>
              </a:rPr>
              <a:t>more</a:t>
            </a:r>
            <a:r>
              <a:rPr lang="en-US" spc="22" dirty="0">
                <a:latin typeface="+mn-lt"/>
                <a:ea typeface="+mn-ea"/>
              </a:rPr>
              <a:t> </a:t>
            </a:r>
            <a:r>
              <a:rPr lang="en-US" dirty="0">
                <a:latin typeface="+mn-lt"/>
                <a:ea typeface="+mn-ea"/>
              </a:rPr>
              <a:t>worth</a:t>
            </a:r>
            <a:r>
              <a:rPr lang="en-US" spc="38" dirty="0">
                <a:latin typeface="+mn-lt"/>
                <a:ea typeface="+mn-ea"/>
              </a:rPr>
              <a:t> </a:t>
            </a:r>
            <a:r>
              <a:rPr lang="en-US" spc="-6" dirty="0">
                <a:latin typeface="+mn-lt"/>
                <a:ea typeface="+mn-ea"/>
              </a:rPr>
              <a:t>living.</a:t>
            </a:r>
            <a:endParaRPr lang="en-US" dirty="0">
              <a:latin typeface="+mn-lt"/>
              <a:ea typeface="+mn-ea"/>
            </a:endParaRPr>
          </a:p>
        </p:txBody>
      </p:sp>
      <p:sp>
        <p:nvSpPr>
          <p:cNvPr id="39" name="object 39"/>
          <p:cNvSpPr txBox="1">
            <a:spLocks noGrp="1"/>
          </p:cNvSpPr>
          <p:nvPr>
            <p:ph type="sldNum" sz="quarter" idx="7"/>
          </p:nvPr>
        </p:nvSpPr>
        <p:spPr>
          <a:xfrm>
            <a:off x="7234425" y="10465845"/>
            <a:ext cx="280670" cy="182358"/>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spcAft>
                <a:spcPts val="600"/>
              </a:spcAft>
            </a:pPr>
            <a:fld id="{81D60167-4931-47E6-BA6A-407CBD079E47}" type="slidenum">
              <a:rPr lang="en-US" spc="-25" smtClean="0"/>
              <a:pPr marL="38100">
                <a:lnSpc>
                  <a:spcPts val="1420"/>
                </a:lnSpc>
                <a:spcAft>
                  <a:spcPts val="600"/>
                </a:spcAft>
              </a:pPr>
              <a:t>67</a:t>
            </a:fld>
            <a:endParaRPr lang="en-US" spc="-16"/>
          </a:p>
        </p:txBody>
      </p:sp>
    </p:spTree>
    <p:extLst>
      <p:ext uri="{BB962C8B-B14F-4D97-AF65-F5344CB8AC3E}">
        <p14:creationId xmlns:p14="http://schemas.microsoft.com/office/powerpoint/2010/main" val="1836069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E17363D-6FCD-6BEC-2A8A-F8BED539CF00}"/>
              </a:ext>
            </a:extLst>
          </p:cNvPr>
          <p:cNvSpPr txBox="1"/>
          <p:nvPr/>
        </p:nvSpPr>
        <p:spPr>
          <a:xfrm>
            <a:off x="988093" y="1396686"/>
            <a:ext cx="2734177" cy="4064628"/>
          </a:xfrm>
          <a:prstGeom prst="rect">
            <a:avLst/>
          </a:prstGeom>
        </p:spPr>
        <p:txBody>
          <a:bodyPr vert="horz" lIns="91440" tIns="45720" rIns="91440" bIns="45720" rtlCol="0" anchor="ctr">
            <a:normAutofit/>
          </a:bodyPr>
          <a:lstStyle/>
          <a:p>
            <a:pPr eaLnBrk="1" hangingPunct="1">
              <a:lnSpc>
                <a:spcPct val="90000"/>
              </a:lnSpc>
              <a:spcAft>
                <a:spcPts val="600"/>
              </a:spcAft>
            </a:pPr>
            <a:r>
              <a:rPr lang="en-US" sz="4400" kern="1200" dirty="0">
                <a:solidFill>
                  <a:srgbClr val="FFFFFF"/>
                </a:solidFill>
                <a:latin typeface="+mj-lt"/>
                <a:ea typeface="+mj-ea"/>
                <a:cs typeface="+mj-cs"/>
              </a:rPr>
              <a:t>Blue Zones: </a:t>
            </a:r>
            <a:r>
              <a:rPr lang="en-US" sz="4400" u="heavy" kern="1200" dirty="0">
                <a:solidFill>
                  <a:srgbClr val="FFFFFF"/>
                </a:solidFill>
                <a:uFill>
                  <a:solidFill>
                    <a:srgbClr val="000000"/>
                  </a:solidFill>
                </a:uFill>
                <a:latin typeface="+mj-lt"/>
                <a:ea typeface="+mj-ea"/>
                <a:cs typeface="+mj-cs"/>
              </a:rPr>
              <a:t>Take</a:t>
            </a:r>
            <a:r>
              <a:rPr lang="en-US" sz="4400" u="heavy" kern="1200" spc="32" dirty="0">
                <a:solidFill>
                  <a:srgbClr val="FFFFFF"/>
                </a:solidFill>
                <a:uFill>
                  <a:solidFill>
                    <a:srgbClr val="000000"/>
                  </a:solidFill>
                </a:uFill>
                <a:latin typeface="+mj-lt"/>
                <a:ea typeface="+mj-ea"/>
                <a:cs typeface="+mj-cs"/>
              </a:rPr>
              <a:t> </a:t>
            </a:r>
            <a:r>
              <a:rPr lang="en-US" sz="4400" u="heavy" kern="1200" dirty="0">
                <a:solidFill>
                  <a:srgbClr val="FFFFFF"/>
                </a:solidFill>
                <a:uFill>
                  <a:solidFill>
                    <a:srgbClr val="000000"/>
                  </a:solidFill>
                </a:uFill>
                <a:latin typeface="+mj-lt"/>
                <a:ea typeface="+mj-ea"/>
                <a:cs typeface="+mj-cs"/>
              </a:rPr>
              <a:t>It</a:t>
            </a:r>
            <a:r>
              <a:rPr lang="en-US" sz="4400" u="heavy" kern="1200" spc="29" dirty="0">
                <a:solidFill>
                  <a:srgbClr val="FFFFFF"/>
                </a:solidFill>
                <a:uFill>
                  <a:solidFill>
                    <a:srgbClr val="000000"/>
                  </a:solidFill>
                </a:uFill>
                <a:latin typeface="+mj-lt"/>
                <a:ea typeface="+mj-ea"/>
                <a:cs typeface="+mj-cs"/>
              </a:rPr>
              <a:t> </a:t>
            </a:r>
            <a:r>
              <a:rPr lang="en-US" sz="4400" u="heavy" kern="1200" dirty="0">
                <a:solidFill>
                  <a:srgbClr val="FFFFFF"/>
                </a:solidFill>
                <a:uFill>
                  <a:solidFill>
                    <a:srgbClr val="000000"/>
                  </a:solidFill>
                </a:uFill>
                <a:latin typeface="+mj-lt"/>
                <a:ea typeface="+mj-ea"/>
                <a:cs typeface="+mj-cs"/>
              </a:rPr>
              <a:t>Down</a:t>
            </a:r>
            <a:r>
              <a:rPr lang="en-US" sz="4400" u="heavy" kern="1200" spc="32" dirty="0">
                <a:solidFill>
                  <a:srgbClr val="FFFFFF"/>
                </a:solidFill>
                <a:uFill>
                  <a:solidFill>
                    <a:srgbClr val="000000"/>
                  </a:solidFill>
                </a:uFill>
                <a:latin typeface="+mj-lt"/>
                <a:ea typeface="+mj-ea"/>
                <a:cs typeface="+mj-cs"/>
              </a:rPr>
              <a:t> </a:t>
            </a:r>
            <a:r>
              <a:rPr lang="en-US" sz="4400" u="heavy" kern="1200" dirty="0">
                <a:solidFill>
                  <a:srgbClr val="FFFFFF"/>
                </a:solidFill>
                <a:uFill>
                  <a:solidFill>
                    <a:srgbClr val="000000"/>
                  </a:solidFill>
                </a:uFill>
                <a:latin typeface="+mj-lt"/>
                <a:ea typeface="+mj-ea"/>
                <a:cs typeface="+mj-cs"/>
              </a:rPr>
              <a:t>a</a:t>
            </a:r>
            <a:r>
              <a:rPr lang="en-US" sz="4400" u="heavy" kern="1200" spc="29" dirty="0">
                <a:solidFill>
                  <a:srgbClr val="FFFFFF"/>
                </a:solidFill>
                <a:uFill>
                  <a:solidFill>
                    <a:srgbClr val="000000"/>
                  </a:solidFill>
                </a:uFill>
                <a:latin typeface="+mj-lt"/>
                <a:ea typeface="+mj-ea"/>
                <a:cs typeface="+mj-cs"/>
              </a:rPr>
              <a:t> </a:t>
            </a:r>
            <a:r>
              <a:rPr lang="en-US" sz="4400" u="heavy" kern="1200" dirty="0">
                <a:solidFill>
                  <a:srgbClr val="FFFFFF"/>
                </a:solidFill>
                <a:uFill>
                  <a:solidFill>
                    <a:srgbClr val="000000"/>
                  </a:solidFill>
                </a:uFill>
                <a:latin typeface="+mj-lt"/>
                <a:ea typeface="+mj-ea"/>
                <a:cs typeface="+mj-cs"/>
              </a:rPr>
              <a:t>Notch</a:t>
            </a:r>
            <a:endParaRPr lang="en-US" sz="4400" kern="1200" dirty="0">
              <a:solidFill>
                <a:srgbClr val="FFFFFF"/>
              </a:solidFill>
              <a:latin typeface="+mj-lt"/>
              <a:ea typeface="+mj-ea"/>
              <a:cs typeface="+mj-cs"/>
            </a:endParaRPr>
          </a:p>
        </p:txBody>
      </p:sp>
      <p:sp>
        <p:nvSpPr>
          <p:cNvPr id="29" name="Arc 2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A6082B4-B83C-9969-229E-A0355E6EDFBF}"/>
              </a:ext>
            </a:extLst>
          </p:cNvPr>
          <p:cNvSpPr txBox="1"/>
          <p:nvPr/>
        </p:nvSpPr>
        <p:spPr>
          <a:xfrm>
            <a:off x="4531066" y="1526033"/>
            <a:ext cx="4671335" cy="3935281"/>
          </a:xfrm>
          <a:prstGeom prst="rect">
            <a:avLst/>
          </a:prstGeom>
        </p:spPr>
        <p:txBody>
          <a:bodyPr vert="horz" lIns="91440" tIns="45720" rIns="91440" bIns="45720" rtlCol="0">
            <a:normAutofit/>
          </a:bodyPr>
          <a:lstStyle/>
          <a:p>
            <a:pPr marL="188545" marR="130719" indent="-228600" eaLnBrk="1" hangingPunct="1">
              <a:lnSpc>
                <a:spcPct val="90000"/>
              </a:lnSpc>
              <a:spcBef>
                <a:spcPts val="494"/>
              </a:spcBef>
              <a:buFont typeface="Arial" panose="020B0604020202020204" pitchFamily="34" charset="0"/>
              <a:buChar char="•"/>
              <a:tabLst>
                <a:tab pos="189360" algn="l"/>
              </a:tabLst>
            </a:pPr>
            <a:r>
              <a:rPr lang="en-US" dirty="0">
                <a:latin typeface="+mn-lt"/>
                <a:ea typeface="+mn-ea"/>
              </a:rPr>
              <a:t>Keeping</a:t>
            </a:r>
            <a:r>
              <a:rPr lang="en-US" spc="-19" dirty="0">
                <a:latin typeface="+mn-lt"/>
                <a:ea typeface="+mn-ea"/>
              </a:rPr>
              <a:t> </a:t>
            </a:r>
            <a:r>
              <a:rPr lang="en-US" dirty="0">
                <a:latin typeface="+mn-lt"/>
                <a:ea typeface="+mn-ea"/>
              </a:rPr>
              <a:t>up</a:t>
            </a:r>
            <a:r>
              <a:rPr lang="en-US" spc="-3" dirty="0">
                <a:latin typeface="+mn-lt"/>
                <a:ea typeface="+mn-ea"/>
              </a:rPr>
              <a:t> </a:t>
            </a:r>
            <a:r>
              <a:rPr lang="en-US" dirty="0">
                <a:latin typeface="+mn-lt"/>
                <a:ea typeface="+mn-ea"/>
              </a:rPr>
              <a:t>with</a:t>
            </a:r>
            <a:r>
              <a:rPr lang="en-US" spc="-3" dirty="0">
                <a:latin typeface="+mn-lt"/>
                <a:ea typeface="+mn-ea"/>
              </a:rPr>
              <a:t> </a:t>
            </a:r>
            <a:r>
              <a:rPr lang="en-US" dirty="0">
                <a:latin typeface="+mn-lt"/>
                <a:ea typeface="+mn-ea"/>
              </a:rPr>
              <a:t>the</a:t>
            </a:r>
            <a:r>
              <a:rPr lang="en-US" spc="-13" dirty="0">
                <a:latin typeface="+mn-lt"/>
                <a:ea typeface="+mn-ea"/>
              </a:rPr>
              <a:t> </a:t>
            </a:r>
            <a:r>
              <a:rPr lang="en-US" dirty="0">
                <a:latin typeface="+mn-lt"/>
                <a:ea typeface="+mn-ea"/>
              </a:rPr>
              <a:t>Jones’s</a:t>
            </a:r>
            <a:r>
              <a:rPr lang="en-US" spc="-10" dirty="0">
                <a:latin typeface="+mn-lt"/>
                <a:ea typeface="+mn-ea"/>
              </a:rPr>
              <a:t> </a:t>
            </a:r>
            <a:r>
              <a:rPr lang="en-US" dirty="0">
                <a:latin typeface="+mn-lt"/>
                <a:ea typeface="+mn-ea"/>
              </a:rPr>
              <a:t>may</a:t>
            </a:r>
            <a:r>
              <a:rPr lang="en-US" spc="3" dirty="0">
                <a:latin typeface="+mn-lt"/>
                <a:ea typeface="+mn-ea"/>
              </a:rPr>
              <a:t> </a:t>
            </a:r>
            <a:r>
              <a:rPr lang="en-US" dirty="0">
                <a:latin typeface="+mn-lt"/>
                <a:ea typeface="+mn-ea"/>
              </a:rPr>
              <a:t>be</a:t>
            </a:r>
            <a:r>
              <a:rPr lang="en-US" spc="-3" dirty="0">
                <a:latin typeface="+mn-lt"/>
                <a:ea typeface="+mn-ea"/>
              </a:rPr>
              <a:t> </a:t>
            </a:r>
            <a:r>
              <a:rPr lang="en-US" spc="-16" dirty="0">
                <a:latin typeface="+mn-lt"/>
                <a:ea typeface="+mn-ea"/>
              </a:rPr>
              <a:t>an </a:t>
            </a:r>
            <a:r>
              <a:rPr lang="en-US" dirty="0">
                <a:latin typeface="+mn-lt"/>
                <a:ea typeface="+mn-ea"/>
              </a:rPr>
              <a:t>American</a:t>
            </a:r>
            <a:r>
              <a:rPr lang="en-US" spc="-10" dirty="0">
                <a:latin typeface="+mn-lt"/>
                <a:ea typeface="+mn-ea"/>
              </a:rPr>
              <a:t> </a:t>
            </a:r>
            <a:r>
              <a:rPr lang="en-US" dirty="0">
                <a:latin typeface="+mn-lt"/>
                <a:ea typeface="+mn-ea"/>
              </a:rPr>
              <a:t>staple</a:t>
            </a:r>
            <a:r>
              <a:rPr lang="en-US" spc="-10" dirty="0">
                <a:latin typeface="+mn-lt"/>
                <a:ea typeface="+mn-ea"/>
              </a:rPr>
              <a:t> </a:t>
            </a:r>
            <a:r>
              <a:rPr lang="en-US" dirty="0">
                <a:latin typeface="+mn-lt"/>
                <a:ea typeface="+mn-ea"/>
              </a:rPr>
              <a:t>of life,</a:t>
            </a:r>
            <a:r>
              <a:rPr lang="en-US" spc="-16" dirty="0">
                <a:latin typeface="+mn-lt"/>
                <a:ea typeface="+mn-ea"/>
              </a:rPr>
              <a:t> </a:t>
            </a:r>
            <a:r>
              <a:rPr lang="en-US" dirty="0">
                <a:latin typeface="+mn-lt"/>
                <a:ea typeface="+mn-ea"/>
              </a:rPr>
              <a:t>but</a:t>
            </a:r>
            <a:r>
              <a:rPr lang="en-US" spc="-10" dirty="0">
                <a:latin typeface="+mn-lt"/>
                <a:ea typeface="+mn-ea"/>
              </a:rPr>
              <a:t> </a:t>
            </a:r>
            <a:r>
              <a:rPr lang="en-US" dirty="0">
                <a:latin typeface="+mn-lt"/>
                <a:ea typeface="+mn-ea"/>
              </a:rPr>
              <a:t>it is</a:t>
            </a:r>
            <a:r>
              <a:rPr lang="en-US" spc="-6" dirty="0">
                <a:latin typeface="+mn-lt"/>
                <a:ea typeface="+mn-ea"/>
              </a:rPr>
              <a:t> </a:t>
            </a:r>
            <a:r>
              <a:rPr lang="en-US" dirty="0">
                <a:latin typeface="+mn-lt"/>
                <a:ea typeface="+mn-ea"/>
              </a:rPr>
              <a:t>a</a:t>
            </a:r>
            <a:r>
              <a:rPr lang="en-US" spc="-10" dirty="0">
                <a:latin typeface="+mn-lt"/>
                <a:ea typeface="+mn-ea"/>
              </a:rPr>
              <a:t> </a:t>
            </a:r>
            <a:r>
              <a:rPr lang="en-US" dirty="0">
                <a:latin typeface="+mn-lt"/>
                <a:ea typeface="+mn-ea"/>
              </a:rPr>
              <a:t>rarity</a:t>
            </a:r>
            <a:r>
              <a:rPr lang="en-US" spc="3" dirty="0">
                <a:latin typeface="+mn-lt"/>
                <a:ea typeface="+mn-ea"/>
              </a:rPr>
              <a:t> </a:t>
            </a:r>
            <a:r>
              <a:rPr lang="en-US" dirty="0">
                <a:latin typeface="+mn-lt"/>
                <a:ea typeface="+mn-ea"/>
              </a:rPr>
              <a:t>in </a:t>
            </a:r>
            <a:r>
              <a:rPr lang="en-US" spc="-16" dirty="0">
                <a:latin typeface="+mn-lt"/>
                <a:ea typeface="+mn-ea"/>
              </a:rPr>
              <a:t>the </a:t>
            </a:r>
            <a:r>
              <a:rPr lang="en-US" dirty="0">
                <a:latin typeface="+mn-lt"/>
                <a:ea typeface="+mn-ea"/>
              </a:rPr>
              <a:t>Blue</a:t>
            </a:r>
            <a:r>
              <a:rPr lang="en-US" spc="-19" dirty="0">
                <a:latin typeface="+mn-lt"/>
                <a:ea typeface="+mn-ea"/>
              </a:rPr>
              <a:t> </a:t>
            </a:r>
            <a:r>
              <a:rPr lang="en-US" dirty="0">
                <a:latin typeface="+mn-lt"/>
                <a:ea typeface="+mn-ea"/>
              </a:rPr>
              <a:t>Zones. </a:t>
            </a:r>
          </a:p>
          <a:p>
            <a:pPr marL="188545" marR="130719" indent="-228600" eaLnBrk="1" hangingPunct="1">
              <a:lnSpc>
                <a:spcPct val="90000"/>
              </a:lnSpc>
              <a:spcBef>
                <a:spcPts val="494"/>
              </a:spcBef>
              <a:buFont typeface="Arial" panose="020B0604020202020204" pitchFamily="34" charset="0"/>
              <a:buChar char="•"/>
              <a:tabLst>
                <a:tab pos="189360" algn="l"/>
              </a:tabLst>
            </a:pPr>
            <a:r>
              <a:rPr lang="en-US" dirty="0">
                <a:latin typeface="+mn-lt"/>
                <a:ea typeface="+mn-ea"/>
              </a:rPr>
              <a:t>In</a:t>
            </a:r>
            <a:r>
              <a:rPr lang="en-US" spc="-13" dirty="0">
                <a:latin typeface="+mn-lt"/>
                <a:ea typeface="+mn-ea"/>
              </a:rPr>
              <a:t> </a:t>
            </a:r>
            <a:r>
              <a:rPr lang="en-US" dirty="0">
                <a:latin typeface="+mn-lt"/>
                <a:ea typeface="+mn-ea"/>
              </a:rPr>
              <a:t>fact,</a:t>
            </a:r>
            <a:r>
              <a:rPr lang="en-US" spc="-16" dirty="0">
                <a:latin typeface="+mn-lt"/>
                <a:ea typeface="+mn-ea"/>
              </a:rPr>
              <a:t> </a:t>
            </a:r>
            <a:r>
              <a:rPr lang="en-US" dirty="0">
                <a:latin typeface="+mn-lt"/>
                <a:ea typeface="+mn-ea"/>
              </a:rPr>
              <a:t>working less</a:t>
            </a:r>
            <a:r>
              <a:rPr lang="en-US" spc="-16" dirty="0">
                <a:latin typeface="+mn-lt"/>
                <a:ea typeface="+mn-ea"/>
              </a:rPr>
              <a:t> </a:t>
            </a:r>
            <a:r>
              <a:rPr lang="en-US" dirty="0">
                <a:latin typeface="+mn-lt"/>
                <a:ea typeface="+mn-ea"/>
              </a:rPr>
              <a:t>hours, </a:t>
            </a:r>
            <a:r>
              <a:rPr lang="en-US" spc="-6" dirty="0">
                <a:latin typeface="+mn-lt"/>
                <a:ea typeface="+mn-ea"/>
              </a:rPr>
              <a:t>taking </a:t>
            </a:r>
            <a:r>
              <a:rPr lang="en-US" dirty="0">
                <a:latin typeface="+mn-lt"/>
                <a:ea typeface="+mn-ea"/>
              </a:rPr>
              <a:t>more</a:t>
            </a:r>
            <a:r>
              <a:rPr lang="en-US" spc="-3" dirty="0">
                <a:latin typeface="+mn-lt"/>
                <a:ea typeface="+mn-ea"/>
              </a:rPr>
              <a:t> </a:t>
            </a:r>
            <a:r>
              <a:rPr lang="en-US" dirty="0">
                <a:latin typeface="+mn-lt"/>
                <a:ea typeface="+mn-ea"/>
              </a:rPr>
              <a:t>breaks, and finding</a:t>
            </a:r>
            <a:r>
              <a:rPr lang="en-US" spc="-16" dirty="0">
                <a:latin typeface="+mn-lt"/>
                <a:ea typeface="+mn-ea"/>
              </a:rPr>
              <a:t> </a:t>
            </a:r>
            <a:r>
              <a:rPr lang="en-US" dirty="0">
                <a:latin typeface="+mn-lt"/>
                <a:ea typeface="+mn-ea"/>
              </a:rPr>
              <a:t>time to</a:t>
            </a:r>
            <a:r>
              <a:rPr lang="en-US" spc="-3" dirty="0">
                <a:latin typeface="+mn-lt"/>
                <a:ea typeface="+mn-ea"/>
              </a:rPr>
              <a:t> </a:t>
            </a:r>
            <a:r>
              <a:rPr lang="en-US" dirty="0">
                <a:latin typeface="+mn-lt"/>
                <a:ea typeface="+mn-ea"/>
              </a:rPr>
              <a:t>rest</a:t>
            </a:r>
            <a:r>
              <a:rPr lang="en-US" spc="-10" dirty="0">
                <a:latin typeface="+mn-lt"/>
                <a:ea typeface="+mn-ea"/>
              </a:rPr>
              <a:t> </a:t>
            </a:r>
            <a:r>
              <a:rPr lang="en-US" spc="-16" dirty="0">
                <a:latin typeface="+mn-lt"/>
                <a:ea typeface="+mn-ea"/>
              </a:rPr>
              <a:t>all </a:t>
            </a:r>
            <a:r>
              <a:rPr lang="en-US" dirty="0">
                <a:latin typeface="+mn-lt"/>
                <a:ea typeface="+mn-ea"/>
              </a:rPr>
              <a:t>contribute</a:t>
            </a:r>
            <a:r>
              <a:rPr lang="en-US" spc="-16" dirty="0">
                <a:latin typeface="+mn-lt"/>
                <a:ea typeface="+mn-ea"/>
              </a:rPr>
              <a:t> </a:t>
            </a:r>
            <a:r>
              <a:rPr lang="en-US" dirty="0">
                <a:latin typeface="+mn-lt"/>
                <a:ea typeface="+mn-ea"/>
              </a:rPr>
              <a:t>to longevity</a:t>
            </a:r>
            <a:r>
              <a:rPr lang="en-US" spc="-6" dirty="0">
                <a:latin typeface="+mn-lt"/>
                <a:ea typeface="+mn-ea"/>
              </a:rPr>
              <a:t> </a:t>
            </a:r>
            <a:r>
              <a:rPr lang="en-US" dirty="0">
                <a:latin typeface="+mn-lt"/>
                <a:ea typeface="+mn-ea"/>
              </a:rPr>
              <a:t>in the region. </a:t>
            </a:r>
          </a:p>
          <a:p>
            <a:pPr marL="188545" marR="130719" indent="-228600" eaLnBrk="1" hangingPunct="1">
              <a:lnSpc>
                <a:spcPct val="90000"/>
              </a:lnSpc>
              <a:spcBef>
                <a:spcPts val="494"/>
              </a:spcBef>
              <a:buFont typeface="Arial" panose="020B0604020202020204" pitchFamily="34" charset="0"/>
              <a:buChar char="•"/>
              <a:tabLst>
                <a:tab pos="189360" algn="l"/>
              </a:tabLst>
            </a:pPr>
            <a:r>
              <a:rPr lang="en-US" dirty="0">
                <a:latin typeface="+mn-lt"/>
                <a:ea typeface="+mn-ea"/>
              </a:rPr>
              <a:t>In</a:t>
            </a:r>
            <a:r>
              <a:rPr lang="en-US" spc="-10" dirty="0">
                <a:latin typeface="+mn-lt"/>
                <a:ea typeface="+mn-ea"/>
              </a:rPr>
              <a:t> </a:t>
            </a:r>
            <a:r>
              <a:rPr lang="en-US" dirty="0">
                <a:latin typeface="+mn-lt"/>
                <a:ea typeface="+mn-ea"/>
              </a:rPr>
              <a:t>fact,</a:t>
            </a:r>
            <a:r>
              <a:rPr lang="en-US" spc="-16" dirty="0">
                <a:latin typeface="+mn-lt"/>
                <a:ea typeface="+mn-ea"/>
              </a:rPr>
              <a:t> </a:t>
            </a:r>
            <a:r>
              <a:rPr lang="en-US" spc="-13" dirty="0">
                <a:latin typeface="+mn-lt"/>
                <a:ea typeface="+mn-ea"/>
              </a:rPr>
              <a:t>they </a:t>
            </a:r>
            <a:r>
              <a:rPr lang="en-US" dirty="0">
                <a:latin typeface="+mn-lt"/>
                <a:ea typeface="+mn-ea"/>
              </a:rPr>
              <a:t>are</a:t>
            </a:r>
            <a:r>
              <a:rPr lang="en-US" spc="-13" dirty="0">
                <a:latin typeface="+mn-lt"/>
                <a:ea typeface="+mn-ea"/>
              </a:rPr>
              <a:t> </a:t>
            </a:r>
            <a:r>
              <a:rPr lang="en-US" dirty="0">
                <a:latin typeface="+mn-lt"/>
                <a:ea typeface="+mn-ea"/>
              </a:rPr>
              <a:t>often</a:t>
            </a:r>
            <a:r>
              <a:rPr lang="en-US" spc="-13" dirty="0">
                <a:latin typeface="+mn-lt"/>
                <a:ea typeface="+mn-ea"/>
              </a:rPr>
              <a:t> </a:t>
            </a:r>
            <a:r>
              <a:rPr lang="en-US" dirty="0">
                <a:latin typeface="+mn-lt"/>
                <a:ea typeface="+mn-ea"/>
              </a:rPr>
              <a:t>known</a:t>
            </a:r>
            <a:r>
              <a:rPr lang="en-US" spc="-3" dirty="0">
                <a:latin typeface="+mn-lt"/>
                <a:ea typeface="+mn-ea"/>
              </a:rPr>
              <a:t> </a:t>
            </a:r>
            <a:r>
              <a:rPr lang="en-US" dirty="0">
                <a:latin typeface="+mn-lt"/>
                <a:ea typeface="+mn-ea"/>
              </a:rPr>
              <a:t>to</a:t>
            </a:r>
            <a:r>
              <a:rPr lang="en-US" spc="-13" dirty="0">
                <a:latin typeface="+mn-lt"/>
                <a:ea typeface="+mn-ea"/>
              </a:rPr>
              <a:t> </a:t>
            </a:r>
            <a:r>
              <a:rPr lang="en-US" dirty="0">
                <a:latin typeface="+mn-lt"/>
                <a:ea typeface="+mn-ea"/>
              </a:rPr>
              <a:t>vacation</a:t>
            </a:r>
            <a:r>
              <a:rPr lang="en-US" spc="-3" dirty="0">
                <a:latin typeface="+mn-lt"/>
                <a:ea typeface="+mn-ea"/>
              </a:rPr>
              <a:t> </a:t>
            </a:r>
            <a:r>
              <a:rPr lang="en-US" dirty="0">
                <a:latin typeface="+mn-lt"/>
                <a:ea typeface="+mn-ea"/>
              </a:rPr>
              <a:t>much</a:t>
            </a:r>
            <a:r>
              <a:rPr lang="en-US" spc="-3" dirty="0">
                <a:latin typeface="+mn-lt"/>
                <a:ea typeface="+mn-ea"/>
              </a:rPr>
              <a:t> </a:t>
            </a:r>
            <a:r>
              <a:rPr lang="en-US" dirty="0">
                <a:latin typeface="+mn-lt"/>
                <a:ea typeface="+mn-ea"/>
              </a:rPr>
              <a:t>more</a:t>
            </a:r>
            <a:r>
              <a:rPr lang="en-US" spc="13" dirty="0">
                <a:latin typeface="+mn-lt"/>
                <a:ea typeface="+mn-ea"/>
              </a:rPr>
              <a:t> </a:t>
            </a:r>
            <a:r>
              <a:rPr lang="en-US" dirty="0">
                <a:latin typeface="+mn-lt"/>
                <a:ea typeface="+mn-ea"/>
              </a:rPr>
              <a:t>than</a:t>
            </a:r>
            <a:r>
              <a:rPr lang="en-US" spc="-13" dirty="0">
                <a:latin typeface="+mn-lt"/>
                <a:ea typeface="+mn-ea"/>
              </a:rPr>
              <a:t> </a:t>
            </a:r>
            <a:r>
              <a:rPr lang="en-US" spc="-16" dirty="0">
                <a:latin typeface="+mn-lt"/>
                <a:ea typeface="+mn-ea"/>
              </a:rPr>
              <a:t>the </a:t>
            </a:r>
            <a:r>
              <a:rPr lang="en-US" dirty="0">
                <a:latin typeface="+mn-lt"/>
                <a:ea typeface="+mn-ea"/>
              </a:rPr>
              <a:t>typical</a:t>
            </a:r>
            <a:r>
              <a:rPr lang="en-US" spc="-19" dirty="0">
                <a:latin typeface="+mn-lt"/>
                <a:ea typeface="+mn-ea"/>
              </a:rPr>
              <a:t> </a:t>
            </a:r>
            <a:r>
              <a:rPr lang="en-US" dirty="0">
                <a:latin typeface="+mn-lt"/>
                <a:ea typeface="+mn-ea"/>
              </a:rPr>
              <a:t>two</a:t>
            </a:r>
            <a:r>
              <a:rPr lang="en-US" spc="-3" dirty="0">
                <a:latin typeface="+mn-lt"/>
                <a:ea typeface="+mn-ea"/>
              </a:rPr>
              <a:t> </a:t>
            </a:r>
            <a:r>
              <a:rPr lang="en-US" dirty="0">
                <a:latin typeface="+mn-lt"/>
                <a:ea typeface="+mn-ea"/>
              </a:rPr>
              <a:t>weeks.</a:t>
            </a:r>
            <a:r>
              <a:rPr lang="en-US" spc="-13" dirty="0">
                <a:latin typeface="+mn-lt"/>
                <a:ea typeface="+mn-ea"/>
              </a:rPr>
              <a:t> </a:t>
            </a:r>
            <a:endParaRPr lang="en-US" dirty="0">
              <a:latin typeface="+mn-lt"/>
              <a:ea typeface="+mn-ea"/>
            </a:endParaRPr>
          </a:p>
        </p:txBody>
      </p:sp>
      <p:sp>
        <p:nvSpPr>
          <p:cNvPr id="18" name="object 18"/>
          <p:cNvSpPr txBox="1">
            <a:spLocks noGrp="1"/>
          </p:cNvSpPr>
          <p:nvPr>
            <p:ph type="sldNum" sz="quarter" idx="7"/>
          </p:nvPr>
        </p:nvSpPr>
        <p:spPr>
          <a:xfrm>
            <a:off x="7234425" y="10465845"/>
            <a:ext cx="280670" cy="182358"/>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spcAft>
                <a:spcPts val="600"/>
              </a:spcAft>
            </a:pPr>
            <a:fld id="{81D60167-4931-47E6-BA6A-407CBD079E47}" type="slidenum">
              <a:rPr lang="en-US" spc="-25" smtClean="0"/>
              <a:pPr marL="38100">
                <a:lnSpc>
                  <a:spcPts val="1420"/>
                </a:lnSpc>
                <a:spcAft>
                  <a:spcPts val="600"/>
                </a:spcAft>
              </a:pPr>
              <a:t>68</a:t>
            </a:fld>
            <a:endParaRPr lang="en-US" spc="-16"/>
          </a:p>
        </p:txBody>
      </p:sp>
    </p:spTree>
    <p:extLst>
      <p:ext uri="{BB962C8B-B14F-4D97-AF65-F5344CB8AC3E}">
        <p14:creationId xmlns:p14="http://schemas.microsoft.com/office/powerpoint/2010/main" val="2308563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E1C37CC-E01A-AACC-CF39-31435A4749E6}"/>
              </a:ext>
            </a:extLst>
          </p:cNvPr>
          <p:cNvSpPr txBox="1"/>
          <p:nvPr/>
        </p:nvSpPr>
        <p:spPr>
          <a:xfrm>
            <a:off x="4531066" y="1526033"/>
            <a:ext cx="4671335" cy="3935281"/>
          </a:xfrm>
          <a:prstGeom prst="rect">
            <a:avLst/>
          </a:prstGeom>
        </p:spPr>
        <p:txBody>
          <a:bodyPr vert="horz" lIns="91440" tIns="45720" rIns="91440" bIns="45720" rtlCol="0">
            <a:normAutofit/>
          </a:bodyPr>
          <a:lstStyle/>
          <a:p>
            <a:pPr marL="188138" marR="269175" indent="-228600" eaLnBrk="1" hangingPunct="1">
              <a:lnSpc>
                <a:spcPct val="90000"/>
              </a:lnSpc>
              <a:spcBef>
                <a:spcPts val="487"/>
              </a:spcBef>
              <a:buFont typeface="Arial" panose="020B0604020202020204" pitchFamily="34" charset="0"/>
              <a:buChar char="•"/>
              <a:tabLst>
                <a:tab pos="189360" algn="l"/>
              </a:tabLst>
            </a:pPr>
            <a:r>
              <a:rPr lang="en-US" sz="2200" dirty="0">
                <a:latin typeface="+mn-lt"/>
                <a:ea typeface="+mn-ea"/>
              </a:rPr>
              <a:t>No,</a:t>
            </a:r>
            <a:r>
              <a:rPr lang="en-US" sz="2200" spc="19" dirty="0">
                <a:latin typeface="+mn-lt"/>
                <a:ea typeface="+mn-ea"/>
              </a:rPr>
              <a:t> </a:t>
            </a:r>
            <a:r>
              <a:rPr lang="en-US" sz="2200" dirty="0">
                <a:latin typeface="+mn-lt"/>
                <a:ea typeface="+mn-ea"/>
              </a:rPr>
              <a:t>this</a:t>
            </a:r>
            <a:r>
              <a:rPr lang="en-US" sz="2200" spc="19" dirty="0">
                <a:latin typeface="+mn-lt"/>
                <a:ea typeface="+mn-ea"/>
              </a:rPr>
              <a:t> </a:t>
            </a:r>
            <a:r>
              <a:rPr lang="en-US" sz="2200" dirty="0">
                <a:latin typeface="+mn-lt"/>
                <a:ea typeface="+mn-ea"/>
              </a:rPr>
              <a:t>does</a:t>
            </a:r>
            <a:r>
              <a:rPr lang="en-US" sz="2200" spc="26" dirty="0">
                <a:latin typeface="+mn-lt"/>
                <a:ea typeface="+mn-ea"/>
              </a:rPr>
              <a:t> </a:t>
            </a:r>
            <a:r>
              <a:rPr lang="en-US" sz="2200" dirty="0">
                <a:latin typeface="+mn-lt"/>
                <a:ea typeface="+mn-ea"/>
              </a:rPr>
              <a:t>not</a:t>
            </a:r>
            <a:r>
              <a:rPr lang="en-US" sz="2200" spc="26" dirty="0">
                <a:latin typeface="+mn-lt"/>
                <a:ea typeface="+mn-ea"/>
              </a:rPr>
              <a:t> </a:t>
            </a:r>
            <a:r>
              <a:rPr lang="en-US" sz="2200" dirty="0">
                <a:latin typeface="+mn-lt"/>
                <a:ea typeface="+mn-ea"/>
              </a:rPr>
              <a:t>mean</a:t>
            </a:r>
            <a:r>
              <a:rPr lang="en-US" sz="2200" spc="6" dirty="0">
                <a:latin typeface="+mn-lt"/>
                <a:ea typeface="+mn-ea"/>
              </a:rPr>
              <a:t> </a:t>
            </a:r>
            <a:r>
              <a:rPr lang="en-US" sz="2200" dirty="0">
                <a:latin typeface="+mn-lt"/>
                <a:ea typeface="+mn-ea"/>
              </a:rPr>
              <a:t>your</a:t>
            </a:r>
            <a:r>
              <a:rPr lang="en-US" sz="2200" spc="38" dirty="0">
                <a:latin typeface="+mn-lt"/>
                <a:ea typeface="+mn-ea"/>
              </a:rPr>
              <a:t> </a:t>
            </a:r>
            <a:r>
              <a:rPr lang="en-US" sz="2200" dirty="0">
                <a:latin typeface="+mn-lt"/>
                <a:ea typeface="+mn-ea"/>
              </a:rPr>
              <a:t>Facebook</a:t>
            </a:r>
            <a:r>
              <a:rPr lang="en-US" sz="2200" spc="19" dirty="0">
                <a:latin typeface="+mn-lt"/>
                <a:ea typeface="+mn-ea"/>
              </a:rPr>
              <a:t> </a:t>
            </a:r>
            <a:r>
              <a:rPr lang="en-US" sz="2200" spc="-16" dirty="0">
                <a:latin typeface="+mn-lt"/>
                <a:ea typeface="+mn-ea"/>
              </a:rPr>
              <a:t>or </a:t>
            </a:r>
            <a:r>
              <a:rPr lang="en-US" sz="2200" dirty="0">
                <a:latin typeface="+mn-lt"/>
                <a:ea typeface="+mn-ea"/>
              </a:rPr>
              <a:t>online</a:t>
            </a:r>
            <a:r>
              <a:rPr lang="en-US" sz="2200" spc="3" dirty="0">
                <a:latin typeface="+mn-lt"/>
                <a:ea typeface="+mn-ea"/>
              </a:rPr>
              <a:t> </a:t>
            </a:r>
            <a:r>
              <a:rPr lang="en-US" sz="2200" dirty="0">
                <a:latin typeface="+mn-lt"/>
                <a:ea typeface="+mn-ea"/>
              </a:rPr>
              <a:t>role</a:t>
            </a:r>
            <a:r>
              <a:rPr lang="en-US" sz="2200" spc="32" dirty="0">
                <a:latin typeface="+mn-lt"/>
                <a:ea typeface="+mn-ea"/>
              </a:rPr>
              <a:t> </a:t>
            </a:r>
            <a:r>
              <a:rPr lang="en-US" sz="2200" dirty="0">
                <a:latin typeface="+mn-lt"/>
                <a:ea typeface="+mn-ea"/>
              </a:rPr>
              <a:t>playing</a:t>
            </a:r>
            <a:r>
              <a:rPr lang="en-US" sz="2200" spc="22" dirty="0">
                <a:latin typeface="+mn-lt"/>
                <a:ea typeface="+mn-ea"/>
              </a:rPr>
              <a:t> </a:t>
            </a:r>
            <a:r>
              <a:rPr lang="en-US" sz="2200" dirty="0">
                <a:latin typeface="+mn-lt"/>
                <a:ea typeface="+mn-ea"/>
              </a:rPr>
              <a:t>friends,</a:t>
            </a:r>
            <a:r>
              <a:rPr lang="en-US" sz="2200" spc="19" dirty="0">
                <a:latin typeface="+mn-lt"/>
                <a:ea typeface="+mn-ea"/>
              </a:rPr>
              <a:t> </a:t>
            </a:r>
            <a:r>
              <a:rPr lang="en-US" sz="2200" dirty="0">
                <a:latin typeface="+mn-lt"/>
                <a:ea typeface="+mn-ea"/>
              </a:rPr>
              <a:t>it</a:t>
            </a:r>
            <a:r>
              <a:rPr lang="en-US" sz="2200" spc="29" dirty="0">
                <a:latin typeface="+mn-lt"/>
                <a:ea typeface="+mn-ea"/>
              </a:rPr>
              <a:t> </a:t>
            </a:r>
            <a:r>
              <a:rPr lang="en-US" sz="2200" dirty="0">
                <a:latin typeface="+mn-lt"/>
                <a:ea typeface="+mn-ea"/>
              </a:rPr>
              <a:t>means</a:t>
            </a:r>
            <a:r>
              <a:rPr lang="en-US" sz="2200" spc="13" dirty="0">
                <a:latin typeface="+mn-lt"/>
                <a:ea typeface="+mn-ea"/>
              </a:rPr>
              <a:t> </a:t>
            </a:r>
            <a:r>
              <a:rPr lang="en-US" sz="2200" spc="-16" dirty="0">
                <a:latin typeface="+mn-lt"/>
                <a:ea typeface="+mn-ea"/>
              </a:rPr>
              <a:t>an </a:t>
            </a:r>
            <a:r>
              <a:rPr lang="en-US" sz="2200" dirty="0">
                <a:latin typeface="+mn-lt"/>
                <a:ea typeface="+mn-ea"/>
              </a:rPr>
              <a:t>actual</a:t>
            </a:r>
            <a:r>
              <a:rPr lang="en-US" sz="2200" spc="19" dirty="0">
                <a:latin typeface="+mn-lt"/>
                <a:ea typeface="+mn-ea"/>
              </a:rPr>
              <a:t> </a:t>
            </a:r>
            <a:r>
              <a:rPr lang="en-US" sz="2200" dirty="0">
                <a:latin typeface="+mn-lt"/>
                <a:ea typeface="+mn-ea"/>
              </a:rPr>
              <a:t>social</a:t>
            </a:r>
            <a:r>
              <a:rPr lang="en-US" sz="2200" spc="22" dirty="0">
                <a:latin typeface="+mn-lt"/>
                <a:ea typeface="+mn-ea"/>
              </a:rPr>
              <a:t> </a:t>
            </a:r>
            <a:r>
              <a:rPr lang="en-US" sz="2200" dirty="0">
                <a:latin typeface="+mn-lt"/>
                <a:ea typeface="+mn-ea"/>
              </a:rPr>
              <a:t>network.</a:t>
            </a:r>
            <a:r>
              <a:rPr lang="en-US" sz="2200" spc="22" dirty="0">
                <a:latin typeface="+mn-lt"/>
                <a:ea typeface="+mn-ea"/>
              </a:rPr>
              <a:t> </a:t>
            </a:r>
          </a:p>
          <a:p>
            <a:pPr marL="188138" marR="269175" indent="-228600" eaLnBrk="1" hangingPunct="1">
              <a:lnSpc>
                <a:spcPct val="90000"/>
              </a:lnSpc>
              <a:spcBef>
                <a:spcPts val="487"/>
              </a:spcBef>
              <a:buFont typeface="Arial" panose="020B0604020202020204" pitchFamily="34" charset="0"/>
              <a:buChar char="•"/>
              <a:tabLst>
                <a:tab pos="189360" algn="l"/>
              </a:tabLst>
            </a:pPr>
            <a:r>
              <a:rPr lang="en-US" sz="2200" dirty="0">
                <a:latin typeface="+mn-lt"/>
                <a:ea typeface="+mn-ea"/>
              </a:rPr>
              <a:t>Whether</a:t>
            </a:r>
            <a:r>
              <a:rPr lang="en-US" sz="2200" spc="6" dirty="0">
                <a:latin typeface="+mn-lt"/>
                <a:ea typeface="+mn-ea"/>
              </a:rPr>
              <a:t> </a:t>
            </a:r>
            <a:r>
              <a:rPr lang="en-US" sz="2200" dirty="0">
                <a:latin typeface="+mn-lt"/>
                <a:ea typeface="+mn-ea"/>
              </a:rPr>
              <a:t>a</a:t>
            </a:r>
            <a:r>
              <a:rPr lang="en-US" sz="2200" spc="38" dirty="0">
                <a:latin typeface="+mn-lt"/>
                <a:ea typeface="+mn-ea"/>
              </a:rPr>
              <a:t> </a:t>
            </a:r>
            <a:r>
              <a:rPr lang="en-US" sz="2200" spc="-6" dirty="0">
                <a:latin typeface="+mn-lt"/>
                <a:ea typeface="+mn-ea"/>
              </a:rPr>
              <a:t>sports </a:t>
            </a:r>
            <a:r>
              <a:rPr lang="en-US" sz="2200" dirty="0">
                <a:latin typeface="+mn-lt"/>
                <a:ea typeface="+mn-ea"/>
              </a:rPr>
              <a:t>team,</a:t>
            </a:r>
            <a:r>
              <a:rPr lang="en-US" sz="2200" spc="6" dirty="0">
                <a:latin typeface="+mn-lt"/>
                <a:ea typeface="+mn-ea"/>
              </a:rPr>
              <a:t> </a:t>
            </a:r>
            <a:r>
              <a:rPr lang="en-US" sz="2200" dirty="0">
                <a:latin typeface="+mn-lt"/>
                <a:ea typeface="+mn-ea"/>
              </a:rPr>
              <a:t>volunteering,</a:t>
            </a:r>
            <a:r>
              <a:rPr lang="en-US" sz="2200" spc="13" dirty="0">
                <a:latin typeface="+mn-lt"/>
                <a:ea typeface="+mn-ea"/>
              </a:rPr>
              <a:t> </a:t>
            </a:r>
            <a:r>
              <a:rPr lang="en-US" sz="2200" dirty="0">
                <a:latin typeface="+mn-lt"/>
                <a:ea typeface="+mn-ea"/>
              </a:rPr>
              <a:t>or</a:t>
            </a:r>
            <a:r>
              <a:rPr lang="en-US" sz="2200" spc="38" dirty="0">
                <a:latin typeface="+mn-lt"/>
                <a:ea typeface="+mn-ea"/>
              </a:rPr>
              <a:t> </a:t>
            </a:r>
            <a:r>
              <a:rPr lang="en-US" sz="2200" dirty="0">
                <a:latin typeface="+mn-lt"/>
                <a:ea typeface="+mn-ea"/>
              </a:rPr>
              <a:t>even</a:t>
            </a:r>
            <a:r>
              <a:rPr lang="en-US" sz="2200" spc="16" dirty="0">
                <a:latin typeface="+mn-lt"/>
                <a:ea typeface="+mn-ea"/>
              </a:rPr>
              <a:t> </a:t>
            </a:r>
            <a:r>
              <a:rPr lang="en-US" sz="2200" dirty="0">
                <a:latin typeface="+mn-lt"/>
                <a:ea typeface="+mn-ea"/>
              </a:rPr>
              <a:t>a</a:t>
            </a:r>
            <a:r>
              <a:rPr lang="en-US" sz="2200" spc="38" dirty="0">
                <a:latin typeface="+mn-lt"/>
                <a:ea typeface="+mn-ea"/>
              </a:rPr>
              <a:t> </a:t>
            </a:r>
            <a:r>
              <a:rPr lang="en-US" sz="2200" spc="-6" dirty="0">
                <a:latin typeface="+mn-lt"/>
                <a:ea typeface="+mn-ea"/>
              </a:rPr>
              <a:t>sewing 	</a:t>
            </a:r>
            <a:r>
              <a:rPr lang="en-US" sz="2200" dirty="0">
                <a:latin typeface="+mn-lt"/>
                <a:ea typeface="+mn-ea"/>
              </a:rPr>
              <a:t>circle, having</a:t>
            </a:r>
            <a:r>
              <a:rPr lang="en-US" sz="2200" spc="13" dirty="0">
                <a:latin typeface="+mn-lt"/>
                <a:ea typeface="+mn-ea"/>
              </a:rPr>
              <a:t> </a:t>
            </a:r>
            <a:r>
              <a:rPr lang="en-US" sz="2200" dirty="0">
                <a:latin typeface="+mn-lt"/>
                <a:ea typeface="+mn-ea"/>
              </a:rPr>
              <a:t>lots</a:t>
            </a:r>
            <a:r>
              <a:rPr lang="en-US" sz="2200" spc="22" dirty="0">
                <a:latin typeface="+mn-lt"/>
                <a:ea typeface="+mn-ea"/>
              </a:rPr>
              <a:t> </a:t>
            </a:r>
            <a:r>
              <a:rPr lang="en-US" sz="2200" dirty="0">
                <a:latin typeface="+mn-lt"/>
                <a:ea typeface="+mn-ea"/>
              </a:rPr>
              <a:t>of</a:t>
            </a:r>
            <a:r>
              <a:rPr lang="en-US" sz="2200" spc="26" dirty="0">
                <a:latin typeface="+mn-lt"/>
                <a:ea typeface="+mn-ea"/>
              </a:rPr>
              <a:t> </a:t>
            </a:r>
            <a:r>
              <a:rPr lang="en-US" sz="2200" dirty="0">
                <a:latin typeface="+mn-lt"/>
                <a:ea typeface="+mn-ea"/>
              </a:rPr>
              <a:t>friends</a:t>
            </a:r>
            <a:r>
              <a:rPr lang="en-US" sz="2200" spc="22" dirty="0">
                <a:latin typeface="+mn-lt"/>
                <a:ea typeface="+mn-ea"/>
              </a:rPr>
              <a:t> </a:t>
            </a:r>
            <a:r>
              <a:rPr lang="en-US" sz="2200" dirty="0">
                <a:latin typeface="+mn-lt"/>
                <a:ea typeface="+mn-ea"/>
              </a:rPr>
              <a:t>can</a:t>
            </a:r>
            <a:r>
              <a:rPr lang="en-US" sz="2200" spc="22" dirty="0">
                <a:latin typeface="+mn-lt"/>
                <a:ea typeface="+mn-ea"/>
              </a:rPr>
              <a:t> </a:t>
            </a:r>
            <a:r>
              <a:rPr lang="en-US" sz="2200" dirty="0">
                <a:latin typeface="+mn-lt"/>
                <a:ea typeface="+mn-ea"/>
              </a:rPr>
              <a:t>lead</a:t>
            </a:r>
            <a:r>
              <a:rPr lang="en-US" sz="2200" spc="26" dirty="0">
                <a:latin typeface="+mn-lt"/>
                <a:ea typeface="+mn-ea"/>
              </a:rPr>
              <a:t> </a:t>
            </a:r>
            <a:r>
              <a:rPr lang="en-US" sz="2200" spc="-16" dirty="0">
                <a:latin typeface="+mn-lt"/>
                <a:ea typeface="+mn-ea"/>
              </a:rPr>
              <a:t>to </a:t>
            </a:r>
            <a:r>
              <a:rPr lang="en-US" sz="2200" dirty="0">
                <a:latin typeface="+mn-lt"/>
                <a:ea typeface="+mn-ea"/>
              </a:rPr>
              <a:t>longevity.</a:t>
            </a:r>
            <a:r>
              <a:rPr lang="en-US" sz="2200" spc="10" dirty="0">
                <a:latin typeface="+mn-lt"/>
                <a:ea typeface="+mn-ea"/>
              </a:rPr>
              <a:t> </a:t>
            </a:r>
          </a:p>
          <a:p>
            <a:pPr marL="188138" marR="269175" indent="-228600" eaLnBrk="1" hangingPunct="1">
              <a:lnSpc>
                <a:spcPct val="90000"/>
              </a:lnSpc>
              <a:spcBef>
                <a:spcPts val="487"/>
              </a:spcBef>
              <a:buFont typeface="Arial" panose="020B0604020202020204" pitchFamily="34" charset="0"/>
              <a:buChar char="•"/>
              <a:tabLst>
                <a:tab pos="189360" algn="l"/>
              </a:tabLst>
            </a:pPr>
            <a:r>
              <a:rPr lang="en-US" sz="2200" dirty="0">
                <a:latin typeface="+mn-lt"/>
                <a:ea typeface="+mn-ea"/>
              </a:rPr>
              <a:t>It</a:t>
            </a:r>
            <a:r>
              <a:rPr lang="en-US" sz="2200" spc="29" dirty="0">
                <a:latin typeface="+mn-lt"/>
                <a:ea typeface="+mn-ea"/>
              </a:rPr>
              <a:t> </a:t>
            </a:r>
            <a:r>
              <a:rPr lang="en-US" sz="2200" dirty="0">
                <a:latin typeface="+mn-lt"/>
                <a:ea typeface="+mn-ea"/>
              </a:rPr>
              <a:t>also</a:t>
            </a:r>
            <a:r>
              <a:rPr lang="en-US" sz="2200" spc="16" dirty="0">
                <a:latin typeface="+mn-lt"/>
                <a:ea typeface="+mn-ea"/>
              </a:rPr>
              <a:t> </a:t>
            </a:r>
            <a:r>
              <a:rPr lang="en-US" sz="2200" dirty="0">
                <a:latin typeface="+mn-lt"/>
                <a:ea typeface="+mn-ea"/>
              </a:rPr>
              <a:t>gives</a:t>
            </a:r>
            <a:r>
              <a:rPr lang="en-US" sz="2200" spc="19" dirty="0">
                <a:latin typeface="+mn-lt"/>
                <a:ea typeface="+mn-ea"/>
              </a:rPr>
              <a:t> </a:t>
            </a:r>
            <a:r>
              <a:rPr lang="en-US" sz="2200" dirty="0">
                <a:latin typeface="+mn-lt"/>
                <a:ea typeface="+mn-ea"/>
              </a:rPr>
              <a:t>you</a:t>
            </a:r>
            <a:r>
              <a:rPr lang="en-US" sz="2200" spc="42" dirty="0">
                <a:latin typeface="+mn-lt"/>
                <a:ea typeface="+mn-ea"/>
              </a:rPr>
              <a:t> </a:t>
            </a:r>
            <a:r>
              <a:rPr lang="en-US" sz="2200" dirty="0">
                <a:latin typeface="+mn-lt"/>
                <a:ea typeface="+mn-ea"/>
              </a:rPr>
              <a:t>purpose</a:t>
            </a:r>
            <a:r>
              <a:rPr lang="en-US" sz="2200" spc="16" dirty="0">
                <a:latin typeface="+mn-lt"/>
                <a:ea typeface="+mn-ea"/>
              </a:rPr>
              <a:t> </a:t>
            </a:r>
            <a:r>
              <a:rPr lang="en-US" sz="2200" spc="-16" dirty="0">
                <a:latin typeface="+mn-lt"/>
                <a:ea typeface="+mn-ea"/>
              </a:rPr>
              <a:t>and </a:t>
            </a:r>
            <a:r>
              <a:rPr lang="en-US" sz="2200" dirty="0">
                <a:latin typeface="+mn-lt"/>
                <a:ea typeface="+mn-ea"/>
              </a:rPr>
              <a:t>something</a:t>
            </a:r>
            <a:r>
              <a:rPr lang="en-US" sz="2200" spc="-16" dirty="0">
                <a:latin typeface="+mn-lt"/>
                <a:ea typeface="+mn-ea"/>
              </a:rPr>
              <a:t> </a:t>
            </a:r>
            <a:r>
              <a:rPr lang="en-US" sz="2200" dirty="0">
                <a:latin typeface="+mn-lt"/>
                <a:ea typeface="+mn-ea"/>
              </a:rPr>
              <a:t>to</a:t>
            </a:r>
            <a:r>
              <a:rPr lang="en-US" sz="2200" spc="19" dirty="0">
                <a:latin typeface="+mn-lt"/>
                <a:ea typeface="+mn-ea"/>
              </a:rPr>
              <a:t> </a:t>
            </a:r>
            <a:r>
              <a:rPr lang="en-US" sz="2200" dirty="0">
                <a:latin typeface="+mn-lt"/>
                <a:ea typeface="+mn-ea"/>
              </a:rPr>
              <a:t>look</a:t>
            </a:r>
            <a:r>
              <a:rPr lang="en-US" sz="2200" spc="19" dirty="0">
                <a:latin typeface="+mn-lt"/>
                <a:ea typeface="+mn-ea"/>
              </a:rPr>
              <a:t> </a:t>
            </a:r>
            <a:r>
              <a:rPr lang="en-US" sz="2200" dirty="0">
                <a:latin typeface="+mn-lt"/>
                <a:ea typeface="+mn-ea"/>
              </a:rPr>
              <a:t>forward</a:t>
            </a:r>
            <a:r>
              <a:rPr lang="en-US" sz="2200" spc="29" dirty="0">
                <a:latin typeface="+mn-lt"/>
                <a:ea typeface="+mn-ea"/>
              </a:rPr>
              <a:t> </a:t>
            </a:r>
            <a:r>
              <a:rPr lang="en-US" sz="2200" dirty="0">
                <a:latin typeface="+mn-lt"/>
                <a:ea typeface="+mn-ea"/>
              </a:rPr>
              <a:t>to.</a:t>
            </a:r>
            <a:r>
              <a:rPr lang="en-US" sz="2200" spc="16" dirty="0">
                <a:latin typeface="+mn-lt"/>
                <a:ea typeface="+mn-ea"/>
              </a:rPr>
              <a:t> </a:t>
            </a:r>
          </a:p>
          <a:p>
            <a:pPr marL="188138" marR="269175" indent="-228600" eaLnBrk="1" hangingPunct="1">
              <a:lnSpc>
                <a:spcPct val="90000"/>
              </a:lnSpc>
              <a:spcBef>
                <a:spcPts val="487"/>
              </a:spcBef>
              <a:buFont typeface="Arial" panose="020B0604020202020204" pitchFamily="34" charset="0"/>
              <a:buChar char="•"/>
              <a:tabLst>
                <a:tab pos="189360" algn="l"/>
              </a:tabLst>
            </a:pPr>
            <a:r>
              <a:rPr lang="en-US" sz="2200" dirty="0">
                <a:latin typeface="+mn-lt"/>
                <a:ea typeface="+mn-ea"/>
              </a:rPr>
              <a:t>If</a:t>
            </a:r>
            <a:r>
              <a:rPr lang="en-US" sz="2200" spc="26" dirty="0">
                <a:latin typeface="+mn-lt"/>
                <a:ea typeface="+mn-ea"/>
              </a:rPr>
              <a:t> </a:t>
            </a:r>
            <a:r>
              <a:rPr lang="en-US" sz="2200" dirty="0">
                <a:latin typeface="+mn-lt"/>
                <a:ea typeface="+mn-ea"/>
              </a:rPr>
              <a:t>you</a:t>
            </a:r>
            <a:r>
              <a:rPr lang="en-US" sz="2200" spc="35" dirty="0">
                <a:latin typeface="+mn-lt"/>
                <a:ea typeface="+mn-ea"/>
              </a:rPr>
              <a:t> </a:t>
            </a:r>
            <a:r>
              <a:rPr lang="en-US" sz="2200" spc="-13" dirty="0">
                <a:latin typeface="+mn-lt"/>
                <a:ea typeface="+mn-ea"/>
              </a:rPr>
              <a:t>need </a:t>
            </a:r>
            <a:r>
              <a:rPr lang="en-US" sz="2200" dirty="0">
                <a:latin typeface="+mn-lt"/>
                <a:ea typeface="+mn-ea"/>
              </a:rPr>
              <a:t>help</a:t>
            </a:r>
            <a:r>
              <a:rPr lang="en-US" sz="2200" spc="22" dirty="0">
                <a:latin typeface="+mn-lt"/>
                <a:ea typeface="+mn-ea"/>
              </a:rPr>
              <a:t> </a:t>
            </a:r>
            <a:r>
              <a:rPr lang="en-US" sz="2200" dirty="0">
                <a:latin typeface="+mn-lt"/>
                <a:ea typeface="+mn-ea"/>
              </a:rPr>
              <a:t>getting</a:t>
            </a:r>
            <a:r>
              <a:rPr lang="en-US" sz="2200" spc="22" dirty="0">
                <a:latin typeface="+mn-lt"/>
                <a:ea typeface="+mn-ea"/>
              </a:rPr>
              <a:t> </a:t>
            </a:r>
            <a:r>
              <a:rPr lang="en-US" sz="2200" dirty="0">
                <a:latin typeface="+mn-lt"/>
                <a:ea typeface="+mn-ea"/>
              </a:rPr>
              <a:t>started,</a:t>
            </a:r>
            <a:r>
              <a:rPr lang="en-US" sz="2200" spc="26" dirty="0">
                <a:latin typeface="+mn-lt"/>
                <a:ea typeface="+mn-ea"/>
              </a:rPr>
              <a:t> </a:t>
            </a:r>
            <a:r>
              <a:rPr lang="en-US" sz="2200" dirty="0">
                <a:latin typeface="+mn-lt"/>
                <a:ea typeface="+mn-ea"/>
              </a:rPr>
              <a:t>try</a:t>
            </a:r>
            <a:r>
              <a:rPr lang="en-US" sz="2200" spc="38" dirty="0">
                <a:latin typeface="+mn-lt"/>
                <a:ea typeface="+mn-ea"/>
              </a:rPr>
              <a:t> </a:t>
            </a:r>
            <a:r>
              <a:rPr lang="en-US" sz="2200" u="sng" dirty="0">
                <a:uFill>
                  <a:solidFill>
                    <a:srgbClr val="000000"/>
                  </a:solidFill>
                </a:uFill>
                <a:latin typeface="+mn-lt"/>
                <a:ea typeface="+mn-ea"/>
              </a:rPr>
              <a:t>volunteering</a:t>
            </a:r>
            <a:r>
              <a:rPr lang="en-US" sz="2200" spc="16" dirty="0">
                <a:latin typeface="+mn-lt"/>
                <a:ea typeface="+mn-ea"/>
              </a:rPr>
              <a:t> </a:t>
            </a:r>
            <a:r>
              <a:rPr lang="en-US" sz="2200" spc="-16" dirty="0">
                <a:latin typeface="+mn-lt"/>
                <a:ea typeface="+mn-ea"/>
              </a:rPr>
              <a:t>in </a:t>
            </a:r>
            <a:r>
              <a:rPr lang="en-US" sz="2200" dirty="0">
                <a:latin typeface="+mn-lt"/>
                <a:ea typeface="+mn-ea"/>
              </a:rPr>
              <a:t>Spiritual</a:t>
            </a:r>
            <a:r>
              <a:rPr lang="en-US" sz="2200" spc="6" dirty="0">
                <a:latin typeface="+mn-lt"/>
                <a:ea typeface="+mn-ea"/>
              </a:rPr>
              <a:t> </a:t>
            </a:r>
            <a:r>
              <a:rPr lang="en-US" sz="2200" spc="-6" dirty="0">
                <a:latin typeface="+mn-lt"/>
                <a:ea typeface="+mn-ea"/>
              </a:rPr>
              <a:t>setting.</a:t>
            </a:r>
            <a:endParaRPr lang="en-US" sz="2200" dirty="0">
              <a:latin typeface="+mn-lt"/>
              <a:ea typeface="+mn-ea"/>
            </a:endParaRPr>
          </a:p>
        </p:txBody>
      </p:sp>
      <p:sp>
        <p:nvSpPr>
          <p:cNvPr id="18" name="object 18"/>
          <p:cNvSpPr txBox="1">
            <a:spLocks noGrp="1"/>
          </p:cNvSpPr>
          <p:nvPr>
            <p:ph type="sldNum" sz="quarter" idx="7"/>
          </p:nvPr>
        </p:nvSpPr>
        <p:spPr>
          <a:xfrm>
            <a:off x="7234425" y="10465845"/>
            <a:ext cx="280670" cy="182358"/>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spcAft>
                <a:spcPts val="600"/>
              </a:spcAft>
            </a:pPr>
            <a:fld id="{81D60167-4931-47E6-BA6A-407CBD079E47}" type="slidenum">
              <a:rPr lang="en-US" spc="-25" smtClean="0"/>
              <a:pPr marL="38100">
                <a:lnSpc>
                  <a:spcPts val="1420"/>
                </a:lnSpc>
                <a:spcAft>
                  <a:spcPts val="600"/>
                </a:spcAft>
              </a:pPr>
              <a:t>69</a:t>
            </a:fld>
            <a:endParaRPr lang="en-US" spc="-16"/>
          </a:p>
        </p:txBody>
      </p:sp>
      <p:sp>
        <p:nvSpPr>
          <p:cNvPr id="6" name="TextBox 5">
            <a:extLst>
              <a:ext uri="{FF2B5EF4-FFF2-40B4-BE49-F238E27FC236}">
                <a16:creationId xmlns:a16="http://schemas.microsoft.com/office/drawing/2014/main" id="{2765A1FF-EB11-D208-F49F-7222C93AEFCE}"/>
              </a:ext>
            </a:extLst>
          </p:cNvPr>
          <p:cNvSpPr txBox="1"/>
          <p:nvPr/>
        </p:nvSpPr>
        <p:spPr>
          <a:xfrm>
            <a:off x="1084599" y="2356374"/>
            <a:ext cx="2545292" cy="954107"/>
          </a:xfrm>
          <a:prstGeom prst="rect">
            <a:avLst/>
          </a:prstGeom>
          <a:noFill/>
        </p:spPr>
        <p:txBody>
          <a:bodyPr wrap="square" rtlCol="0">
            <a:spAutoFit/>
          </a:bodyPr>
          <a:lstStyle/>
          <a:p>
            <a:pPr>
              <a:spcAft>
                <a:spcPts val="600"/>
              </a:spcAft>
            </a:pPr>
            <a:r>
              <a:rPr lang="en-US" sz="2800" kern="1200" dirty="0">
                <a:solidFill>
                  <a:srgbClr val="FFC000"/>
                </a:solidFill>
                <a:latin typeface="+mj-lt"/>
                <a:ea typeface="+mj-ea"/>
                <a:cs typeface="+mj-cs"/>
              </a:rPr>
              <a:t>Blue Zones: </a:t>
            </a:r>
            <a:r>
              <a:rPr lang="en-US" sz="2800" u="heavy" dirty="0">
                <a:solidFill>
                  <a:srgbClr val="FFC000"/>
                </a:solidFill>
                <a:uFill>
                  <a:solidFill>
                    <a:srgbClr val="000000"/>
                  </a:solidFill>
                </a:uFill>
                <a:latin typeface="+mj-lt"/>
                <a:cs typeface="Helvetica"/>
              </a:rPr>
              <a:t>Social</a:t>
            </a:r>
            <a:r>
              <a:rPr lang="en-US" sz="2800" u="heavy" spc="42" dirty="0">
                <a:solidFill>
                  <a:srgbClr val="FFC000"/>
                </a:solidFill>
                <a:uFill>
                  <a:solidFill>
                    <a:srgbClr val="000000"/>
                  </a:solidFill>
                </a:uFill>
                <a:latin typeface="+mj-lt"/>
                <a:cs typeface="Helvetica"/>
              </a:rPr>
              <a:t> </a:t>
            </a:r>
            <a:r>
              <a:rPr lang="en-US" sz="2800" u="heavy" dirty="0">
                <a:solidFill>
                  <a:srgbClr val="FFC000"/>
                </a:solidFill>
                <a:uFill>
                  <a:solidFill>
                    <a:srgbClr val="000000"/>
                  </a:solidFill>
                </a:uFill>
                <a:latin typeface="+mj-lt"/>
                <a:cs typeface="Helvetica"/>
              </a:rPr>
              <a:t>Network</a:t>
            </a:r>
            <a:endParaRPr lang="en-US" sz="2800" dirty="0">
              <a:solidFill>
                <a:srgbClr val="FFC000"/>
              </a:solidFill>
              <a:latin typeface="+mj-lt"/>
            </a:endParaRPr>
          </a:p>
        </p:txBody>
      </p:sp>
    </p:spTree>
    <p:extLst>
      <p:ext uri="{BB962C8B-B14F-4D97-AF65-F5344CB8AC3E}">
        <p14:creationId xmlns:p14="http://schemas.microsoft.com/office/powerpoint/2010/main" val="8161968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79290" y="2312315"/>
            <a:ext cx="6799263" cy="2844800"/>
          </a:xfrm>
        </p:spPr>
        <p:txBody>
          <a:bodyPr/>
          <a:lstStyle/>
          <a:p>
            <a:pPr>
              <a:buFont typeface="Wingdings" panose="05000000000000000000" pitchFamily="2" charset="2"/>
              <a:buChar char="§"/>
            </a:pPr>
            <a:r>
              <a:rPr lang="en-US" b="1" dirty="0"/>
              <a:t>Long term, not quick fix</a:t>
            </a:r>
          </a:p>
          <a:p>
            <a:pPr>
              <a:buFont typeface="Wingdings" panose="05000000000000000000" pitchFamily="2" charset="2"/>
              <a:buChar char="§"/>
            </a:pPr>
            <a:r>
              <a:rPr lang="en-US" b="1" dirty="0"/>
              <a:t>Eating better</a:t>
            </a:r>
          </a:p>
          <a:p>
            <a:pPr>
              <a:buFont typeface="Wingdings" panose="05000000000000000000" pitchFamily="2" charset="2"/>
              <a:buChar char="§"/>
            </a:pPr>
            <a:r>
              <a:rPr lang="en-US" b="1" dirty="0"/>
              <a:t>More exercise</a:t>
            </a:r>
          </a:p>
          <a:p>
            <a:pPr>
              <a:buFont typeface="Wingdings" panose="05000000000000000000" pitchFamily="2" charset="2"/>
              <a:buChar char="§"/>
            </a:pPr>
            <a:r>
              <a:rPr lang="en-US" b="1" dirty="0"/>
              <a:t>Join the Magic Foundation</a:t>
            </a:r>
          </a:p>
        </p:txBody>
      </p:sp>
      <p:pic>
        <p:nvPicPr>
          <p:cNvPr id="21524" name="Picture 20" descr="http://cdn.skinnyms.com/wp-content/uploads/2014/04/10-Tips-for-a-Happy-and-Healthy-Lifestyle-Image-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0843" y="4807961"/>
            <a:ext cx="1617231" cy="1372515"/>
          </a:xfrm>
          <a:prstGeom prst="rect">
            <a:avLst/>
          </a:prstGeom>
          <a:noFill/>
          <a:extLst>
            <a:ext uri="{909E8E84-426E-40dd-AFC4-6F175D3DCCD1}">
              <a14:hiddenFill xmlns:a14="http://schemas.microsoft.com/office/drawing/2010/main" xmlns="">
                <a:solidFill>
                  <a:srgbClr val="FFFFFF"/>
                </a:solidFill>
              </a14:hiddenFill>
            </a:ext>
          </a:extLst>
        </p:spPr>
      </p:pic>
      <p:pic>
        <p:nvPicPr>
          <p:cNvPr id="21526" name="Picture 22" descr="Image result for exerc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1" y="4807961"/>
            <a:ext cx="1655419" cy="1414464"/>
          </a:xfrm>
          <a:prstGeom prst="rect">
            <a:avLst/>
          </a:prstGeom>
          <a:noFill/>
          <a:extLst>
            <a:ext uri="{909E8E84-426E-40dd-AFC4-6F175D3DCCD1}">
              <a14:hiddenFill xmlns:a14="http://schemas.microsoft.com/office/drawing/2010/main" xmlns="">
                <a:solidFill>
                  <a:srgbClr val="FFFFFF"/>
                </a:solidFill>
              </a14:hiddenFill>
            </a:ext>
          </a:extLst>
        </p:spPr>
      </p:pic>
      <p:pic>
        <p:nvPicPr>
          <p:cNvPr id="21534" name="Picture 30" descr="http://www.brighteyecounselling.co.uk/images/lifesty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3758" y="4807961"/>
            <a:ext cx="1796143" cy="14144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id="{CF7ABB56-C3FB-18C2-3CF1-587589358422}"/>
              </a:ext>
            </a:extLst>
          </p:cNvPr>
          <p:cNvSpPr txBox="1"/>
          <p:nvPr/>
        </p:nvSpPr>
        <p:spPr>
          <a:xfrm>
            <a:off x="2079290" y="308322"/>
            <a:ext cx="7283073" cy="1077218"/>
          </a:xfrm>
          <a:prstGeom prst="rect">
            <a:avLst/>
          </a:prstGeom>
          <a:noFill/>
        </p:spPr>
        <p:txBody>
          <a:bodyPr wrap="square">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What is the Difference between a Diet and Life Style Changes</a:t>
            </a:r>
          </a:p>
        </p:txBody>
      </p:sp>
    </p:spTree>
    <p:extLst>
      <p:ext uri="{BB962C8B-B14F-4D97-AF65-F5344CB8AC3E}">
        <p14:creationId xmlns:p14="http://schemas.microsoft.com/office/powerpoint/2010/main" val="43004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29D924B-867B-24A2-4263-1840B35E40B1}"/>
              </a:ext>
            </a:extLst>
          </p:cNvPr>
          <p:cNvSpPr txBox="1"/>
          <p:nvPr/>
        </p:nvSpPr>
        <p:spPr>
          <a:xfrm>
            <a:off x="4531066" y="1526033"/>
            <a:ext cx="4671335" cy="3935281"/>
          </a:xfrm>
          <a:prstGeom prst="rect">
            <a:avLst/>
          </a:prstGeom>
        </p:spPr>
        <p:txBody>
          <a:bodyPr vert="horz" lIns="91440" tIns="45720" rIns="91440" bIns="45720" rtlCol="0">
            <a:normAutofit/>
          </a:bodyPr>
          <a:lstStyle/>
          <a:p>
            <a:pPr marL="190174" marR="134384" indent="-228600" eaLnBrk="1" hangingPunct="1">
              <a:lnSpc>
                <a:spcPct val="90000"/>
              </a:lnSpc>
              <a:spcBef>
                <a:spcPts val="471"/>
              </a:spcBef>
              <a:buFont typeface="Arial" panose="020B0604020202020204" pitchFamily="34" charset="0"/>
              <a:buChar char="•"/>
              <a:tabLst>
                <a:tab pos="190174" algn="l"/>
              </a:tabLst>
            </a:pPr>
            <a:r>
              <a:rPr lang="en-US" dirty="0">
                <a:latin typeface="+mn-lt"/>
                <a:ea typeface="+mn-ea"/>
              </a:rPr>
              <a:t>Believing in</a:t>
            </a:r>
            <a:r>
              <a:rPr lang="en-US" spc="26" dirty="0">
                <a:latin typeface="+mn-lt"/>
                <a:ea typeface="+mn-ea"/>
              </a:rPr>
              <a:t> </a:t>
            </a:r>
            <a:r>
              <a:rPr lang="en-US" dirty="0">
                <a:latin typeface="+mn-lt"/>
                <a:ea typeface="+mn-ea"/>
              </a:rPr>
              <a:t>God</a:t>
            </a:r>
            <a:r>
              <a:rPr lang="en-US" spc="29" dirty="0">
                <a:latin typeface="+mn-lt"/>
                <a:ea typeface="+mn-ea"/>
              </a:rPr>
              <a:t> </a:t>
            </a:r>
            <a:r>
              <a:rPr lang="en-US" dirty="0">
                <a:latin typeface="+mn-lt"/>
                <a:ea typeface="+mn-ea"/>
              </a:rPr>
              <a:t>and</a:t>
            </a:r>
            <a:r>
              <a:rPr lang="en-US" spc="19" dirty="0">
                <a:latin typeface="+mn-lt"/>
                <a:ea typeface="+mn-ea"/>
              </a:rPr>
              <a:t> </a:t>
            </a:r>
            <a:r>
              <a:rPr lang="en-US" dirty="0">
                <a:latin typeface="+mn-lt"/>
                <a:ea typeface="+mn-ea"/>
              </a:rPr>
              <a:t>having</a:t>
            </a:r>
            <a:r>
              <a:rPr lang="en-US" spc="10" dirty="0">
                <a:latin typeface="+mn-lt"/>
                <a:ea typeface="+mn-ea"/>
              </a:rPr>
              <a:t> </a:t>
            </a:r>
            <a:r>
              <a:rPr lang="en-US" spc="-32" dirty="0">
                <a:latin typeface="+mn-lt"/>
                <a:ea typeface="+mn-ea"/>
              </a:rPr>
              <a:t>a</a:t>
            </a:r>
            <a:r>
              <a:rPr lang="en-US" spc="321" dirty="0">
                <a:latin typeface="+mn-lt"/>
                <a:ea typeface="+mn-ea"/>
              </a:rPr>
              <a:t> </a:t>
            </a:r>
            <a:r>
              <a:rPr lang="en-US" dirty="0">
                <a:latin typeface="+mn-lt"/>
                <a:ea typeface="+mn-ea"/>
              </a:rPr>
              <a:t>spiritual</a:t>
            </a:r>
            <a:r>
              <a:rPr lang="en-US" spc="-6" dirty="0">
                <a:latin typeface="+mn-lt"/>
                <a:ea typeface="+mn-ea"/>
              </a:rPr>
              <a:t> </a:t>
            </a:r>
            <a:r>
              <a:rPr lang="en-US" dirty="0">
                <a:latin typeface="+mn-lt"/>
                <a:ea typeface="+mn-ea"/>
              </a:rPr>
              <a:t>life</a:t>
            </a:r>
            <a:r>
              <a:rPr lang="en-US" spc="22" dirty="0">
                <a:latin typeface="+mn-lt"/>
                <a:ea typeface="+mn-ea"/>
              </a:rPr>
              <a:t> </a:t>
            </a:r>
            <a:r>
              <a:rPr lang="en-US" dirty="0">
                <a:latin typeface="+mn-lt"/>
                <a:ea typeface="+mn-ea"/>
              </a:rPr>
              <a:t>is</a:t>
            </a:r>
            <a:r>
              <a:rPr lang="en-US" spc="22" dirty="0">
                <a:latin typeface="+mn-lt"/>
                <a:ea typeface="+mn-ea"/>
              </a:rPr>
              <a:t> </a:t>
            </a:r>
            <a:r>
              <a:rPr lang="en-US" dirty="0">
                <a:latin typeface="+mn-lt"/>
                <a:ea typeface="+mn-ea"/>
              </a:rPr>
              <a:t>an</a:t>
            </a:r>
            <a:r>
              <a:rPr lang="en-US" spc="22" dirty="0">
                <a:latin typeface="+mn-lt"/>
                <a:ea typeface="+mn-ea"/>
              </a:rPr>
              <a:t> </a:t>
            </a:r>
            <a:r>
              <a:rPr lang="en-US" dirty="0">
                <a:latin typeface="+mn-lt"/>
                <a:ea typeface="+mn-ea"/>
              </a:rPr>
              <a:t>important </a:t>
            </a:r>
            <a:r>
              <a:rPr lang="en-US" spc="-6" dirty="0">
                <a:latin typeface="+mn-lt"/>
                <a:ea typeface="+mn-ea"/>
              </a:rPr>
              <a:t>longevity </a:t>
            </a:r>
            <a:r>
              <a:rPr lang="en-US" dirty="0">
                <a:latin typeface="+mn-lt"/>
                <a:ea typeface="+mn-ea"/>
              </a:rPr>
              <a:t>secret</a:t>
            </a:r>
            <a:r>
              <a:rPr lang="en-US" spc="-6" dirty="0">
                <a:latin typeface="+mn-lt"/>
                <a:ea typeface="+mn-ea"/>
              </a:rPr>
              <a:t> </a:t>
            </a:r>
            <a:r>
              <a:rPr lang="en-US" dirty="0">
                <a:latin typeface="+mn-lt"/>
                <a:ea typeface="+mn-ea"/>
              </a:rPr>
              <a:t>from</a:t>
            </a:r>
            <a:r>
              <a:rPr lang="en-US" spc="26" dirty="0">
                <a:latin typeface="+mn-lt"/>
                <a:ea typeface="+mn-ea"/>
              </a:rPr>
              <a:t> </a:t>
            </a:r>
            <a:r>
              <a:rPr lang="en-US" dirty="0">
                <a:latin typeface="+mn-lt"/>
                <a:ea typeface="+mn-ea"/>
              </a:rPr>
              <a:t>the</a:t>
            </a:r>
            <a:r>
              <a:rPr lang="en-US" spc="19" dirty="0">
                <a:latin typeface="+mn-lt"/>
                <a:ea typeface="+mn-ea"/>
              </a:rPr>
              <a:t> </a:t>
            </a:r>
            <a:r>
              <a:rPr lang="en-US" dirty="0">
                <a:latin typeface="+mn-lt"/>
                <a:ea typeface="+mn-ea"/>
              </a:rPr>
              <a:t>Blue</a:t>
            </a:r>
            <a:r>
              <a:rPr lang="en-US" spc="10" dirty="0">
                <a:latin typeface="+mn-lt"/>
                <a:ea typeface="+mn-ea"/>
              </a:rPr>
              <a:t> </a:t>
            </a:r>
            <a:r>
              <a:rPr lang="en-US" dirty="0">
                <a:latin typeface="+mn-lt"/>
                <a:ea typeface="+mn-ea"/>
              </a:rPr>
              <a:t>Zones.</a:t>
            </a:r>
            <a:r>
              <a:rPr lang="en-US" spc="3" dirty="0">
                <a:latin typeface="+mn-lt"/>
                <a:ea typeface="+mn-ea"/>
              </a:rPr>
              <a:t> </a:t>
            </a:r>
          </a:p>
          <a:p>
            <a:pPr marL="190174" marR="134384" indent="-228600" eaLnBrk="1" hangingPunct="1">
              <a:lnSpc>
                <a:spcPct val="90000"/>
              </a:lnSpc>
              <a:spcBef>
                <a:spcPts val="471"/>
              </a:spcBef>
              <a:buFont typeface="Arial" panose="020B0604020202020204" pitchFamily="34" charset="0"/>
              <a:buChar char="•"/>
              <a:tabLst>
                <a:tab pos="190174" algn="l"/>
              </a:tabLst>
            </a:pPr>
            <a:r>
              <a:rPr lang="en-US" dirty="0">
                <a:latin typeface="+mn-lt"/>
                <a:ea typeface="+mn-ea"/>
              </a:rPr>
              <a:t>Not</a:t>
            </a:r>
            <a:r>
              <a:rPr lang="en-US" spc="13" dirty="0">
                <a:latin typeface="+mn-lt"/>
                <a:ea typeface="+mn-ea"/>
              </a:rPr>
              <a:t> </a:t>
            </a:r>
            <a:r>
              <a:rPr lang="en-US" spc="-13" dirty="0">
                <a:latin typeface="+mn-lt"/>
                <a:ea typeface="+mn-ea"/>
              </a:rPr>
              <a:t>only </a:t>
            </a:r>
            <a:r>
              <a:rPr lang="en-US" dirty="0">
                <a:latin typeface="+mn-lt"/>
                <a:ea typeface="+mn-ea"/>
              </a:rPr>
              <a:t>does it</a:t>
            </a:r>
            <a:r>
              <a:rPr lang="en-US" spc="22" dirty="0">
                <a:latin typeface="+mn-lt"/>
                <a:ea typeface="+mn-ea"/>
              </a:rPr>
              <a:t> </a:t>
            </a:r>
            <a:r>
              <a:rPr lang="en-US" dirty="0">
                <a:latin typeface="+mn-lt"/>
                <a:ea typeface="+mn-ea"/>
              </a:rPr>
              <a:t>give</a:t>
            </a:r>
            <a:r>
              <a:rPr lang="en-US" spc="13" dirty="0">
                <a:latin typeface="+mn-lt"/>
                <a:ea typeface="+mn-ea"/>
              </a:rPr>
              <a:t> </a:t>
            </a:r>
            <a:r>
              <a:rPr lang="en-US" dirty="0">
                <a:latin typeface="+mn-lt"/>
                <a:ea typeface="+mn-ea"/>
              </a:rPr>
              <a:t>a</a:t>
            </a:r>
            <a:r>
              <a:rPr lang="en-US" spc="29" dirty="0">
                <a:latin typeface="+mn-lt"/>
                <a:ea typeface="+mn-ea"/>
              </a:rPr>
              <a:t> </a:t>
            </a:r>
            <a:r>
              <a:rPr lang="en-US" dirty="0">
                <a:latin typeface="+mn-lt"/>
                <a:ea typeface="+mn-ea"/>
              </a:rPr>
              <a:t>purpose, but</a:t>
            </a:r>
            <a:r>
              <a:rPr lang="en-US" spc="16" dirty="0">
                <a:latin typeface="+mn-lt"/>
                <a:ea typeface="+mn-ea"/>
              </a:rPr>
              <a:t> </a:t>
            </a:r>
            <a:r>
              <a:rPr lang="en-US" dirty="0">
                <a:latin typeface="+mn-lt"/>
                <a:ea typeface="+mn-ea"/>
              </a:rPr>
              <a:t>also</a:t>
            </a:r>
            <a:r>
              <a:rPr lang="en-US" spc="10" dirty="0">
                <a:latin typeface="+mn-lt"/>
                <a:ea typeface="+mn-ea"/>
              </a:rPr>
              <a:t> </a:t>
            </a:r>
            <a:r>
              <a:rPr lang="en-US" spc="-32" dirty="0">
                <a:latin typeface="+mn-lt"/>
                <a:ea typeface="+mn-ea"/>
              </a:rPr>
              <a:t>a </a:t>
            </a:r>
            <a:r>
              <a:rPr lang="en-US" dirty="0">
                <a:latin typeface="+mn-lt"/>
                <a:ea typeface="+mn-ea"/>
              </a:rPr>
              <a:t>sense</a:t>
            </a:r>
            <a:r>
              <a:rPr lang="en-US" spc="10" dirty="0">
                <a:latin typeface="+mn-lt"/>
                <a:ea typeface="+mn-ea"/>
              </a:rPr>
              <a:t> </a:t>
            </a:r>
            <a:r>
              <a:rPr lang="en-US" dirty="0">
                <a:latin typeface="+mn-lt"/>
                <a:ea typeface="+mn-ea"/>
              </a:rPr>
              <a:t>of</a:t>
            </a:r>
            <a:r>
              <a:rPr lang="en-US" spc="32" dirty="0">
                <a:latin typeface="+mn-lt"/>
                <a:ea typeface="+mn-ea"/>
              </a:rPr>
              <a:t> </a:t>
            </a:r>
            <a:r>
              <a:rPr lang="en-US" dirty="0">
                <a:latin typeface="+mn-lt"/>
                <a:ea typeface="+mn-ea"/>
              </a:rPr>
              <a:t>community and</a:t>
            </a:r>
            <a:r>
              <a:rPr lang="en-US" spc="26" dirty="0">
                <a:latin typeface="+mn-lt"/>
                <a:ea typeface="+mn-ea"/>
              </a:rPr>
              <a:t> </a:t>
            </a:r>
            <a:r>
              <a:rPr lang="en-US" spc="-6" dirty="0">
                <a:latin typeface="+mn-lt"/>
                <a:ea typeface="+mn-ea"/>
              </a:rPr>
              <a:t>belonging. </a:t>
            </a:r>
          </a:p>
          <a:p>
            <a:pPr marL="190174" marR="134384" indent="-228600" eaLnBrk="1" hangingPunct="1">
              <a:lnSpc>
                <a:spcPct val="90000"/>
              </a:lnSpc>
              <a:spcBef>
                <a:spcPts val="471"/>
              </a:spcBef>
              <a:buFont typeface="Arial" panose="020B0604020202020204" pitchFamily="34" charset="0"/>
              <a:buChar char="•"/>
              <a:tabLst>
                <a:tab pos="190174" algn="l"/>
              </a:tabLst>
            </a:pPr>
            <a:r>
              <a:rPr lang="en-US" dirty="0">
                <a:latin typeface="+mn-lt"/>
                <a:ea typeface="+mn-ea"/>
              </a:rPr>
              <a:t>The</a:t>
            </a:r>
            <a:r>
              <a:rPr lang="en-US" spc="6" dirty="0">
                <a:latin typeface="+mn-lt"/>
                <a:ea typeface="+mn-ea"/>
              </a:rPr>
              <a:t> </a:t>
            </a:r>
            <a:r>
              <a:rPr lang="en-US" dirty="0">
                <a:latin typeface="+mn-lt"/>
                <a:ea typeface="+mn-ea"/>
              </a:rPr>
              <a:t>power</a:t>
            </a:r>
            <a:r>
              <a:rPr lang="en-US" spc="19" dirty="0">
                <a:latin typeface="+mn-lt"/>
                <a:ea typeface="+mn-ea"/>
              </a:rPr>
              <a:t> </a:t>
            </a:r>
            <a:r>
              <a:rPr lang="en-US" dirty="0">
                <a:latin typeface="+mn-lt"/>
                <a:ea typeface="+mn-ea"/>
              </a:rPr>
              <a:t>of</a:t>
            </a:r>
            <a:r>
              <a:rPr lang="en-US" spc="16" dirty="0">
                <a:latin typeface="+mn-lt"/>
                <a:ea typeface="+mn-ea"/>
              </a:rPr>
              <a:t> </a:t>
            </a:r>
            <a:r>
              <a:rPr lang="en-US" dirty="0">
                <a:latin typeface="+mn-lt"/>
                <a:ea typeface="+mn-ea"/>
              </a:rPr>
              <a:t>prayer</a:t>
            </a:r>
            <a:r>
              <a:rPr lang="en-US" spc="22" dirty="0">
                <a:latin typeface="+mn-lt"/>
                <a:ea typeface="+mn-ea"/>
              </a:rPr>
              <a:t> </a:t>
            </a:r>
            <a:r>
              <a:rPr lang="en-US" dirty="0">
                <a:latin typeface="+mn-lt"/>
                <a:ea typeface="+mn-ea"/>
              </a:rPr>
              <a:t>has</a:t>
            </a:r>
            <a:r>
              <a:rPr lang="en-US" spc="13" dirty="0">
                <a:latin typeface="+mn-lt"/>
                <a:ea typeface="+mn-ea"/>
              </a:rPr>
              <a:t> </a:t>
            </a:r>
            <a:r>
              <a:rPr lang="en-US" dirty="0">
                <a:latin typeface="+mn-lt"/>
                <a:ea typeface="+mn-ea"/>
              </a:rPr>
              <a:t>also</a:t>
            </a:r>
            <a:r>
              <a:rPr lang="en-US" spc="6" dirty="0">
                <a:latin typeface="+mn-lt"/>
                <a:ea typeface="+mn-ea"/>
              </a:rPr>
              <a:t> </a:t>
            </a:r>
            <a:r>
              <a:rPr lang="en-US" spc="-13" dirty="0">
                <a:latin typeface="+mn-lt"/>
                <a:ea typeface="+mn-ea"/>
              </a:rPr>
              <a:t>been </a:t>
            </a:r>
            <a:r>
              <a:rPr lang="en-US" dirty="0">
                <a:latin typeface="+mn-lt"/>
                <a:ea typeface="+mn-ea"/>
              </a:rPr>
              <a:t>shown</a:t>
            </a:r>
            <a:r>
              <a:rPr lang="en-US" spc="22" dirty="0">
                <a:latin typeface="+mn-lt"/>
                <a:ea typeface="+mn-ea"/>
              </a:rPr>
              <a:t> </a:t>
            </a:r>
            <a:r>
              <a:rPr lang="en-US" dirty="0">
                <a:latin typeface="+mn-lt"/>
                <a:ea typeface="+mn-ea"/>
              </a:rPr>
              <a:t>to</a:t>
            </a:r>
            <a:r>
              <a:rPr lang="en-US" spc="32" dirty="0">
                <a:latin typeface="+mn-lt"/>
                <a:ea typeface="+mn-ea"/>
              </a:rPr>
              <a:t> </a:t>
            </a:r>
            <a:r>
              <a:rPr lang="en-US" dirty="0">
                <a:latin typeface="+mn-lt"/>
                <a:ea typeface="+mn-ea"/>
              </a:rPr>
              <a:t>have</a:t>
            </a:r>
            <a:r>
              <a:rPr lang="en-US" spc="16" dirty="0">
                <a:latin typeface="+mn-lt"/>
                <a:ea typeface="+mn-ea"/>
              </a:rPr>
              <a:t> </a:t>
            </a:r>
            <a:r>
              <a:rPr lang="en-US" dirty="0">
                <a:latin typeface="+mn-lt"/>
                <a:ea typeface="+mn-ea"/>
              </a:rPr>
              <a:t>positive</a:t>
            </a:r>
            <a:r>
              <a:rPr lang="en-US" spc="6" dirty="0">
                <a:latin typeface="+mn-lt"/>
                <a:ea typeface="+mn-ea"/>
              </a:rPr>
              <a:t> </a:t>
            </a:r>
            <a:r>
              <a:rPr lang="en-US" dirty="0">
                <a:latin typeface="+mn-lt"/>
                <a:ea typeface="+mn-ea"/>
              </a:rPr>
              <a:t>health</a:t>
            </a:r>
            <a:r>
              <a:rPr lang="en-US" spc="16" dirty="0">
                <a:latin typeface="+mn-lt"/>
                <a:ea typeface="+mn-ea"/>
              </a:rPr>
              <a:t> </a:t>
            </a:r>
            <a:r>
              <a:rPr lang="en-US" spc="-6" dirty="0">
                <a:latin typeface="+mn-lt"/>
                <a:ea typeface="+mn-ea"/>
              </a:rPr>
              <a:t>effects.</a:t>
            </a:r>
            <a:endParaRPr lang="en-US" dirty="0">
              <a:latin typeface="+mn-lt"/>
              <a:ea typeface="+mn-ea"/>
            </a:endParaRPr>
          </a:p>
        </p:txBody>
      </p:sp>
      <p:sp>
        <p:nvSpPr>
          <p:cNvPr id="18" name="object 18"/>
          <p:cNvSpPr txBox="1">
            <a:spLocks noGrp="1"/>
          </p:cNvSpPr>
          <p:nvPr>
            <p:ph type="sldNum" sz="quarter" idx="7"/>
          </p:nvPr>
        </p:nvSpPr>
        <p:spPr>
          <a:xfrm>
            <a:off x="7234425" y="10465845"/>
            <a:ext cx="280670" cy="182358"/>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spcAft>
                <a:spcPts val="600"/>
              </a:spcAft>
            </a:pPr>
            <a:fld id="{81D60167-4931-47E6-BA6A-407CBD079E47}" type="slidenum">
              <a:rPr lang="en-US" spc="-25" smtClean="0"/>
              <a:pPr marL="38100">
                <a:lnSpc>
                  <a:spcPts val="1420"/>
                </a:lnSpc>
                <a:spcAft>
                  <a:spcPts val="600"/>
                </a:spcAft>
              </a:pPr>
              <a:t>70</a:t>
            </a:fld>
            <a:endParaRPr lang="en-US" spc="-16"/>
          </a:p>
        </p:txBody>
      </p:sp>
      <p:sp>
        <p:nvSpPr>
          <p:cNvPr id="4" name="TextBox 3">
            <a:extLst>
              <a:ext uri="{FF2B5EF4-FFF2-40B4-BE49-F238E27FC236}">
                <a16:creationId xmlns:a16="http://schemas.microsoft.com/office/drawing/2014/main" id="{30ECE488-7A4D-CCE8-6D28-B0B9D765E19B}"/>
              </a:ext>
            </a:extLst>
          </p:cNvPr>
          <p:cNvSpPr txBox="1"/>
          <p:nvPr/>
        </p:nvSpPr>
        <p:spPr>
          <a:xfrm>
            <a:off x="518994" y="2525279"/>
            <a:ext cx="3330335" cy="757130"/>
          </a:xfrm>
          <a:prstGeom prst="rect">
            <a:avLst/>
          </a:prstGeom>
          <a:noFill/>
        </p:spPr>
        <p:txBody>
          <a:bodyPr wrap="square">
            <a:spAutoFit/>
          </a:bodyPr>
          <a:lstStyle/>
          <a:p>
            <a:pPr marL="688618" indent="-228600" eaLnBrk="1" hangingPunct="1">
              <a:lnSpc>
                <a:spcPct val="90000"/>
              </a:lnSpc>
              <a:spcBef>
                <a:spcPts val="494"/>
              </a:spcBef>
              <a:buFont typeface="Arial" panose="020B0604020202020204" pitchFamily="34" charset="0"/>
              <a:buChar char="•"/>
            </a:pPr>
            <a:r>
              <a:rPr lang="en-US" sz="2400" kern="1200" dirty="0">
                <a:solidFill>
                  <a:srgbClr val="FFC000"/>
                </a:solidFill>
                <a:latin typeface="+mj-lt"/>
                <a:ea typeface="+mj-ea"/>
                <a:cs typeface="+mj-cs"/>
              </a:rPr>
              <a:t>Blue Zones: </a:t>
            </a:r>
            <a:r>
              <a:rPr lang="en-US" u="heavy" dirty="0">
                <a:solidFill>
                  <a:srgbClr val="FFC000"/>
                </a:solidFill>
                <a:uFill>
                  <a:solidFill>
                    <a:srgbClr val="000000"/>
                  </a:solidFill>
                </a:uFill>
                <a:latin typeface="+mj-lt"/>
                <a:ea typeface="+mn-ea"/>
              </a:rPr>
              <a:t>Believe</a:t>
            </a:r>
            <a:endParaRPr lang="en-US" dirty="0">
              <a:solidFill>
                <a:srgbClr val="FFC000"/>
              </a:solidFill>
              <a:latin typeface="+mj-lt"/>
              <a:ea typeface="+mn-ea"/>
            </a:endParaRPr>
          </a:p>
        </p:txBody>
      </p:sp>
    </p:spTree>
    <p:extLst>
      <p:ext uri="{BB962C8B-B14F-4D97-AF65-F5344CB8AC3E}">
        <p14:creationId xmlns:p14="http://schemas.microsoft.com/office/powerpoint/2010/main" val="33033606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29D924B-867B-24A2-4263-1840B35E40B1}"/>
              </a:ext>
            </a:extLst>
          </p:cNvPr>
          <p:cNvSpPr txBox="1"/>
          <p:nvPr/>
        </p:nvSpPr>
        <p:spPr>
          <a:xfrm>
            <a:off x="4531066" y="1526033"/>
            <a:ext cx="4671335" cy="3935281"/>
          </a:xfrm>
          <a:prstGeom prst="rect">
            <a:avLst/>
          </a:prstGeom>
        </p:spPr>
        <p:txBody>
          <a:bodyPr vert="horz" lIns="91440" tIns="45720" rIns="91440" bIns="45720" rtlCol="0">
            <a:normAutofit/>
          </a:bodyPr>
          <a:lstStyle/>
          <a:p>
            <a:pPr marL="189360" marR="111173" indent="-74522">
              <a:lnSpc>
                <a:spcPct val="81200"/>
              </a:lnSpc>
              <a:spcBef>
                <a:spcPts val="481"/>
              </a:spcBef>
              <a:buChar char="•"/>
              <a:tabLst>
                <a:tab pos="189360" algn="l"/>
              </a:tabLst>
            </a:pPr>
            <a:r>
              <a:rPr lang="en-US" sz="2000" dirty="0">
                <a:latin typeface="Helvetica"/>
                <a:cs typeface="Helvetica"/>
              </a:rPr>
              <a:t>Not</a:t>
            </a:r>
            <a:r>
              <a:rPr lang="en-US" sz="2000" spc="-3" dirty="0">
                <a:latin typeface="Helvetica"/>
                <a:cs typeface="Helvetica"/>
              </a:rPr>
              <a:t> </a:t>
            </a:r>
            <a:r>
              <a:rPr lang="en-US" sz="2000" dirty="0">
                <a:latin typeface="Helvetica"/>
                <a:cs typeface="Helvetica"/>
              </a:rPr>
              <a:t>just</a:t>
            </a:r>
            <a:r>
              <a:rPr lang="en-US" sz="2000" spc="13" dirty="0">
                <a:latin typeface="Helvetica"/>
                <a:cs typeface="Helvetica"/>
              </a:rPr>
              <a:t> </a:t>
            </a:r>
            <a:r>
              <a:rPr lang="en-US" sz="2000" dirty="0">
                <a:latin typeface="Helvetica"/>
                <a:cs typeface="Helvetica"/>
              </a:rPr>
              <a:t>a</a:t>
            </a:r>
            <a:r>
              <a:rPr lang="en-US" sz="2000" spc="22" dirty="0">
                <a:latin typeface="Helvetica"/>
                <a:cs typeface="Helvetica"/>
              </a:rPr>
              <a:t> </a:t>
            </a:r>
            <a:r>
              <a:rPr lang="en-US" sz="2000" dirty="0">
                <a:latin typeface="Helvetica"/>
                <a:cs typeface="Helvetica"/>
              </a:rPr>
              <a:t>staple</a:t>
            </a:r>
            <a:r>
              <a:rPr lang="en-US" sz="2000" spc="6" dirty="0">
                <a:latin typeface="Helvetica"/>
                <a:cs typeface="Helvetica"/>
              </a:rPr>
              <a:t> </a:t>
            </a:r>
            <a:r>
              <a:rPr lang="en-US" sz="2000" dirty="0">
                <a:latin typeface="Helvetica"/>
                <a:cs typeface="Helvetica"/>
              </a:rPr>
              <a:t>for</a:t>
            </a:r>
            <a:r>
              <a:rPr lang="en-US" sz="2000" spc="13" dirty="0">
                <a:latin typeface="Helvetica"/>
                <a:cs typeface="Helvetica"/>
              </a:rPr>
              <a:t> </a:t>
            </a:r>
            <a:r>
              <a:rPr lang="en-US" sz="2000" dirty="0">
                <a:latin typeface="Helvetica"/>
                <a:cs typeface="Helvetica"/>
              </a:rPr>
              <a:t>family</a:t>
            </a:r>
            <a:r>
              <a:rPr lang="en-US" sz="2000" spc="3" dirty="0">
                <a:latin typeface="Helvetica"/>
                <a:cs typeface="Helvetica"/>
              </a:rPr>
              <a:t>-</a:t>
            </a:r>
            <a:r>
              <a:rPr lang="en-US" sz="2000" spc="-6" dirty="0">
                <a:latin typeface="Helvetica"/>
                <a:cs typeface="Helvetica"/>
              </a:rPr>
              <a:t>oriented </a:t>
            </a:r>
            <a:r>
              <a:rPr lang="en-US" sz="2000" dirty="0">
                <a:latin typeface="Helvetica"/>
                <a:cs typeface="Helvetica"/>
              </a:rPr>
              <a:t>sitcoms, the</a:t>
            </a:r>
            <a:r>
              <a:rPr lang="en-US" sz="2000" spc="35" dirty="0">
                <a:latin typeface="Helvetica"/>
                <a:cs typeface="Helvetica"/>
              </a:rPr>
              <a:t> </a:t>
            </a:r>
            <a:r>
              <a:rPr lang="en-US" sz="2000" dirty="0">
                <a:latin typeface="Helvetica"/>
                <a:cs typeface="Helvetica"/>
              </a:rPr>
              <a:t>family</a:t>
            </a:r>
            <a:r>
              <a:rPr lang="en-US" sz="2000" spc="13" dirty="0">
                <a:latin typeface="Helvetica"/>
                <a:cs typeface="Helvetica"/>
              </a:rPr>
              <a:t> </a:t>
            </a:r>
            <a:r>
              <a:rPr lang="en-US" sz="2000" dirty="0">
                <a:latin typeface="Helvetica"/>
                <a:cs typeface="Helvetica"/>
              </a:rPr>
              <a:t>dinner</a:t>
            </a:r>
            <a:r>
              <a:rPr lang="en-US" sz="2000" spc="6" dirty="0">
                <a:latin typeface="Helvetica"/>
                <a:cs typeface="Helvetica"/>
              </a:rPr>
              <a:t> </a:t>
            </a:r>
            <a:r>
              <a:rPr lang="en-US" sz="2000" dirty="0">
                <a:latin typeface="Helvetica"/>
                <a:cs typeface="Helvetica"/>
              </a:rPr>
              <a:t>can</a:t>
            </a:r>
            <a:r>
              <a:rPr lang="en-US" sz="2000" spc="22" dirty="0">
                <a:latin typeface="Helvetica"/>
                <a:cs typeface="Helvetica"/>
              </a:rPr>
              <a:t> </a:t>
            </a:r>
            <a:r>
              <a:rPr lang="en-US" sz="2000" spc="-6" dirty="0">
                <a:latin typeface="Helvetica"/>
                <a:cs typeface="Helvetica"/>
              </a:rPr>
              <a:t>actually </a:t>
            </a:r>
            <a:r>
              <a:rPr lang="en-US" sz="2000" dirty="0">
                <a:latin typeface="Helvetica"/>
                <a:cs typeface="Helvetica"/>
              </a:rPr>
              <a:t>have</a:t>
            </a:r>
            <a:r>
              <a:rPr lang="en-US" sz="2000" spc="13" dirty="0">
                <a:latin typeface="Helvetica"/>
                <a:cs typeface="Helvetica"/>
              </a:rPr>
              <a:t> </a:t>
            </a:r>
            <a:r>
              <a:rPr lang="en-US" sz="2000" dirty="0">
                <a:latin typeface="Helvetica"/>
                <a:cs typeface="Helvetica"/>
              </a:rPr>
              <a:t>longevity</a:t>
            </a:r>
            <a:r>
              <a:rPr lang="en-US" sz="2000" spc="13" dirty="0">
                <a:latin typeface="Helvetica"/>
                <a:cs typeface="Helvetica"/>
              </a:rPr>
              <a:t> </a:t>
            </a:r>
            <a:r>
              <a:rPr lang="en-US" sz="2000" dirty="0">
                <a:latin typeface="Helvetica"/>
                <a:cs typeface="Helvetica"/>
              </a:rPr>
              <a:t>benefits.</a:t>
            </a:r>
            <a:r>
              <a:rPr lang="en-US" sz="2000" spc="6" dirty="0">
                <a:latin typeface="Helvetica"/>
                <a:cs typeface="Helvetica"/>
              </a:rPr>
              <a:t> </a:t>
            </a:r>
          </a:p>
          <a:p>
            <a:pPr marL="189360" marR="111173" indent="-74522">
              <a:lnSpc>
                <a:spcPct val="81200"/>
              </a:lnSpc>
              <a:spcBef>
                <a:spcPts val="481"/>
              </a:spcBef>
              <a:buChar char="•"/>
              <a:tabLst>
                <a:tab pos="189360" algn="l"/>
              </a:tabLst>
            </a:pPr>
            <a:r>
              <a:rPr lang="en-US" sz="2000" dirty="0">
                <a:latin typeface="Helvetica"/>
                <a:cs typeface="Helvetica"/>
              </a:rPr>
              <a:t>Not</a:t>
            </a:r>
            <a:r>
              <a:rPr lang="en-US" sz="2000" spc="29" dirty="0">
                <a:latin typeface="Helvetica"/>
                <a:cs typeface="Helvetica"/>
              </a:rPr>
              <a:t> </a:t>
            </a:r>
            <a:r>
              <a:rPr lang="en-US" sz="2000" dirty="0">
                <a:latin typeface="Helvetica"/>
                <a:cs typeface="Helvetica"/>
              </a:rPr>
              <a:t>only</a:t>
            </a:r>
            <a:r>
              <a:rPr lang="en-US" sz="2000" spc="29" dirty="0">
                <a:latin typeface="Helvetica"/>
                <a:cs typeface="Helvetica"/>
              </a:rPr>
              <a:t> </a:t>
            </a:r>
            <a:r>
              <a:rPr lang="en-US" sz="2000" spc="-13" dirty="0">
                <a:latin typeface="Helvetica"/>
                <a:cs typeface="Helvetica"/>
              </a:rPr>
              <a:t>does </a:t>
            </a:r>
            <a:r>
              <a:rPr lang="en-US" sz="2000" dirty="0">
                <a:latin typeface="Helvetica"/>
                <a:cs typeface="Helvetica"/>
              </a:rPr>
              <a:t>everyone</a:t>
            </a:r>
            <a:r>
              <a:rPr lang="en-US" sz="2000" spc="16" dirty="0">
                <a:latin typeface="Helvetica"/>
                <a:cs typeface="Helvetica"/>
              </a:rPr>
              <a:t> </a:t>
            </a:r>
            <a:r>
              <a:rPr lang="en-US" sz="2000" dirty="0">
                <a:latin typeface="Helvetica"/>
                <a:cs typeface="Helvetica"/>
              </a:rPr>
              <a:t>share</a:t>
            </a:r>
            <a:r>
              <a:rPr lang="en-US" sz="2000" spc="22" dirty="0">
                <a:latin typeface="Helvetica"/>
                <a:cs typeface="Helvetica"/>
              </a:rPr>
              <a:t> </a:t>
            </a:r>
            <a:r>
              <a:rPr lang="en-US" sz="2000" dirty="0">
                <a:latin typeface="Helvetica"/>
                <a:cs typeface="Helvetica"/>
              </a:rPr>
              <a:t>in</a:t>
            </a:r>
            <a:r>
              <a:rPr lang="en-US" sz="2000" spc="45" dirty="0">
                <a:latin typeface="Helvetica"/>
                <a:cs typeface="Helvetica"/>
              </a:rPr>
              <a:t> </a:t>
            </a:r>
            <a:r>
              <a:rPr lang="en-US" sz="2000" dirty="0">
                <a:latin typeface="Helvetica"/>
                <a:cs typeface="Helvetica"/>
              </a:rPr>
              <a:t>preparing,</a:t>
            </a:r>
            <a:r>
              <a:rPr lang="en-US" sz="2000" spc="10" dirty="0">
                <a:latin typeface="Helvetica"/>
                <a:cs typeface="Helvetica"/>
              </a:rPr>
              <a:t> </a:t>
            </a:r>
            <a:r>
              <a:rPr lang="en-US" sz="2000" spc="-6" dirty="0">
                <a:latin typeface="Helvetica"/>
                <a:cs typeface="Helvetica"/>
              </a:rPr>
              <a:t>eating, </a:t>
            </a:r>
            <a:r>
              <a:rPr lang="en-US" sz="2000" dirty="0">
                <a:latin typeface="Helvetica"/>
                <a:cs typeface="Helvetica"/>
              </a:rPr>
              <a:t>and</a:t>
            </a:r>
            <a:r>
              <a:rPr lang="en-US" sz="2000" spc="3" dirty="0">
                <a:latin typeface="Helvetica"/>
                <a:cs typeface="Helvetica"/>
              </a:rPr>
              <a:t> </a:t>
            </a:r>
            <a:r>
              <a:rPr lang="en-US" sz="2000" dirty="0">
                <a:latin typeface="Helvetica"/>
                <a:cs typeface="Helvetica"/>
              </a:rPr>
              <a:t>cleaning</a:t>
            </a:r>
            <a:r>
              <a:rPr lang="en-US" sz="2000" spc="-6" dirty="0">
                <a:latin typeface="Helvetica"/>
                <a:cs typeface="Helvetica"/>
              </a:rPr>
              <a:t> </a:t>
            </a:r>
            <a:r>
              <a:rPr lang="en-US" sz="2000" dirty="0">
                <a:latin typeface="Helvetica"/>
                <a:cs typeface="Helvetica"/>
              </a:rPr>
              <a:t>after</a:t>
            </a:r>
            <a:r>
              <a:rPr lang="en-US" sz="2000" spc="29" dirty="0">
                <a:latin typeface="Helvetica"/>
                <a:cs typeface="Helvetica"/>
              </a:rPr>
              <a:t> </a:t>
            </a:r>
            <a:r>
              <a:rPr lang="en-US" sz="2000" dirty="0">
                <a:latin typeface="Helvetica"/>
                <a:cs typeface="Helvetica"/>
              </a:rPr>
              <a:t>a</a:t>
            </a:r>
            <a:r>
              <a:rPr lang="en-US" sz="2000" spc="19" dirty="0">
                <a:latin typeface="Helvetica"/>
                <a:cs typeface="Helvetica"/>
              </a:rPr>
              <a:t> </a:t>
            </a:r>
            <a:r>
              <a:rPr lang="en-US" sz="2000" dirty="0">
                <a:latin typeface="Helvetica"/>
                <a:cs typeface="Helvetica"/>
              </a:rPr>
              <a:t>meal,</a:t>
            </a:r>
            <a:r>
              <a:rPr lang="en-US" sz="2000" spc="3" dirty="0">
                <a:latin typeface="Helvetica"/>
                <a:cs typeface="Helvetica"/>
              </a:rPr>
              <a:t> </a:t>
            </a:r>
            <a:r>
              <a:rPr lang="en-US" sz="2000" dirty="0">
                <a:latin typeface="Helvetica"/>
                <a:cs typeface="Helvetica"/>
              </a:rPr>
              <a:t>but</a:t>
            </a:r>
            <a:r>
              <a:rPr lang="en-US" sz="2000" spc="26" dirty="0">
                <a:latin typeface="Helvetica"/>
                <a:cs typeface="Helvetica"/>
              </a:rPr>
              <a:t> </a:t>
            </a:r>
            <a:r>
              <a:rPr lang="en-US" sz="2000" spc="-13" dirty="0">
                <a:latin typeface="Helvetica"/>
                <a:cs typeface="Helvetica"/>
              </a:rPr>
              <a:t>since </a:t>
            </a:r>
            <a:r>
              <a:rPr lang="en-US" sz="2000" dirty="0">
                <a:latin typeface="Helvetica"/>
                <a:cs typeface="Helvetica"/>
              </a:rPr>
              <a:t>the</a:t>
            </a:r>
            <a:r>
              <a:rPr lang="en-US" sz="2000" spc="10" dirty="0">
                <a:latin typeface="Helvetica"/>
                <a:cs typeface="Helvetica"/>
              </a:rPr>
              <a:t> </a:t>
            </a:r>
            <a:r>
              <a:rPr lang="en-US" sz="2000" dirty="0">
                <a:latin typeface="Helvetica"/>
                <a:cs typeface="Helvetica"/>
              </a:rPr>
              <a:t>food</a:t>
            </a:r>
            <a:r>
              <a:rPr lang="en-US" sz="2000" spc="19" dirty="0">
                <a:latin typeface="Helvetica"/>
                <a:cs typeface="Helvetica"/>
              </a:rPr>
              <a:t> </a:t>
            </a:r>
            <a:r>
              <a:rPr lang="en-US" sz="2000" dirty="0">
                <a:latin typeface="Helvetica"/>
                <a:cs typeface="Helvetica"/>
              </a:rPr>
              <a:t>is</a:t>
            </a:r>
            <a:r>
              <a:rPr lang="en-US" sz="2000" spc="19" dirty="0">
                <a:latin typeface="Helvetica"/>
                <a:cs typeface="Helvetica"/>
              </a:rPr>
              <a:t> </a:t>
            </a:r>
            <a:r>
              <a:rPr lang="en-US" sz="2000" dirty="0">
                <a:latin typeface="Helvetica"/>
                <a:cs typeface="Helvetica"/>
              </a:rPr>
              <a:t>prepared</a:t>
            </a:r>
            <a:r>
              <a:rPr lang="en-US" sz="2000" spc="-6" dirty="0">
                <a:latin typeface="Helvetica"/>
                <a:cs typeface="Helvetica"/>
              </a:rPr>
              <a:t> </a:t>
            </a:r>
            <a:r>
              <a:rPr lang="en-US" sz="2000" dirty="0">
                <a:latin typeface="Helvetica"/>
                <a:cs typeface="Helvetica"/>
              </a:rPr>
              <a:t>at</a:t>
            </a:r>
            <a:r>
              <a:rPr lang="en-US" sz="2000" spc="22" dirty="0">
                <a:latin typeface="Helvetica"/>
                <a:cs typeface="Helvetica"/>
              </a:rPr>
              <a:t> </a:t>
            </a:r>
            <a:r>
              <a:rPr lang="en-US" sz="2000" dirty="0">
                <a:latin typeface="Helvetica"/>
                <a:cs typeface="Helvetica"/>
              </a:rPr>
              <a:t>home,</a:t>
            </a:r>
            <a:r>
              <a:rPr lang="en-US" sz="2000" spc="3" dirty="0">
                <a:latin typeface="Helvetica"/>
                <a:cs typeface="Helvetica"/>
              </a:rPr>
              <a:t> </a:t>
            </a:r>
            <a:r>
              <a:rPr lang="en-US" sz="2000" spc="-16" dirty="0">
                <a:latin typeface="Helvetica"/>
                <a:cs typeface="Helvetica"/>
              </a:rPr>
              <a:t>no</a:t>
            </a:r>
            <a:r>
              <a:rPr lang="en-US" sz="2000" spc="321" dirty="0">
                <a:latin typeface="Helvetica"/>
                <a:cs typeface="Helvetica"/>
              </a:rPr>
              <a:t> </a:t>
            </a:r>
            <a:r>
              <a:rPr lang="en-US" sz="2000" dirty="0">
                <a:latin typeface="Helvetica"/>
                <a:cs typeface="Helvetica"/>
              </a:rPr>
              <a:t>extra</a:t>
            </a:r>
            <a:r>
              <a:rPr lang="en-US" sz="2000" spc="16" dirty="0">
                <a:latin typeface="Helvetica"/>
                <a:cs typeface="Helvetica"/>
              </a:rPr>
              <a:t> </a:t>
            </a:r>
            <a:r>
              <a:rPr lang="en-US" sz="2000" dirty="0">
                <a:latin typeface="Helvetica"/>
                <a:cs typeface="Helvetica"/>
              </a:rPr>
              <a:t>additives</a:t>
            </a:r>
            <a:r>
              <a:rPr lang="en-US" sz="2000" spc="-3" dirty="0">
                <a:latin typeface="Helvetica"/>
                <a:cs typeface="Helvetica"/>
              </a:rPr>
              <a:t> </a:t>
            </a:r>
            <a:r>
              <a:rPr lang="en-US" sz="2000" dirty="0">
                <a:latin typeface="Helvetica"/>
                <a:cs typeface="Helvetica"/>
              </a:rPr>
              <a:t>or</a:t>
            </a:r>
            <a:r>
              <a:rPr lang="en-US" sz="2000" spc="35" dirty="0">
                <a:latin typeface="Helvetica"/>
                <a:cs typeface="Helvetica"/>
              </a:rPr>
              <a:t> </a:t>
            </a:r>
            <a:r>
              <a:rPr lang="en-US" sz="2000" dirty="0">
                <a:latin typeface="Helvetica"/>
                <a:cs typeface="Helvetica"/>
              </a:rPr>
              <a:t>anything</a:t>
            </a:r>
            <a:r>
              <a:rPr lang="en-US" sz="2000" spc="19" dirty="0">
                <a:latin typeface="Helvetica"/>
                <a:cs typeface="Helvetica"/>
              </a:rPr>
              <a:t> </a:t>
            </a:r>
            <a:r>
              <a:rPr lang="en-US" sz="2000" spc="-6" dirty="0">
                <a:latin typeface="Helvetica"/>
                <a:cs typeface="Helvetica"/>
              </a:rPr>
              <a:t>harmful </a:t>
            </a:r>
            <a:r>
              <a:rPr lang="en-US" sz="2000" dirty="0">
                <a:latin typeface="Helvetica"/>
                <a:cs typeface="Helvetica"/>
              </a:rPr>
              <a:t>make</a:t>
            </a:r>
            <a:r>
              <a:rPr lang="en-US" sz="2000" spc="-3" dirty="0">
                <a:latin typeface="Helvetica"/>
                <a:cs typeface="Helvetica"/>
              </a:rPr>
              <a:t> </a:t>
            </a:r>
            <a:r>
              <a:rPr lang="en-US" sz="2000" dirty="0">
                <a:latin typeface="Helvetica"/>
                <a:cs typeface="Helvetica"/>
              </a:rPr>
              <a:t>it</a:t>
            </a:r>
            <a:r>
              <a:rPr lang="en-US" sz="2000" spc="13" dirty="0">
                <a:latin typeface="Helvetica"/>
                <a:cs typeface="Helvetica"/>
              </a:rPr>
              <a:t> </a:t>
            </a:r>
            <a:r>
              <a:rPr lang="en-US" sz="2000" dirty="0">
                <a:latin typeface="Helvetica"/>
                <a:cs typeface="Helvetica"/>
              </a:rPr>
              <a:t>into</a:t>
            </a:r>
            <a:r>
              <a:rPr lang="en-US" sz="2000" spc="13" dirty="0">
                <a:latin typeface="Helvetica"/>
                <a:cs typeface="Helvetica"/>
              </a:rPr>
              <a:t> </a:t>
            </a:r>
            <a:r>
              <a:rPr lang="en-US" sz="2000" dirty="0">
                <a:latin typeface="Helvetica"/>
                <a:cs typeface="Helvetica"/>
              </a:rPr>
              <a:t>the</a:t>
            </a:r>
            <a:r>
              <a:rPr lang="en-US" sz="2000" spc="10" dirty="0">
                <a:latin typeface="Helvetica"/>
                <a:cs typeface="Helvetica"/>
              </a:rPr>
              <a:t> </a:t>
            </a:r>
            <a:r>
              <a:rPr lang="en-US" sz="2000" spc="-13" dirty="0">
                <a:latin typeface="Helvetica"/>
                <a:cs typeface="Helvetica"/>
              </a:rPr>
              <a:t>food.</a:t>
            </a:r>
            <a:endParaRPr lang="en-US" sz="2000" dirty="0">
              <a:latin typeface="Helvetica"/>
              <a:cs typeface="Helvetica"/>
            </a:endParaRPr>
          </a:p>
        </p:txBody>
      </p:sp>
      <p:sp>
        <p:nvSpPr>
          <p:cNvPr id="18" name="object 18"/>
          <p:cNvSpPr txBox="1">
            <a:spLocks noGrp="1"/>
          </p:cNvSpPr>
          <p:nvPr>
            <p:ph type="sldNum" sz="quarter" idx="7"/>
          </p:nvPr>
        </p:nvSpPr>
        <p:spPr>
          <a:xfrm>
            <a:off x="7234425" y="10465845"/>
            <a:ext cx="280670" cy="182358"/>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spcAft>
                <a:spcPts val="600"/>
              </a:spcAft>
            </a:pPr>
            <a:fld id="{81D60167-4931-47E6-BA6A-407CBD079E47}" type="slidenum">
              <a:rPr lang="en-US" spc="-25" smtClean="0"/>
              <a:pPr marL="38100">
                <a:lnSpc>
                  <a:spcPts val="1420"/>
                </a:lnSpc>
                <a:spcAft>
                  <a:spcPts val="600"/>
                </a:spcAft>
              </a:pPr>
              <a:t>71</a:t>
            </a:fld>
            <a:endParaRPr lang="en-US" spc="-16"/>
          </a:p>
        </p:txBody>
      </p:sp>
      <p:sp>
        <p:nvSpPr>
          <p:cNvPr id="4" name="TextBox 3">
            <a:extLst>
              <a:ext uri="{FF2B5EF4-FFF2-40B4-BE49-F238E27FC236}">
                <a16:creationId xmlns:a16="http://schemas.microsoft.com/office/drawing/2014/main" id="{30ECE488-7A4D-CCE8-6D28-B0B9D765E19B}"/>
              </a:ext>
            </a:extLst>
          </p:cNvPr>
          <p:cNvSpPr txBox="1"/>
          <p:nvPr/>
        </p:nvSpPr>
        <p:spPr>
          <a:xfrm>
            <a:off x="518994" y="2525279"/>
            <a:ext cx="3498824" cy="757130"/>
          </a:xfrm>
          <a:prstGeom prst="rect">
            <a:avLst/>
          </a:prstGeom>
          <a:noFill/>
        </p:spPr>
        <p:txBody>
          <a:bodyPr wrap="square">
            <a:spAutoFit/>
          </a:bodyPr>
          <a:lstStyle/>
          <a:p>
            <a:pPr marL="688618" indent="-228600" eaLnBrk="1" hangingPunct="1">
              <a:lnSpc>
                <a:spcPct val="90000"/>
              </a:lnSpc>
              <a:spcBef>
                <a:spcPts val="494"/>
              </a:spcBef>
              <a:buFont typeface="Arial" panose="020B0604020202020204" pitchFamily="34" charset="0"/>
              <a:buChar char="•"/>
            </a:pPr>
            <a:r>
              <a:rPr lang="en-US" sz="2400" kern="1200" dirty="0">
                <a:solidFill>
                  <a:srgbClr val="FFC000"/>
                </a:solidFill>
                <a:latin typeface="+mj-lt"/>
                <a:ea typeface="+mj-ea"/>
                <a:cs typeface="+mj-cs"/>
              </a:rPr>
              <a:t>Blue Zones: </a:t>
            </a:r>
            <a:r>
              <a:rPr lang="en-US" sz="2400" u="heavy" dirty="0">
                <a:solidFill>
                  <a:srgbClr val="FFC000"/>
                </a:solidFill>
                <a:uFill>
                  <a:solidFill>
                    <a:srgbClr val="000000"/>
                  </a:solidFill>
                </a:uFill>
                <a:latin typeface="+mj-lt"/>
                <a:cs typeface="Helvetica"/>
              </a:rPr>
              <a:t>The</a:t>
            </a:r>
            <a:r>
              <a:rPr lang="en-US" sz="2400" u="heavy" spc="42" dirty="0">
                <a:solidFill>
                  <a:srgbClr val="FFC000"/>
                </a:solidFill>
                <a:uFill>
                  <a:solidFill>
                    <a:srgbClr val="000000"/>
                  </a:solidFill>
                </a:uFill>
                <a:latin typeface="+mj-lt"/>
                <a:cs typeface="Helvetica"/>
              </a:rPr>
              <a:t> </a:t>
            </a:r>
            <a:r>
              <a:rPr lang="en-US" sz="2400" u="heavy" dirty="0">
                <a:solidFill>
                  <a:srgbClr val="FFC000"/>
                </a:solidFill>
                <a:uFill>
                  <a:solidFill>
                    <a:srgbClr val="000000"/>
                  </a:solidFill>
                </a:uFill>
                <a:latin typeface="+mj-lt"/>
                <a:cs typeface="Helvetica"/>
              </a:rPr>
              <a:t>Family</a:t>
            </a:r>
            <a:r>
              <a:rPr lang="en-US" sz="2400" u="heavy" spc="26" dirty="0">
                <a:solidFill>
                  <a:srgbClr val="FFC000"/>
                </a:solidFill>
                <a:uFill>
                  <a:solidFill>
                    <a:srgbClr val="000000"/>
                  </a:solidFill>
                </a:uFill>
                <a:latin typeface="+mj-lt"/>
                <a:cs typeface="Helvetica"/>
              </a:rPr>
              <a:t> </a:t>
            </a:r>
            <a:r>
              <a:rPr lang="en-US" sz="2400" u="heavy" dirty="0">
                <a:solidFill>
                  <a:srgbClr val="FFC000"/>
                </a:solidFill>
                <a:uFill>
                  <a:solidFill>
                    <a:srgbClr val="000000"/>
                  </a:solidFill>
                </a:uFill>
                <a:latin typeface="+mj-lt"/>
                <a:cs typeface="Helvetica"/>
              </a:rPr>
              <a:t>Dinner</a:t>
            </a:r>
            <a:endParaRPr lang="en-US" dirty="0">
              <a:solidFill>
                <a:srgbClr val="FFC000"/>
              </a:solidFill>
              <a:latin typeface="+mj-lt"/>
              <a:ea typeface="+mn-ea"/>
            </a:endParaRPr>
          </a:p>
        </p:txBody>
      </p:sp>
      <p:pic>
        <p:nvPicPr>
          <p:cNvPr id="2" name="Picture 1">
            <a:extLst>
              <a:ext uri="{FF2B5EF4-FFF2-40B4-BE49-F238E27FC236}">
                <a16:creationId xmlns:a16="http://schemas.microsoft.com/office/drawing/2014/main" id="{9A7EF65F-366F-9488-693F-5EC271B41170}"/>
              </a:ext>
            </a:extLst>
          </p:cNvPr>
          <p:cNvPicPr>
            <a:picLocks noChangeAspect="1"/>
          </p:cNvPicPr>
          <p:nvPr/>
        </p:nvPicPr>
        <p:blipFill>
          <a:blip r:embed="rId2"/>
          <a:stretch>
            <a:fillRect/>
          </a:stretch>
        </p:blipFill>
        <p:spPr>
          <a:xfrm>
            <a:off x="5143500" y="4280057"/>
            <a:ext cx="2349500" cy="1879600"/>
          </a:xfrm>
          <a:prstGeom prst="rect">
            <a:avLst/>
          </a:prstGeom>
        </p:spPr>
      </p:pic>
    </p:spTree>
    <p:extLst>
      <p:ext uri="{BB962C8B-B14F-4D97-AF65-F5344CB8AC3E}">
        <p14:creationId xmlns:p14="http://schemas.microsoft.com/office/powerpoint/2010/main" val="29295208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29D924B-867B-24A2-4263-1840B35E40B1}"/>
              </a:ext>
            </a:extLst>
          </p:cNvPr>
          <p:cNvSpPr txBox="1"/>
          <p:nvPr/>
        </p:nvSpPr>
        <p:spPr>
          <a:xfrm>
            <a:off x="4531066" y="1526033"/>
            <a:ext cx="4671335" cy="3935281"/>
          </a:xfrm>
          <a:prstGeom prst="rect">
            <a:avLst/>
          </a:prstGeom>
        </p:spPr>
        <p:txBody>
          <a:bodyPr vert="horz" lIns="91440" tIns="45720" rIns="91440" bIns="45720" rtlCol="0">
            <a:noAutofit/>
          </a:bodyPr>
          <a:lstStyle/>
          <a:p>
            <a:pPr marL="243204" marR="267970" indent="-116205">
              <a:lnSpc>
                <a:spcPct val="81100"/>
              </a:lnSpc>
              <a:spcBef>
                <a:spcPts val="475"/>
              </a:spcBef>
              <a:buChar char="•"/>
              <a:tabLst>
                <a:tab pos="243204" algn="l"/>
              </a:tabLst>
            </a:pPr>
            <a:r>
              <a:rPr lang="en-US" sz="2000" dirty="0">
                <a:latin typeface="Helvetica"/>
                <a:cs typeface="Helvetica"/>
              </a:rPr>
              <a:t>We</a:t>
            </a:r>
            <a:r>
              <a:rPr lang="en-US" sz="2000" spc="25" dirty="0">
                <a:latin typeface="Helvetica"/>
                <a:cs typeface="Helvetica"/>
              </a:rPr>
              <a:t> </a:t>
            </a:r>
            <a:r>
              <a:rPr lang="en-US" sz="2000" dirty="0">
                <a:latin typeface="Helvetica"/>
                <a:cs typeface="Helvetica"/>
              </a:rPr>
              <a:t>have</a:t>
            </a:r>
            <a:r>
              <a:rPr lang="en-US" sz="2000" spc="-15" dirty="0">
                <a:latin typeface="Helvetica"/>
                <a:cs typeface="Helvetica"/>
              </a:rPr>
              <a:t> </a:t>
            </a:r>
            <a:r>
              <a:rPr lang="en-US" sz="2000" dirty="0">
                <a:latin typeface="Helvetica"/>
                <a:cs typeface="Helvetica"/>
              </a:rPr>
              <a:t>been</a:t>
            </a:r>
            <a:r>
              <a:rPr lang="en-US" sz="2000" spc="5" dirty="0">
                <a:latin typeface="Helvetica"/>
                <a:cs typeface="Helvetica"/>
              </a:rPr>
              <a:t> </a:t>
            </a:r>
            <a:r>
              <a:rPr lang="en-US" sz="2000" dirty="0">
                <a:latin typeface="Helvetica"/>
                <a:cs typeface="Helvetica"/>
              </a:rPr>
              <a:t>told for</a:t>
            </a:r>
            <a:r>
              <a:rPr lang="en-US" sz="2000" spc="-10" dirty="0">
                <a:latin typeface="Helvetica"/>
                <a:cs typeface="Helvetica"/>
              </a:rPr>
              <a:t> </a:t>
            </a:r>
            <a:r>
              <a:rPr lang="en-US" sz="2000" dirty="0">
                <a:latin typeface="Helvetica"/>
                <a:cs typeface="Helvetica"/>
              </a:rPr>
              <a:t>years</a:t>
            </a:r>
            <a:r>
              <a:rPr lang="en-US" sz="2000" spc="-5" dirty="0">
                <a:latin typeface="Helvetica"/>
                <a:cs typeface="Helvetica"/>
              </a:rPr>
              <a:t> </a:t>
            </a:r>
            <a:r>
              <a:rPr lang="en-US" sz="2000" dirty="0">
                <a:latin typeface="Helvetica"/>
                <a:cs typeface="Helvetica"/>
              </a:rPr>
              <a:t>that fruits</a:t>
            </a:r>
            <a:r>
              <a:rPr lang="en-US" sz="2000" spc="-15" dirty="0">
                <a:latin typeface="Helvetica"/>
                <a:cs typeface="Helvetica"/>
              </a:rPr>
              <a:t> </a:t>
            </a:r>
            <a:r>
              <a:rPr lang="en-US" sz="2000" spc="-25" dirty="0">
                <a:latin typeface="Helvetica"/>
                <a:cs typeface="Helvetica"/>
              </a:rPr>
              <a:t>and</a:t>
            </a:r>
            <a:r>
              <a:rPr lang="en-US" sz="2000" dirty="0">
                <a:latin typeface="Helvetica"/>
                <a:cs typeface="Helvetica"/>
              </a:rPr>
              <a:t> vegetables</a:t>
            </a:r>
            <a:r>
              <a:rPr lang="en-US" sz="2000" spc="-50" dirty="0">
                <a:latin typeface="Helvetica"/>
                <a:cs typeface="Helvetica"/>
              </a:rPr>
              <a:t> </a:t>
            </a:r>
            <a:r>
              <a:rPr lang="en-US" sz="2000" dirty="0">
                <a:latin typeface="Helvetica"/>
                <a:cs typeface="Helvetica"/>
              </a:rPr>
              <a:t>are an</a:t>
            </a:r>
            <a:r>
              <a:rPr lang="en-US" sz="2000" spc="5" dirty="0">
                <a:latin typeface="Helvetica"/>
                <a:cs typeface="Helvetica"/>
              </a:rPr>
              <a:t> </a:t>
            </a:r>
            <a:r>
              <a:rPr lang="en-US" sz="2000" dirty="0">
                <a:latin typeface="Helvetica"/>
                <a:cs typeface="Helvetica"/>
              </a:rPr>
              <a:t>important</a:t>
            </a:r>
            <a:r>
              <a:rPr lang="en-US" sz="2000" spc="-25" dirty="0">
                <a:latin typeface="Helvetica"/>
                <a:cs typeface="Helvetica"/>
              </a:rPr>
              <a:t> </a:t>
            </a:r>
            <a:r>
              <a:rPr lang="en-US" sz="2000" dirty="0">
                <a:latin typeface="Helvetica"/>
                <a:cs typeface="Helvetica"/>
              </a:rPr>
              <a:t>part of</a:t>
            </a:r>
            <a:r>
              <a:rPr lang="en-US" sz="2000" spc="-5" dirty="0">
                <a:latin typeface="Helvetica"/>
                <a:cs typeface="Helvetica"/>
              </a:rPr>
              <a:t> </a:t>
            </a:r>
            <a:r>
              <a:rPr lang="en-US" sz="2000" dirty="0">
                <a:latin typeface="Helvetica"/>
                <a:cs typeface="Helvetica"/>
              </a:rPr>
              <a:t>any</a:t>
            </a:r>
            <a:r>
              <a:rPr lang="en-US" sz="2000" spc="-5" dirty="0">
                <a:latin typeface="Helvetica"/>
                <a:cs typeface="Helvetica"/>
              </a:rPr>
              <a:t> </a:t>
            </a:r>
            <a:r>
              <a:rPr lang="en-US" sz="2000" dirty="0">
                <a:latin typeface="Helvetica"/>
                <a:cs typeface="Helvetica"/>
              </a:rPr>
              <a:t>diet.</a:t>
            </a:r>
            <a:r>
              <a:rPr lang="en-US" sz="2000" spc="-10" dirty="0">
                <a:latin typeface="Helvetica"/>
                <a:cs typeface="Helvetica"/>
              </a:rPr>
              <a:t> </a:t>
            </a:r>
          </a:p>
          <a:p>
            <a:pPr marL="243204" marR="267970" indent="-116205">
              <a:lnSpc>
                <a:spcPct val="81100"/>
              </a:lnSpc>
              <a:spcBef>
                <a:spcPts val="475"/>
              </a:spcBef>
              <a:buChar char="•"/>
              <a:tabLst>
                <a:tab pos="243204" algn="l"/>
              </a:tabLst>
            </a:pPr>
            <a:r>
              <a:rPr lang="en-US" sz="2000" dirty="0">
                <a:latin typeface="Helvetica"/>
                <a:cs typeface="Helvetica"/>
              </a:rPr>
              <a:t>And in</a:t>
            </a:r>
            <a:r>
              <a:rPr lang="en-US" sz="2000" spc="15" dirty="0">
                <a:latin typeface="Helvetica"/>
                <a:cs typeface="Helvetica"/>
              </a:rPr>
              <a:t> </a:t>
            </a:r>
            <a:r>
              <a:rPr lang="en-US" sz="2000" spc="-25" dirty="0">
                <a:latin typeface="Helvetica"/>
                <a:cs typeface="Helvetica"/>
              </a:rPr>
              <a:t>the</a:t>
            </a:r>
            <a:r>
              <a:rPr lang="en-US" sz="2000" dirty="0">
                <a:latin typeface="Helvetica"/>
                <a:cs typeface="Helvetica"/>
              </a:rPr>
              <a:t> Blue</a:t>
            </a:r>
            <a:r>
              <a:rPr lang="en-US" sz="2000" spc="-5" dirty="0">
                <a:latin typeface="Helvetica"/>
                <a:cs typeface="Helvetica"/>
              </a:rPr>
              <a:t> </a:t>
            </a:r>
            <a:r>
              <a:rPr lang="en-US" sz="2000" dirty="0">
                <a:latin typeface="Helvetica"/>
                <a:cs typeface="Helvetica"/>
              </a:rPr>
              <a:t>Zones they</a:t>
            </a:r>
            <a:r>
              <a:rPr lang="en-US" sz="2000" spc="10" dirty="0">
                <a:latin typeface="Helvetica"/>
                <a:cs typeface="Helvetica"/>
              </a:rPr>
              <a:t> </a:t>
            </a:r>
            <a:r>
              <a:rPr lang="en-US" sz="2000" dirty="0">
                <a:latin typeface="Helvetica"/>
                <a:cs typeface="Helvetica"/>
              </a:rPr>
              <a:t>are</a:t>
            </a:r>
            <a:r>
              <a:rPr lang="en-US" sz="2000" spc="15" dirty="0">
                <a:latin typeface="Helvetica"/>
                <a:cs typeface="Helvetica"/>
              </a:rPr>
              <a:t> </a:t>
            </a:r>
            <a:r>
              <a:rPr lang="en-US" sz="2000" dirty="0">
                <a:latin typeface="Helvetica"/>
                <a:cs typeface="Helvetica"/>
              </a:rPr>
              <a:t>a</a:t>
            </a:r>
            <a:r>
              <a:rPr lang="en-US" sz="2000" spc="15" dirty="0">
                <a:latin typeface="Helvetica"/>
                <a:cs typeface="Helvetica"/>
              </a:rPr>
              <a:t> </a:t>
            </a:r>
            <a:r>
              <a:rPr lang="en-US" sz="2000" dirty="0">
                <a:latin typeface="Helvetica"/>
                <a:cs typeface="Helvetica"/>
              </a:rPr>
              <a:t>not-so-</a:t>
            </a:r>
            <a:r>
              <a:rPr lang="en-US" sz="2000" spc="-10" dirty="0">
                <a:latin typeface="Helvetica"/>
                <a:cs typeface="Helvetica"/>
              </a:rPr>
              <a:t>well-</a:t>
            </a:r>
            <a:r>
              <a:rPr lang="en-US" sz="2000" dirty="0">
                <a:latin typeface="Helvetica"/>
                <a:cs typeface="Helvetica"/>
              </a:rPr>
              <a:t>kept secret</a:t>
            </a:r>
            <a:r>
              <a:rPr lang="en-US" sz="2000" spc="-5" dirty="0">
                <a:latin typeface="Helvetica"/>
                <a:cs typeface="Helvetica"/>
              </a:rPr>
              <a:t> </a:t>
            </a:r>
            <a:r>
              <a:rPr lang="en-US" sz="2000" spc="-25" dirty="0">
                <a:latin typeface="Helvetica"/>
                <a:cs typeface="Helvetica"/>
              </a:rPr>
              <a:t>to</a:t>
            </a:r>
            <a:r>
              <a:rPr lang="en-US" sz="2000" dirty="0">
                <a:latin typeface="Helvetica"/>
                <a:cs typeface="Helvetica"/>
              </a:rPr>
              <a:t> longevity.</a:t>
            </a:r>
            <a:r>
              <a:rPr lang="en-US" sz="2000" spc="-20" dirty="0">
                <a:latin typeface="Helvetica"/>
                <a:cs typeface="Helvetica"/>
              </a:rPr>
              <a:t> </a:t>
            </a:r>
          </a:p>
          <a:p>
            <a:pPr marL="243204" marR="267970" indent="-116205">
              <a:lnSpc>
                <a:spcPct val="81100"/>
              </a:lnSpc>
              <a:spcBef>
                <a:spcPts val="475"/>
              </a:spcBef>
              <a:buChar char="•"/>
              <a:tabLst>
                <a:tab pos="243204" algn="l"/>
              </a:tabLst>
            </a:pPr>
            <a:r>
              <a:rPr lang="en-US" sz="2000" dirty="0">
                <a:latin typeface="Helvetica"/>
                <a:cs typeface="Helvetica"/>
              </a:rPr>
              <a:t>In</a:t>
            </a:r>
            <a:r>
              <a:rPr lang="en-US" sz="2000" spc="5" dirty="0">
                <a:latin typeface="Helvetica"/>
                <a:cs typeface="Helvetica"/>
              </a:rPr>
              <a:t> </a:t>
            </a:r>
            <a:r>
              <a:rPr lang="en-US" sz="2000" dirty="0">
                <a:latin typeface="Helvetica"/>
                <a:cs typeface="Helvetica"/>
              </a:rPr>
              <a:t>this study</a:t>
            </a:r>
            <a:r>
              <a:rPr lang="en-US" sz="2000" spc="-10" dirty="0">
                <a:latin typeface="Helvetica"/>
                <a:cs typeface="Helvetica"/>
              </a:rPr>
              <a:t> </a:t>
            </a:r>
            <a:r>
              <a:rPr lang="en-US" sz="2000" dirty="0">
                <a:latin typeface="Helvetica"/>
                <a:cs typeface="Helvetica"/>
              </a:rPr>
              <a:t>reported</a:t>
            </a:r>
            <a:r>
              <a:rPr lang="en-US" sz="2000" spc="-20" dirty="0">
                <a:latin typeface="Helvetica"/>
                <a:cs typeface="Helvetica"/>
              </a:rPr>
              <a:t> </a:t>
            </a:r>
            <a:r>
              <a:rPr lang="en-US" sz="2000" dirty="0">
                <a:latin typeface="Helvetica"/>
                <a:cs typeface="Helvetica"/>
              </a:rPr>
              <a:t>on</a:t>
            </a:r>
            <a:r>
              <a:rPr lang="en-US" sz="2000" spc="20" dirty="0">
                <a:latin typeface="Helvetica"/>
                <a:cs typeface="Helvetica"/>
              </a:rPr>
              <a:t> </a:t>
            </a:r>
            <a:r>
              <a:rPr lang="en-US" sz="2000" dirty="0">
                <a:latin typeface="Helvetica"/>
                <a:cs typeface="Helvetica"/>
              </a:rPr>
              <a:t>by Dr. </a:t>
            </a:r>
            <a:r>
              <a:rPr lang="en-US" sz="2000" dirty="0" err="1">
                <a:latin typeface="Helvetica"/>
                <a:cs typeface="Helvetica"/>
              </a:rPr>
              <a:t>Mirkin</a:t>
            </a:r>
            <a:r>
              <a:rPr lang="en-US" sz="2000" dirty="0">
                <a:latin typeface="Helvetica"/>
                <a:cs typeface="Helvetica"/>
              </a:rPr>
              <a:t>,</a:t>
            </a:r>
            <a:r>
              <a:rPr lang="en-US" sz="2000" spc="-5" dirty="0">
                <a:latin typeface="Helvetica"/>
                <a:cs typeface="Helvetica"/>
              </a:rPr>
              <a:t> </a:t>
            </a:r>
            <a:r>
              <a:rPr lang="en-US" sz="2000" spc="-25" dirty="0">
                <a:latin typeface="Helvetica"/>
                <a:cs typeface="Helvetica"/>
              </a:rPr>
              <a:t>70</a:t>
            </a:r>
            <a:r>
              <a:rPr lang="en-US" sz="2000" dirty="0">
                <a:latin typeface="Helvetica"/>
                <a:cs typeface="Helvetica"/>
              </a:rPr>
              <a:t> percent</a:t>
            </a:r>
            <a:r>
              <a:rPr lang="en-US" sz="2000" spc="-30" dirty="0">
                <a:latin typeface="Helvetica"/>
                <a:cs typeface="Helvetica"/>
              </a:rPr>
              <a:t> </a:t>
            </a:r>
            <a:r>
              <a:rPr lang="en-US" sz="2000" dirty="0">
                <a:latin typeface="Helvetica"/>
                <a:cs typeface="Helvetica"/>
              </a:rPr>
              <a:t>of</a:t>
            </a:r>
            <a:r>
              <a:rPr lang="en-US" sz="2000" spc="-5" dirty="0">
                <a:latin typeface="Helvetica"/>
                <a:cs typeface="Helvetica"/>
              </a:rPr>
              <a:t> </a:t>
            </a:r>
            <a:r>
              <a:rPr lang="en-US" sz="2000" dirty="0">
                <a:latin typeface="Helvetica"/>
                <a:cs typeface="Helvetica"/>
              </a:rPr>
              <a:t>those</a:t>
            </a:r>
            <a:r>
              <a:rPr lang="en-US" sz="2000" spc="-20" dirty="0">
                <a:latin typeface="Helvetica"/>
                <a:cs typeface="Helvetica"/>
              </a:rPr>
              <a:t> </a:t>
            </a:r>
            <a:r>
              <a:rPr lang="en-US" sz="2000" dirty="0">
                <a:latin typeface="Helvetica"/>
                <a:cs typeface="Helvetica"/>
              </a:rPr>
              <a:t>eating</a:t>
            </a:r>
            <a:r>
              <a:rPr lang="en-US" sz="2000" spc="-15" dirty="0">
                <a:latin typeface="Helvetica"/>
                <a:cs typeface="Helvetica"/>
              </a:rPr>
              <a:t> </a:t>
            </a:r>
            <a:r>
              <a:rPr lang="en-US" sz="2000" dirty="0">
                <a:latin typeface="Helvetica"/>
                <a:cs typeface="Helvetica"/>
              </a:rPr>
              <a:t>the</a:t>
            </a:r>
            <a:r>
              <a:rPr lang="en-US" sz="2000" spc="-5" dirty="0">
                <a:latin typeface="Helvetica"/>
                <a:cs typeface="Helvetica"/>
              </a:rPr>
              <a:t> </a:t>
            </a:r>
            <a:r>
              <a:rPr lang="en-US" sz="2000" dirty="0">
                <a:latin typeface="Helvetica"/>
                <a:cs typeface="Helvetica"/>
              </a:rPr>
              <a:t>high plant</a:t>
            </a:r>
            <a:r>
              <a:rPr lang="en-US" sz="2000" spc="-5" dirty="0">
                <a:latin typeface="Helvetica"/>
                <a:cs typeface="Helvetica"/>
              </a:rPr>
              <a:t> </a:t>
            </a:r>
            <a:r>
              <a:rPr lang="en-US" sz="2000" dirty="0">
                <a:latin typeface="Helvetica"/>
                <a:cs typeface="Helvetica"/>
              </a:rPr>
              <a:t>diet</a:t>
            </a:r>
            <a:r>
              <a:rPr lang="en-US" sz="2000" spc="-10" dirty="0">
                <a:latin typeface="Helvetica"/>
                <a:cs typeface="Helvetica"/>
              </a:rPr>
              <a:t> </a:t>
            </a:r>
            <a:r>
              <a:rPr lang="en-US" sz="2000" dirty="0">
                <a:latin typeface="Helvetica"/>
                <a:cs typeface="Helvetica"/>
              </a:rPr>
              <a:t>had</a:t>
            </a:r>
            <a:r>
              <a:rPr lang="en-US" sz="2000" spc="-15" dirty="0">
                <a:latin typeface="Helvetica"/>
                <a:cs typeface="Helvetica"/>
              </a:rPr>
              <a:t> </a:t>
            </a:r>
            <a:r>
              <a:rPr lang="en-US" sz="2000" spc="-10" dirty="0">
                <a:latin typeface="Helvetica"/>
                <a:cs typeface="Helvetica"/>
              </a:rPr>
              <a:t>normal </a:t>
            </a:r>
            <a:r>
              <a:rPr lang="en-US" sz="2000" dirty="0">
                <a:latin typeface="Helvetica"/>
                <a:cs typeface="Helvetica"/>
              </a:rPr>
              <a:t>blood</a:t>
            </a:r>
            <a:r>
              <a:rPr lang="en-US" sz="2000" spc="-15" dirty="0">
                <a:latin typeface="Helvetica"/>
                <a:cs typeface="Helvetica"/>
              </a:rPr>
              <a:t> </a:t>
            </a:r>
            <a:r>
              <a:rPr lang="en-US" sz="2000" dirty="0">
                <a:latin typeface="Helvetica"/>
                <a:cs typeface="Helvetica"/>
              </a:rPr>
              <a:t>pressures,</a:t>
            </a:r>
            <a:r>
              <a:rPr lang="en-US" sz="2000" spc="-35" dirty="0">
                <a:latin typeface="Helvetica"/>
                <a:cs typeface="Helvetica"/>
              </a:rPr>
              <a:t> </a:t>
            </a:r>
            <a:r>
              <a:rPr lang="en-US" sz="2000" dirty="0">
                <a:latin typeface="Helvetica"/>
                <a:cs typeface="Helvetica"/>
              </a:rPr>
              <a:t>compared</a:t>
            </a:r>
            <a:r>
              <a:rPr lang="en-US" sz="2000" spc="-20" dirty="0">
                <a:latin typeface="Helvetica"/>
                <a:cs typeface="Helvetica"/>
              </a:rPr>
              <a:t> </a:t>
            </a:r>
            <a:r>
              <a:rPr lang="en-US" sz="2000" dirty="0">
                <a:latin typeface="Helvetica"/>
                <a:cs typeface="Helvetica"/>
              </a:rPr>
              <a:t>to</a:t>
            </a:r>
            <a:r>
              <a:rPr lang="en-US" sz="2000" spc="15" dirty="0">
                <a:latin typeface="Helvetica"/>
                <a:cs typeface="Helvetica"/>
              </a:rPr>
              <a:t> </a:t>
            </a:r>
            <a:r>
              <a:rPr lang="en-US" sz="2000" dirty="0">
                <a:latin typeface="Helvetica"/>
                <a:cs typeface="Helvetica"/>
              </a:rPr>
              <a:t>45</a:t>
            </a:r>
            <a:r>
              <a:rPr lang="en-US" sz="2000" spc="10" dirty="0">
                <a:latin typeface="Helvetica"/>
                <a:cs typeface="Helvetica"/>
              </a:rPr>
              <a:t> </a:t>
            </a:r>
            <a:r>
              <a:rPr lang="en-US" sz="2000" dirty="0">
                <a:latin typeface="Helvetica"/>
                <a:cs typeface="Helvetica"/>
              </a:rPr>
              <a:t>percent</a:t>
            </a:r>
            <a:r>
              <a:rPr lang="en-US" sz="2000" spc="-25" dirty="0">
                <a:latin typeface="Helvetica"/>
                <a:cs typeface="Helvetica"/>
              </a:rPr>
              <a:t> </a:t>
            </a:r>
            <a:r>
              <a:rPr lang="en-US" sz="2000" dirty="0">
                <a:latin typeface="Helvetica"/>
                <a:cs typeface="Helvetica"/>
              </a:rPr>
              <a:t>on</a:t>
            </a:r>
            <a:r>
              <a:rPr lang="en-US" sz="2000" spc="10" dirty="0">
                <a:latin typeface="Helvetica"/>
                <a:cs typeface="Helvetica"/>
              </a:rPr>
              <a:t> </a:t>
            </a:r>
            <a:r>
              <a:rPr lang="en-US" sz="2000" dirty="0">
                <a:latin typeface="Helvetica"/>
                <a:cs typeface="Helvetica"/>
              </a:rPr>
              <a:t>the</a:t>
            </a:r>
            <a:r>
              <a:rPr lang="en-US" sz="2000" spc="5" dirty="0">
                <a:latin typeface="Helvetica"/>
                <a:cs typeface="Helvetica"/>
              </a:rPr>
              <a:t> </a:t>
            </a:r>
            <a:r>
              <a:rPr lang="en-US" sz="2000" spc="-10" dirty="0">
                <a:latin typeface="Helvetica"/>
                <a:cs typeface="Helvetica"/>
              </a:rPr>
              <a:t>fruits- </a:t>
            </a:r>
            <a:r>
              <a:rPr lang="en-US" sz="2000" dirty="0">
                <a:latin typeface="Helvetica"/>
                <a:cs typeface="Helvetica"/>
              </a:rPr>
              <a:t>and-vegetables</a:t>
            </a:r>
            <a:r>
              <a:rPr lang="en-US" sz="2000" spc="-50" dirty="0">
                <a:latin typeface="Helvetica"/>
                <a:cs typeface="Helvetica"/>
              </a:rPr>
              <a:t> </a:t>
            </a:r>
            <a:r>
              <a:rPr lang="en-US" sz="2000" dirty="0">
                <a:latin typeface="Helvetica"/>
                <a:cs typeface="Helvetica"/>
              </a:rPr>
              <a:t>diet</a:t>
            </a:r>
            <a:r>
              <a:rPr lang="en-US" sz="2000" spc="-5" dirty="0">
                <a:latin typeface="Helvetica"/>
                <a:cs typeface="Helvetica"/>
              </a:rPr>
              <a:t> </a:t>
            </a:r>
            <a:r>
              <a:rPr lang="en-US" sz="2000" dirty="0">
                <a:latin typeface="Helvetica"/>
                <a:cs typeface="Helvetica"/>
              </a:rPr>
              <a:t>and</a:t>
            </a:r>
            <a:r>
              <a:rPr lang="en-US" sz="2000" spc="5" dirty="0">
                <a:latin typeface="Helvetica"/>
                <a:cs typeface="Helvetica"/>
              </a:rPr>
              <a:t> </a:t>
            </a:r>
            <a:r>
              <a:rPr lang="en-US" sz="2000" dirty="0">
                <a:latin typeface="Helvetica"/>
                <a:cs typeface="Helvetica"/>
              </a:rPr>
              <a:t>23 percent</a:t>
            </a:r>
            <a:r>
              <a:rPr lang="en-US" sz="2000" spc="-10" dirty="0">
                <a:latin typeface="Helvetica"/>
                <a:cs typeface="Helvetica"/>
              </a:rPr>
              <a:t> </a:t>
            </a:r>
            <a:r>
              <a:rPr lang="en-US" sz="2000" dirty="0">
                <a:latin typeface="Helvetica"/>
                <a:cs typeface="Helvetica"/>
              </a:rPr>
              <a:t>on the</a:t>
            </a:r>
            <a:r>
              <a:rPr lang="en-US" sz="2000" spc="-10" dirty="0">
                <a:latin typeface="Helvetica"/>
                <a:cs typeface="Helvetica"/>
              </a:rPr>
              <a:t> </a:t>
            </a:r>
            <a:r>
              <a:rPr lang="en-US" sz="2000" dirty="0">
                <a:latin typeface="Helvetica"/>
                <a:cs typeface="Helvetica"/>
              </a:rPr>
              <a:t>control</a:t>
            </a:r>
            <a:r>
              <a:rPr lang="en-US" sz="2000" spc="-15" dirty="0">
                <a:latin typeface="Helvetica"/>
                <a:cs typeface="Helvetica"/>
              </a:rPr>
              <a:t> </a:t>
            </a:r>
            <a:r>
              <a:rPr lang="en-US" sz="2000" spc="-10" dirty="0">
                <a:latin typeface="Helvetica"/>
                <a:cs typeface="Helvetica"/>
              </a:rPr>
              <a:t>diet. </a:t>
            </a:r>
          </a:p>
          <a:p>
            <a:pPr marL="243204" marR="267970" indent="-116205">
              <a:lnSpc>
                <a:spcPct val="81100"/>
              </a:lnSpc>
              <a:spcBef>
                <a:spcPts val="475"/>
              </a:spcBef>
              <a:buChar char="•"/>
              <a:tabLst>
                <a:tab pos="243204" algn="l"/>
              </a:tabLst>
            </a:pPr>
            <a:r>
              <a:rPr lang="en-US" sz="2000" dirty="0">
                <a:latin typeface="Helvetica"/>
                <a:cs typeface="Helvetica"/>
              </a:rPr>
              <a:t>Because</a:t>
            </a:r>
            <a:r>
              <a:rPr lang="en-US" sz="2000" spc="-25" dirty="0">
                <a:latin typeface="Helvetica"/>
                <a:cs typeface="Helvetica"/>
              </a:rPr>
              <a:t> </a:t>
            </a:r>
            <a:r>
              <a:rPr lang="en-US" sz="2000" dirty="0">
                <a:latin typeface="Helvetica"/>
                <a:cs typeface="Helvetica"/>
              </a:rPr>
              <a:t>each plant eaten</a:t>
            </a:r>
            <a:r>
              <a:rPr lang="en-US" sz="2000" spc="-15" dirty="0">
                <a:latin typeface="Helvetica"/>
                <a:cs typeface="Helvetica"/>
              </a:rPr>
              <a:t> </a:t>
            </a:r>
            <a:r>
              <a:rPr lang="en-US" sz="2000" dirty="0">
                <a:latin typeface="Helvetica"/>
                <a:cs typeface="Helvetica"/>
              </a:rPr>
              <a:t>has different</a:t>
            </a:r>
            <a:r>
              <a:rPr lang="en-US" sz="2000" spc="-25" dirty="0">
                <a:latin typeface="Helvetica"/>
                <a:cs typeface="Helvetica"/>
              </a:rPr>
              <a:t> </a:t>
            </a:r>
            <a:r>
              <a:rPr lang="en-US" sz="2000" spc="-10" dirty="0">
                <a:latin typeface="Helvetica"/>
                <a:cs typeface="Helvetica"/>
              </a:rPr>
              <a:t>nutritional </a:t>
            </a:r>
            <a:r>
              <a:rPr lang="en-US" sz="2000" dirty="0">
                <a:latin typeface="Helvetica"/>
                <a:cs typeface="Helvetica"/>
              </a:rPr>
              <a:t>properties,</a:t>
            </a:r>
            <a:r>
              <a:rPr lang="en-US" sz="2000" spc="-35" dirty="0">
                <a:latin typeface="Helvetica"/>
                <a:cs typeface="Helvetica"/>
              </a:rPr>
              <a:t> </a:t>
            </a:r>
            <a:r>
              <a:rPr lang="en-US" sz="2000" dirty="0">
                <a:latin typeface="Helvetica"/>
                <a:cs typeface="Helvetica"/>
              </a:rPr>
              <a:t>it is</a:t>
            </a:r>
            <a:r>
              <a:rPr lang="en-US" sz="2000" spc="15" dirty="0">
                <a:latin typeface="Helvetica"/>
                <a:cs typeface="Helvetica"/>
              </a:rPr>
              <a:t> </a:t>
            </a:r>
            <a:r>
              <a:rPr lang="en-US" sz="2000" dirty="0">
                <a:latin typeface="Helvetica"/>
                <a:cs typeface="Helvetica"/>
              </a:rPr>
              <a:t>difficult</a:t>
            </a:r>
            <a:r>
              <a:rPr lang="en-US" sz="2000" spc="-5" dirty="0">
                <a:latin typeface="Helvetica"/>
                <a:cs typeface="Helvetica"/>
              </a:rPr>
              <a:t> </a:t>
            </a:r>
            <a:r>
              <a:rPr lang="en-US" sz="2000" dirty="0">
                <a:latin typeface="Helvetica"/>
                <a:cs typeface="Helvetica"/>
              </a:rPr>
              <a:t>to</a:t>
            </a:r>
            <a:r>
              <a:rPr lang="en-US" sz="2000" spc="5" dirty="0">
                <a:latin typeface="Helvetica"/>
                <a:cs typeface="Helvetica"/>
              </a:rPr>
              <a:t> </a:t>
            </a:r>
            <a:r>
              <a:rPr lang="en-US" sz="2000" dirty="0">
                <a:latin typeface="Helvetica"/>
                <a:cs typeface="Helvetica"/>
              </a:rPr>
              <a:t>tell</a:t>
            </a:r>
            <a:r>
              <a:rPr lang="en-US" sz="2000" spc="15" dirty="0">
                <a:latin typeface="Helvetica"/>
                <a:cs typeface="Helvetica"/>
              </a:rPr>
              <a:t> </a:t>
            </a:r>
            <a:r>
              <a:rPr lang="en-US" sz="2000" dirty="0">
                <a:latin typeface="Helvetica"/>
                <a:cs typeface="Helvetica"/>
              </a:rPr>
              <a:t>how much</a:t>
            </a:r>
            <a:r>
              <a:rPr lang="en-US" sz="2000" spc="-10" dirty="0">
                <a:latin typeface="Helvetica"/>
                <a:cs typeface="Helvetica"/>
              </a:rPr>
              <a:t> </a:t>
            </a:r>
            <a:r>
              <a:rPr lang="en-US" sz="2000" dirty="0">
                <a:latin typeface="Helvetica"/>
                <a:cs typeface="Helvetica"/>
              </a:rPr>
              <a:t>longevity</a:t>
            </a:r>
            <a:r>
              <a:rPr lang="en-US" sz="2000" spc="-20" dirty="0">
                <a:latin typeface="Helvetica"/>
                <a:cs typeface="Helvetica"/>
              </a:rPr>
              <a:t> </a:t>
            </a:r>
            <a:r>
              <a:rPr lang="en-US" sz="2000" spc="-25" dirty="0">
                <a:latin typeface="Helvetica"/>
                <a:cs typeface="Helvetica"/>
              </a:rPr>
              <a:t>to</a:t>
            </a:r>
            <a:r>
              <a:rPr lang="en-US" sz="2000" dirty="0">
                <a:latin typeface="Helvetica"/>
                <a:cs typeface="Helvetica"/>
              </a:rPr>
              <a:t> expect,</a:t>
            </a:r>
            <a:r>
              <a:rPr lang="en-US" sz="2000" spc="-20" dirty="0">
                <a:latin typeface="Helvetica"/>
                <a:cs typeface="Helvetica"/>
              </a:rPr>
              <a:t> </a:t>
            </a:r>
            <a:r>
              <a:rPr lang="en-US" sz="2000" dirty="0">
                <a:latin typeface="Helvetica"/>
                <a:cs typeface="Helvetica"/>
              </a:rPr>
              <a:t>but</a:t>
            </a:r>
            <a:r>
              <a:rPr lang="en-US" sz="2000" spc="-5" dirty="0">
                <a:latin typeface="Helvetica"/>
                <a:cs typeface="Helvetica"/>
              </a:rPr>
              <a:t> </a:t>
            </a:r>
            <a:r>
              <a:rPr lang="en-US" sz="2000" dirty="0">
                <a:latin typeface="Helvetica"/>
                <a:cs typeface="Helvetica"/>
              </a:rPr>
              <a:t>the</a:t>
            </a:r>
            <a:r>
              <a:rPr lang="en-US" sz="2000" spc="-15" dirty="0">
                <a:latin typeface="Helvetica"/>
                <a:cs typeface="Helvetica"/>
              </a:rPr>
              <a:t> </a:t>
            </a:r>
            <a:r>
              <a:rPr lang="en-US" sz="2000" dirty="0">
                <a:latin typeface="Helvetica"/>
                <a:cs typeface="Helvetica"/>
              </a:rPr>
              <a:t>benefits</a:t>
            </a:r>
            <a:r>
              <a:rPr lang="en-US" sz="2000" spc="-15" dirty="0">
                <a:latin typeface="Helvetica"/>
                <a:cs typeface="Helvetica"/>
              </a:rPr>
              <a:t> </a:t>
            </a:r>
            <a:r>
              <a:rPr lang="en-US" sz="2000" dirty="0">
                <a:latin typeface="Helvetica"/>
                <a:cs typeface="Helvetica"/>
              </a:rPr>
              <a:t>can</a:t>
            </a:r>
            <a:r>
              <a:rPr lang="en-US" sz="2000" spc="-5" dirty="0">
                <a:latin typeface="Helvetica"/>
                <a:cs typeface="Helvetica"/>
              </a:rPr>
              <a:t> </a:t>
            </a:r>
            <a:r>
              <a:rPr lang="en-US" sz="2000" dirty="0">
                <a:latin typeface="Helvetica"/>
                <a:cs typeface="Helvetica"/>
              </a:rPr>
              <a:t>include lower</a:t>
            </a:r>
            <a:r>
              <a:rPr lang="en-US" sz="2000" spc="25" dirty="0">
                <a:latin typeface="Helvetica"/>
                <a:cs typeface="Helvetica"/>
              </a:rPr>
              <a:t> </a:t>
            </a:r>
            <a:r>
              <a:rPr lang="en-US" sz="2000" dirty="0">
                <a:latin typeface="Helvetica"/>
                <a:cs typeface="Helvetica"/>
              </a:rPr>
              <a:t>risk</a:t>
            </a:r>
            <a:r>
              <a:rPr lang="en-US" sz="2000" spc="-5" dirty="0">
                <a:latin typeface="Helvetica"/>
                <a:cs typeface="Helvetica"/>
              </a:rPr>
              <a:t> </a:t>
            </a:r>
            <a:r>
              <a:rPr lang="en-US" sz="2000" dirty="0">
                <a:latin typeface="Helvetica"/>
                <a:cs typeface="Helvetica"/>
              </a:rPr>
              <a:t>of</a:t>
            </a:r>
            <a:r>
              <a:rPr lang="en-US" sz="2000" spc="-5" dirty="0">
                <a:latin typeface="Helvetica"/>
                <a:cs typeface="Helvetica"/>
              </a:rPr>
              <a:t> </a:t>
            </a:r>
            <a:r>
              <a:rPr lang="en-US" sz="2000" spc="-10" dirty="0">
                <a:latin typeface="Helvetica"/>
                <a:cs typeface="Helvetica"/>
              </a:rPr>
              <a:t>cancer, </a:t>
            </a:r>
            <a:r>
              <a:rPr lang="en-US" sz="2000" dirty="0">
                <a:latin typeface="Helvetica"/>
                <a:cs typeface="Helvetica"/>
              </a:rPr>
              <a:t>diabetes,</a:t>
            </a:r>
            <a:r>
              <a:rPr lang="en-US" sz="2000" spc="-20" dirty="0">
                <a:latin typeface="Helvetica"/>
                <a:cs typeface="Helvetica"/>
              </a:rPr>
              <a:t> </a:t>
            </a:r>
            <a:r>
              <a:rPr lang="en-US" sz="2000" dirty="0">
                <a:latin typeface="Helvetica"/>
                <a:cs typeface="Helvetica"/>
              </a:rPr>
              <a:t>stroke,</a:t>
            </a:r>
            <a:r>
              <a:rPr lang="en-US" sz="2000" spc="-20" dirty="0">
                <a:latin typeface="Helvetica"/>
                <a:cs typeface="Helvetica"/>
              </a:rPr>
              <a:t> </a:t>
            </a:r>
            <a:r>
              <a:rPr lang="en-US" sz="2000" dirty="0">
                <a:latin typeface="Helvetica"/>
                <a:cs typeface="Helvetica"/>
              </a:rPr>
              <a:t>and</a:t>
            </a:r>
            <a:r>
              <a:rPr lang="en-US" sz="2000" spc="10" dirty="0">
                <a:latin typeface="Helvetica"/>
                <a:cs typeface="Helvetica"/>
              </a:rPr>
              <a:t> </a:t>
            </a:r>
            <a:r>
              <a:rPr lang="en-US" sz="2000" dirty="0">
                <a:latin typeface="Helvetica"/>
                <a:cs typeface="Helvetica"/>
              </a:rPr>
              <a:t>many</a:t>
            </a:r>
            <a:r>
              <a:rPr lang="en-US" sz="2000" spc="-5" dirty="0">
                <a:latin typeface="Helvetica"/>
                <a:cs typeface="Helvetica"/>
              </a:rPr>
              <a:t> </a:t>
            </a:r>
            <a:r>
              <a:rPr lang="en-US" sz="2000" spc="-10" dirty="0">
                <a:latin typeface="Helvetica"/>
                <a:cs typeface="Helvetica"/>
              </a:rPr>
              <a:t>others</a:t>
            </a:r>
            <a:endParaRPr lang="en-US" sz="2000" dirty="0">
              <a:latin typeface="Helvetica"/>
              <a:cs typeface="Helvetica"/>
            </a:endParaRPr>
          </a:p>
        </p:txBody>
      </p:sp>
      <p:sp>
        <p:nvSpPr>
          <p:cNvPr id="18" name="object 18"/>
          <p:cNvSpPr txBox="1">
            <a:spLocks noGrp="1"/>
          </p:cNvSpPr>
          <p:nvPr>
            <p:ph type="sldNum" sz="quarter" idx="7"/>
          </p:nvPr>
        </p:nvSpPr>
        <p:spPr>
          <a:xfrm>
            <a:off x="7234425" y="10465845"/>
            <a:ext cx="280670" cy="182358"/>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spcAft>
                <a:spcPts val="600"/>
              </a:spcAft>
            </a:pPr>
            <a:fld id="{81D60167-4931-47E6-BA6A-407CBD079E47}" type="slidenum">
              <a:rPr lang="en-US" spc="-25" smtClean="0"/>
              <a:pPr marL="38100">
                <a:lnSpc>
                  <a:spcPts val="1420"/>
                </a:lnSpc>
                <a:spcAft>
                  <a:spcPts val="600"/>
                </a:spcAft>
              </a:pPr>
              <a:t>72</a:t>
            </a:fld>
            <a:endParaRPr lang="en-US" spc="-16"/>
          </a:p>
        </p:txBody>
      </p:sp>
      <p:sp>
        <p:nvSpPr>
          <p:cNvPr id="4" name="TextBox 3">
            <a:extLst>
              <a:ext uri="{FF2B5EF4-FFF2-40B4-BE49-F238E27FC236}">
                <a16:creationId xmlns:a16="http://schemas.microsoft.com/office/drawing/2014/main" id="{30ECE488-7A4D-CCE8-6D28-B0B9D765E19B}"/>
              </a:ext>
            </a:extLst>
          </p:cNvPr>
          <p:cNvSpPr txBox="1"/>
          <p:nvPr/>
        </p:nvSpPr>
        <p:spPr>
          <a:xfrm>
            <a:off x="518994" y="2525279"/>
            <a:ext cx="3498824" cy="757130"/>
          </a:xfrm>
          <a:prstGeom prst="rect">
            <a:avLst/>
          </a:prstGeom>
          <a:noFill/>
        </p:spPr>
        <p:txBody>
          <a:bodyPr wrap="square">
            <a:spAutoFit/>
          </a:bodyPr>
          <a:lstStyle/>
          <a:p>
            <a:pPr marL="688618" indent="-228600" eaLnBrk="1" hangingPunct="1">
              <a:lnSpc>
                <a:spcPct val="90000"/>
              </a:lnSpc>
              <a:spcBef>
                <a:spcPts val="494"/>
              </a:spcBef>
              <a:buFont typeface="Arial" panose="020B0604020202020204" pitchFamily="34" charset="0"/>
              <a:buChar char="•"/>
            </a:pPr>
            <a:r>
              <a:rPr lang="en-US" sz="2400" kern="1200" dirty="0">
                <a:solidFill>
                  <a:srgbClr val="FFC000"/>
                </a:solidFill>
                <a:latin typeface="+mj-lt"/>
                <a:ea typeface="+mj-ea"/>
                <a:cs typeface="+mj-cs"/>
              </a:rPr>
              <a:t>Blue Zones: </a:t>
            </a:r>
            <a:r>
              <a:rPr lang="en-US" sz="2400" u="heavy" dirty="0">
                <a:solidFill>
                  <a:srgbClr val="FFC000"/>
                </a:solidFill>
                <a:uFill>
                  <a:solidFill>
                    <a:srgbClr val="000000"/>
                  </a:solidFill>
                </a:uFill>
                <a:latin typeface="+mj-lt"/>
                <a:cs typeface="Helvetica"/>
              </a:rPr>
              <a:t>High</a:t>
            </a:r>
            <a:r>
              <a:rPr lang="en-US" sz="2400" u="heavy" spc="50" dirty="0">
                <a:solidFill>
                  <a:srgbClr val="FFC000"/>
                </a:solidFill>
                <a:uFill>
                  <a:solidFill>
                    <a:srgbClr val="000000"/>
                  </a:solidFill>
                </a:uFill>
                <a:latin typeface="+mj-lt"/>
                <a:cs typeface="Helvetica"/>
              </a:rPr>
              <a:t> </a:t>
            </a:r>
            <a:r>
              <a:rPr lang="en-US" sz="2400" u="heavy" dirty="0">
                <a:solidFill>
                  <a:srgbClr val="FFC000"/>
                </a:solidFill>
                <a:uFill>
                  <a:solidFill>
                    <a:srgbClr val="000000"/>
                  </a:solidFill>
                </a:uFill>
                <a:latin typeface="+mj-lt"/>
                <a:cs typeface="Helvetica"/>
              </a:rPr>
              <a:t>Plant</a:t>
            </a:r>
            <a:r>
              <a:rPr lang="en-US" sz="2400" u="heavy" spc="45" dirty="0">
                <a:solidFill>
                  <a:srgbClr val="FFC000"/>
                </a:solidFill>
                <a:uFill>
                  <a:solidFill>
                    <a:srgbClr val="000000"/>
                  </a:solidFill>
                </a:uFill>
                <a:latin typeface="+mj-lt"/>
                <a:cs typeface="Helvetica"/>
              </a:rPr>
              <a:t> </a:t>
            </a:r>
            <a:r>
              <a:rPr lang="en-US" sz="2400" u="heavy" dirty="0">
                <a:solidFill>
                  <a:srgbClr val="FFC000"/>
                </a:solidFill>
                <a:uFill>
                  <a:solidFill>
                    <a:srgbClr val="000000"/>
                  </a:solidFill>
                </a:uFill>
                <a:latin typeface="+mj-lt"/>
                <a:cs typeface="Helvetica"/>
              </a:rPr>
              <a:t>Diet</a:t>
            </a:r>
            <a:r>
              <a:rPr lang="en-US" sz="2400" spc="60" dirty="0">
                <a:solidFill>
                  <a:srgbClr val="FFC000"/>
                </a:solidFill>
                <a:latin typeface="+mj-lt"/>
                <a:cs typeface="Helvetica"/>
              </a:rPr>
              <a:t> </a:t>
            </a:r>
            <a:endParaRPr lang="en-US" dirty="0">
              <a:solidFill>
                <a:srgbClr val="FFC000"/>
              </a:solidFill>
              <a:latin typeface="+mj-lt"/>
              <a:ea typeface="+mn-ea"/>
            </a:endParaRPr>
          </a:p>
        </p:txBody>
      </p:sp>
    </p:spTree>
    <p:extLst>
      <p:ext uri="{BB962C8B-B14F-4D97-AF65-F5344CB8AC3E}">
        <p14:creationId xmlns:p14="http://schemas.microsoft.com/office/powerpoint/2010/main" val="12703681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29D924B-867B-24A2-4263-1840B35E40B1}"/>
              </a:ext>
            </a:extLst>
          </p:cNvPr>
          <p:cNvSpPr txBox="1"/>
          <p:nvPr/>
        </p:nvSpPr>
        <p:spPr>
          <a:xfrm>
            <a:off x="4531066" y="1526033"/>
            <a:ext cx="4671335" cy="3935281"/>
          </a:xfrm>
          <a:prstGeom prst="rect">
            <a:avLst/>
          </a:prstGeom>
        </p:spPr>
        <p:txBody>
          <a:bodyPr vert="horz" lIns="91440" tIns="45720" rIns="91440" bIns="45720" rtlCol="0">
            <a:normAutofit/>
          </a:bodyPr>
          <a:lstStyle/>
          <a:p>
            <a:pPr marL="293370" marR="202565" indent="-114300">
              <a:lnSpc>
                <a:spcPct val="82400"/>
              </a:lnSpc>
              <a:spcBef>
                <a:spcPts val="740"/>
              </a:spcBef>
              <a:buChar char="•"/>
              <a:tabLst>
                <a:tab pos="295275" algn="l"/>
              </a:tabLst>
            </a:pPr>
            <a:r>
              <a:rPr lang="en-US" sz="2000" dirty="0">
                <a:latin typeface="Helvetica"/>
                <a:cs typeface="Helvetica"/>
              </a:rPr>
              <a:t>It</a:t>
            </a:r>
            <a:r>
              <a:rPr lang="en-US" sz="2000" spc="25" dirty="0">
                <a:latin typeface="Helvetica"/>
                <a:cs typeface="Helvetica"/>
              </a:rPr>
              <a:t> </a:t>
            </a:r>
            <a:r>
              <a:rPr lang="en-US" sz="2000" dirty="0">
                <a:latin typeface="Helvetica"/>
                <a:cs typeface="Helvetica"/>
              </a:rPr>
              <a:t>took</a:t>
            </a:r>
            <a:r>
              <a:rPr lang="en-US" sz="2000" spc="35" dirty="0">
                <a:latin typeface="Helvetica"/>
                <a:cs typeface="Helvetica"/>
              </a:rPr>
              <a:t> </a:t>
            </a:r>
            <a:r>
              <a:rPr lang="en-US" sz="2000" dirty="0">
                <a:latin typeface="Helvetica"/>
                <a:cs typeface="Helvetica"/>
              </a:rPr>
              <a:t>the</a:t>
            </a:r>
            <a:r>
              <a:rPr lang="en-US" sz="2000" spc="40" dirty="0">
                <a:latin typeface="Helvetica"/>
                <a:cs typeface="Helvetica"/>
              </a:rPr>
              <a:t> </a:t>
            </a:r>
            <a:r>
              <a:rPr lang="en-US" sz="2000" dirty="0">
                <a:latin typeface="Helvetica"/>
                <a:cs typeface="Helvetica"/>
              </a:rPr>
              <a:t>United</a:t>
            </a:r>
            <a:r>
              <a:rPr lang="en-US" sz="2000" spc="50" dirty="0">
                <a:latin typeface="Helvetica"/>
                <a:cs typeface="Helvetica"/>
              </a:rPr>
              <a:t> </a:t>
            </a:r>
            <a:r>
              <a:rPr lang="en-US" sz="2000" dirty="0">
                <a:latin typeface="Helvetica"/>
                <a:cs typeface="Helvetica"/>
              </a:rPr>
              <a:t>States</a:t>
            </a:r>
            <a:r>
              <a:rPr lang="en-US" sz="2000" spc="40" dirty="0">
                <a:latin typeface="Helvetica"/>
                <a:cs typeface="Helvetica"/>
              </a:rPr>
              <a:t> </a:t>
            </a:r>
            <a:r>
              <a:rPr lang="en-US" sz="2000" dirty="0">
                <a:latin typeface="Helvetica"/>
                <a:cs typeface="Helvetica"/>
              </a:rPr>
              <a:t>25</a:t>
            </a:r>
            <a:r>
              <a:rPr lang="en-US" sz="2000" spc="45" dirty="0">
                <a:latin typeface="Helvetica"/>
                <a:cs typeface="Helvetica"/>
              </a:rPr>
              <a:t> </a:t>
            </a:r>
            <a:r>
              <a:rPr lang="en-US" sz="2000" dirty="0">
                <a:latin typeface="Helvetica"/>
                <a:cs typeface="Helvetica"/>
              </a:rPr>
              <a:t>million</a:t>
            </a:r>
            <a:r>
              <a:rPr lang="en-US" sz="2000" spc="30" dirty="0">
                <a:latin typeface="Helvetica"/>
                <a:cs typeface="Helvetica"/>
              </a:rPr>
              <a:t> </a:t>
            </a:r>
            <a:r>
              <a:rPr lang="en-US" sz="2000" spc="-10" dirty="0">
                <a:latin typeface="Helvetica"/>
                <a:cs typeface="Helvetica"/>
              </a:rPr>
              <a:t>dollars </a:t>
            </a:r>
            <a:r>
              <a:rPr lang="en-US" sz="2000" dirty="0">
                <a:latin typeface="Helvetica"/>
                <a:cs typeface="Helvetica"/>
              </a:rPr>
              <a:t>in</a:t>
            </a:r>
            <a:r>
              <a:rPr lang="en-US" sz="2000" spc="25" dirty="0">
                <a:latin typeface="Helvetica"/>
                <a:cs typeface="Helvetica"/>
              </a:rPr>
              <a:t> </a:t>
            </a:r>
            <a:r>
              <a:rPr lang="en-US" sz="2000" dirty="0">
                <a:latin typeface="Helvetica"/>
                <a:cs typeface="Helvetica"/>
              </a:rPr>
              <a:t>research</a:t>
            </a:r>
            <a:r>
              <a:rPr lang="en-US" sz="2000" spc="40" dirty="0">
                <a:latin typeface="Helvetica"/>
                <a:cs typeface="Helvetica"/>
              </a:rPr>
              <a:t> </a:t>
            </a:r>
            <a:r>
              <a:rPr lang="en-US" sz="2000" dirty="0">
                <a:latin typeface="Helvetica"/>
                <a:cs typeface="Helvetica"/>
              </a:rPr>
              <a:t>to</a:t>
            </a:r>
            <a:r>
              <a:rPr lang="en-US" sz="2000" spc="55" dirty="0">
                <a:latin typeface="Helvetica"/>
                <a:cs typeface="Helvetica"/>
              </a:rPr>
              <a:t> </a:t>
            </a:r>
            <a:r>
              <a:rPr lang="en-US" sz="2000" dirty="0">
                <a:latin typeface="Helvetica"/>
                <a:cs typeface="Helvetica"/>
              </a:rPr>
              <a:t>learn</a:t>
            </a:r>
            <a:r>
              <a:rPr lang="en-US" sz="2000" spc="40" dirty="0">
                <a:latin typeface="Helvetica"/>
                <a:cs typeface="Helvetica"/>
              </a:rPr>
              <a:t> </a:t>
            </a:r>
            <a:r>
              <a:rPr lang="en-US" sz="2000" dirty="0">
                <a:latin typeface="Helvetica"/>
                <a:cs typeface="Helvetica"/>
              </a:rPr>
              <a:t>this</a:t>
            </a:r>
            <a:r>
              <a:rPr lang="en-US" sz="2000" spc="40" dirty="0">
                <a:latin typeface="Helvetica"/>
                <a:cs typeface="Helvetica"/>
              </a:rPr>
              <a:t> </a:t>
            </a:r>
            <a:r>
              <a:rPr lang="en-US" sz="2000" dirty="0">
                <a:latin typeface="Helvetica"/>
                <a:cs typeface="Helvetica"/>
              </a:rPr>
              <a:t>longevity</a:t>
            </a:r>
            <a:r>
              <a:rPr lang="en-US" sz="2000" spc="55" dirty="0">
                <a:latin typeface="Helvetica"/>
                <a:cs typeface="Helvetica"/>
              </a:rPr>
              <a:t> </a:t>
            </a:r>
            <a:r>
              <a:rPr lang="en-US" sz="2000" spc="-10" dirty="0">
                <a:latin typeface="Helvetica"/>
                <a:cs typeface="Helvetica"/>
              </a:rPr>
              <a:t>secret </a:t>
            </a:r>
            <a:r>
              <a:rPr lang="en-US" sz="2000" dirty="0">
                <a:latin typeface="Helvetica"/>
                <a:cs typeface="Helvetica"/>
              </a:rPr>
              <a:t>already</a:t>
            </a:r>
            <a:r>
              <a:rPr lang="en-US" sz="2000" spc="15" dirty="0">
                <a:latin typeface="Helvetica"/>
                <a:cs typeface="Helvetica"/>
              </a:rPr>
              <a:t> </a:t>
            </a:r>
            <a:r>
              <a:rPr lang="en-US" sz="2000" dirty="0">
                <a:latin typeface="Helvetica"/>
                <a:cs typeface="Helvetica"/>
              </a:rPr>
              <a:t>well</a:t>
            </a:r>
            <a:r>
              <a:rPr lang="en-US" sz="2000" spc="65" dirty="0">
                <a:latin typeface="Helvetica"/>
                <a:cs typeface="Helvetica"/>
              </a:rPr>
              <a:t> </a:t>
            </a:r>
            <a:r>
              <a:rPr lang="en-US" sz="2000" dirty="0">
                <a:latin typeface="Helvetica"/>
                <a:cs typeface="Helvetica"/>
              </a:rPr>
              <a:t>known</a:t>
            </a:r>
            <a:r>
              <a:rPr lang="en-US" sz="2000" spc="40" dirty="0">
                <a:latin typeface="Helvetica"/>
                <a:cs typeface="Helvetica"/>
              </a:rPr>
              <a:t> </a:t>
            </a:r>
            <a:r>
              <a:rPr lang="en-US" sz="2000" dirty="0">
                <a:latin typeface="Helvetica"/>
                <a:cs typeface="Helvetica"/>
              </a:rPr>
              <a:t>in</a:t>
            </a:r>
            <a:r>
              <a:rPr lang="en-US" sz="2000" spc="25" dirty="0">
                <a:latin typeface="Helvetica"/>
                <a:cs typeface="Helvetica"/>
              </a:rPr>
              <a:t> </a:t>
            </a:r>
            <a:r>
              <a:rPr lang="en-US" sz="2000" dirty="0">
                <a:latin typeface="Helvetica"/>
                <a:cs typeface="Helvetica"/>
              </a:rPr>
              <a:t>the</a:t>
            </a:r>
            <a:r>
              <a:rPr lang="en-US" sz="2000" spc="40" dirty="0">
                <a:latin typeface="Helvetica"/>
                <a:cs typeface="Helvetica"/>
              </a:rPr>
              <a:t> </a:t>
            </a:r>
            <a:r>
              <a:rPr lang="en-US" sz="2000" dirty="0">
                <a:latin typeface="Helvetica"/>
                <a:cs typeface="Helvetica"/>
              </a:rPr>
              <a:t>Blue</a:t>
            </a:r>
            <a:r>
              <a:rPr lang="en-US" sz="2000" spc="30" dirty="0">
                <a:latin typeface="Helvetica"/>
                <a:cs typeface="Helvetica"/>
              </a:rPr>
              <a:t> </a:t>
            </a:r>
            <a:r>
              <a:rPr lang="en-US" sz="2000" spc="-10" dirty="0">
                <a:latin typeface="Helvetica"/>
                <a:cs typeface="Helvetica"/>
              </a:rPr>
              <a:t>Zones.</a:t>
            </a:r>
          </a:p>
          <a:p>
            <a:pPr marL="293370" marR="202565" indent="-114300">
              <a:lnSpc>
                <a:spcPct val="82400"/>
              </a:lnSpc>
              <a:spcBef>
                <a:spcPts val="740"/>
              </a:spcBef>
              <a:buChar char="•"/>
              <a:tabLst>
                <a:tab pos="295275" algn="l"/>
              </a:tabLst>
            </a:pPr>
            <a:r>
              <a:rPr lang="en-US" sz="2000" spc="-10" dirty="0">
                <a:latin typeface="Helvetica"/>
                <a:cs typeface="Helvetica"/>
              </a:rPr>
              <a:t> </a:t>
            </a:r>
            <a:r>
              <a:rPr lang="en-US" sz="2000" dirty="0">
                <a:latin typeface="Helvetica"/>
                <a:cs typeface="Helvetica"/>
              </a:rPr>
              <a:t>Pomegranate</a:t>
            </a:r>
            <a:r>
              <a:rPr lang="en-US" sz="2000" spc="35" dirty="0">
                <a:latin typeface="Helvetica"/>
                <a:cs typeface="Helvetica"/>
              </a:rPr>
              <a:t> </a:t>
            </a:r>
            <a:r>
              <a:rPr lang="en-US" sz="2000" dirty="0">
                <a:latin typeface="Helvetica"/>
                <a:cs typeface="Helvetica"/>
              </a:rPr>
              <a:t>juice</a:t>
            </a:r>
            <a:r>
              <a:rPr lang="en-US" sz="2000" spc="50" dirty="0">
                <a:latin typeface="Helvetica"/>
                <a:cs typeface="Helvetica"/>
              </a:rPr>
              <a:t> </a:t>
            </a:r>
            <a:r>
              <a:rPr lang="en-US" sz="2000" dirty="0">
                <a:latin typeface="Helvetica"/>
                <a:cs typeface="Helvetica"/>
              </a:rPr>
              <a:t>can</a:t>
            </a:r>
            <a:r>
              <a:rPr lang="en-US" sz="2000" spc="50" dirty="0">
                <a:latin typeface="Helvetica"/>
                <a:cs typeface="Helvetica"/>
              </a:rPr>
              <a:t> </a:t>
            </a:r>
            <a:r>
              <a:rPr lang="en-US" sz="2000" dirty="0">
                <a:latin typeface="Helvetica"/>
                <a:cs typeface="Helvetica"/>
              </a:rPr>
              <a:t>help</a:t>
            </a:r>
            <a:r>
              <a:rPr lang="en-US" sz="2000" spc="60" dirty="0">
                <a:latin typeface="Helvetica"/>
                <a:cs typeface="Helvetica"/>
              </a:rPr>
              <a:t> </a:t>
            </a:r>
            <a:r>
              <a:rPr lang="en-US" sz="2000" dirty="0">
                <a:latin typeface="Helvetica"/>
                <a:cs typeface="Helvetica"/>
              </a:rPr>
              <a:t>heart</a:t>
            </a:r>
            <a:r>
              <a:rPr lang="en-US" sz="2000" spc="50" dirty="0">
                <a:latin typeface="Helvetica"/>
                <a:cs typeface="Helvetica"/>
              </a:rPr>
              <a:t> </a:t>
            </a:r>
            <a:r>
              <a:rPr lang="en-US" sz="2000" spc="-10" dirty="0">
                <a:latin typeface="Helvetica"/>
                <a:cs typeface="Helvetica"/>
              </a:rPr>
              <a:t>health, </a:t>
            </a:r>
            <a:r>
              <a:rPr lang="en-US" sz="2000" dirty="0">
                <a:latin typeface="Helvetica"/>
                <a:cs typeface="Helvetica"/>
              </a:rPr>
              <a:t>prostate</a:t>
            </a:r>
            <a:r>
              <a:rPr lang="en-US" sz="2000" spc="35" dirty="0">
                <a:latin typeface="Helvetica"/>
                <a:cs typeface="Helvetica"/>
              </a:rPr>
              <a:t> </a:t>
            </a:r>
            <a:r>
              <a:rPr lang="en-US" sz="2000" dirty="0">
                <a:latin typeface="Helvetica"/>
                <a:cs typeface="Helvetica"/>
              </a:rPr>
              <a:t>health,</a:t>
            </a:r>
            <a:r>
              <a:rPr lang="en-US" sz="2000" spc="65" dirty="0">
                <a:latin typeface="Helvetica"/>
                <a:cs typeface="Helvetica"/>
              </a:rPr>
              <a:t> </a:t>
            </a:r>
            <a:r>
              <a:rPr lang="en-US" sz="2000" dirty="0">
                <a:latin typeface="Helvetica"/>
                <a:cs typeface="Helvetica"/>
              </a:rPr>
              <a:t>and</a:t>
            </a:r>
            <a:r>
              <a:rPr lang="en-US" sz="2000" spc="50" dirty="0">
                <a:latin typeface="Helvetica"/>
                <a:cs typeface="Helvetica"/>
              </a:rPr>
              <a:t> </a:t>
            </a:r>
            <a:r>
              <a:rPr lang="en-US" sz="2000" dirty="0">
                <a:latin typeface="Helvetica"/>
                <a:cs typeface="Helvetica"/>
              </a:rPr>
              <a:t>proper</a:t>
            </a:r>
            <a:r>
              <a:rPr lang="en-US" sz="2000" spc="50" dirty="0">
                <a:latin typeface="Helvetica"/>
                <a:cs typeface="Helvetica"/>
              </a:rPr>
              <a:t> </a:t>
            </a:r>
            <a:r>
              <a:rPr lang="en-US" sz="2000" spc="-10" dirty="0">
                <a:latin typeface="Helvetica"/>
                <a:cs typeface="Helvetica"/>
              </a:rPr>
              <a:t>erectile </a:t>
            </a:r>
            <a:r>
              <a:rPr lang="en-US" sz="2000" dirty="0">
                <a:latin typeface="Helvetica"/>
                <a:cs typeface="Helvetica"/>
              </a:rPr>
              <a:t>function.</a:t>
            </a:r>
          </a:p>
          <a:p>
            <a:pPr marL="293370" marR="202565" indent="-114300">
              <a:lnSpc>
                <a:spcPct val="82400"/>
              </a:lnSpc>
              <a:spcBef>
                <a:spcPts val="740"/>
              </a:spcBef>
              <a:buChar char="•"/>
              <a:tabLst>
                <a:tab pos="295275" algn="l"/>
              </a:tabLst>
            </a:pPr>
            <a:r>
              <a:rPr lang="en-US" sz="2000" spc="35" dirty="0">
                <a:latin typeface="Helvetica"/>
                <a:cs typeface="Helvetica"/>
              </a:rPr>
              <a:t> </a:t>
            </a:r>
            <a:r>
              <a:rPr lang="en-US" sz="2000" dirty="0">
                <a:latin typeface="Helvetica"/>
                <a:cs typeface="Helvetica"/>
              </a:rPr>
              <a:t>An</a:t>
            </a:r>
            <a:r>
              <a:rPr lang="en-US" sz="2000" spc="80" dirty="0">
                <a:latin typeface="Helvetica"/>
                <a:cs typeface="Helvetica"/>
              </a:rPr>
              <a:t> </a:t>
            </a:r>
            <a:r>
              <a:rPr lang="en-US" sz="2000" u="sng" dirty="0">
                <a:uFill>
                  <a:solidFill>
                    <a:srgbClr val="000000"/>
                  </a:solidFill>
                </a:uFill>
                <a:latin typeface="Helvetica"/>
                <a:cs typeface="Helvetica"/>
              </a:rPr>
              <a:t>excellent</a:t>
            </a:r>
            <a:r>
              <a:rPr lang="en-US" sz="2000" u="sng" spc="70" dirty="0">
                <a:uFill>
                  <a:solidFill>
                    <a:srgbClr val="000000"/>
                  </a:solidFill>
                </a:uFill>
                <a:latin typeface="Helvetica"/>
                <a:cs typeface="Helvetica"/>
              </a:rPr>
              <a:t> </a:t>
            </a:r>
            <a:r>
              <a:rPr lang="en-US" sz="2000" u="sng" dirty="0">
                <a:uFill>
                  <a:solidFill>
                    <a:srgbClr val="000000"/>
                  </a:solidFill>
                </a:uFill>
                <a:latin typeface="Helvetica"/>
                <a:cs typeface="Helvetica"/>
              </a:rPr>
              <a:t>non-</a:t>
            </a:r>
            <a:r>
              <a:rPr lang="en-US" sz="2000" u="sng" spc="-10" dirty="0">
                <a:uFill>
                  <a:solidFill>
                    <a:srgbClr val="000000"/>
                  </a:solidFill>
                </a:uFill>
                <a:latin typeface="Helvetica"/>
                <a:cs typeface="Helvetica"/>
              </a:rPr>
              <a:t>alcohol</a:t>
            </a:r>
            <a:r>
              <a:rPr lang="en-US" sz="2000" spc="-10" dirty="0">
                <a:latin typeface="Helvetica"/>
                <a:cs typeface="Helvetica"/>
              </a:rPr>
              <a:t> </a:t>
            </a:r>
            <a:r>
              <a:rPr lang="en-US" sz="2000" u="sng" dirty="0">
                <a:uFill>
                  <a:solidFill>
                    <a:srgbClr val="000000"/>
                  </a:solidFill>
                </a:uFill>
                <a:latin typeface="Helvetica"/>
                <a:cs typeface="Helvetica"/>
              </a:rPr>
              <a:t>alternative</a:t>
            </a:r>
            <a:r>
              <a:rPr lang="en-US" sz="2000" u="sng" spc="40" dirty="0">
                <a:uFill>
                  <a:solidFill>
                    <a:srgbClr val="000000"/>
                  </a:solidFill>
                </a:uFill>
                <a:latin typeface="Helvetica"/>
                <a:cs typeface="Helvetica"/>
              </a:rPr>
              <a:t> </a:t>
            </a:r>
            <a:r>
              <a:rPr lang="en-US" sz="2000" u="sng" dirty="0">
                <a:uFill>
                  <a:solidFill>
                    <a:srgbClr val="000000"/>
                  </a:solidFill>
                </a:uFill>
                <a:latin typeface="Helvetica"/>
                <a:cs typeface="Helvetica"/>
              </a:rPr>
              <a:t>to</a:t>
            </a:r>
            <a:r>
              <a:rPr lang="en-US" sz="2000" u="sng" spc="40" dirty="0">
                <a:uFill>
                  <a:solidFill>
                    <a:srgbClr val="000000"/>
                  </a:solidFill>
                </a:uFill>
                <a:latin typeface="Helvetica"/>
                <a:cs typeface="Helvetica"/>
              </a:rPr>
              <a:t> </a:t>
            </a:r>
            <a:r>
              <a:rPr lang="en-US" sz="2000" u="sng" dirty="0">
                <a:uFill>
                  <a:solidFill>
                    <a:srgbClr val="000000"/>
                  </a:solidFill>
                </a:uFill>
                <a:latin typeface="Helvetica"/>
                <a:cs typeface="Helvetica"/>
              </a:rPr>
              <a:t>red</a:t>
            </a:r>
            <a:r>
              <a:rPr lang="en-US" sz="2000" u="sng" spc="40" dirty="0">
                <a:uFill>
                  <a:solidFill>
                    <a:srgbClr val="000000"/>
                  </a:solidFill>
                </a:uFill>
                <a:latin typeface="Helvetica"/>
                <a:cs typeface="Helvetica"/>
              </a:rPr>
              <a:t> </a:t>
            </a:r>
            <a:r>
              <a:rPr lang="en-US" sz="2000" u="sng" dirty="0">
                <a:uFill>
                  <a:solidFill>
                    <a:srgbClr val="000000"/>
                  </a:solidFill>
                </a:uFill>
                <a:latin typeface="Helvetica"/>
                <a:cs typeface="Helvetica"/>
              </a:rPr>
              <a:t>wine</a:t>
            </a:r>
            <a:r>
              <a:rPr lang="en-US" sz="2000" u="sng" spc="70" dirty="0">
                <a:uFill>
                  <a:solidFill>
                    <a:srgbClr val="000000"/>
                  </a:solidFill>
                </a:uFill>
                <a:latin typeface="Helvetica"/>
                <a:cs typeface="Helvetica"/>
              </a:rPr>
              <a:t> </a:t>
            </a:r>
            <a:r>
              <a:rPr lang="en-US" sz="2000" dirty="0">
                <a:latin typeface="Helvetica"/>
                <a:cs typeface="Helvetica"/>
              </a:rPr>
              <a:t>for</a:t>
            </a:r>
            <a:r>
              <a:rPr lang="en-US" sz="2000" spc="30" dirty="0">
                <a:latin typeface="Helvetica"/>
                <a:cs typeface="Helvetica"/>
              </a:rPr>
              <a:t> </a:t>
            </a:r>
            <a:r>
              <a:rPr lang="en-US" sz="2000" dirty="0">
                <a:latin typeface="Helvetica"/>
                <a:cs typeface="Helvetica"/>
              </a:rPr>
              <a:t>containing</a:t>
            </a:r>
            <a:r>
              <a:rPr lang="en-US" sz="2000" spc="50" dirty="0">
                <a:latin typeface="Helvetica"/>
                <a:cs typeface="Helvetica"/>
              </a:rPr>
              <a:t> </a:t>
            </a:r>
            <a:r>
              <a:rPr lang="en-US" sz="2000" spc="-20" dirty="0">
                <a:latin typeface="Helvetica"/>
                <a:cs typeface="Helvetica"/>
              </a:rPr>
              <a:t>many </a:t>
            </a:r>
            <a:r>
              <a:rPr lang="en-US" sz="2000" dirty="0">
                <a:latin typeface="Helvetica"/>
                <a:cs typeface="Helvetica"/>
              </a:rPr>
              <a:t>of</a:t>
            </a:r>
            <a:r>
              <a:rPr lang="en-US" sz="2000" spc="35" dirty="0">
                <a:latin typeface="Helvetica"/>
                <a:cs typeface="Helvetica"/>
              </a:rPr>
              <a:t> </a:t>
            </a:r>
            <a:r>
              <a:rPr lang="en-US" sz="2000" dirty="0">
                <a:latin typeface="Helvetica"/>
                <a:cs typeface="Helvetica"/>
              </a:rPr>
              <a:t>the</a:t>
            </a:r>
            <a:r>
              <a:rPr lang="en-US" sz="2000" spc="50" dirty="0">
                <a:latin typeface="Helvetica"/>
                <a:cs typeface="Helvetica"/>
              </a:rPr>
              <a:t> </a:t>
            </a:r>
            <a:r>
              <a:rPr lang="en-US" sz="2000" dirty="0">
                <a:latin typeface="Helvetica"/>
                <a:cs typeface="Helvetica"/>
              </a:rPr>
              <a:t>similar</a:t>
            </a:r>
            <a:r>
              <a:rPr lang="en-US" sz="2000" spc="45" dirty="0">
                <a:latin typeface="Helvetica"/>
                <a:cs typeface="Helvetica"/>
              </a:rPr>
              <a:t> </a:t>
            </a:r>
            <a:r>
              <a:rPr lang="en-US" sz="2000" dirty="0">
                <a:latin typeface="Helvetica"/>
                <a:cs typeface="Helvetica"/>
              </a:rPr>
              <a:t>antioxidant</a:t>
            </a:r>
            <a:r>
              <a:rPr lang="en-US" sz="2000" spc="50" dirty="0">
                <a:latin typeface="Helvetica"/>
                <a:cs typeface="Helvetica"/>
              </a:rPr>
              <a:t> </a:t>
            </a:r>
            <a:r>
              <a:rPr lang="en-US" sz="2000" spc="-10" dirty="0">
                <a:latin typeface="Helvetica"/>
                <a:cs typeface="Helvetica"/>
              </a:rPr>
              <a:t>properties.</a:t>
            </a:r>
            <a:endParaRPr lang="en-US" sz="2000" dirty="0">
              <a:latin typeface="Helvetica"/>
              <a:cs typeface="Helvetica"/>
            </a:endParaRPr>
          </a:p>
        </p:txBody>
      </p:sp>
      <p:sp>
        <p:nvSpPr>
          <p:cNvPr id="18" name="object 18"/>
          <p:cNvSpPr txBox="1">
            <a:spLocks noGrp="1"/>
          </p:cNvSpPr>
          <p:nvPr>
            <p:ph type="sldNum" sz="quarter" idx="7"/>
          </p:nvPr>
        </p:nvSpPr>
        <p:spPr>
          <a:xfrm>
            <a:off x="7234425" y="10465845"/>
            <a:ext cx="280670" cy="182358"/>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spcAft>
                <a:spcPts val="600"/>
              </a:spcAft>
            </a:pPr>
            <a:fld id="{81D60167-4931-47E6-BA6A-407CBD079E47}" type="slidenum">
              <a:rPr lang="en-US" spc="-25" smtClean="0"/>
              <a:pPr marL="38100">
                <a:lnSpc>
                  <a:spcPts val="1420"/>
                </a:lnSpc>
                <a:spcAft>
                  <a:spcPts val="600"/>
                </a:spcAft>
              </a:pPr>
              <a:t>73</a:t>
            </a:fld>
            <a:endParaRPr lang="en-US" spc="-16"/>
          </a:p>
        </p:txBody>
      </p:sp>
      <p:sp>
        <p:nvSpPr>
          <p:cNvPr id="4" name="TextBox 3">
            <a:extLst>
              <a:ext uri="{FF2B5EF4-FFF2-40B4-BE49-F238E27FC236}">
                <a16:creationId xmlns:a16="http://schemas.microsoft.com/office/drawing/2014/main" id="{30ECE488-7A4D-CCE8-6D28-B0B9D765E19B}"/>
              </a:ext>
            </a:extLst>
          </p:cNvPr>
          <p:cNvSpPr txBox="1"/>
          <p:nvPr/>
        </p:nvSpPr>
        <p:spPr>
          <a:xfrm>
            <a:off x="518994" y="2525279"/>
            <a:ext cx="3498824" cy="757130"/>
          </a:xfrm>
          <a:prstGeom prst="rect">
            <a:avLst/>
          </a:prstGeom>
          <a:noFill/>
        </p:spPr>
        <p:txBody>
          <a:bodyPr wrap="square">
            <a:spAutoFit/>
          </a:bodyPr>
          <a:lstStyle/>
          <a:p>
            <a:pPr marL="460018" eaLnBrk="1" hangingPunct="1">
              <a:lnSpc>
                <a:spcPct val="90000"/>
              </a:lnSpc>
              <a:spcBef>
                <a:spcPts val="494"/>
              </a:spcBef>
            </a:pPr>
            <a:r>
              <a:rPr lang="en-US" sz="2400" kern="1200" dirty="0">
                <a:solidFill>
                  <a:srgbClr val="FFC000"/>
                </a:solidFill>
                <a:latin typeface="+mj-lt"/>
                <a:ea typeface="+mj-ea"/>
                <a:cs typeface="+mj-cs"/>
              </a:rPr>
              <a:t>Blue Zones: </a:t>
            </a:r>
            <a:r>
              <a:rPr lang="en-US" sz="2400" u="heavy" dirty="0">
                <a:solidFill>
                  <a:srgbClr val="FFC000"/>
                </a:solidFill>
                <a:uFill>
                  <a:solidFill>
                    <a:srgbClr val="000000"/>
                  </a:solidFill>
                </a:uFill>
                <a:latin typeface="+mj-lt"/>
                <a:cs typeface="Helvetica"/>
              </a:rPr>
              <a:t>Pomegranate</a:t>
            </a:r>
            <a:r>
              <a:rPr lang="en-US" sz="2400" u="heavy" spc="95" dirty="0">
                <a:solidFill>
                  <a:srgbClr val="FFC000"/>
                </a:solidFill>
                <a:uFill>
                  <a:solidFill>
                    <a:srgbClr val="000000"/>
                  </a:solidFill>
                </a:uFill>
                <a:latin typeface="+mj-lt"/>
                <a:cs typeface="Helvetica"/>
              </a:rPr>
              <a:t> </a:t>
            </a:r>
            <a:r>
              <a:rPr lang="en-US" sz="2400" u="heavy" dirty="0">
                <a:solidFill>
                  <a:srgbClr val="FFC000"/>
                </a:solidFill>
                <a:uFill>
                  <a:solidFill>
                    <a:srgbClr val="000000"/>
                  </a:solidFill>
                </a:uFill>
                <a:latin typeface="+mj-lt"/>
                <a:cs typeface="Helvetica"/>
              </a:rPr>
              <a:t>Juice</a:t>
            </a:r>
            <a:r>
              <a:rPr lang="en-US" sz="2400" spc="70" dirty="0">
                <a:solidFill>
                  <a:srgbClr val="FFC000"/>
                </a:solidFill>
                <a:latin typeface="+mj-lt"/>
                <a:cs typeface="Helvetica"/>
              </a:rPr>
              <a:t> </a:t>
            </a:r>
            <a:endParaRPr lang="en-US" dirty="0">
              <a:solidFill>
                <a:srgbClr val="FFC000"/>
              </a:solidFill>
              <a:latin typeface="+mj-lt"/>
              <a:ea typeface="+mn-ea"/>
            </a:endParaRPr>
          </a:p>
        </p:txBody>
      </p:sp>
    </p:spTree>
    <p:extLst>
      <p:ext uri="{BB962C8B-B14F-4D97-AF65-F5344CB8AC3E}">
        <p14:creationId xmlns:p14="http://schemas.microsoft.com/office/powerpoint/2010/main" val="37034061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29D924B-867B-24A2-4263-1840B35E40B1}"/>
              </a:ext>
            </a:extLst>
          </p:cNvPr>
          <p:cNvSpPr txBox="1"/>
          <p:nvPr/>
        </p:nvSpPr>
        <p:spPr>
          <a:xfrm>
            <a:off x="4531066" y="1526033"/>
            <a:ext cx="4671335" cy="3935281"/>
          </a:xfrm>
          <a:prstGeom prst="rect">
            <a:avLst/>
          </a:prstGeom>
        </p:spPr>
        <p:txBody>
          <a:bodyPr vert="horz" lIns="91440" tIns="45720" rIns="91440" bIns="45720" rtlCol="0">
            <a:normAutofit fontScale="47500" lnSpcReduction="20000"/>
          </a:bodyPr>
          <a:lstStyle/>
          <a:p>
            <a:pPr marL="295275" marR="208279" indent="-114935">
              <a:lnSpc>
                <a:spcPct val="99600"/>
              </a:lnSpc>
              <a:spcBef>
                <a:spcPts val="770"/>
              </a:spcBef>
              <a:buChar char="•"/>
              <a:tabLst>
                <a:tab pos="296545" algn="l"/>
              </a:tabLst>
            </a:pPr>
            <a:r>
              <a:rPr lang="en-US" sz="4800" dirty="0">
                <a:latin typeface="Helvetica"/>
                <a:cs typeface="Helvetica"/>
              </a:rPr>
              <a:t>Not</a:t>
            </a:r>
            <a:r>
              <a:rPr lang="en-US" sz="4800" spc="-15" dirty="0">
                <a:latin typeface="Helvetica"/>
                <a:cs typeface="Helvetica"/>
              </a:rPr>
              <a:t> </a:t>
            </a:r>
            <a:r>
              <a:rPr lang="en-US" sz="4800" dirty="0">
                <a:latin typeface="Helvetica"/>
                <a:cs typeface="Helvetica"/>
              </a:rPr>
              <a:t>is</a:t>
            </a:r>
            <a:r>
              <a:rPr lang="en-US" sz="4800" spc="-10" dirty="0">
                <a:latin typeface="Helvetica"/>
                <a:cs typeface="Helvetica"/>
              </a:rPr>
              <a:t> </a:t>
            </a:r>
            <a:r>
              <a:rPr lang="en-US" sz="4800" dirty="0">
                <a:latin typeface="Helvetica"/>
                <a:cs typeface="Helvetica"/>
              </a:rPr>
              <a:t>it</a:t>
            </a:r>
            <a:r>
              <a:rPr lang="en-US" sz="4800" spc="-15" dirty="0">
                <a:latin typeface="Helvetica"/>
                <a:cs typeface="Helvetica"/>
              </a:rPr>
              <a:t> </a:t>
            </a:r>
            <a:r>
              <a:rPr lang="en-US" sz="4800" dirty="0">
                <a:latin typeface="Helvetica"/>
                <a:cs typeface="Helvetica"/>
              </a:rPr>
              <a:t>only</a:t>
            </a:r>
            <a:r>
              <a:rPr lang="en-US" sz="4800" spc="-5" dirty="0">
                <a:latin typeface="Helvetica"/>
                <a:cs typeface="Helvetica"/>
              </a:rPr>
              <a:t> </a:t>
            </a:r>
            <a:r>
              <a:rPr lang="en-US" sz="4800" dirty="0">
                <a:latin typeface="Helvetica"/>
                <a:cs typeface="Helvetica"/>
              </a:rPr>
              <a:t>good for</a:t>
            </a:r>
            <a:r>
              <a:rPr lang="en-US" sz="4800" spc="-20" dirty="0">
                <a:latin typeface="Helvetica"/>
                <a:cs typeface="Helvetica"/>
              </a:rPr>
              <a:t> </a:t>
            </a:r>
            <a:r>
              <a:rPr lang="en-US" sz="4800" dirty="0">
                <a:latin typeface="Helvetica"/>
                <a:cs typeface="Helvetica"/>
              </a:rPr>
              <a:t>the</a:t>
            </a:r>
            <a:r>
              <a:rPr lang="en-US" sz="4800" spc="5" dirty="0">
                <a:latin typeface="Helvetica"/>
                <a:cs typeface="Helvetica"/>
              </a:rPr>
              <a:t> </a:t>
            </a:r>
            <a:r>
              <a:rPr lang="en-US" sz="4800" dirty="0">
                <a:latin typeface="Helvetica"/>
                <a:cs typeface="Helvetica"/>
              </a:rPr>
              <a:t>planet and for</a:t>
            </a:r>
            <a:r>
              <a:rPr lang="en-US" sz="4800" spc="-15" dirty="0">
                <a:latin typeface="Helvetica"/>
                <a:cs typeface="Helvetica"/>
              </a:rPr>
              <a:t> </a:t>
            </a:r>
            <a:r>
              <a:rPr lang="en-US" sz="4800" spc="-10" dirty="0">
                <a:latin typeface="Helvetica"/>
                <a:cs typeface="Helvetica"/>
              </a:rPr>
              <a:t>keeping </a:t>
            </a:r>
            <a:r>
              <a:rPr lang="en-US" sz="4800" dirty="0">
                <a:latin typeface="Helvetica"/>
                <a:cs typeface="Helvetica"/>
              </a:rPr>
              <a:t>your</a:t>
            </a:r>
            <a:r>
              <a:rPr lang="en-US" sz="4800" spc="-10" dirty="0">
                <a:latin typeface="Helvetica"/>
                <a:cs typeface="Helvetica"/>
              </a:rPr>
              <a:t> </a:t>
            </a:r>
            <a:r>
              <a:rPr lang="en-US" sz="4800" dirty="0">
                <a:latin typeface="Helvetica"/>
                <a:cs typeface="Helvetica"/>
              </a:rPr>
              <a:t>gas</a:t>
            </a:r>
            <a:r>
              <a:rPr lang="en-US" sz="4800" spc="-10" dirty="0">
                <a:latin typeface="Helvetica"/>
                <a:cs typeface="Helvetica"/>
              </a:rPr>
              <a:t> </a:t>
            </a:r>
            <a:r>
              <a:rPr lang="en-US" sz="4800" dirty="0">
                <a:latin typeface="Helvetica"/>
                <a:cs typeface="Helvetica"/>
              </a:rPr>
              <a:t>bills</a:t>
            </a:r>
            <a:r>
              <a:rPr lang="en-US" sz="4800" spc="-15" dirty="0">
                <a:latin typeface="Helvetica"/>
                <a:cs typeface="Helvetica"/>
              </a:rPr>
              <a:t> </a:t>
            </a:r>
            <a:r>
              <a:rPr lang="en-US" sz="4800" dirty="0">
                <a:latin typeface="Helvetica"/>
                <a:cs typeface="Helvetica"/>
              </a:rPr>
              <a:t>down,</a:t>
            </a:r>
            <a:r>
              <a:rPr lang="en-US" sz="4800" spc="-15" dirty="0">
                <a:latin typeface="Helvetica"/>
                <a:cs typeface="Helvetica"/>
              </a:rPr>
              <a:t> </a:t>
            </a:r>
            <a:r>
              <a:rPr lang="en-US" sz="4800" dirty="0">
                <a:latin typeface="Helvetica"/>
                <a:cs typeface="Helvetica"/>
              </a:rPr>
              <a:t>it can</a:t>
            </a:r>
            <a:r>
              <a:rPr lang="en-US" sz="4800" spc="-20" dirty="0">
                <a:latin typeface="Helvetica"/>
                <a:cs typeface="Helvetica"/>
              </a:rPr>
              <a:t> </a:t>
            </a:r>
            <a:r>
              <a:rPr lang="en-US" sz="4800" dirty="0">
                <a:latin typeface="Helvetica"/>
                <a:cs typeface="Helvetica"/>
              </a:rPr>
              <a:t>also</a:t>
            </a:r>
            <a:r>
              <a:rPr lang="en-US" sz="4800" spc="-15" dirty="0">
                <a:latin typeface="Helvetica"/>
                <a:cs typeface="Helvetica"/>
              </a:rPr>
              <a:t> </a:t>
            </a:r>
            <a:r>
              <a:rPr lang="en-US" sz="4800" dirty="0">
                <a:latin typeface="Helvetica"/>
                <a:cs typeface="Helvetica"/>
              </a:rPr>
              <a:t>lead to</a:t>
            </a:r>
            <a:r>
              <a:rPr lang="en-US" sz="4800" spc="-5" dirty="0">
                <a:latin typeface="Helvetica"/>
                <a:cs typeface="Helvetica"/>
              </a:rPr>
              <a:t> </a:t>
            </a:r>
            <a:r>
              <a:rPr lang="en-US" sz="4800" spc="-10" dirty="0">
                <a:latin typeface="Helvetica"/>
                <a:cs typeface="Helvetica"/>
              </a:rPr>
              <a:t>longevity. 	</a:t>
            </a:r>
          </a:p>
          <a:p>
            <a:pPr marL="295275" marR="208279" indent="-114935">
              <a:lnSpc>
                <a:spcPct val="99600"/>
              </a:lnSpc>
              <a:spcBef>
                <a:spcPts val="770"/>
              </a:spcBef>
              <a:buChar char="•"/>
              <a:tabLst>
                <a:tab pos="296545" algn="l"/>
              </a:tabLst>
            </a:pPr>
            <a:r>
              <a:rPr lang="en-US" sz="4800" dirty="0">
                <a:latin typeface="Helvetica"/>
                <a:cs typeface="Helvetica"/>
              </a:rPr>
              <a:t>People</a:t>
            </a:r>
            <a:r>
              <a:rPr lang="en-US" sz="4800" spc="-30" dirty="0">
                <a:latin typeface="Helvetica"/>
                <a:cs typeface="Helvetica"/>
              </a:rPr>
              <a:t> </a:t>
            </a:r>
            <a:r>
              <a:rPr lang="en-US" sz="4800" dirty="0">
                <a:latin typeface="Helvetica"/>
                <a:cs typeface="Helvetica"/>
              </a:rPr>
              <a:t>in the</a:t>
            </a:r>
            <a:r>
              <a:rPr lang="en-US" sz="4800" spc="-5" dirty="0">
                <a:latin typeface="Helvetica"/>
                <a:cs typeface="Helvetica"/>
              </a:rPr>
              <a:t> </a:t>
            </a:r>
            <a:r>
              <a:rPr lang="en-US" sz="4800" dirty="0">
                <a:latin typeface="Helvetica"/>
                <a:cs typeface="Helvetica"/>
              </a:rPr>
              <a:t>Blue</a:t>
            </a:r>
            <a:r>
              <a:rPr lang="en-US" sz="4800" spc="-15" dirty="0">
                <a:latin typeface="Helvetica"/>
                <a:cs typeface="Helvetica"/>
              </a:rPr>
              <a:t> </a:t>
            </a:r>
            <a:r>
              <a:rPr lang="en-US" sz="4800" dirty="0">
                <a:latin typeface="Helvetica"/>
                <a:cs typeface="Helvetica"/>
              </a:rPr>
              <a:t>Zones</a:t>
            </a:r>
            <a:r>
              <a:rPr lang="en-US" sz="4800" spc="-15" dirty="0">
                <a:latin typeface="Helvetica"/>
                <a:cs typeface="Helvetica"/>
              </a:rPr>
              <a:t> </a:t>
            </a:r>
            <a:r>
              <a:rPr lang="en-US" sz="4800" dirty="0">
                <a:latin typeface="Helvetica"/>
                <a:cs typeface="Helvetica"/>
              </a:rPr>
              <a:t>are</a:t>
            </a:r>
            <a:r>
              <a:rPr lang="en-US" sz="4800" spc="10" dirty="0">
                <a:latin typeface="Helvetica"/>
                <a:cs typeface="Helvetica"/>
              </a:rPr>
              <a:t> </a:t>
            </a:r>
            <a:r>
              <a:rPr lang="en-US" sz="4800" dirty="0">
                <a:latin typeface="Helvetica"/>
                <a:cs typeface="Helvetica"/>
              </a:rPr>
              <a:t>often</a:t>
            </a:r>
            <a:r>
              <a:rPr lang="en-US" sz="4800" spc="-30" dirty="0">
                <a:latin typeface="Helvetica"/>
                <a:cs typeface="Helvetica"/>
              </a:rPr>
              <a:t> </a:t>
            </a:r>
            <a:r>
              <a:rPr lang="en-US" sz="4800" dirty="0">
                <a:latin typeface="Helvetica"/>
                <a:cs typeface="Helvetica"/>
              </a:rPr>
              <a:t>known </a:t>
            </a:r>
            <a:r>
              <a:rPr lang="en-US" sz="4800" spc="-25" dirty="0">
                <a:latin typeface="Helvetica"/>
                <a:cs typeface="Helvetica"/>
              </a:rPr>
              <a:t>to </a:t>
            </a:r>
            <a:r>
              <a:rPr lang="en-US" sz="4800" dirty="0">
                <a:latin typeface="Helvetica"/>
                <a:cs typeface="Helvetica"/>
              </a:rPr>
              <a:t>bicycle</a:t>
            </a:r>
            <a:r>
              <a:rPr lang="en-US" sz="4800" spc="-30" dirty="0">
                <a:latin typeface="Helvetica"/>
                <a:cs typeface="Helvetica"/>
              </a:rPr>
              <a:t> </a:t>
            </a:r>
            <a:r>
              <a:rPr lang="en-US" sz="4800" dirty="0">
                <a:latin typeface="Helvetica"/>
                <a:cs typeface="Helvetica"/>
              </a:rPr>
              <a:t>to</a:t>
            </a:r>
            <a:r>
              <a:rPr lang="en-US" sz="4800" spc="-15" dirty="0">
                <a:latin typeface="Helvetica"/>
                <a:cs typeface="Helvetica"/>
              </a:rPr>
              <a:t> </a:t>
            </a:r>
            <a:r>
              <a:rPr lang="en-US" sz="4800" dirty="0">
                <a:latin typeface="Helvetica"/>
                <a:cs typeface="Helvetica"/>
              </a:rPr>
              <a:t>the houses</a:t>
            </a:r>
            <a:r>
              <a:rPr lang="en-US" sz="4800" spc="-10" dirty="0">
                <a:latin typeface="Helvetica"/>
                <a:cs typeface="Helvetica"/>
              </a:rPr>
              <a:t> </a:t>
            </a:r>
            <a:r>
              <a:rPr lang="en-US" sz="4800" dirty="0">
                <a:latin typeface="Helvetica"/>
                <a:cs typeface="Helvetica"/>
              </a:rPr>
              <a:t>of family</a:t>
            </a:r>
            <a:r>
              <a:rPr lang="en-US" sz="4800" spc="-20" dirty="0">
                <a:latin typeface="Helvetica"/>
                <a:cs typeface="Helvetica"/>
              </a:rPr>
              <a:t> </a:t>
            </a:r>
            <a:r>
              <a:rPr lang="en-US" sz="4800" dirty="0">
                <a:latin typeface="Helvetica"/>
                <a:cs typeface="Helvetica"/>
              </a:rPr>
              <a:t>and friends,</a:t>
            </a:r>
            <a:r>
              <a:rPr lang="en-US" sz="4800" spc="-15" dirty="0">
                <a:latin typeface="Helvetica"/>
                <a:cs typeface="Helvetica"/>
              </a:rPr>
              <a:t> </a:t>
            </a:r>
            <a:r>
              <a:rPr lang="en-US" sz="4800" spc="-25" dirty="0">
                <a:latin typeface="Helvetica"/>
                <a:cs typeface="Helvetica"/>
              </a:rPr>
              <a:t>the 	</a:t>
            </a:r>
            <a:r>
              <a:rPr lang="en-US" sz="4800" dirty="0">
                <a:latin typeface="Helvetica"/>
                <a:cs typeface="Helvetica"/>
              </a:rPr>
              <a:t>market,</a:t>
            </a:r>
            <a:r>
              <a:rPr lang="en-US" sz="4800" spc="-20" dirty="0">
                <a:latin typeface="Helvetica"/>
                <a:cs typeface="Helvetica"/>
              </a:rPr>
              <a:t> </a:t>
            </a:r>
            <a:r>
              <a:rPr lang="en-US" sz="4800" dirty="0">
                <a:latin typeface="Helvetica"/>
                <a:cs typeface="Helvetica"/>
              </a:rPr>
              <a:t>and more.</a:t>
            </a:r>
            <a:r>
              <a:rPr lang="en-US" sz="4800" spc="15" dirty="0">
                <a:latin typeface="Helvetica"/>
                <a:cs typeface="Helvetica"/>
              </a:rPr>
              <a:t> </a:t>
            </a:r>
          </a:p>
          <a:p>
            <a:pPr marL="295275" marR="208279" indent="-114935">
              <a:lnSpc>
                <a:spcPct val="99600"/>
              </a:lnSpc>
              <a:spcBef>
                <a:spcPts val="770"/>
              </a:spcBef>
              <a:buChar char="•"/>
              <a:tabLst>
                <a:tab pos="296545" algn="l"/>
              </a:tabLst>
            </a:pPr>
            <a:r>
              <a:rPr lang="en-US" sz="4800" dirty="0">
                <a:latin typeface="Helvetica"/>
                <a:cs typeface="Helvetica"/>
              </a:rPr>
              <a:t>It</a:t>
            </a:r>
            <a:r>
              <a:rPr lang="en-US" sz="4800" spc="-15" dirty="0">
                <a:latin typeface="Helvetica"/>
                <a:cs typeface="Helvetica"/>
              </a:rPr>
              <a:t> </a:t>
            </a:r>
            <a:r>
              <a:rPr lang="en-US" sz="4800" dirty="0">
                <a:latin typeface="Helvetica"/>
                <a:cs typeface="Helvetica"/>
              </a:rPr>
              <a:t>is</a:t>
            </a:r>
            <a:r>
              <a:rPr lang="en-US" sz="4800" spc="-10" dirty="0">
                <a:latin typeface="Helvetica"/>
                <a:cs typeface="Helvetica"/>
              </a:rPr>
              <a:t> </a:t>
            </a:r>
            <a:r>
              <a:rPr lang="en-US" sz="4800" dirty="0">
                <a:latin typeface="Helvetica"/>
                <a:cs typeface="Helvetica"/>
              </a:rPr>
              <a:t>also</a:t>
            </a:r>
            <a:r>
              <a:rPr lang="en-US" sz="4800" spc="-20" dirty="0">
                <a:latin typeface="Helvetica"/>
                <a:cs typeface="Helvetica"/>
              </a:rPr>
              <a:t> </a:t>
            </a:r>
            <a:r>
              <a:rPr lang="en-US" sz="4800" dirty="0">
                <a:latin typeface="Helvetica"/>
                <a:cs typeface="Helvetica"/>
              </a:rPr>
              <a:t>easier</a:t>
            </a:r>
            <a:r>
              <a:rPr lang="en-US" sz="4800" spc="-5" dirty="0">
                <a:latin typeface="Helvetica"/>
                <a:cs typeface="Helvetica"/>
              </a:rPr>
              <a:t> </a:t>
            </a:r>
            <a:r>
              <a:rPr lang="en-US" sz="4800" dirty="0">
                <a:latin typeface="Helvetica"/>
                <a:cs typeface="Helvetica"/>
              </a:rPr>
              <a:t>on the</a:t>
            </a:r>
            <a:r>
              <a:rPr lang="en-US" sz="4800" spc="-20" dirty="0">
                <a:latin typeface="Helvetica"/>
                <a:cs typeface="Helvetica"/>
              </a:rPr>
              <a:t> </a:t>
            </a:r>
            <a:r>
              <a:rPr lang="en-US" sz="4800" spc="-10" dirty="0">
                <a:latin typeface="Helvetica"/>
                <a:cs typeface="Helvetica"/>
              </a:rPr>
              <a:t>joints, and is</a:t>
            </a:r>
            <a:r>
              <a:rPr lang="en-US" sz="4800" spc="-5" dirty="0">
                <a:latin typeface="Helvetica"/>
                <a:cs typeface="Helvetica"/>
              </a:rPr>
              <a:t> </a:t>
            </a:r>
            <a:r>
              <a:rPr lang="en-US" sz="4800" dirty="0">
                <a:latin typeface="Helvetica"/>
                <a:cs typeface="Helvetica"/>
              </a:rPr>
              <a:t>a </a:t>
            </a:r>
            <a:r>
              <a:rPr lang="en-US" sz="4800" spc="-10" dirty="0">
                <a:latin typeface="Helvetica"/>
                <a:cs typeface="Helvetica"/>
              </a:rPr>
              <a:t>relaxing experience.</a:t>
            </a:r>
            <a:endParaRPr lang="en-US" sz="4800" dirty="0">
              <a:latin typeface="Helvetica"/>
              <a:cs typeface="Helvetica"/>
            </a:endParaRPr>
          </a:p>
        </p:txBody>
      </p:sp>
      <p:sp>
        <p:nvSpPr>
          <p:cNvPr id="18" name="object 18"/>
          <p:cNvSpPr txBox="1">
            <a:spLocks noGrp="1"/>
          </p:cNvSpPr>
          <p:nvPr>
            <p:ph type="sldNum" sz="quarter" idx="7"/>
          </p:nvPr>
        </p:nvSpPr>
        <p:spPr>
          <a:xfrm>
            <a:off x="7234425" y="10465845"/>
            <a:ext cx="280670" cy="182358"/>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spcAft>
                <a:spcPts val="600"/>
              </a:spcAft>
            </a:pPr>
            <a:fld id="{81D60167-4931-47E6-BA6A-407CBD079E47}" type="slidenum">
              <a:rPr lang="en-US" spc="-25" smtClean="0"/>
              <a:pPr marL="38100">
                <a:lnSpc>
                  <a:spcPts val="1420"/>
                </a:lnSpc>
                <a:spcAft>
                  <a:spcPts val="600"/>
                </a:spcAft>
              </a:pPr>
              <a:t>74</a:t>
            </a:fld>
            <a:endParaRPr lang="en-US" spc="-16"/>
          </a:p>
        </p:txBody>
      </p:sp>
      <p:sp>
        <p:nvSpPr>
          <p:cNvPr id="4" name="TextBox 3">
            <a:extLst>
              <a:ext uri="{FF2B5EF4-FFF2-40B4-BE49-F238E27FC236}">
                <a16:creationId xmlns:a16="http://schemas.microsoft.com/office/drawing/2014/main" id="{30ECE488-7A4D-CCE8-6D28-B0B9D765E19B}"/>
              </a:ext>
            </a:extLst>
          </p:cNvPr>
          <p:cNvSpPr txBox="1"/>
          <p:nvPr/>
        </p:nvSpPr>
        <p:spPr>
          <a:xfrm>
            <a:off x="518994" y="2525279"/>
            <a:ext cx="3498824" cy="424732"/>
          </a:xfrm>
          <a:prstGeom prst="rect">
            <a:avLst/>
          </a:prstGeom>
          <a:noFill/>
        </p:spPr>
        <p:txBody>
          <a:bodyPr wrap="square">
            <a:spAutoFit/>
          </a:bodyPr>
          <a:lstStyle/>
          <a:p>
            <a:pPr marL="460018" eaLnBrk="1" hangingPunct="1">
              <a:lnSpc>
                <a:spcPct val="90000"/>
              </a:lnSpc>
              <a:spcBef>
                <a:spcPts val="494"/>
              </a:spcBef>
            </a:pPr>
            <a:r>
              <a:rPr lang="en-US" sz="2400" kern="1200" dirty="0">
                <a:solidFill>
                  <a:srgbClr val="FFC000"/>
                </a:solidFill>
                <a:latin typeface="+mj-lt"/>
                <a:ea typeface="+mj-ea"/>
                <a:cs typeface="+mj-cs"/>
              </a:rPr>
              <a:t>Blue Zones: </a:t>
            </a:r>
            <a:r>
              <a:rPr lang="en-US" sz="2400" u="heavy" dirty="0">
                <a:solidFill>
                  <a:srgbClr val="FFC000"/>
                </a:solidFill>
                <a:uFill>
                  <a:solidFill>
                    <a:srgbClr val="000000"/>
                  </a:solidFill>
                </a:uFill>
                <a:latin typeface="+mj-lt"/>
                <a:cs typeface="Helvetica"/>
              </a:rPr>
              <a:t>Bicycling</a:t>
            </a:r>
            <a:endParaRPr lang="en-US" dirty="0">
              <a:solidFill>
                <a:srgbClr val="FFC000"/>
              </a:solidFill>
              <a:latin typeface="+mj-lt"/>
              <a:ea typeface="+mn-ea"/>
            </a:endParaRPr>
          </a:p>
        </p:txBody>
      </p:sp>
    </p:spTree>
    <p:extLst>
      <p:ext uri="{BB962C8B-B14F-4D97-AF65-F5344CB8AC3E}">
        <p14:creationId xmlns:p14="http://schemas.microsoft.com/office/powerpoint/2010/main" val="8209734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39"/>
          <p:cNvSpPr txBox="1">
            <a:spLocks noGrp="1"/>
          </p:cNvSpPr>
          <p:nvPr>
            <p:ph type="sldNum" sz="quarter" idx="7"/>
          </p:nvPr>
        </p:nvSpPr>
        <p:spPr>
          <a:xfrm>
            <a:off x="7234425" y="10465845"/>
            <a:ext cx="280670" cy="198120"/>
          </a:xfrm>
          <a:prstGeom prst="rect">
            <a:avLst/>
          </a:prstGeom>
        </p:spPr>
        <p:txBody>
          <a:bodyPr vert="horz" wrap="square" lIns="0" tIns="0" rIns="0" bIns="0" rtlCol="0">
            <a:spAutoFit/>
          </a:bodyPr>
          <a:lstStyle>
            <a:defPPr>
              <a:defRPr kern="0"/>
            </a:defPPr>
            <a:lvl1pPr>
              <a:defRPr sz="1350" b="0" i="0">
                <a:solidFill>
                  <a:schemeClr val="tx1"/>
                </a:solidFill>
                <a:latin typeface="Helvetica"/>
                <a:cs typeface="Helvetica"/>
              </a:defRPr>
            </a:lvl1pPr>
          </a:lstStyle>
          <a:p>
            <a:pPr marL="38100">
              <a:lnSpc>
                <a:spcPts val="1420"/>
              </a:lnSpc>
            </a:pPr>
            <a:fld id="{81D60167-4931-47E6-BA6A-407CBD079E47}" type="slidenum">
              <a:rPr lang="en-US" spc="-25" smtClean="0"/>
              <a:pPr marL="38100">
                <a:lnSpc>
                  <a:spcPts val="1420"/>
                </a:lnSpc>
              </a:pPr>
              <a:t>75</a:t>
            </a:fld>
            <a:endParaRPr spc="-16" dirty="0"/>
          </a:p>
        </p:txBody>
      </p:sp>
      <p:sp>
        <p:nvSpPr>
          <p:cNvPr id="41" name="TextBox 40">
            <a:extLst>
              <a:ext uri="{FF2B5EF4-FFF2-40B4-BE49-F238E27FC236}">
                <a16:creationId xmlns:a16="http://schemas.microsoft.com/office/drawing/2014/main" id="{72A9CC4F-3050-1A09-B420-71A48BB78324}"/>
              </a:ext>
            </a:extLst>
          </p:cNvPr>
          <p:cNvSpPr txBox="1"/>
          <p:nvPr/>
        </p:nvSpPr>
        <p:spPr>
          <a:xfrm>
            <a:off x="3659723" y="144179"/>
            <a:ext cx="5146962" cy="461665"/>
          </a:xfrm>
          <a:prstGeom prst="rect">
            <a:avLst/>
          </a:prstGeom>
          <a:noFill/>
        </p:spPr>
        <p:txBody>
          <a:bodyPr wrap="square">
            <a:spAutoFit/>
          </a:bodyPr>
          <a:lstStyle/>
          <a:p>
            <a:r>
              <a:rPr lang="en-US" dirty="0"/>
              <a:t>Blue Zone Netflix</a:t>
            </a:r>
          </a:p>
        </p:txBody>
      </p:sp>
      <p:pic>
        <p:nvPicPr>
          <p:cNvPr id="40" name="Picture 39">
            <a:extLst>
              <a:ext uri="{FF2B5EF4-FFF2-40B4-BE49-F238E27FC236}">
                <a16:creationId xmlns:a16="http://schemas.microsoft.com/office/drawing/2014/main" id="{6FEA16D9-B701-EAFF-FC35-CFE7CB930F95}"/>
              </a:ext>
            </a:extLst>
          </p:cNvPr>
          <p:cNvPicPr>
            <a:picLocks noChangeAspect="1"/>
          </p:cNvPicPr>
          <p:nvPr/>
        </p:nvPicPr>
        <p:blipFill>
          <a:blip r:embed="rId2"/>
          <a:stretch>
            <a:fillRect/>
          </a:stretch>
        </p:blipFill>
        <p:spPr>
          <a:xfrm>
            <a:off x="1361553" y="1413776"/>
            <a:ext cx="3251200" cy="2501900"/>
          </a:xfrm>
          <a:prstGeom prst="rect">
            <a:avLst/>
          </a:prstGeom>
        </p:spPr>
      </p:pic>
      <p:sp>
        <p:nvSpPr>
          <p:cNvPr id="3" name="TextBox 2">
            <a:extLst>
              <a:ext uri="{FF2B5EF4-FFF2-40B4-BE49-F238E27FC236}">
                <a16:creationId xmlns:a16="http://schemas.microsoft.com/office/drawing/2014/main" id="{0E23282F-2684-4EDA-AA50-5F1598BB262C}"/>
              </a:ext>
            </a:extLst>
          </p:cNvPr>
          <p:cNvSpPr txBox="1"/>
          <p:nvPr/>
        </p:nvSpPr>
        <p:spPr>
          <a:xfrm>
            <a:off x="1087120" y="778977"/>
            <a:ext cx="5145206" cy="461665"/>
          </a:xfrm>
          <a:prstGeom prst="rect">
            <a:avLst/>
          </a:prstGeom>
          <a:noFill/>
        </p:spPr>
        <p:txBody>
          <a:bodyPr wrap="square">
            <a:spAutoFit/>
          </a:bodyPr>
          <a:lstStyle/>
          <a:p>
            <a:r>
              <a:rPr lang="en-US" dirty="0"/>
              <a:t>https://</a:t>
            </a:r>
            <a:r>
              <a:rPr lang="en-US" dirty="0" err="1"/>
              <a:t>www.netflix.com</a:t>
            </a:r>
            <a:r>
              <a:rPr lang="en-US" dirty="0"/>
              <a:t>/title/81214929</a:t>
            </a:r>
          </a:p>
        </p:txBody>
      </p:sp>
      <p:pic>
        <p:nvPicPr>
          <p:cNvPr id="4" name="Picture 3">
            <a:extLst>
              <a:ext uri="{FF2B5EF4-FFF2-40B4-BE49-F238E27FC236}">
                <a16:creationId xmlns:a16="http://schemas.microsoft.com/office/drawing/2014/main" id="{43473A56-F63D-F013-8B0C-D4BF7E03F969}"/>
              </a:ext>
            </a:extLst>
          </p:cNvPr>
          <p:cNvPicPr>
            <a:picLocks noChangeAspect="1"/>
          </p:cNvPicPr>
          <p:nvPr/>
        </p:nvPicPr>
        <p:blipFill>
          <a:blip r:embed="rId3"/>
          <a:stretch>
            <a:fillRect/>
          </a:stretch>
        </p:blipFill>
        <p:spPr>
          <a:xfrm>
            <a:off x="424122" y="4203510"/>
            <a:ext cx="5247895" cy="2099158"/>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BA0A6EC-48A7-B48D-BEA1-E1F29DCC0313}"/>
              </a:ext>
            </a:extLst>
          </p:cNvPr>
          <p:cNvPicPr>
            <a:picLocks noChangeAspect="1"/>
          </p:cNvPicPr>
          <p:nvPr/>
        </p:nvPicPr>
        <p:blipFill rotWithShape="1">
          <a:blip r:embed="rId4"/>
          <a:srcRect l="47086" t="6953" b="45912"/>
          <a:stretch/>
        </p:blipFill>
        <p:spPr>
          <a:xfrm>
            <a:off x="5749203" y="1339945"/>
            <a:ext cx="4112677" cy="2313297"/>
          </a:xfrm>
          <a:prstGeom prst="rect">
            <a:avLst/>
          </a:prstGeom>
        </p:spPr>
      </p:pic>
    </p:spTree>
    <p:extLst>
      <p:ext uri="{BB962C8B-B14F-4D97-AF65-F5344CB8AC3E}">
        <p14:creationId xmlns:p14="http://schemas.microsoft.com/office/powerpoint/2010/main" val="455015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 y="0"/>
            <a:ext cx="102867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BA182-75DE-901A-33C0-B4F023CE09D1}"/>
              </a:ext>
            </a:extLst>
          </p:cNvPr>
          <p:cNvSpPr>
            <a:spLocks noGrp="1"/>
          </p:cNvSpPr>
          <p:nvPr>
            <p:ph type="title"/>
          </p:nvPr>
        </p:nvSpPr>
        <p:spPr>
          <a:xfrm>
            <a:off x="4663168" y="604970"/>
            <a:ext cx="4200167" cy="1454051"/>
          </a:xfrm>
        </p:spPr>
        <p:txBody>
          <a:bodyPr vert="horz" lIns="91440" tIns="45720" rIns="91440" bIns="45720" rtlCol="0" anchor="ctr">
            <a:normAutofit/>
          </a:bodyPr>
          <a:lstStyle/>
          <a:p>
            <a:pPr algn="l" eaLnBrk="1" hangingPunct="1">
              <a:lnSpc>
                <a:spcPct val="90000"/>
              </a:lnSpc>
            </a:pPr>
            <a:r>
              <a:rPr lang="en-US" sz="2800" kern="1200" dirty="0">
                <a:latin typeface="+mj-lt"/>
                <a:ea typeface="+mj-ea"/>
                <a:cs typeface="+mj-cs"/>
              </a:rPr>
              <a:t>Lifestyle Medicine vs Pharmaceutical Intervention for Osteoporosis</a:t>
            </a:r>
          </a:p>
        </p:txBody>
      </p:sp>
      <p:pic>
        <p:nvPicPr>
          <p:cNvPr id="10" name="Graphic 9" descr="Bone">
            <a:extLst>
              <a:ext uri="{FF2B5EF4-FFF2-40B4-BE49-F238E27FC236}">
                <a16:creationId xmlns:a16="http://schemas.microsoft.com/office/drawing/2014/main" id="{89E3A275-D703-3BC3-71F7-87B0B8C901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1976" y="2059021"/>
            <a:ext cx="3089670" cy="3089670"/>
          </a:xfrm>
          <a:prstGeom prst="rect">
            <a:avLst/>
          </a:prstGeom>
        </p:spPr>
      </p:pic>
      <p:sp>
        <p:nvSpPr>
          <p:cNvPr id="3" name="Content Placeholder 2">
            <a:extLst>
              <a:ext uri="{FF2B5EF4-FFF2-40B4-BE49-F238E27FC236}">
                <a16:creationId xmlns:a16="http://schemas.microsoft.com/office/drawing/2014/main" id="{5A6DD1F1-8424-2EB3-57AE-E8E8ED1D1443}"/>
              </a:ext>
            </a:extLst>
          </p:cNvPr>
          <p:cNvSpPr>
            <a:spLocks noGrp="1"/>
          </p:cNvSpPr>
          <p:nvPr>
            <p:ph sz="half" idx="1"/>
          </p:nvPr>
        </p:nvSpPr>
        <p:spPr>
          <a:xfrm>
            <a:off x="4618495" y="2310004"/>
            <a:ext cx="4720258" cy="3750968"/>
          </a:xfrm>
        </p:spPr>
        <p:txBody>
          <a:bodyPr vert="horz" lIns="91440" tIns="45720" rIns="91440" bIns="45720" rtlCol="0" anchor="ctr">
            <a:normAutofit/>
          </a:bodyPr>
          <a:lstStyle/>
          <a:p>
            <a:pPr marL="0" indent="-228600" eaLnBrk="1" hangingPunct="1">
              <a:lnSpc>
                <a:spcPct val="90000"/>
              </a:lnSpc>
              <a:spcBef>
                <a:spcPts val="0"/>
              </a:spcBef>
              <a:spcAft>
                <a:spcPts val="0"/>
              </a:spcAft>
              <a:buFont typeface="Arial" panose="020B0604020202020204" pitchFamily="34" charset="0"/>
              <a:buChar char="•"/>
            </a:pPr>
            <a:r>
              <a:rPr lang="en-US" sz="1700" kern="1200" dirty="0">
                <a:solidFill>
                  <a:schemeClr val="tx2"/>
                </a:solidFill>
                <a:cs typeface="+mn-cs"/>
              </a:rPr>
              <a:t>Osteoporosis, or thinning of the bones, is a big industry in the United States, with millions of dollars spent on testing and treatments that are usually expensive and have side effects. Of course, nobody wants to have a bone fracture. Is it needed, or is there a simple solution to help preserve bone health? </a:t>
            </a:r>
          </a:p>
          <a:p>
            <a:pPr marL="0" indent="-228600" eaLnBrk="1" hangingPunct="1">
              <a:lnSpc>
                <a:spcPct val="90000"/>
              </a:lnSpc>
              <a:spcBef>
                <a:spcPts val="0"/>
              </a:spcBef>
              <a:spcAft>
                <a:spcPts val="0"/>
              </a:spcAft>
              <a:buFont typeface="Arial" panose="020B0604020202020204" pitchFamily="34" charset="0"/>
              <a:buChar char="•"/>
            </a:pPr>
            <a:r>
              <a:rPr lang="en-US" sz="1700" b="1" kern="1200" dirty="0">
                <a:solidFill>
                  <a:schemeClr val="tx2"/>
                </a:solidFill>
                <a:cs typeface="+mn-cs"/>
              </a:rPr>
              <a:t>The main reason elderly get fractures is by falling. </a:t>
            </a:r>
          </a:p>
          <a:p>
            <a:pPr marL="0" indent="-228600" eaLnBrk="1" hangingPunct="1">
              <a:lnSpc>
                <a:spcPct val="90000"/>
              </a:lnSpc>
              <a:spcBef>
                <a:spcPts val="0"/>
              </a:spcBef>
              <a:spcAft>
                <a:spcPts val="0"/>
              </a:spcAft>
              <a:buFont typeface="Arial" panose="020B0604020202020204" pitchFamily="34" charset="0"/>
              <a:buChar char="•"/>
            </a:pPr>
            <a:r>
              <a:rPr lang="en-US" sz="1700" kern="1200" dirty="0">
                <a:solidFill>
                  <a:schemeClr val="tx2"/>
                </a:solidFill>
                <a:cs typeface="+mn-cs"/>
              </a:rPr>
              <a:t>While strengthen bone is important, preventing falls is even more important</a:t>
            </a:r>
          </a:p>
          <a:p>
            <a:pPr marL="0" indent="-228600" eaLnBrk="1" hangingPunct="1">
              <a:lnSpc>
                <a:spcPct val="90000"/>
              </a:lnSpc>
              <a:buFont typeface="Arial" panose="020B0604020202020204" pitchFamily="34" charset="0"/>
              <a:buChar char="•"/>
            </a:pPr>
            <a:endParaRPr lang="en-US" sz="1700" kern="1200" dirty="0">
              <a:solidFill>
                <a:schemeClr val="tx2"/>
              </a:solidFill>
              <a:cs typeface="+mn-cs"/>
            </a:endParaRPr>
          </a:p>
        </p:txBody>
      </p:sp>
      <p:grpSp>
        <p:nvGrpSpPr>
          <p:cNvPr id="17" name="Group 16">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23" y="52996"/>
            <a:ext cx="5002262" cy="6805005"/>
            <a:chOff x="6095999" y="52996"/>
            <a:chExt cx="6093363" cy="6805005"/>
          </a:xfrm>
          <a:solidFill>
            <a:schemeClr val="accent5">
              <a:alpha val="10000"/>
            </a:schemeClr>
          </a:solidFill>
        </p:grpSpPr>
        <p:sp>
          <p:nvSpPr>
            <p:cNvPr id="18" name="Freeform: Shape 1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3F3A2E23-F6F4-D70E-87DE-145A42A04F08}"/>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75A5C10-B70E-4DE0-9B85-CF8C1BCC35D1}" type="slidenum">
              <a:rPr lang="en-US" smtClean="0"/>
              <a:pPr>
                <a:spcAft>
                  <a:spcPts val="600"/>
                </a:spcAft>
              </a:pPr>
              <a:t>76</a:t>
            </a:fld>
            <a:endParaRPr lang="en-US"/>
          </a:p>
        </p:txBody>
      </p:sp>
    </p:spTree>
    <p:extLst>
      <p:ext uri="{BB962C8B-B14F-4D97-AF65-F5344CB8AC3E}">
        <p14:creationId xmlns:p14="http://schemas.microsoft.com/office/powerpoint/2010/main" val="3345060991"/>
      </p:ext>
    </p:extLst>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BA182-75DE-901A-33C0-B4F023CE09D1}"/>
              </a:ext>
            </a:extLst>
          </p:cNvPr>
          <p:cNvSpPr>
            <a:spLocks noGrp="1"/>
          </p:cNvSpPr>
          <p:nvPr>
            <p:ph type="title"/>
          </p:nvPr>
        </p:nvSpPr>
        <p:spPr>
          <a:xfrm>
            <a:off x="1216417" y="1262464"/>
            <a:ext cx="2734177" cy="4064628"/>
          </a:xfrm>
        </p:spPr>
        <p:txBody>
          <a:bodyPr vert="horz" lIns="91440" tIns="45720" rIns="91440" bIns="45720" rtlCol="0" anchor="ctr">
            <a:normAutofit/>
          </a:bodyPr>
          <a:lstStyle/>
          <a:p>
            <a:pPr algn="l" eaLnBrk="1" hangingPunct="1">
              <a:lnSpc>
                <a:spcPct val="90000"/>
              </a:lnSpc>
            </a:pPr>
            <a:r>
              <a:rPr lang="en-US" sz="3100" kern="1200" dirty="0">
                <a:solidFill>
                  <a:srgbClr val="FFFFFF"/>
                </a:solidFill>
                <a:latin typeface="+mj-lt"/>
                <a:ea typeface="+mj-ea"/>
                <a:cs typeface="+mj-cs"/>
              </a:rPr>
              <a:t>Lifestyle Medicine vs Pharmaceutical Intervention for Osteoporosis</a:t>
            </a:r>
          </a:p>
        </p:txBody>
      </p:sp>
      <p:sp>
        <p:nvSpPr>
          <p:cNvPr id="15" name="Arc 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6DD1F1-8424-2EB3-57AE-E8E8ED1D1443}"/>
              </a:ext>
            </a:extLst>
          </p:cNvPr>
          <p:cNvSpPr>
            <a:spLocks noGrp="1"/>
          </p:cNvSpPr>
          <p:nvPr>
            <p:ph sz="half" idx="1"/>
          </p:nvPr>
        </p:nvSpPr>
        <p:spPr>
          <a:xfrm>
            <a:off x="4341925" y="1295950"/>
            <a:ext cx="5343181" cy="4619938"/>
          </a:xfrm>
        </p:spPr>
        <p:txBody>
          <a:bodyPr vert="horz" lIns="91440" tIns="45720" rIns="91440" bIns="45720" rtlCol="0">
            <a:normAutofit fontScale="92500"/>
          </a:bodyPr>
          <a:lstStyle/>
          <a:p>
            <a:pPr marL="0" indent="-228600" eaLnBrk="1" hangingPunct="1">
              <a:lnSpc>
                <a:spcPct val="90000"/>
              </a:lnSpc>
              <a:spcBef>
                <a:spcPts val="0"/>
              </a:spcBef>
              <a:spcAft>
                <a:spcPts val="0"/>
              </a:spcAft>
              <a:buFont typeface="Arial" panose="020B0604020202020204" pitchFamily="34" charset="0"/>
              <a:buChar char="•"/>
            </a:pPr>
            <a:r>
              <a:rPr lang="en-US" sz="1800" kern="1200" dirty="0">
                <a:cs typeface="+mn-cs"/>
              </a:rPr>
              <a:t>The current osteoporosis medicines are either older ones, of which the main one is alendronate, that work modestly well but is hard to take because you have to take it standing for a half hour.  </a:t>
            </a:r>
          </a:p>
          <a:p>
            <a:pPr marL="0" indent="-228600" eaLnBrk="1" hangingPunct="1">
              <a:lnSpc>
                <a:spcPct val="90000"/>
              </a:lnSpc>
              <a:spcBef>
                <a:spcPts val="0"/>
              </a:spcBef>
              <a:spcAft>
                <a:spcPts val="0"/>
              </a:spcAft>
              <a:buFont typeface="Arial" panose="020B0604020202020204" pitchFamily="34" charset="0"/>
              <a:buChar char="•"/>
            </a:pPr>
            <a:r>
              <a:rPr lang="en-US" sz="1800" kern="1200" dirty="0">
                <a:cs typeface="+mn-cs"/>
              </a:rPr>
              <a:t>Otherwise, you can get esophageal and stomach problems. </a:t>
            </a:r>
          </a:p>
          <a:p>
            <a:pPr marL="0" indent="-228600" eaLnBrk="1" hangingPunct="1">
              <a:lnSpc>
                <a:spcPct val="90000"/>
              </a:lnSpc>
              <a:spcBef>
                <a:spcPts val="0"/>
              </a:spcBef>
              <a:spcAft>
                <a:spcPts val="0"/>
              </a:spcAft>
              <a:buFont typeface="Arial" panose="020B0604020202020204" pitchFamily="34" charset="0"/>
              <a:buChar char="•"/>
            </a:pPr>
            <a:r>
              <a:rPr lang="en-US" sz="1800" kern="1200" dirty="0">
                <a:cs typeface="+mn-cs"/>
              </a:rPr>
              <a:t>It is usually given once a week.  </a:t>
            </a:r>
          </a:p>
          <a:p>
            <a:pPr marL="0" indent="-228600" eaLnBrk="1" hangingPunct="1">
              <a:lnSpc>
                <a:spcPct val="90000"/>
              </a:lnSpc>
              <a:spcBef>
                <a:spcPts val="0"/>
              </a:spcBef>
              <a:spcAft>
                <a:spcPts val="0"/>
              </a:spcAft>
              <a:buFont typeface="Arial" panose="020B0604020202020204" pitchFamily="34" charset="0"/>
              <a:buChar char="•"/>
            </a:pPr>
            <a:r>
              <a:rPr lang="en-US" sz="1800" kern="1200" dirty="0">
                <a:cs typeface="+mn-cs"/>
              </a:rPr>
              <a:t>It is inexpensive, but it can lead to depression, and it also leads to what is called atypical fractures.  </a:t>
            </a:r>
          </a:p>
          <a:p>
            <a:pPr marL="0" indent="-228600" eaLnBrk="1" hangingPunct="1">
              <a:lnSpc>
                <a:spcPct val="90000"/>
              </a:lnSpc>
              <a:spcBef>
                <a:spcPts val="0"/>
              </a:spcBef>
              <a:spcAft>
                <a:spcPts val="0"/>
              </a:spcAft>
              <a:buFont typeface="Arial" panose="020B0604020202020204" pitchFamily="34" charset="0"/>
              <a:buChar char="•"/>
            </a:pPr>
            <a:r>
              <a:rPr lang="en-US" sz="1800" kern="1200" dirty="0">
                <a:cs typeface="+mn-cs"/>
              </a:rPr>
              <a:t>Atypical fractures, as opposed to regular fractures, occur without trauma and are usually in the large bone in the thigh called the femur bone.  </a:t>
            </a:r>
          </a:p>
          <a:p>
            <a:pPr marL="0" indent="-228600" eaLnBrk="1" hangingPunct="1">
              <a:lnSpc>
                <a:spcPct val="90000"/>
              </a:lnSpc>
              <a:spcBef>
                <a:spcPts val="0"/>
              </a:spcBef>
              <a:spcAft>
                <a:spcPts val="0"/>
              </a:spcAft>
              <a:buFont typeface="Arial" panose="020B0604020202020204" pitchFamily="34" charset="0"/>
              <a:buChar char="•"/>
            </a:pPr>
            <a:r>
              <a:rPr lang="en-US" sz="1800" kern="1200" dirty="0">
                <a:cs typeface="+mn-cs"/>
              </a:rPr>
              <a:t>The last thing someone wants is an atypical fracture, where you bone just snaps in half without any fall.  </a:t>
            </a:r>
          </a:p>
          <a:p>
            <a:pPr marL="0" indent="-228600" eaLnBrk="1" hangingPunct="1">
              <a:lnSpc>
                <a:spcPct val="90000"/>
              </a:lnSpc>
              <a:spcBef>
                <a:spcPts val="0"/>
              </a:spcBef>
              <a:spcAft>
                <a:spcPts val="0"/>
              </a:spcAft>
              <a:buFont typeface="Arial" panose="020B0604020202020204" pitchFamily="34" charset="0"/>
              <a:buChar char="•"/>
            </a:pPr>
            <a:r>
              <a:rPr lang="en-US" sz="1800" kern="1200" dirty="0">
                <a:cs typeface="+mn-cs"/>
              </a:rPr>
              <a:t>The risk of these atypical fractures is relatively high, although less than the amount of the typical fractures prevented by the medicine but is still a serious side effect. </a:t>
            </a:r>
          </a:p>
          <a:p>
            <a:pPr marL="0" indent="-228600" eaLnBrk="1" hangingPunct="1">
              <a:lnSpc>
                <a:spcPct val="90000"/>
              </a:lnSpc>
              <a:spcBef>
                <a:spcPts val="0"/>
              </a:spcBef>
              <a:spcAft>
                <a:spcPts val="0"/>
              </a:spcAft>
              <a:buFont typeface="Arial" panose="020B0604020202020204" pitchFamily="34" charset="0"/>
              <a:buChar char="•"/>
            </a:pPr>
            <a:r>
              <a:rPr lang="en-US" sz="1800" kern="1200" dirty="0">
                <a:cs typeface="+mn-cs"/>
              </a:rPr>
              <a:t>Alendronate may need to be held for dental procedures. This should be discussed with your oral surgeon.</a:t>
            </a:r>
          </a:p>
          <a:p>
            <a:pPr marL="0" indent="-228600" eaLnBrk="1" hangingPunct="1">
              <a:lnSpc>
                <a:spcPct val="90000"/>
              </a:lnSpc>
              <a:buFont typeface="Arial" panose="020B0604020202020204" pitchFamily="34" charset="0"/>
              <a:buChar char="•"/>
            </a:pPr>
            <a:endParaRPr lang="en-US" sz="1300" kern="1200" dirty="0">
              <a:cs typeface="+mn-cs"/>
            </a:endParaRPr>
          </a:p>
        </p:txBody>
      </p:sp>
      <p:sp>
        <p:nvSpPr>
          <p:cNvPr id="6" name="Slide Number Placeholder 5">
            <a:extLst>
              <a:ext uri="{FF2B5EF4-FFF2-40B4-BE49-F238E27FC236}">
                <a16:creationId xmlns:a16="http://schemas.microsoft.com/office/drawing/2014/main" id="{3F3A2E23-F6F4-D70E-87DE-145A42A04F08}"/>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75A5C10-B70E-4DE0-9B85-CF8C1BCC35D1}" type="slidenum">
              <a:rPr lang="en-US" smtClean="0"/>
              <a:pPr>
                <a:spcAft>
                  <a:spcPts val="600"/>
                </a:spcAft>
              </a:pPr>
              <a:t>77</a:t>
            </a:fld>
            <a:endParaRPr lang="en-US"/>
          </a:p>
        </p:txBody>
      </p:sp>
    </p:spTree>
    <p:extLst>
      <p:ext uri="{BB962C8B-B14F-4D97-AF65-F5344CB8AC3E}">
        <p14:creationId xmlns:p14="http://schemas.microsoft.com/office/powerpoint/2010/main" val="1537634522"/>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 y="0"/>
            <a:ext cx="102867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BA182-75DE-901A-33C0-B4F023CE09D1}"/>
              </a:ext>
            </a:extLst>
          </p:cNvPr>
          <p:cNvSpPr>
            <a:spLocks noGrp="1"/>
          </p:cNvSpPr>
          <p:nvPr>
            <p:ph type="title"/>
          </p:nvPr>
        </p:nvSpPr>
        <p:spPr>
          <a:xfrm>
            <a:off x="5141901" y="802955"/>
            <a:ext cx="4200167" cy="1454051"/>
          </a:xfrm>
        </p:spPr>
        <p:txBody>
          <a:bodyPr vert="horz" lIns="91440" tIns="45720" rIns="91440" bIns="45720" rtlCol="0" anchor="ctr">
            <a:normAutofit/>
          </a:bodyPr>
          <a:lstStyle/>
          <a:p>
            <a:pPr algn="l" eaLnBrk="1" hangingPunct="1">
              <a:lnSpc>
                <a:spcPct val="90000"/>
              </a:lnSpc>
            </a:pPr>
            <a:r>
              <a:rPr lang="en-US" sz="2800" kern="1200">
                <a:latin typeface="+mj-lt"/>
                <a:ea typeface="+mj-ea"/>
                <a:cs typeface="+mj-cs"/>
              </a:rPr>
              <a:t>Lifestyle Medicine vs Pharmaceutical Intervention for Osteoporosis</a:t>
            </a:r>
          </a:p>
        </p:txBody>
      </p:sp>
      <p:pic>
        <p:nvPicPr>
          <p:cNvPr id="10" name="Graphic 9" descr="Medicine">
            <a:extLst>
              <a:ext uri="{FF2B5EF4-FFF2-40B4-BE49-F238E27FC236}">
                <a16:creationId xmlns:a16="http://schemas.microsoft.com/office/drawing/2014/main" id="{B22A5736-C2D3-354E-C417-5D94AAE2B2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1976" y="2059021"/>
            <a:ext cx="3089670" cy="3089670"/>
          </a:xfrm>
          <a:prstGeom prst="rect">
            <a:avLst/>
          </a:prstGeom>
        </p:spPr>
      </p:pic>
      <p:sp>
        <p:nvSpPr>
          <p:cNvPr id="3" name="Content Placeholder 2">
            <a:extLst>
              <a:ext uri="{FF2B5EF4-FFF2-40B4-BE49-F238E27FC236}">
                <a16:creationId xmlns:a16="http://schemas.microsoft.com/office/drawing/2014/main" id="{5A6DD1F1-8424-2EB3-57AE-E8E8ED1D1443}"/>
              </a:ext>
            </a:extLst>
          </p:cNvPr>
          <p:cNvSpPr>
            <a:spLocks noGrp="1"/>
          </p:cNvSpPr>
          <p:nvPr>
            <p:ph sz="half" idx="1"/>
          </p:nvPr>
        </p:nvSpPr>
        <p:spPr>
          <a:xfrm>
            <a:off x="5138920" y="2257006"/>
            <a:ext cx="4702503" cy="3803965"/>
          </a:xfrm>
        </p:spPr>
        <p:txBody>
          <a:bodyPr vert="horz" lIns="91440" tIns="45720" rIns="91440" bIns="45720" rtlCol="0" anchor="ctr">
            <a:normAutofit/>
          </a:bodyPr>
          <a:lstStyle/>
          <a:p>
            <a:pPr marL="0" indent="-228600" eaLnBrk="1" hangingPunct="1">
              <a:lnSpc>
                <a:spcPct val="90000"/>
              </a:lnSpc>
              <a:spcBef>
                <a:spcPts val="0"/>
              </a:spcBef>
              <a:spcAft>
                <a:spcPts val="600"/>
              </a:spcAft>
              <a:buFont typeface="Arial" panose="020B0604020202020204" pitchFamily="34" charset="0"/>
              <a:buChar char="•"/>
            </a:pPr>
            <a:r>
              <a:rPr lang="en-US" sz="2000" kern="1200" dirty="0">
                <a:solidFill>
                  <a:srgbClr val="FFFF00"/>
                </a:solidFill>
                <a:cs typeface="+mn-cs"/>
              </a:rPr>
              <a:t>The new medicines are extremely expensive and may or may not be covered by insurance and also have side effects.  </a:t>
            </a:r>
          </a:p>
          <a:p>
            <a:pPr marL="0" indent="-228600" eaLnBrk="1" hangingPunct="1">
              <a:lnSpc>
                <a:spcPct val="90000"/>
              </a:lnSpc>
              <a:spcBef>
                <a:spcPts val="0"/>
              </a:spcBef>
              <a:spcAft>
                <a:spcPts val="600"/>
              </a:spcAft>
              <a:buFont typeface="Arial" panose="020B0604020202020204" pitchFamily="34" charset="0"/>
              <a:buChar char="•"/>
            </a:pPr>
            <a:r>
              <a:rPr lang="en-US" sz="2000" kern="1200" dirty="0">
                <a:solidFill>
                  <a:srgbClr val="FFFF00"/>
                </a:solidFill>
                <a:cs typeface="+mn-cs"/>
              </a:rPr>
              <a:t>One is called Prolia, which is a shot given in a doctor's office twice a year.  This drug is also associated with atypical fractures and is quite expensive.  </a:t>
            </a:r>
          </a:p>
          <a:p>
            <a:pPr marL="0" indent="-228600" eaLnBrk="1" hangingPunct="1">
              <a:lnSpc>
                <a:spcPct val="90000"/>
              </a:lnSpc>
              <a:spcBef>
                <a:spcPts val="0"/>
              </a:spcBef>
              <a:spcAft>
                <a:spcPts val="600"/>
              </a:spcAft>
              <a:buFont typeface="Arial" panose="020B0604020202020204" pitchFamily="34" charset="0"/>
              <a:buChar char="•"/>
            </a:pPr>
            <a:r>
              <a:rPr lang="en-US" sz="2000" kern="1200" dirty="0">
                <a:solidFill>
                  <a:srgbClr val="FFFF00"/>
                </a:solidFill>
                <a:cs typeface="+mn-cs"/>
              </a:rPr>
              <a:t>Another drug is called </a:t>
            </a:r>
            <a:r>
              <a:rPr lang="en-US" sz="2000" kern="1200" dirty="0" err="1">
                <a:solidFill>
                  <a:srgbClr val="FFFF00"/>
                </a:solidFill>
                <a:cs typeface="+mn-cs"/>
              </a:rPr>
              <a:t>Forteo</a:t>
            </a:r>
            <a:r>
              <a:rPr lang="en-US" sz="2000" kern="1200" dirty="0">
                <a:solidFill>
                  <a:srgbClr val="FFFF00"/>
                </a:solidFill>
                <a:cs typeface="+mn-cs"/>
              </a:rPr>
              <a:t>, which is a daily shot and does build up bone, but it also has a fair amount of side effects. </a:t>
            </a:r>
          </a:p>
        </p:txBody>
      </p:sp>
      <p:grpSp>
        <p:nvGrpSpPr>
          <p:cNvPr id="17" name="Group 16">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223" y="52996"/>
            <a:ext cx="5002262" cy="6805005"/>
            <a:chOff x="6095999" y="52996"/>
            <a:chExt cx="6093363" cy="6805005"/>
          </a:xfrm>
          <a:solidFill>
            <a:schemeClr val="accent5">
              <a:alpha val="10000"/>
            </a:schemeClr>
          </a:solidFill>
        </p:grpSpPr>
        <p:sp>
          <p:nvSpPr>
            <p:cNvPr id="18" name="Freeform: Shape 17">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5">
            <a:extLst>
              <a:ext uri="{FF2B5EF4-FFF2-40B4-BE49-F238E27FC236}">
                <a16:creationId xmlns:a16="http://schemas.microsoft.com/office/drawing/2014/main" id="{3F3A2E23-F6F4-D70E-87DE-145A42A04F08}"/>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75A5C10-B70E-4DE0-9B85-CF8C1BCC35D1}" type="slidenum">
              <a:rPr lang="en-US" smtClean="0"/>
              <a:pPr>
                <a:spcAft>
                  <a:spcPts val="600"/>
                </a:spcAft>
              </a:pPr>
              <a:t>78</a:t>
            </a:fld>
            <a:endParaRPr lang="en-US"/>
          </a:p>
        </p:txBody>
      </p:sp>
    </p:spTree>
    <p:extLst>
      <p:ext uri="{BB962C8B-B14F-4D97-AF65-F5344CB8AC3E}">
        <p14:creationId xmlns:p14="http://schemas.microsoft.com/office/powerpoint/2010/main" val="3542217507"/>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BA182-75DE-901A-33C0-B4F023CE09D1}"/>
              </a:ext>
            </a:extLst>
          </p:cNvPr>
          <p:cNvSpPr>
            <a:spLocks noGrp="1"/>
          </p:cNvSpPr>
          <p:nvPr>
            <p:ph type="title"/>
          </p:nvPr>
        </p:nvSpPr>
        <p:spPr>
          <a:xfrm>
            <a:off x="988093" y="1396686"/>
            <a:ext cx="2734177" cy="4064628"/>
          </a:xfrm>
        </p:spPr>
        <p:txBody>
          <a:bodyPr vert="horz" lIns="91440" tIns="45720" rIns="91440" bIns="45720" rtlCol="0" anchor="ctr">
            <a:normAutofit/>
          </a:bodyPr>
          <a:lstStyle/>
          <a:p>
            <a:pPr algn="l" eaLnBrk="1" hangingPunct="1">
              <a:lnSpc>
                <a:spcPct val="90000"/>
              </a:lnSpc>
              <a:spcAft>
                <a:spcPts val="0"/>
              </a:spcAft>
            </a:pPr>
            <a:r>
              <a:rPr lang="en-US" b="1" kern="1200">
                <a:solidFill>
                  <a:srgbClr val="FFFFFF"/>
                </a:solidFill>
                <a:latin typeface="+mj-lt"/>
                <a:ea typeface="+mj-ea"/>
                <a:cs typeface="+mj-cs"/>
              </a:rPr>
              <a:t>Calcium and Vitamin D</a:t>
            </a:r>
            <a:endParaRPr lang="en-US" kern="1200">
              <a:solidFill>
                <a:srgbClr val="FFFFFF"/>
              </a:solidFill>
              <a:latin typeface="+mj-lt"/>
              <a:ea typeface="+mj-ea"/>
              <a:cs typeface="+mj-cs"/>
            </a:endParaRPr>
          </a:p>
        </p:txBody>
      </p:sp>
      <p:sp>
        <p:nvSpPr>
          <p:cNvPr id="15" name="Arc 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6DD1F1-8424-2EB3-57AE-E8E8ED1D1443}"/>
              </a:ext>
            </a:extLst>
          </p:cNvPr>
          <p:cNvSpPr>
            <a:spLocks noGrp="1"/>
          </p:cNvSpPr>
          <p:nvPr>
            <p:ph sz="half" idx="1"/>
          </p:nvPr>
        </p:nvSpPr>
        <p:spPr>
          <a:xfrm>
            <a:off x="4531066" y="1526033"/>
            <a:ext cx="4671335" cy="3935281"/>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lang="en-US" sz="1800" kern="1200">
                <a:cs typeface="+mn-cs"/>
              </a:rPr>
              <a:t>Recent students have suggested that calcium pills, which used to be given to strengthen bones, is actually detrimental overall and leads to a higher rate of heart disease.  </a:t>
            </a:r>
          </a:p>
          <a:p>
            <a:pPr indent="-228600" eaLnBrk="1" hangingPunct="1">
              <a:lnSpc>
                <a:spcPct val="90000"/>
              </a:lnSpc>
              <a:buFont typeface="Arial" panose="020B0604020202020204" pitchFamily="34" charset="0"/>
              <a:buChar char="•"/>
            </a:pPr>
            <a:r>
              <a:rPr lang="en-US" sz="1800" kern="1200">
                <a:cs typeface="+mn-cs"/>
              </a:rPr>
              <a:t>The detrimental effects of calcium supplementation on the heart outweigh the beneficial effects on the bones, and I changed the DHS expected practice to no longer recommend calcium supplementation.  </a:t>
            </a:r>
          </a:p>
          <a:p>
            <a:pPr indent="-228600" eaLnBrk="1" hangingPunct="1">
              <a:lnSpc>
                <a:spcPct val="90000"/>
              </a:lnSpc>
              <a:buFont typeface="Arial" panose="020B0604020202020204" pitchFamily="34" charset="0"/>
              <a:buChar char="•"/>
            </a:pPr>
            <a:r>
              <a:rPr lang="en-US" sz="1800" kern="1200">
                <a:cs typeface="+mn-cs"/>
              </a:rPr>
              <a:t>Vitamin D supplementation does seem to help prevent fractures to a small degree and is probably beneficial.</a:t>
            </a:r>
            <a:r>
              <a:rPr lang="en-US" sz="1800" kern="1200">
                <a:effectLst/>
                <a:cs typeface="+mn-cs"/>
              </a:rPr>
              <a:t> </a:t>
            </a:r>
          </a:p>
          <a:p>
            <a:pPr indent="-228600" eaLnBrk="1" hangingPunct="1">
              <a:lnSpc>
                <a:spcPct val="90000"/>
              </a:lnSpc>
              <a:buFont typeface="Arial" panose="020B0604020202020204" pitchFamily="34" charset="0"/>
              <a:buChar char="•"/>
            </a:pPr>
            <a:endParaRPr lang="en-US" sz="1800" kern="1200">
              <a:cs typeface="+mn-cs"/>
            </a:endParaRPr>
          </a:p>
          <a:p>
            <a:pPr marL="0" indent="-228600" eaLnBrk="1" hangingPunct="1">
              <a:lnSpc>
                <a:spcPct val="90000"/>
              </a:lnSpc>
              <a:buFont typeface="Arial" panose="020B0604020202020204" pitchFamily="34" charset="0"/>
              <a:buChar char="•"/>
            </a:pPr>
            <a:r>
              <a:rPr lang="en-US" sz="1800" kern="1200">
                <a:cs typeface="+mn-cs"/>
              </a:rPr>
              <a:t>Camacho Endocrine Practice 2020</a:t>
            </a:r>
          </a:p>
        </p:txBody>
      </p:sp>
      <p:sp>
        <p:nvSpPr>
          <p:cNvPr id="6" name="Slide Number Placeholder 5">
            <a:extLst>
              <a:ext uri="{FF2B5EF4-FFF2-40B4-BE49-F238E27FC236}">
                <a16:creationId xmlns:a16="http://schemas.microsoft.com/office/drawing/2014/main" id="{3F3A2E23-F6F4-D70E-87DE-145A42A04F08}"/>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75A5C10-B70E-4DE0-9B85-CF8C1BCC35D1}" type="slidenum">
              <a:rPr lang="en-US" smtClean="0"/>
              <a:pPr>
                <a:spcAft>
                  <a:spcPts val="600"/>
                </a:spcAft>
              </a:pPr>
              <a:t>79</a:t>
            </a:fld>
            <a:endParaRPr lang="en-US"/>
          </a:p>
        </p:txBody>
      </p:sp>
    </p:spTree>
    <p:extLst>
      <p:ext uri="{BB962C8B-B14F-4D97-AF65-F5344CB8AC3E}">
        <p14:creationId xmlns:p14="http://schemas.microsoft.com/office/powerpoint/2010/main" val="14525557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436167AC-9398-A0C5-1177-2493A0FE7568}"/>
              </a:ext>
            </a:extLst>
          </p:cNvPr>
          <p:cNvSpPr>
            <a:spLocks noGrp="1" noChangeArrowheads="1"/>
          </p:cNvSpPr>
          <p:nvPr>
            <p:ph type="title"/>
          </p:nvPr>
        </p:nvSpPr>
        <p:spPr>
          <a:xfrm>
            <a:off x="1257300" y="131928"/>
            <a:ext cx="7772400" cy="1143000"/>
          </a:xfrm>
        </p:spPr>
        <p:txBody>
          <a:bodyPr/>
          <a:lstStyle/>
          <a:p>
            <a:r>
              <a:rPr lang="en-US" altLang="en-US" dirty="0"/>
              <a:t>Focus on Health and Wellness</a:t>
            </a:r>
          </a:p>
        </p:txBody>
      </p:sp>
      <p:sp>
        <p:nvSpPr>
          <p:cNvPr id="7170" name="Rectangle 3">
            <a:extLst>
              <a:ext uri="{FF2B5EF4-FFF2-40B4-BE49-F238E27FC236}">
                <a16:creationId xmlns:a16="http://schemas.microsoft.com/office/drawing/2014/main" id="{E370A8A4-8CE1-000D-E0B9-46B6728C9DCA}"/>
              </a:ext>
            </a:extLst>
          </p:cNvPr>
          <p:cNvSpPr>
            <a:spLocks noGrp="1" noChangeArrowheads="1"/>
          </p:cNvSpPr>
          <p:nvPr>
            <p:ph type="body" idx="1"/>
          </p:nvPr>
        </p:nvSpPr>
        <p:spPr>
          <a:xfrm>
            <a:off x="1257300" y="1599062"/>
            <a:ext cx="7772400" cy="4114800"/>
          </a:xfrm>
        </p:spPr>
        <p:txBody>
          <a:bodyPr/>
          <a:lstStyle/>
          <a:p>
            <a:r>
              <a:rPr lang="en-US" sz="2000" dirty="0">
                <a:latin typeface="Times New Roman" panose="02020603050405020304" pitchFamily="18" charset="0"/>
                <a:ea typeface="Times New Roman" panose="02020603050405020304" pitchFamily="18" charset="0"/>
              </a:rPr>
              <a:t>My main approach to getting patients to be healthy is to to diagnose and treat any endocrine problems, such as hypothyroidism, Cushing syndrome, or growth hormone deficiency, that may lead to symptoms such as weight gain and fatigue. </a:t>
            </a:r>
          </a:p>
          <a:p>
            <a:r>
              <a:rPr lang="en-US" sz="2000" dirty="0">
                <a:latin typeface="Times New Roman" panose="02020603050405020304" pitchFamily="18" charset="0"/>
                <a:ea typeface="Times New Roman" panose="02020603050405020304" pitchFamily="18" charset="0"/>
              </a:rPr>
              <a:t>As a result of their endocrine condition, many of my patients are overweight and feel like crap</a:t>
            </a:r>
          </a:p>
          <a:p>
            <a:r>
              <a:rPr lang="en-US" sz="2000" dirty="0">
                <a:latin typeface="Times New Roman" panose="02020603050405020304" pitchFamily="18" charset="0"/>
                <a:ea typeface="Times New Roman" panose="02020603050405020304" pitchFamily="18" charset="0"/>
              </a:rPr>
              <a:t>I work on optimizing hormones. </a:t>
            </a:r>
          </a:p>
          <a:p>
            <a:r>
              <a:rPr lang="en-US" sz="2000" dirty="0">
                <a:latin typeface="Times New Roman" panose="02020603050405020304" pitchFamily="18" charset="0"/>
                <a:ea typeface="Times New Roman" panose="02020603050405020304" pitchFamily="18" charset="0"/>
              </a:rPr>
              <a:t>Simultaneously, I encourage patients to consume a low-calorie diet, and I often recommends eating a large quantity of vegetables, as they are low in calories with a large amount of nutrition, as well as to move. </a:t>
            </a:r>
          </a:p>
          <a:p>
            <a:r>
              <a:rPr lang="en-US" altLang="en-US" sz="2000" dirty="0">
                <a:latin typeface="Times New Roman" panose="02020603050405020304" pitchFamily="18" charset="0"/>
              </a:rPr>
              <a:t>Get a good night sleep</a:t>
            </a:r>
          </a:p>
          <a:p>
            <a:r>
              <a:rPr lang="en-US" altLang="en-US" sz="2000" dirty="0">
                <a:latin typeface="Times New Roman" panose="02020603050405020304" pitchFamily="18" charset="0"/>
              </a:rPr>
              <a:t>Good mental health</a:t>
            </a:r>
          </a:p>
          <a:p>
            <a:r>
              <a:rPr lang="en-US" altLang="en-US" sz="2000" dirty="0">
                <a:latin typeface="Times New Roman" panose="02020603050405020304" pitchFamily="18" charset="0"/>
              </a:rPr>
              <a:t>Avoid stress or at least don’t let stress bother you.</a:t>
            </a:r>
          </a:p>
          <a:p>
            <a:r>
              <a:rPr lang="en-US" altLang="en-US" sz="2000" dirty="0">
                <a:latin typeface="Times New Roman" panose="02020603050405020304" pitchFamily="18" charset="0"/>
              </a:rPr>
              <a:t>Hike and be in nature</a:t>
            </a:r>
          </a:p>
          <a:p>
            <a:r>
              <a:rPr lang="en-US" altLang="en-US" sz="2000" dirty="0">
                <a:latin typeface="Times New Roman" panose="02020603050405020304" pitchFamily="18" charset="0"/>
              </a:rPr>
              <a:t>Learn from the Blue zones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BA182-75DE-901A-33C0-B4F023CE09D1}"/>
              </a:ext>
            </a:extLst>
          </p:cNvPr>
          <p:cNvSpPr>
            <a:spLocks noGrp="1"/>
          </p:cNvSpPr>
          <p:nvPr>
            <p:ph type="title"/>
          </p:nvPr>
        </p:nvSpPr>
        <p:spPr>
          <a:xfrm>
            <a:off x="988093" y="1396686"/>
            <a:ext cx="2734177" cy="4064628"/>
          </a:xfrm>
        </p:spPr>
        <p:txBody>
          <a:bodyPr vert="horz" lIns="91440" tIns="45720" rIns="91440" bIns="45720" rtlCol="0" anchor="ctr">
            <a:normAutofit/>
          </a:bodyPr>
          <a:lstStyle/>
          <a:p>
            <a:pPr algn="l" eaLnBrk="1" hangingPunct="1">
              <a:lnSpc>
                <a:spcPct val="90000"/>
              </a:lnSpc>
            </a:pPr>
            <a:r>
              <a:rPr lang="en-US" sz="3400" kern="1200">
                <a:solidFill>
                  <a:srgbClr val="FFFFFF"/>
                </a:solidFill>
                <a:latin typeface="+mj-lt"/>
                <a:ea typeface="+mj-ea"/>
                <a:cs typeface="+mj-cs"/>
              </a:rPr>
              <a:t>Lifestyle Medicine to Prevent and Treat Osteoporosis-Exercise</a:t>
            </a:r>
          </a:p>
        </p:txBody>
      </p:sp>
      <p:sp>
        <p:nvSpPr>
          <p:cNvPr id="29" name="Arc 28">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6DD1F1-8424-2EB3-57AE-E8E8ED1D1443}"/>
              </a:ext>
            </a:extLst>
          </p:cNvPr>
          <p:cNvSpPr>
            <a:spLocks noGrp="1"/>
          </p:cNvSpPr>
          <p:nvPr>
            <p:ph sz="half" idx="1"/>
          </p:nvPr>
        </p:nvSpPr>
        <p:spPr>
          <a:xfrm>
            <a:off x="4531066" y="1526033"/>
            <a:ext cx="4671335" cy="3935281"/>
          </a:xfrm>
        </p:spPr>
        <p:txBody>
          <a:bodyPr vert="horz" lIns="91440" tIns="45720" rIns="91440" bIns="45720" rtlCol="0">
            <a:normAutofit/>
          </a:bodyPr>
          <a:lstStyle/>
          <a:p>
            <a:pPr marL="0" indent="-228600" eaLnBrk="1" hangingPunct="1">
              <a:lnSpc>
                <a:spcPct val="90000"/>
              </a:lnSpc>
              <a:spcBef>
                <a:spcPts val="0"/>
              </a:spcBef>
              <a:spcAft>
                <a:spcPts val="600"/>
              </a:spcAft>
              <a:buFont typeface="Arial" panose="020B0604020202020204" pitchFamily="34" charset="0"/>
              <a:buChar char="•"/>
            </a:pPr>
            <a:r>
              <a:rPr lang="en-US" sz="2200" kern="1200">
                <a:cs typeface="+mn-cs"/>
              </a:rPr>
              <a:t>Exercise has been shown to increase bone density and helps with muscle strength, which helps prevent falls, which is the major reason why people break bones.  </a:t>
            </a:r>
          </a:p>
          <a:p>
            <a:pPr marL="0" indent="-228600" eaLnBrk="1" hangingPunct="1">
              <a:lnSpc>
                <a:spcPct val="90000"/>
              </a:lnSpc>
              <a:spcBef>
                <a:spcPts val="0"/>
              </a:spcBef>
              <a:spcAft>
                <a:spcPts val="600"/>
              </a:spcAft>
              <a:buFont typeface="Arial" panose="020B0604020202020204" pitchFamily="34" charset="0"/>
              <a:buChar char="•"/>
            </a:pPr>
            <a:r>
              <a:rPr lang="en-US" sz="2200" kern="1200">
                <a:cs typeface="+mn-cs"/>
              </a:rPr>
              <a:t>I recommend a combination of aerobic and weightbearing exercises to increase bones.  </a:t>
            </a:r>
          </a:p>
          <a:p>
            <a:pPr marL="0" indent="-228600" eaLnBrk="1" hangingPunct="1">
              <a:lnSpc>
                <a:spcPct val="90000"/>
              </a:lnSpc>
              <a:spcBef>
                <a:spcPts val="0"/>
              </a:spcBef>
              <a:spcAft>
                <a:spcPts val="600"/>
              </a:spcAft>
              <a:buFont typeface="Arial" panose="020B0604020202020204" pitchFamily="34" charset="0"/>
              <a:buChar char="•"/>
            </a:pPr>
            <a:r>
              <a:rPr lang="en-US" sz="2200" kern="1200">
                <a:cs typeface="+mn-cs"/>
              </a:rPr>
              <a:t>The exercises can include just walking or more strenuous exercises, depending on the health of the individual.</a:t>
            </a:r>
            <a:r>
              <a:rPr lang="en-US" sz="2200" kern="1200">
                <a:effectLst/>
                <a:cs typeface="+mn-cs"/>
              </a:rPr>
              <a:t> </a:t>
            </a:r>
            <a:endParaRPr lang="en-US" sz="2200" kern="1200">
              <a:cs typeface="+mn-cs"/>
            </a:endParaRPr>
          </a:p>
        </p:txBody>
      </p:sp>
      <p:sp>
        <p:nvSpPr>
          <p:cNvPr id="6" name="Slide Number Placeholder 5">
            <a:extLst>
              <a:ext uri="{FF2B5EF4-FFF2-40B4-BE49-F238E27FC236}">
                <a16:creationId xmlns:a16="http://schemas.microsoft.com/office/drawing/2014/main" id="{3F3A2E23-F6F4-D70E-87DE-145A42A04F08}"/>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75A5C10-B70E-4DE0-9B85-CF8C1BCC35D1}" type="slidenum">
              <a:rPr lang="en-US" smtClean="0"/>
              <a:pPr>
                <a:spcAft>
                  <a:spcPts val="600"/>
                </a:spcAft>
              </a:pPr>
              <a:t>80</a:t>
            </a:fld>
            <a:endParaRPr lang="en-US"/>
          </a:p>
        </p:txBody>
      </p:sp>
    </p:spTree>
    <p:extLst>
      <p:ext uri="{BB962C8B-B14F-4D97-AF65-F5344CB8AC3E}">
        <p14:creationId xmlns:p14="http://schemas.microsoft.com/office/powerpoint/2010/main" val="3244450994"/>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BA182-75DE-901A-33C0-B4F023CE09D1}"/>
              </a:ext>
            </a:extLst>
          </p:cNvPr>
          <p:cNvSpPr>
            <a:spLocks noGrp="1"/>
          </p:cNvSpPr>
          <p:nvPr>
            <p:ph type="title"/>
          </p:nvPr>
        </p:nvSpPr>
        <p:spPr>
          <a:xfrm>
            <a:off x="1081401" y="1262464"/>
            <a:ext cx="2734177" cy="4064628"/>
          </a:xfrm>
        </p:spPr>
        <p:txBody>
          <a:bodyPr vert="horz" lIns="91440" tIns="45720" rIns="91440" bIns="45720" rtlCol="0" anchor="ctr">
            <a:normAutofit/>
          </a:bodyPr>
          <a:lstStyle/>
          <a:p>
            <a:pPr algn="l" eaLnBrk="1" hangingPunct="1">
              <a:lnSpc>
                <a:spcPct val="90000"/>
              </a:lnSpc>
            </a:pPr>
            <a:r>
              <a:rPr lang="en-US" sz="3400" kern="1200">
                <a:solidFill>
                  <a:srgbClr val="FFFFFF"/>
                </a:solidFill>
                <a:latin typeface="+mj-lt"/>
                <a:ea typeface="+mj-ea"/>
                <a:cs typeface="+mj-cs"/>
              </a:rPr>
              <a:t>Lifestyle Medicine to Prevent and Treat Osteoporosis- Calcium from plant-sources</a:t>
            </a:r>
          </a:p>
        </p:txBody>
      </p:sp>
      <p:sp>
        <p:nvSpPr>
          <p:cNvPr id="15" name="Arc 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6DD1F1-8424-2EB3-57AE-E8E8ED1D1443}"/>
              </a:ext>
            </a:extLst>
          </p:cNvPr>
          <p:cNvSpPr>
            <a:spLocks noGrp="1"/>
          </p:cNvSpPr>
          <p:nvPr>
            <p:ph sz="half" idx="1"/>
          </p:nvPr>
        </p:nvSpPr>
        <p:spPr>
          <a:xfrm>
            <a:off x="4531066" y="1526033"/>
            <a:ext cx="4671335" cy="3935281"/>
          </a:xfrm>
        </p:spPr>
        <p:txBody>
          <a:bodyPr vert="horz" lIns="91440" tIns="45720" rIns="91440" bIns="45720" rtlCol="0">
            <a:normAutofit/>
          </a:bodyPr>
          <a:lstStyle/>
          <a:p>
            <a:pPr marL="0" indent="-228600" eaLnBrk="1" hangingPunct="1">
              <a:lnSpc>
                <a:spcPct val="90000"/>
              </a:lnSpc>
              <a:spcBef>
                <a:spcPts val="0"/>
              </a:spcBef>
              <a:spcAft>
                <a:spcPts val="600"/>
              </a:spcAft>
              <a:buFont typeface="Arial" panose="020B0604020202020204" pitchFamily="34" charset="0"/>
              <a:buChar char="•"/>
            </a:pPr>
            <a:r>
              <a:rPr lang="en-US" sz="2200" kern="1200">
                <a:cs typeface="+mn-cs"/>
              </a:rPr>
              <a:t>Studies have shown that dairy products actually increase fracture rates and are not recommended.  </a:t>
            </a:r>
          </a:p>
          <a:p>
            <a:pPr marL="0" indent="-228600" eaLnBrk="1" hangingPunct="1">
              <a:lnSpc>
                <a:spcPct val="90000"/>
              </a:lnSpc>
              <a:spcBef>
                <a:spcPts val="0"/>
              </a:spcBef>
              <a:spcAft>
                <a:spcPts val="600"/>
              </a:spcAft>
              <a:buFont typeface="Arial" panose="020B0604020202020204" pitchFamily="34" charset="0"/>
              <a:buChar char="•"/>
            </a:pPr>
            <a:r>
              <a:rPr lang="en-US" sz="2200" kern="1200">
                <a:cs typeface="+mn-cs"/>
              </a:rPr>
              <a:t>However, plant-based calcium is better absorbed than dairy-based such as broccoli, kale, and spinach do contain a lot of calcium, and that would be a better source for calcium intake. </a:t>
            </a:r>
          </a:p>
          <a:p>
            <a:pPr marL="0" indent="-228600" eaLnBrk="1" hangingPunct="1">
              <a:lnSpc>
                <a:spcPct val="90000"/>
              </a:lnSpc>
              <a:spcBef>
                <a:spcPts val="0"/>
              </a:spcBef>
              <a:spcAft>
                <a:spcPts val="600"/>
              </a:spcAft>
              <a:buFont typeface="Arial" panose="020B0604020202020204" pitchFamily="34" charset="0"/>
              <a:buChar char="•"/>
            </a:pPr>
            <a:r>
              <a:rPr lang="en-US" sz="2200" kern="1200">
                <a:cs typeface="+mn-cs"/>
              </a:rPr>
              <a:t>Other high-calcium plant-based foods include tofu, fortified nut milks, beans, tahini, sweet potatoes, watercress, okra, chia seeds, and almonds.</a:t>
            </a:r>
          </a:p>
        </p:txBody>
      </p:sp>
      <p:sp>
        <p:nvSpPr>
          <p:cNvPr id="6" name="Slide Number Placeholder 5">
            <a:extLst>
              <a:ext uri="{FF2B5EF4-FFF2-40B4-BE49-F238E27FC236}">
                <a16:creationId xmlns:a16="http://schemas.microsoft.com/office/drawing/2014/main" id="{3F3A2E23-F6F4-D70E-87DE-145A42A04F08}"/>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75A5C10-B70E-4DE0-9B85-CF8C1BCC35D1}" type="slidenum">
              <a:rPr lang="en-US" smtClean="0"/>
              <a:pPr>
                <a:spcAft>
                  <a:spcPts val="600"/>
                </a:spcAft>
              </a:pPr>
              <a:t>81</a:t>
            </a:fld>
            <a:endParaRPr lang="en-US"/>
          </a:p>
        </p:txBody>
      </p:sp>
    </p:spTree>
    <p:extLst>
      <p:ext uri="{BB962C8B-B14F-4D97-AF65-F5344CB8AC3E}">
        <p14:creationId xmlns:p14="http://schemas.microsoft.com/office/powerpoint/2010/main" val="1447804540"/>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BA182-75DE-901A-33C0-B4F023CE09D1}"/>
              </a:ext>
            </a:extLst>
          </p:cNvPr>
          <p:cNvSpPr>
            <a:spLocks noGrp="1"/>
          </p:cNvSpPr>
          <p:nvPr>
            <p:ph type="title"/>
          </p:nvPr>
        </p:nvSpPr>
        <p:spPr>
          <a:xfrm>
            <a:off x="988093" y="1396686"/>
            <a:ext cx="2734177" cy="4064628"/>
          </a:xfrm>
        </p:spPr>
        <p:txBody>
          <a:bodyPr vert="horz" lIns="91440" tIns="45720" rIns="91440" bIns="45720" rtlCol="0" anchor="ctr">
            <a:normAutofit/>
          </a:bodyPr>
          <a:lstStyle/>
          <a:p>
            <a:pPr algn="l" eaLnBrk="1" hangingPunct="1">
              <a:lnSpc>
                <a:spcPct val="90000"/>
              </a:lnSpc>
            </a:pPr>
            <a:r>
              <a:rPr lang="en-US" sz="3400" kern="1200">
                <a:solidFill>
                  <a:srgbClr val="FFFFFF"/>
                </a:solidFill>
                <a:latin typeface="+mj-lt"/>
                <a:ea typeface="+mj-ea"/>
                <a:cs typeface="+mj-cs"/>
              </a:rPr>
              <a:t>Lifestyle Medicine to Prevent and Treat Osteoporosis- Conclusions</a:t>
            </a:r>
          </a:p>
        </p:txBody>
      </p:sp>
      <p:sp>
        <p:nvSpPr>
          <p:cNvPr id="15" name="Arc 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6DD1F1-8424-2EB3-57AE-E8E8ED1D1443}"/>
              </a:ext>
            </a:extLst>
          </p:cNvPr>
          <p:cNvSpPr>
            <a:spLocks noGrp="1"/>
          </p:cNvSpPr>
          <p:nvPr>
            <p:ph sz="half" idx="1"/>
          </p:nvPr>
        </p:nvSpPr>
        <p:spPr>
          <a:xfrm>
            <a:off x="4531066" y="1526033"/>
            <a:ext cx="4671335" cy="3935281"/>
          </a:xfrm>
        </p:spPr>
        <p:txBody>
          <a:bodyPr vert="horz" lIns="91440" tIns="45720" rIns="91440" bIns="45720" rtlCol="0">
            <a:normAutofit/>
          </a:bodyPr>
          <a:lstStyle/>
          <a:p>
            <a:pPr marL="0" indent="-228600" eaLnBrk="1" hangingPunct="1">
              <a:lnSpc>
                <a:spcPct val="90000"/>
              </a:lnSpc>
              <a:spcBef>
                <a:spcPts val="0"/>
              </a:spcBef>
              <a:spcAft>
                <a:spcPts val="600"/>
              </a:spcAft>
              <a:buFont typeface="Arial" panose="020B0604020202020204" pitchFamily="34" charset="0"/>
              <a:buChar char="•"/>
            </a:pPr>
            <a:r>
              <a:rPr lang="en-US" sz="2000" kern="1200" dirty="0">
                <a:cs typeface="+mn-cs"/>
              </a:rPr>
              <a:t>Overall, I recommend preventing falls by increased exercise and eating a plant-based diet.</a:t>
            </a:r>
          </a:p>
          <a:p>
            <a:pPr marL="0" indent="-228600" eaLnBrk="1" hangingPunct="1">
              <a:lnSpc>
                <a:spcPct val="90000"/>
              </a:lnSpc>
              <a:spcBef>
                <a:spcPts val="0"/>
              </a:spcBef>
              <a:spcAft>
                <a:spcPts val="600"/>
              </a:spcAft>
              <a:buFont typeface="Arial" panose="020B0604020202020204" pitchFamily="34" charset="0"/>
              <a:buChar char="•"/>
            </a:pPr>
            <a:r>
              <a:rPr lang="en-US" sz="2000" kern="1200" dirty="0">
                <a:cs typeface="+mn-cs"/>
              </a:rPr>
              <a:t>Have a fall-prevention approach</a:t>
            </a:r>
          </a:p>
          <a:p>
            <a:pPr marL="0" indent="-228600" eaLnBrk="1" hangingPunct="1">
              <a:lnSpc>
                <a:spcPct val="90000"/>
              </a:lnSpc>
              <a:spcBef>
                <a:spcPts val="0"/>
              </a:spcBef>
              <a:spcAft>
                <a:spcPts val="600"/>
              </a:spcAft>
              <a:buFont typeface="Arial" panose="020B0604020202020204" pitchFamily="34" charset="0"/>
              <a:buChar char="•"/>
            </a:pPr>
            <a:r>
              <a:rPr lang="en-US" sz="2000" kern="1200" dirty="0">
                <a:cs typeface="+mn-cs"/>
              </a:rPr>
              <a:t>Please look at these webinars from Lifestyle Medicine expert, Michael </a:t>
            </a:r>
            <a:r>
              <a:rPr lang="en-US" sz="2000" kern="1200" dirty="0" err="1">
                <a:cs typeface="+mn-cs"/>
              </a:rPr>
              <a:t>Greger</a:t>
            </a:r>
            <a:r>
              <a:rPr lang="en-US" sz="2000" kern="1200" dirty="0">
                <a:cs typeface="+mn-cs"/>
              </a:rPr>
              <a:t>, MD</a:t>
            </a:r>
          </a:p>
          <a:p>
            <a:pPr marL="0" indent="-228600" eaLnBrk="1" hangingPunct="1">
              <a:lnSpc>
                <a:spcPct val="90000"/>
              </a:lnSpc>
              <a:spcBef>
                <a:spcPts val="0"/>
              </a:spcBef>
              <a:spcAft>
                <a:spcPts val="600"/>
              </a:spcAft>
              <a:buFont typeface="Arial" panose="020B0604020202020204" pitchFamily="34" charset="0"/>
              <a:buChar char="•"/>
            </a:pPr>
            <a:r>
              <a:rPr lang="en-US" sz="2000" kern="1200" dirty="0">
                <a:cs typeface="+mn-cs"/>
                <a:hlinkClick r:id="rId2" tooltip="https://nutritionfacts.org/webinar/preventing-and-treating-osteoporosis/">
                  <a:extLst>
                    <a:ext uri="{A12FA001-AC4F-418D-AE19-62706E023703}">
                      <ahyp:hlinkClr xmlns:ahyp="http://schemas.microsoft.com/office/drawing/2018/hyperlinkcolor" val="tx"/>
                    </a:ext>
                  </a:extLst>
                </a:hlinkClick>
              </a:rPr>
              <a:t>https://nutritionfacts.org/webinar/preventing-and-treating-osteoporosis/</a:t>
            </a:r>
            <a:endParaRPr lang="en-US" sz="2000" kern="1200" dirty="0">
              <a:cs typeface="+mn-cs"/>
            </a:endParaRPr>
          </a:p>
          <a:p>
            <a:pPr marL="0" indent="-228600" eaLnBrk="1" hangingPunct="1">
              <a:lnSpc>
                <a:spcPct val="90000"/>
              </a:lnSpc>
              <a:spcBef>
                <a:spcPts val="0"/>
              </a:spcBef>
              <a:spcAft>
                <a:spcPts val="600"/>
              </a:spcAft>
              <a:buFont typeface="Arial" panose="020B0604020202020204" pitchFamily="34" charset="0"/>
              <a:buChar char="•"/>
            </a:pPr>
            <a:r>
              <a:rPr lang="en-US" sz="2000" kern="1200" dirty="0">
                <a:cs typeface="+mn-cs"/>
                <a:hlinkClick r:id="rId3" tooltip="https://nutritionfacts.org/video/fall-prevention-is-the-most-important-thing-for-preventing-osteoporosis-bone-fractures/">
                  <a:extLst>
                    <a:ext uri="{A12FA001-AC4F-418D-AE19-62706E023703}">
                      <ahyp:hlinkClr xmlns:ahyp="http://schemas.microsoft.com/office/drawing/2018/hyperlinkcolor" val="tx"/>
                    </a:ext>
                  </a:extLst>
                </a:hlinkClick>
              </a:rPr>
              <a:t>https://nutritionfacts.org/video/fall-prevention-is-the-most-important-thing-for-preventing-osteoporosis-bone-fractures/</a:t>
            </a:r>
            <a:endParaRPr lang="en-US" sz="2000" kern="1200" dirty="0">
              <a:cs typeface="+mn-cs"/>
            </a:endParaRPr>
          </a:p>
        </p:txBody>
      </p:sp>
      <p:sp>
        <p:nvSpPr>
          <p:cNvPr id="6" name="Slide Number Placeholder 5">
            <a:extLst>
              <a:ext uri="{FF2B5EF4-FFF2-40B4-BE49-F238E27FC236}">
                <a16:creationId xmlns:a16="http://schemas.microsoft.com/office/drawing/2014/main" id="{3F3A2E23-F6F4-D70E-87DE-145A42A04F08}"/>
              </a:ext>
            </a:extLst>
          </p:cNvPr>
          <p:cNvSpPr>
            <a:spLocks noGrp="1"/>
          </p:cNvSpPr>
          <p:nvPr>
            <p:ph type="sldNum" sz="quarter" idx="12"/>
          </p:nvPr>
        </p:nvSpPr>
        <p:spPr>
          <a:xfrm>
            <a:off x="10678331" y="5915888"/>
            <a:ext cx="1062155" cy="490599"/>
          </a:xfrm>
          <a:prstGeom prst="rect">
            <a:avLst/>
          </a:prstGeom>
        </p:spPr>
        <p:txBody>
          <a:bodyPr vert="horz" lIns="91440" tIns="45720" rIns="91440" bIns="10800" rtlCol="0" anchor="b"/>
          <a:lstStyle>
            <a:defPPr>
              <a:defRPr lang="en-US"/>
            </a:defPPr>
            <a:lvl1pPr marL="0" algn="r" defTabSz="457200" rtl="0" eaLnBrk="1" latinLnBrk="0" hangingPunct="1">
              <a:defRPr sz="20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B75A5C10-B70E-4DE0-9B85-CF8C1BCC35D1}" type="slidenum">
              <a:rPr lang="en-US" smtClean="0"/>
              <a:pPr>
                <a:spcAft>
                  <a:spcPts val="600"/>
                </a:spcAft>
              </a:pPr>
              <a:t>82</a:t>
            </a:fld>
            <a:endParaRPr lang="en-US"/>
          </a:p>
        </p:txBody>
      </p:sp>
    </p:spTree>
    <p:extLst>
      <p:ext uri="{BB962C8B-B14F-4D97-AF65-F5344CB8AC3E}">
        <p14:creationId xmlns:p14="http://schemas.microsoft.com/office/powerpoint/2010/main" val="2634785039"/>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756" y="762000"/>
            <a:ext cx="8229600" cy="1143000"/>
          </a:xfrm>
        </p:spPr>
        <p:txBody>
          <a:bodyPr>
            <a:noAutofit/>
          </a:bodyPr>
          <a:lstStyle/>
          <a:p>
            <a:br>
              <a:rPr lang="en-US" sz="7200" dirty="0"/>
            </a:br>
            <a:br>
              <a:rPr lang="en-US" sz="7200" dirty="0"/>
            </a:br>
            <a:r>
              <a:rPr lang="en-US" sz="7200" dirty="0"/>
              <a:t>Lets exercise !!!</a:t>
            </a:r>
            <a:br>
              <a:rPr lang="en-US" sz="7200" dirty="0"/>
            </a:br>
            <a:r>
              <a:rPr lang="en-US" sz="7200" dirty="0"/>
              <a:t>Evelin Martinez, PA</a:t>
            </a:r>
            <a:br>
              <a:rPr lang="en-US" sz="7200" dirty="0"/>
            </a:br>
            <a:r>
              <a:rPr lang="en-US" sz="7200" dirty="0"/>
              <a:t>MLK</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853" y="4419600"/>
            <a:ext cx="2667407"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92287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333500" y="609600"/>
            <a:ext cx="7620000" cy="3124200"/>
          </a:xfrm>
          <a:prstGeom prst="rect">
            <a:avLst/>
          </a:prstGeom>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457200" rtl="0" eaLnBrk="1" latinLnBrk="0" hangingPunct="1">
              <a:spcBef>
                <a:spcPct val="0"/>
              </a:spcBef>
              <a:buNone/>
              <a:defRPr sz="40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6000" b="1" dirty="0">
                <a:solidFill>
                  <a:schemeClr val="tx1"/>
                </a:solidFill>
                <a:latin typeface="Berlin Sans FB Demi" panose="020E0802020502020306" pitchFamily="34" charset="0"/>
              </a:rPr>
              <a:t>What are your </a:t>
            </a:r>
            <a:r>
              <a:rPr lang="en-US" sz="6000" b="1">
                <a:solidFill>
                  <a:schemeClr val="tx1"/>
                </a:solidFill>
                <a:latin typeface="Berlin Sans FB Demi" panose="020E0802020502020306" pitchFamily="34" charset="0"/>
              </a:rPr>
              <a:t>goals to get healthy?</a:t>
            </a:r>
            <a:endParaRPr lang="en-US" sz="6000" b="1" dirty="0">
              <a:solidFill>
                <a:schemeClr val="tx1"/>
              </a:solidFill>
              <a:latin typeface="Berlin Sans FB Demi" panose="020E0802020502020306"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450" y="3886200"/>
            <a:ext cx="1785937" cy="24122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6"/>
          <p:cNvPicPr>
            <a:picLocks noChangeAspect="1"/>
          </p:cNvPicPr>
          <p:nvPr/>
        </p:nvPicPr>
        <p:blipFill>
          <a:blip r:embed="rId3"/>
          <a:stretch>
            <a:fillRect/>
          </a:stretch>
        </p:blipFill>
        <p:spPr>
          <a:xfrm>
            <a:off x="3467100" y="3886201"/>
            <a:ext cx="5394960" cy="2234837"/>
          </a:xfrm>
          <a:prstGeom prst="rect">
            <a:avLst/>
          </a:prstGeom>
        </p:spPr>
      </p:pic>
    </p:spTree>
    <p:extLst>
      <p:ext uri="{BB962C8B-B14F-4D97-AF65-F5344CB8AC3E}">
        <p14:creationId xmlns:p14="http://schemas.microsoft.com/office/powerpoint/2010/main" val="26712244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616-FAE6-0E3E-FF77-15F50F467DBD}"/>
              </a:ext>
            </a:extLst>
          </p:cNvPr>
          <p:cNvSpPr>
            <a:spLocks noGrp="1"/>
          </p:cNvSpPr>
          <p:nvPr>
            <p:ph type="title"/>
          </p:nvPr>
        </p:nvSpPr>
        <p:spPr>
          <a:xfrm>
            <a:off x="483041" y="737049"/>
            <a:ext cx="9296876" cy="1210288"/>
          </a:xfrm>
        </p:spPr>
        <p:txBody>
          <a:bodyPr anchor="b">
            <a:normAutofit/>
          </a:bodyPr>
          <a:lstStyle/>
          <a:p>
            <a:r>
              <a:rPr lang="en-US" sz="4557" b="1">
                <a:effectLst>
                  <a:reflection blurRad="6350" stA="60000" endA="900" endPos="60000" dist="29997" dir="5400000" sy="-100000" algn="bl" rotWithShape="0"/>
                </a:effectLst>
              </a:rPr>
              <a:t>Session reflections</a:t>
            </a:r>
            <a:endParaRPr lang="en-US" sz="4557" dirty="0"/>
          </a:p>
        </p:txBody>
      </p:sp>
      <p:graphicFrame>
        <p:nvGraphicFramePr>
          <p:cNvPr id="13" name="Content Placeholder 2">
            <a:extLst>
              <a:ext uri="{FF2B5EF4-FFF2-40B4-BE49-F238E27FC236}">
                <a16:creationId xmlns:a16="http://schemas.microsoft.com/office/drawing/2014/main" id="{AD3904F6-FBBA-D59D-AEF5-3B4E26AF5174}"/>
              </a:ext>
            </a:extLst>
          </p:cNvPr>
          <p:cNvGraphicFramePr>
            <a:graphicFrameLocks noGrp="1"/>
          </p:cNvGraphicFramePr>
          <p:nvPr>
            <p:ph idx="1"/>
          </p:nvPr>
        </p:nvGraphicFramePr>
        <p:xfrm>
          <a:off x="483041" y="2283454"/>
          <a:ext cx="9099523" cy="3475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32528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568" name="Rectangle 19456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1" y="0"/>
            <a:ext cx="1028442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70" name="Oval 19456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753" y="1119031"/>
            <a:ext cx="3898072"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62" name="Rectangle 2">
            <a:extLst>
              <a:ext uri="{FF2B5EF4-FFF2-40B4-BE49-F238E27FC236}">
                <a16:creationId xmlns:a16="http://schemas.microsoft.com/office/drawing/2014/main" id="{120B5EDF-2C7D-2025-2C9D-A6EC4319367E}"/>
              </a:ext>
            </a:extLst>
          </p:cNvPr>
          <p:cNvSpPr>
            <a:spLocks noGrp="1" noChangeArrowheads="1"/>
          </p:cNvSpPr>
          <p:nvPr>
            <p:ph type="title"/>
          </p:nvPr>
        </p:nvSpPr>
        <p:spPr>
          <a:xfrm>
            <a:off x="988093" y="1396686"/>
            <a:ext cx="2734177" cy="4064628"/>
          </a:xfrm>
        </p:spPr>
        <p:txBody>
          <a:bodyPr>
            <a:normAutofit/>
          </a:bodyPr>
          <a:lstStyle/>
          <a:p>
            <a:pPr>
              <a:lnSpc>
                <a:spcPct val="90000"/>
              </a:lnSpc>
              <a:defRPr/>
            </a:pPr>
            <a:r>
              <a:rPr lang="en-US" sz="4100">
                <a:solidFill>
                  <a:srgbClr val="FFFFFF"/>
                </a:solidFill>
                <a:cs typeface="+mj-cs"/>
              </a:rPr>
              <a:t>Who runs the best pituitary patient conference?</a:t>
            </a:r>
          </a:p>
        </p:txBody>
      </p:sp>
      <p:sp>
        <p:nvSpPr>
          <p:cNvPr id="194572" name="Arc 19457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7326888" y="941148"/>
            <a:ext cx="2521040"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4574" name="Oval 19457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7853" y="4780992"/>
            <a:ext cx="460771"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4563" name="Rectangle 3">
            <a:extLst>
              <a:ext uri="{FF2B5EF4-FFF2-40B4-BE49-F238E27FC236}">
                <a16:creationId xmlns:a16="http://schemas.microsoft.com/office/drawing/2014/main" id="{A504259C-BC80-0C17-66A8-3D92BC03ADB8}"/>
              </a:ext>
            </a:extLst>
          </p:cNvPr>
          <p:cNvSpPr>
            <a:spLocks noGrp="1" noChangeArrowheads="1"/>
          </p:cNvSpPr>
          <p:nvPr>
            <p:ph type="body" idx="1"/>
          </p:nvPr>
        </p:nvSpPr>
        <p:spPr>
          <a:xfrm>
            <a:off x="4531066" y="1526033"/>
            <a:ext cx="4671335" cy="3935281"/>
          </a:xfrm>
        </p:spPr>
        <p:txBody>
          <a:bodyPr>
            <a:normAutofit/>
          </a:bodyPr>
          <a:lstStyle/>
          <a:p>
            <a:pPr>
              <a:defRPr/>
            </a:pPr>
            <a:r>
              <a:rPr lang="en-US" dirty="0">
                <a:cs typeface="+mn-cs"/>
              </a:rPr>
              <a:t>The Magic Foundation </a:t>
            </a:r>
          </a:p>
          <a:p>
            <a:pPr>
              <a:defRPr/>
            </a:pPr>
            <a:r>
              <a:rPr lang="en-US" dirty="0">
                <a:cs typeface="+mn-cs"/>
              </a:rPr>
              <a:t>Thanks to Dianne </a:t>
            </a:r>
            <a:r>
              <a:rPr lang="en-US" dirty="0" err="1">
                <a:cs typeface="+mn-cs"/>
              </a:rPr>
              <a:t>Kremidas</a:t>
            </a:r>
            <a:r>
              <a:rPr lang="en-US" dirty="0">
                <a:cs typeface="+mn-cs"/>
              </a:rPr>
              <a:t> for putting on a great conference</a:t>
            </a:r>
          </a:p>
          <a:p>
            <a:pPr>
              <a:buFontTx/>
              <a:buNone/>
              <a:defRPr/>
            </a:pPr>
            <a:endParaRPr lang="en-US" dirty="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45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45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C87D7B2-A9C2-A22C-9C11-60103A868058}"/>
              </a:ext>
            </a:extLst>
          </p:cNvPr>
          <p:cNvSpPr>
            <a:spLocks noGrp="1" noChangeArrowheads="1"/>
          </p:cNvSpPr>
          <p:nvPr>
            <p:ph type="title"/>
          </p:nvPr>
        </p:nvSpPr>
        <p:spPr>
          <a:xfrm>
            <a:off x="495300" y="228600"/>
            <a:ext cx="7772400" cy="1143000"/>
          </a:xfrm>
        </p:spPr>
        <p:txBody>
          <a:bodyPr/>
          <a:lstStyle/>
          <a:p>
            <a:pPr>
              <a:defRPr/>
            </a:pPr>
            <a:r>
              <a:rPr lang="en-US" sz="3600" dirty="0">
                <a:cs typeface="+mj-cs"/>
              </a:rPr>
              <a:t>For more information/to schedule an appointment/to listen again</a:t>
            </a:r>
          </a:p>
        </p:txBody>
      </p:sp>
      <p:sp>
        <p:nvSpPr>
          <p:cNvPr id="5" name="Rectangle 3">
            <a:extLst>
              <a:ext uri="{FF2B5EF4-FFF2-40B4-BE49-F238E27FC236}">
                <a16:creationId xmlns:a16="http://schemas.microsoft.com/office/drawing/2014/main" id="{E1ABD65C-A4A6-3A7E-5D43-41C98EBFEACA}"/>
              </a:ext>
            </a:extLst>
          </p:cNvPr>
          <p:cNvSpPr txBox="1">
            <a:spLocks noChangeArrowheads="1"/>
          </p:cNvSpPr>
          <p:nvPr/>
        </p:nvSpPr>
        <p:spPr bwMode="auto">
          <a:xfrm>
            <a:off x="1181100" y="1778000"/>
            <a:ext cx="8148638" cy="4114800"/>
          </a:xfrm>
          <a:prstGeom prst="rect">
            <a:avLst/>
          </a:prstGeom>
          <a:noFill/>
          <a:ln>
            <a:noFill/>
          </a:ln>
          <a:effectLst/>
        </p:spPr>
        <p:txBody>
          <a:bodyPr lIns="90488" tIns="44450" rIns="90488" bIns="44450"/>
          <a:lstStyle>
            <a:lvl1pPr marL="342900" indent="-342900" algn="l" rtl="0" eaLnBrk="0" fontAlgn="base" hangingPunct="0">
              <a:spcBef>
                <a:spcPct val="20000"/>
              </a:spcBef>
              <a:spcAft>
                <a:spcPct val="0"/>
              </a:spcAft>
              <a:buClr>
                <a:schemeClr val="tx1"/>
              </a:buClr>
              <a:buSzPct val="100000"/>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mn-ea"/>
              </a:defRPr>
            </a:lvl9pPr>
          </a:lstStyle>
          <a:p>
            <a:pPr>
              <a:defRPr/>
            </a:pPr>
            <a:r>
              <a:rPr lang="en-US" sz="2400" dirty="0">
                <a:solidFill>
                  <a:srgbClr val="FFFF00"/>
                </a:solidFill>
                <a:uFill>
                  <a:solidFill>
                    <a:schemeClr val="tx1"/>
                  </a:solidFill>
                </a:uFill>
                <a:cs typeface="+mn-cs"/>
              </a:rPr>
              <a:t>Talk will be posted at </a:t>
            </a:r>
            <a:r>
              <a:rPr lang="en-US" sz="2400" dirty="0">
                <a:solidFill>
                  <a:srgbClr val="FFFF00"/>
                </a:solidFill>
                <a:uFill>
                  <a:solidFill>
                    <a:schemeClr val="tx1"/>
                  </a:solidFill>
                </a:uFill>
                <a:cs typeface="+mn-cs"/>
                <a:hlinkClick r:id="rId2">
                  <a:extLst>
                    <a:ext uri="{A12FA001-AC4F-418D-AE19-62706E023703}">
                      <ahyp:hlinkClr xmlns:ahyp="http://schemas.microsoft.com/office/drawing/2018/hyperlinkcolor" val="tx"/>
                    </a:ext>
                  </a:extLst>
                </a:hlinkClick>
              </a:rPr>
              <a:t>www.goodhormonehealth.com</a:t>
            </a:r>
            <a:r>
              <a:rPr lang="en-US" sz="2400" dirty="0">
                <a:solidFill>
                  <a:srgbClr val="FFFF00"/>
                </a:solidFill>
                <a:uFill>
                  <a:solidFill>
                    <a:schemeClr val="tx1"/>
                  </a:solidFill>
                </a:uFill>
                <a:cs typeface="+mn-cs"/>
              </a:rPr>
              <a:t> in a few days</a:t>
            </a:r>
          </a:p>
          <a:p>
            <a:pPr marL="0">
              <a:spcBef>
                <a:spcPts val="0"/>
              </a:spcBef>
              <a:spcAft>
                <a:spcPts val="0"/>
              </a:spcAft>
            </a:pPr>
            <a:r>
              <a:rPr lang="en-US" sz="2400" u="sng" dirty="0">
                <a:solidFill>
                  <a:srgbClr val="FFFF00"/>
                </a:solidFill>
                <a:latin typeface="Times New Roman" panose="02020603050405020304" pitchFamily="18" charset="0"/>
                <a:cs typeface="Times New Roman" panose="02020603050405020304" pitchFamily="18" charset="0"/>
                <a:hlinkClick r:id="rId3" tooltip="https://www.goodhormonehealth.com/webinars/">
                  <a:extLst>
                    <a:ext uri="{A12FA001-AC4F-418D-AE19-62706E023703}">
                      <ahyp:hlinkClr xmlns:ahyp="http://schemas.microsoft.com/office/drawing/2018/hyperlinkcolor" val="tx"/>
                    </a:ext>
                  </a:extLst>
                </a:hlinkClick>
              </a:rPr>
              <a:t>https://www.goodhormonehealth.com/webinars/</a:t>
            </a:r>
            <a:endParaRPr lang="en-US" sz="2400" dirty="0">
              <a:solidFill>
                <a:srgbClr val="FFFF00"/>
              </a:solidFill>
              <a:latin typeface="Times New Roman" panose="02020603050405020304" pitchFamily="18" charset="0"/>
              <a:cs typeface="Times New Roman" panose="02020603050405020304" pitchFamily="18" charset="0"/>
            </a:endParaRPr>
          </a:p>
          <a:p>
            <a:pPr marL="0">
              <a:spcBef>
                <a:spcPts val="0"/>
              </a:spcBef>
              <a:spcAft>
                <a:spcPts val="0"/>
              </a:spcAft>
            </a:pPr>
            <a:r>
              <a:rPr lang="en-US" sz="2400" u="sng" dirty="0">
                <a:solidFill>
                  <a:srgbClr val="FFFF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https://www.youtube.com/channel/UCC02VSVWL11qk1HUuT4ksoA</a:t>
            </a:r>
            <a:endParaRPr lang="en-US" sz="2400" u="sng" dirty="0">
              <a:solidFill>
                <a:srgbClr val="FFFF00"/>
              </a:solidFill>
              <a:latin typeface="Times New Roman" panose="02020603050405020304" pitchFamily="18" charset="0"/>
              <a:cs typeface="Times New Roman" panose="02020603050405020304" pitchFamily="18" charset="0"/>
            </a:endParaRPr>
          </a:p>
          <a:p>
            <a:pPr marL="0">
              <a:spcBef>
                <a:spcPts val="0"/>
              </a:spcBef>
              <a:spcAft>
                <a:spcPts val="0"/>
              </a:spcAft>
            </a:pPr>
            <a:r>
              <a:rPr lang="en-US" sz="2400" u="sng" dirty="0">
                <a:solidFill>
                  <a:srgbClr val="FFFF00"/>
                </a:solidFill>
                <a:latin typeface="Times New Roman" panose="02020603050405020304" pitchFamily="18" charset="0"/>
                <a:cs typeface="Times New Roman" panose="02020603050405020304" pitchFamily="18" charset="0"/>
                <a:hlinkClick r:id="rId5" tooltip="https://www.facebook.com/goodhormonehealth/">
                  <a:extLst>
                    <a:ext uri="{A12FA001-AC4F-418D-AE19-62706E023703}">
                      <ahyp:hlinkClr xmlns:ahyp="http://schemas.microsoft.com/office/drawing/2018/hyperlinkcolor" val="tx"/>
                    </a:ext>
                  </a:extLst>
                </a:hlinkClick>
              </a:rPr>
              <a:t>https://www.facebook.com/goodhormonehealth/</a:t>
            </a:r>
            <a:r>
              <a:rPr lang="en-US" sz="2400" dirty="0">
                <a:solidFill>
                  <a:srgbClr val="FFFF00"/>
                </a:solidFill>
                <a:highlight>
                  <a:srgbClr val="FFFFFF"/>
                </a:highlight>
                <a:latin typeface="Times New Roman" panose="02020603050405020304" pitchFamily="18" charset="0"/>
                <a:cs typeface="Times New Roman" panose="02020603050405020304" pitchFamily="18" charset="0"/>
              </a:rPr>
              <a:t> </a:t>
            </a:r>
            <a:r>
              <a:rPr lang="en-US" sz="2400" b="1" dirty="0">
                <a:solidFill>
                  <a:srgbClr val="FFFF00"/>
                </a:solidFill>
                <a:highlight>
                  <a:srgbClr val="FFFFFF"/>
                </a:highlight>
                <a:latin typeface="Times New Roman" panose="02020603050405020304" pitchFamily="18" charset="0"/>
                <a:cs typeface="Times New Roman" panose="02020603050405020304" pitchFamily="18" charset="0"/>
              </a:rPr>
              <a:t> </a:t>
            </a:r>
            <a:endParaRPr lang="en-US" sz="2400" dirty="0">
              <a:solidFill>
                <a:srgbClr val="FFFF00"/>
              </a:solidFill>
              <a:uFill>
                <a:solidFill>
                  <a:schemeClr val="tx1"/>
                </a:solidFill>
              </a:uFill>
              <a:cs typeface="+mn-cs"/>
            </a:endParaRPr>
          </a:p>
          <a:p>
            <a:pPr>
              <a:defRPr/>
            </a:pPr>
            <a:r>
              <a:rPr lang="en-US" sz="2400" dirty="0">
                <a:solidFill>
                  <a:srgbClr val="FFFF00"/>
                </a:solidFill>
                <a:uFill>
                  <a:solidFill>
                    <a:schemeClr val="tx1"/>
                  </a:solidFill>
                </a:uFill>
                <a:cs typeface="+mn-cs"/>
              </a:rPr>
              <a:t>Schedule an appointment on </a:t>
            </a:r>
            <a:r>
              <a:rPr lang="en-US" sz="2400" dirty="0">
                <a:solidFill>
                  <a:srgbClr val="FFFF00"/>
                </a:solidFill>
                <a:uFill>
                  <a:solidFill>
                    <a:schemeClr val="tx1"/>
                  </a:solidFill>
                </a:uFill>
                <a:hlinkClick r:id="rId2">
                  <a:extLst>
                    <a:ext uri="{A12FA001-AC4F-418D-AE19-62706E023703}">
                      <ahyp:hlinkClr xmlns:ahyp="http://schemas.microsoft.com/office/drawing/2018/hyperlinkcolor" val="tx"/>
                    </a:ext>
                  </a:extLst>
                </a:hlinkClick>
              </a:rPr>
              <a:t>www.goodhormonehealth.com</a:t>
            </a:r>
            <a:r>
              <a:rPr lang="en-US" sz="2400" dirty="0">
                <a:solidFill>
                  <a:srgbClr val="FFFF00"/>
                </a:solidFill>
                <a:uFill>
                  <a:solidFill>
                    <a:schemeClr val="tx1"/>
                  </a:solidFill>
                </a:uFill>
              </a:rPr>
              <a:t> </a:t>
            </a:r>
            <a:endParaRPr lang="en-US" sz="2400" dirty="0">
              <a:solidFill>
                <a:srgbClr val="FFFF00"/>
              </a:solidFill>
              <a:uFill>
                <a:solidFill>
                  <a:schemeClr val="tx1"/>
                </a:solidFill>
              </a:uFill>
              <a:cs typeface="+mn-cs"/>
            </a:endParaRPr>
          </a:p>
          <a:p>
            <a:pPr>
              <a:defRPr/>
            </a:pPr>
            <a:r>
              <a:rPr lang="en-US" sz="2400" u="sng" dirty="0">
                <a:solidFill>
                  <a:srgbClr val="FFFF00"/>
                </a:solidFill>
                <a:cs typeface="+mn-cs"/>
              </a:rPr>
              <a:t>Please email us at </a:t>
            </a:r>
            <a:r>
              <a:rPr lang="en-US" sz="2400" u="sng" dirty="0">
                <a:solidFill>
                  <a:srgbClr val="FFFF00"/>
                </a:solidFill>
                <a:cs typeface="+mn-cs"/>
                <a:hlinkClick r:id="rId6">
                  <a:extLst>
                    <a:ext uri="{A12FA001-AC4F-418D-AE19-62706E023703}">
                      <ahyp:hlinkClr xmlns:ahyp="http://schemas.microsoft.com/office/drawing/2018/hyperlinkcolor" val="tx"/>
                    </a:ext>
                  </a:extLst>
                </a:hlinkClick>
              </a:rPr>
              <a:t>mail@goodhormonehealth.com</a:t>
            </a:r>
            <a:endParaRPr lang="en-US" sz="2400" u="sng" dirty="0">
              <a:solidFill>
                <a:srgbClr val="FFFF00"/>
              </a:solidFill>
              <a:cs typeface="+mn-cs"/>
            </a:endParaRPr>
          </a:p>
          <a:p>
            <a:pPr>
              <a:defRPr/>
            </a:pPr>
            <a:r>
              <a:rPr lang="en-US" sz="2400" u="sng" dirty="0">
                <a:solidFill>
                  <a:srgbClr val="FFFF00"/>
                </a:solidFill>
                <a:cs typeface="+mn-cs"/>
              </a:rPr>
              <a:t>It will also be on Dr. Friedman’s podcast channel-</a:t>
            </a:r>
            <a:r>
              <a:rPr lang="en-US" sz="2400" dirty="0">
                <a:solidFill>
                  <a:srgbClr val="FFFF00"/>
                </a:solidFill>
              </a:rPr>
              <a:t> available on </a:t>
            </a:r>
            <a:r>
              <a:rPr lang="en-US" sz="2400" dirty="0" err="1">
                <a:solidFill>
                  <a:srgbClr val="FFFF00"/>
                </a:solidFill>
              </a:rPr>
              <a:t>spotify</a:t>
            </a:r>
            <a:r>
              <a:rPr lang="en-US" sz="2400" dirty="0">
                <a:solidFill>
                  <a:srgbClr val="FFFF00"/>
                </a:solidFill>
              </a:rPr>
              <a:t>, apple podcasts, </a:t>
            </a:r>
            <a:r>
              <a:rPr lang="en-US" sz="2400" dirty="0" err="1">
                <a:solidFill>
                  <a:srgbClr val="FFFF00"/>
                </a:solidFill>
              </a:rPr>
              <a:t>iheartradio</a:t>
            </a:r>
            <a:r>
              <a:rPr lang="en-US" sz="2400" dirty="0">
                <a:solidFill>
                  <a:srgbClr val="FFFF00"/>
                </a:solidFill>
              </a:rPr>
              <a:t>, </a:t>
            </a:r>
            <a:r>
              <a:rPr lang="en-US" sz="2400" dirty="0" err="1">
                <a:solidFill>
                  <a:srgbClr val="FFFF00"/>
                </a:solidFill>
              </a:rPr>
              <a:t>podcastidex</a:t>
            </a:r>
            <a:r>
              <a:rPr lang="en-US" sz="2400" dirty="0">
                <a:solidFill>
                  <a:srgbClr val="FFFF00"/>
                </a:solidFill>
              </a:rPr>
              <a:t>, and amazon music</a:t>
            </a:r>
          </a:p>
          <a:p>
            <a:pPr marL="0" indent="0">
              <a:buNone/>
              <a:defRPr/>
            </a:pPr>
            <a:endParaRPr lang="en-US" sz="2400" u="sng" dirty="0">
              <a:solidFill>
                <a:srgbClr val="FAFD00"/>
              </a:solidFill>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B983FE80-B3C6-6B4E-9274-04001600E9A0}"/>
              </a:ext>
            </a:extLst>
          </p:cNvPr>
          <p:cNvSpPr>
            <a:spLocks noGrp="1" noChangeArrowheads="1"/>
          </p:cNvSpPr>
          <p:nvPr>
            <p:ph type="title"/>
          </p:nvPr>
        </p:nvSpPr>
        <p:spPr>
          <a:xfrm>
            <a:off x="1657350" y="1028700"/>
            <a:ext cx="5829300" cy="857250"/>
          </a:xfrm>
        </p:spPr>
        <p:txBody>
          <a:bodyPr/>
          <a:lstStyle/>
          <a:p>
            <a:pPr>
              <a:defRPr/>
            </a:pPr>
            <a:r>
              <a:rPr lang="en-US" altLang="en-US" sz="2700" dirty="0">
                <a:solidFill>
                  <a:srgbClr val="FFC000"/>
                </a:solidFill>
                <a:latin typeface="Goudy Old Style" charset="0"/>
              </a:rPr>
              <a:t>Questions? </a:t>
            </a:r>
            <a:endParaRPr lang="en-US" sz="2700" dirty="0">
              <a:solidFill>
                <a:srgbClr val="FFC000"/>
              </a:solidFill>
            </a:endParaRPr>
          </a:p>
        </p:txBody>
      </p:sp>
    </p:spTree>
    <p:extLst>
      <p:ext uri="{BB962C8B-B14F-4D97-AF65-F5344CB8AC3E}">
        <p14:creationId xmlns:p14="http://schemas.microsoft.com/office/powerpoint/2010/main" val="2910136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1.jpeg"/>
          <p:cNvPicPr>
            <a:picLocks noGrp="1" noChangeAspect="1"/>
          </p:cNvPicPr>
          <p:nvPr>
            <p:ph idx="4294967295"/>
          </p:nvPr>
        </p:nvPicPr>
        <p:blipFill>
          <a:blip r:embed="rId2">
            <a:extLst>
              <a:ext uri="{28A0092B-C50C-407E-A947-70E740481C1C}">
                <a14:useLocalDpi xmlns:a14="http://schemas.microsoft.com/office/drawing/2010/main" val="0"/>
              </a:ext>
            </a:extLst>
          </a:blip>
          <a:srcRect t="11808" b="11808"/>
          <a:stretch>
            <a:fillRect/>
          </a:stretch>
        </p:blipFill>
        <p:spPr>
          <a:xfrm>
            <a:off x="1333501" y="1790510"/>
            <a:ext cx="3197225" cy="1828800"/>
          </a:xfrm>
        </p:spPr>
      </p:pic>
      <p:pic>
        <p:nvPicPr>
          <p:cNvPr id="5" name="Picture 4"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6523" y="4062684"/>
            <a:ext cx="2833954" cy="1868767"/>
          </a:xfrm>
          <a:prstGeom prst="rect">
            <a:avLst/>
          </a:prstGeom>
        </p:spPr>
      </p:pic>
      <p:pic>
        <p:nvPicPr>
          <p:cNvPr id="6" name="Picture 5" descr="256px-Carvings_on_the_pilla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1" y="1756347"/>
            <a:ext cx="2667000" cy="2000250"/>
          </a:xfrm>
          <a:prstGeom prst="rect">
            <a:avLst/>
          </a:prstGeom>
        </p:spPr>
      </p:pic>
      <p:sp>
        <p:nvSpPr>
          <p:cNvPr id="7" name="TextBox 6"/>
          <p:cNvSpPr txBox="1"/>
          <p:nvPr/>
        </p:nvSpPr>
        <p:spPr>
          <a:xfrm>
            <a:off x="1333501" y="3592942"/>
            <a:ext cx="2082703" cy="830997"/>
          </a:xfrm>
          <a:prstGeom prst="rect">
            <a:avLst/>
          </a:prstGeom>
          <a:noFill/>
        </p:spPr>
        <p:txBody>
          <a:bodyPr wrap="square" rtlCol="0">
            <a:spAutoFit/>
          </a:bodyPr>
          <a:lstStyle/>
          <a:p>
            <a:r>
              <a:rPr lang="en-US" b="1" dirty="0"/>
              <a:t>Correct Diagnosis</a:t>
            </a:r>
          </a:p>
        </p:txBody>
      </p:sp>
      <p:sp>
        <p:nvSpPr>
          <p:cNvPr id="8" name="TextBox 7"/>
          <p:cNvSpPr txBox="1"/>
          <p:nvPr/>
        </p:nvSpPr>
        <p:spPr>
          <a:xfrm>
            <a:off x="7048501" y="3693352"/>
            <a:ext cx="1904998" cy="830997"/>
          </a:xfrm>
          <a:prstGeom prst="rect">
            <a:avLst/>
          </a:prstGeom>
          <a:noFill/>
        </p:spPr>
        <p:txBody>
          <a:bodyPr wrap="square" rtlCol="0">
            <a:spAutoFit/>
          </a:bodyPr>
          <a:lstStyle/>
          <a:p>
            <a:r>
              <a:rPr lang="en-US" b="1" dirty="0"/>
              <a:t>Optimize hormones</a:t>
            </a:r>
          </a:p>
        </p:txBody>
      </p:sp>
      <p:sp>
        <p:nvSpPr>
          <p:cNvPr id="9" name="TextBox 8"/>
          <p:cNvSpPr txBox="1"/>
          <p:nvPr/>
        </p:nvSpPr>
        <p:spPr>
          <a:xfrm>
            <a:off x="3416204" y="5913160"/>
            <a:ext cx="2600392" cy="461665"/>
          </a:xfrm>
          <a:prstGeom prst="rect">
            <a:avLst/>
          </a:prstGeom>
          <a:noFill/>
        </p:spPr>
        <p:txBody>
          <a:bodyPr wrap="none" rtlCol="0">
            <a:spAutoFit/>
          </a:bodyPr>
          <a:lstStyle/>
          <a:p>
            <a:r>
              <a:rPr lang="en-US" b="1" dirty="0"/>
              <a:t>Optimize Lifestyle</a:t>
            </a:r>
          </a:p>
        </p:txBody>
      </p:sp>
      <p:sp>
        <p:nvSpPr>
          <p:cNvPr id="10" name="Rectangle 9"/>
          <p:cNvSpPr/>
          <p:nvPr/>
        </p:nvSpPr>
        <p:spPr>
          <a:xfrm>
            <a:off x="1181100" y="609600"/>
            <a:ext cx="7924800" cy="762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a:solidFill>
                  <a:schemeClr val="tx1"/>
                </a:solidFill>
                <a:latin typeface="Berlin Sans FB Demi" panose="020E0802020502020306" pitchFamily="34" charset="0"/>
              </a:rPr>
              <a:t>3 pillars of Endocrine health</a:t>
            </a:r>
          </a:p>
          <a:p>
            <a:pPr algn="ctr"/>
            <a:r>
              <a:rPr lang="en-US" b="1" dirty="0">
                <a:solidFill>
                  <a:schemeClr val="bg1"/>
                </a:solidFill>
              </a:rPr>
              <a:t>                                                                                                         </a:t>
            </a:r>
            <a:endParaRPr lang="en-US" b="1" dirty="0">
              <a:latin typeface="Berlin Sans FB Demi" panose="020E0802020502020306" pitchFamily="34" charset="0"/>
            </a:endParaRPr>
          </a:p>
        </p:txBody>
      </p:sp>
    </p:spTree>
    <p:extLst>
      <p:ext uri="{BB962C8B-B14F-4D97-AF65-F5344CB8AC3E}">
        <p14:creationId xmlns:p14="http://schemas.microsoft.com/office/powerpoint/2010/main" val="1656969143"/>
      </p:ext>
    </p:extLst>
  </p:cSld>
  <p:clrMapOvr>
    <a:masterClrMapping/>
  </p:clrMapOvr>
</p:sld>
</file>

<file path=ppt/theme/theme1.xml><?xml version="1.0" encoding="utf-8"?>
<a:theme xmlns:a="http://schemas.openxmlformats.org/drawingml/2006/main" name="Blank">
  <a:themeElements>
    <a:clrScheme name="">
      <a:dk1>
        <a:srgbClr val="919191"/>
      </a:dk1>
      <a:lt1>
        <a:srgbClr val="FFF12B"/>
      </a:lt1>
      <a:dk2>
        <a:srgbClr val="114FFB"/>
      </a:dk2>
      <a:lt2>
        <a:srgbClr val="FF7340"/>
      </a:lt2>
      <a:accent1>
        <a:srgbClr val="618FFD"/>
      </a:accent1>
      <a:accent2>
        <a:srgbClr val="00AE00"/>
      </a:accent2>
      <a:accent3>
        <a:srgbClr val="AAB2FD"/>
      </a:accent3>
      <a:accent4>
        <a:srgbClr val="DACE23"/>
      </a:accent4>
      <a:accent5>
        <a:srgbClr val="B7C6FE"/>
      </a:accent5>
      <a:accent6>
        <a:srgbClr val="009D00"/>
      </a:accent6>
      <a:hlink>
        <a:srgbClr val="FC0128"/>
      </a:hlink>
      <a:folHlink>
        <a:srgbClr val="CECECE"/>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17580</TotalTime>
  <Words>5811</Words>
  <Application>Microsoft Macintosh PowerPoint</Application>
  <PresentationFormat>35mm Slides</PresentationFormat>
  <Paragraphs>550</Paragraphs>
  <Slides>88</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88</vt:i4>
      </vt:variant>
    </vt:vector>
  </HeadingPairs>
  <TitlesOfParts>
    <vt:vector size="100" baseType="lpstr">
      <vt:lpstr>Arial</vt:lpstr>
      <vt:lpstr>Berlin Sans FB Demi</vt:lpstr>
      <vt:lpstr>Calibri</vt:lpstr>
      <vt:lpstr>Google Sans</vt:lpstr>
      <vt:lpstr>Goudy Old Style</vt:lpstr>
      <vt:lpstr>Helvetica</vt:lpstr>
      <vt:lpstr>lato</vt:lpstr>
      <vt:lpstr>Symbol</vt:lpstr>
      <vt:lpstr>Times</vt:lpstr>
      <vt:lpstr>Times New Roman</vt:lpstr>
      <vt:lpstr>Wingdings</vt:lpstr>
      <vt:lpstr>Blank</vt:lpstr>
      <vt:lpstr>Theodore C. Friedman, M.D., Ph.D.  (the Wiz)  Professor of Medicine-UCLA Chairman, Department of Internal Medicine Charles R. Drew University Dr. Friedman’s Endocrinology Clinic Lifestyle Medicine for Endocrine Problems   Adult division of the 30th Annual Magic Foundation Convention  Chicago  July 12, 2024  </vt:lpstr>
      <vt:lpstr>Outline</vt:lpstr>
      <vt:lpstr>PowerPoint Presentation</vt:lpstr>
      <vt:lpstr>PowerPoint Presentation</vt:lpstr>
      <vt:lpstr>PowerPoint Presentation</vt:lpstr>
      <vt:lpstr>Health vs Wellness</vt:lpstr>
      <vt:lpstr>PowerPoint Presentation</vt:lpstr>
      <vt:lpstr>Focus on Health and Wellness</vt:lpstr>
      <vt:lpstr>PowerPoint Presentation</vt:lpstr>
      <vt:lpstr>Lifestyle Medicine</vt:lpstr>
      <vt:lpstr>Less Than 3 Percent of Americans Live a ¨Healthy Lifestyle¨       Statistics from a Mayo Clinic study </vt:lpstr>
      <vt:lpstr>PowerPoint Presentation</vt:lpstr>
      <vt:lpstr>PowerPoint Presentation</vt:lpstr>
      <vt:lpstr>Pillar 1 – Healthful Eating  of Whole, Plant-based Food</vt:lpstr>
      <vt:lpstr>Additional benefits of WFPB Diets</vt:lpstr>
      <vt:lpstr>WFPB Diets Impact Disease States </vt:lpstr>
      <vt:lpstr>The Power of Plants</vt:lpstr>
      <vt:lpstr>PowerPoint Presentation</vt:lpstr>
      <vt:lpstr>PowerPoint Presentation</vt:lpstr>
      <vt:lpstr>Whole grains linked to lower diabetes risk: benefits of fiber</vt:lpstr>
      <vt:lpstr>Key elements of a healthful plant-based eating pattern</vt:lpstr>
      <vt:lpstr>PowerPoint Presentation</vt:lpstr>
      <vt:lpstr>PowerPoint Presentation</vt:lpstr>
      <vt:lpstr>PowerPoint Presentation</vt:lpstr>
      <vt:lpstr>If the taste of water doesn’t appeal to you, make it “plantastic”!!!</vt:lpstr>
      <vt:lpstr>Diet sodas</vt:lpstr>
      <vt:lpstr>WHAT NOT TO EAT/ BUY?</vt:lpstr>
      <vt:lpstr>PowerPoint Presentation</vt:lpstr>
      <vt:lpstr>PowerPoint Presentation</vt:lpstr>
      <vt:lpstr>PowerPoint Presentation</vt:lpstr>
      <vt:lpstr>PowerPoint Presentation</vt:lpstr>
      <vt:lpstr>NUTRITIONALLY EMPTY CALORIES</vt:lpstr>
      <vt:lpstr>PowerPoint Presentation</vt:lpstr>
      <vt:lpstr>PowerPoint Presentation</vt:lpstr>
      <vt:lpstr>Pillar 2 – Increased Physical Activity</vt:lpstr>
      <vt:lpstr>Physical Activity </vt:lpstr>
      <vt:lpstr>Pillar 3 – Improve Your Sleep </vt:lpstr>
      <vt:lpstr>Sleep</vt:lpstr>
      <vt:lpstr>Pillar 4 – Manage Stress</vt:lpstr>
      <vt:lpstr>Stress Management</vt:lpstr>
      <vt:lpstr>Pillar 5 Form and Maintain Relationships </vt:lpstr>
      <vt:lpstr>PowerPoint Presentation</vt:lpstr>
      <vt:lpstr>Social Connection </vt:lpstr>
      <vt:lpstr>PowerPoint Presentation</vt:lpstr>
      <vt:lpstr>The Roseto effect</vt:lpstr>
      <vt:lpstr>Pillar 6 – Avoid Tobacco and Others Exposures (modified to include avoiding risky behaviors)</vt:lpstr>
      <vt:lpstr>Substance Use </vt:lpstr>
      <vt:lpstr>Pillar 6A: Avoiding risky behaviors</vt:lpstr>
      <vt:lpstr>PowerPoint Presentation</vt:lpstr>
      <vt:lpstr>Nature Connection</vt:lpstr>
      <vt:lpstr>Nature</vt:lpstr>
      <vt:lpstr>Blue Zones</vt:lpstr>
      <vt:lpstr>Blue Zones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Lifestyle Medicine vs Pharmaceutical Intervention for Osteoporosis</vt:lpstr>
      <vt:lpstr>Lifestyle Medicine vs Pharmaceutical Intervention for Osteoporosis</vt:lpstr>
      <vt:lpstr>Lifestyle Medicine vs Pharmaceutical Intervention for Osteoporosis</vt:lpstr>
      <vt:lpstr>Calcium and Vitamin D</vt:lpstr>
      <vt:lpstr>Lifestyle Medicine to Prevent and Treat Osteoporosis-Exercise</vt:lpstr>
      <vt:lpstr>Lifestyle Medicine to Prevent and Treat Osteoporosis- Calcium from plant-sources</vt:lpstr>
      <vt:lpstr>Lifestyle Medicine to Prevent and Treat Osteoporosis- Conclusions</vt:lpstr>
      <vt:lpstr>  Lets exercise !!! Evelin Martinez, PA MLK</vt:lpstr>
      <vt:lpstr>PowerPoint Presentation</vt:lpstr>
      <vt:lpstr>Session reflections</vt:lpstr>
      <vt:lpstr>Who runs the best pituitary patient conference?</vt:lpstr>
      <vt:lpstr>For more information/to schedule an appointment/to listen again</vt:lpstr>
      <vt:lpstr>Questions? </vt:lpstr>
    </vt:vector>
  </TitlesOfParts>
  <Company>Drew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Theodore C. Friedman, M.D., Ph.D. Endocrinology of Fatigue  Endocrine Grand Rounds   </dc:title>
  <dc:creator>T. Friedman</dc:creator>
  <cp:lastModifiedBy>Theodore Friedman</cp:lastModifiedBy>
  <cp:revision>289</cp:revision>
  <cp:lastPrinted>2003-03-25T19:55:15Z</cp:lastPrinted>
  <dcterms:created xsi:type="dcterms:W3CDTF">2001-11-27T00:20:35Z</dcterms:created>
  <dcterms:modified xsi:type="dcterms:W3CDTF">2024-07-09T03:25:21Z</dcterms:modified>
</cp:coreProperties>
</file>