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56" r:id="rId2"/>
    <p:sldId id="400" r:id="rId3"/>
    <p:sldId id="383" r:id="rId4"/>
    <p:sldId id="257" r:id="rId5"/>
    <p:sldId id="258" r:id="rId6"/>
    <p:sldId id="259" r:id="rId7"/>
    <p:sldId id="260" r:id="rId8"/>
    <p:sldId id="263" r:id="rId9"/>
    <p:sldId id="264" r:id="rId10"/>
    <p:sldId id="266" r:id="rId11"/>
    <p:sldId id="262" r:id="rId12"/>
    <p:sldId id="412" r:id="rId13"/>
    <p:sldId id="413" r:id="rId14"/>
    <p:sldId id="403" r:id="rId15"/>
    <p:sldId id="414" r:id="rId16"/>
    <p:sldId id="402" r:id="rId17"/>
    <p:sldId id="271" r:id="rId18"/>
    <p:sldId id="404" r:id="rId19"/>
    <p:sldId id="405" r:id="rId20"/>
    <p:sldId id="272" r:id="rId21"/>
    <p:sldId id="273" r:id="rId22"/>
    <p:sldId id="274" r:id="rId23"/>
    <p:sldId id="275" r:id="rId24"/>
    <p:sldId id="276" r:id="rId25"/>
    <p:sldId id="267" r:id="rId26"/>
    <p:sldId id="268" r:id="rId27"/>
    <p:sldId id="270" r:id="rId28"/>
    <p:sldId id="418" r:id="rId29"/>
    <p:sldId id="278" r:id="rId30"/>
    <p:sldId id="279" r:id="rId31"/>
    <p:sldId id="416" r:id="rId32"/>
    <p:sldId id="417" r:id="rId33"/>
    <p:sldId id="406" r:id="rId34"/>
    <p:sldId id="419" r:id="rId35"/>
    <p:sldId id="415" r:id="rId36"/>
    <p:sldId id="280" r:id="rId37"/>
    <p:sldId id="407" r:id="rId38"/>
    <p:sldId id="409" r:id="rId39"/>
    <p:sldId id="410" r:id="rId40"/>
    <p:sldId id="411" r:id="rId41"/>
    <p:sldId id="281" r:id="rId42"/>
    <p:sldId id="265" r:id="rId43"/>
    <p:sldId id="399" r:id="rId4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73"/>
    <p:restoredTop sz="91401"/>
  </p:normalViewPr>
  <p:slideViewPr>
    <p:cSldViewPr snapToGrid="0" snapToObjects="1">
      <p:cViewPr varScale="1">
        <p:scale>
          <a:sx n="87" d="100"/>
          <a:sy n="87" d="100"/>
        </p:scale>
        <p:origin x="193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32031E-D4CB-0F4F-9DA0-F5992A79314C}"/>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3" name="Date Placeholder 2">
            <a:extLst>
              <a:ext uri="{FF2B5EF4-FFF2-40B4-BE49-F238E27FC236}">
                <a16:creationId xmlns:a16="http://schemas.microsoft.com/office/drawing/2014/main" id="{4090582F-0EC1-FF43-91C0-01D4AFBB826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A410B88-B1DC-9442-BB3A-E65A7F1D07CA}" type="datetime1">
              <a:rPr lang="en-US" altLang="en-US"/>
              <a:pPr/>
              <a:t>12/27/20</a:t>
            </a:fld>
            <a:endParaRPr lang="en-US" altLang="en-US"/>
          </a:p>
        </p:txBody>
      </p:sp>
      <p:sp>
        <p:nvSpPr>
          <p:cNvPr id="4" name="Slide Image Placeholder 3">
            <a:extLst>
              <a:ext uri="{FF2B5EF4-FFF2-40B4-BE49-F238E27FC236}">
                <a16:creationId xmlns:a16="http://schemas.microsoft.com/office/drawing/2014/main" id="{B88C326D-4934-1C43-AFAD-F54D2AE991E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C547DBB6-13F6-5D43-845D-77CF8EC3F115}"/>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97DE979-0616-AD44-ACC9-F43442F0671C}"/>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a:extLst>
              <a:ext uri="{FF2B5EF4-FFF2-40B4-BE49-F238E27FC236}">
                <a16:creationId xmlns:a16="http://schemas.microsoft.com/office/drawing/2014/main" id="{844F6B44-2004-2043-BF75-4BCE085A559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4692924-416D-0F47-86B6-E977E1B9FF6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a:extLst>
              <a:ext uri="{FF2B5EF4-FFF2-40B4-BE49-F238E27FC236}">
                <a16:creationId xmlns:a16="http://schemas.microsoft.com/office/drawing/2014/main" id="{401E01C4-3BAB-0248-B1D3-5A1CB7CFD41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0707" name="Rectangle 1027">
            <a:extLst>
              <a:ext uri="{FF2B5EF4-FFF2-40B4-BE49-F238E27FC236}">
                <a16:creationId xmlns:a16="http://schemas.microsoft.com/office/drawing/2014/main" id="{EA1319BC-AB43-3D43-8BBE-18C0E4E08DD9}"/>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568700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a:extLst>
              <a:ext uri="{FF2B5EF4-FFF2-40B4-BE49-F238E27FC236}">
                <a16:creationId xmlns:a16="http://schemas.microsoft.com/office/drawing/2014/main" id="{401E01C4-3BAB-0248-B1D3-5A1CB7CFD41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0707" name="Rectangle 1027">
            <a:extLst>
              <a:ext uri="{FF2B5EF4-FFF2-40B4-BE49-F238E27FC236}">
                <a16:creationId xmlns:a16="http://schemas.microsoft.com/office/drawing/2014/main" id="{EA1319BC-AB43-3D43-8BBE-18C0E4E08DD9}"/>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317242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8057B5-8D4A-1E4E-8A3C-1FC897DEEBF4}"/>
              </a:ext>
            </a:extLst>
          </p:cNvPr>
          <p:cNvSpPr>
            <a:spLocks noGrp="1" noChangeArrowheads="1"/>
          </p:cNvSpPr>
          <p:nvPr>
            <p:ph type="sldNum"/>
          </p:nvPr>
        </p:nvSpPr>
        <p:spPr>
          <a:ln/>
        </p:spPr>
        <p:txBody>
          <a:bodyPr/>
          <a:lstStyle/>
          <a:p>
            <a:fld id="{5E19DA62-B989-D842-A509-8B2F4EBF329B}" type="slidenum">
              <a:rPr lang="en-US" altLang="en-US"/>
              <a:pPr/>
              <a:t>14</a:t>
            </a:fld>
            <a:endParaRPr lang="en-US" altLang="en-US"/>
          </a:p>
        </p:txBody>
      </p:sp>
      <p:sp>
        <p:nvSpPr>
          <p:cNvPr id="4097" name="Text Box 1">
            <a:extLst>
              <a:ext uri="{FF2B5EF4-FFF2-40B4-BE49-F238E27FC236}">
                <a16:creationId xmlns:a16="http://schemas.microsoft.com/office/drawing/2014/main" id="{74C77891-05BA-9C49-86C7-40D097CA78E7}"/>
              </a:ext>
            </a:extLst>
          </p:cNvPr>
          <p:cNvSpPr txBox="1">
            <a:spLocks noGrp="1" noRot="1" noChangeAspect="1" noChangeArrowheads="1"/>
          </p:cNvSpPr>
          <p:nvPr>
            <p:ph type="sldImg"/>
          </p:nvPr>
        </p:nvSpPr>
        <p:spPr bwMode="auto">
          <a:xfrm>
            <a:off x="1196975" y="704850"/>
            <a:ext cx="4640263"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1C54E890-E51D-AB47-9573-088D53E96396}"/>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 Download a PDF of the  Research Summary.</a:t>
            </a:r>
          </a:p>
        </p:txBody>
      </p:sp>
    </p:spTree>
    <p:extLst>
      <p:ext uri="{BB962C8B-B14F-4D97-AF65-F5344CB8AC3E}">
        <p14:creationId xmlns:p14="http://schemas.microsoft.com/office/powerpoint/2010/main" val="2160177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4C753D-7C54-174D-88EF-98BBCA7221A2}"/>
              </a:ext>
            </a:extLst>
          </p:cNvPr>
          <p:cNvSpPr>
            <a:spLocks noGrp="1" noChangeArrowheads="1"/>
          </p:cNvSpPr>
          <p:nvPr>
            <p:ph type="sldNum"/>
          </p:nvPr>
        </p:nvSpPr>
        <p:spPr>
          <a:ln/>
        </p:spPr>
        <p:txBody>
          <a:bodyPr/>
          <a:lstStyle/>
          <a:p>
            <a:fld id="{FDFC45A2-8135-8843-8875-F622812BEFF0}" type="slidenum">
              <a:rPr lang="en-US" altLang="en-US"/>
              <a:pPr/>
              <a:t>16</a:t>
            </a:fld>
            <a:endParaRPr lang="en-US" altLang="en-US"/>
          </a:p>
        </p:txBody>
      </p:sp>
      <p:sp>
        <p:nvSpPr>
          <p:cNvPr id="4097" name="Text Box 1">
            <a:extLst>
              <a:ext uri="{FF2B5EF4-FFF2-40B4-BE49-F238E27FC236}">
                <a16:creationId xmlns:a16="http://schemas.microsoft.com/office/drawing/2014/main" id="{95768520-366B-D34A-8CDD-32BEA6BB41CC}"/>
              </a:ext>
            </a:extLst>
          </p:cNvPr>
          <p:cNvSpPr txBox="1">
            <a:spLocks noGrp="1" noRot="1" noChangeAspect="1" noChangeArrowheads="1"/>
          </p:cNvSpPr>
          <p:nvPr>
            <p:ph type="sldImg"/>
          </p:nvPr>
        </p:nvSpPr>
        <p:spPr bwMode="auto">
          <a:xfrm>
            <a:off x="1265238" y="704850"/>
            <a:ext cx="450373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ADBBD3E5-4C5E-8D4C-B7C3-C37040AF05DF}"/>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Figure 3. Efficacy of BNT162b2 against Covid-19 after the First Dose. Shown is the cumulative incidence of Covid-19 after the first dose (modified intention-to-treat population). Each symbol represents Covid-19 cases starting on a given day; filled symbols represent severe Covid-19 cases. Some symbols represent more than one case, owing to overlapping dates. The inset shows the same data on an enlarged y axis, through 21 days. Surveillance time is the total time in 1000 person-years for the given end point across all participants within each group at risk for the end point. The time period for Covid-19 case accrual is from the first dose to the end of the surveillance period. The confidence interval (CI) for vaccine efficacy (VE) is derived according to the Clopper–Pearson method.</a:t>
            </a:r>
          </a:p>
        </p:txBody>
      </p:sp>
    </p:spTree>
    <p:extLst>
      <p:ext uri="{BB962C8B-B14F-4D97-AF65-F5344CB8AC3E}">
        <p14:creationId xmlns:p14="http://schemas.microsoft.com/office/powerpoint/2010/main" val="4043341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CBC5F8-1B99-384E-878E-F77880CBABA8}"/>
              </a:ext>
            </a:extLst>
          </p:cNvPr>
          <p:cNvSpPr>
            <a:spLocks noGrp="1" noChangeArrowheads="1"/>
          </p:cNvSpPr>
          <p:nvPr>
            <p:ph type="sldNum"/>
          </p:nvPr>
        </p:nvSpPr>
        <p:spPr>
          <a:ln/>
        </p:spPr>
        <p:txBody>
          <a:bodyPr/>
          <a:lstStyle/>
          <a:p>
            <a:fld id="{80C4389F-CE0E-154B-A2C9-E4FF52FFE40E}" type="slidenum">
              <a:rPr lang="en-US" altLang="en-US"/>
              <a:pPr/>
              <a:t>18</a:t>
            </a:fld>
            <a:endParaRPr lang="en-US" altLang="en-US"/>
          </a:p>
        </p:txBody>
      </p:sp>
      <p:sp>
        <p:nvSpPr>
          <p:cNvPr id="4097" name="Text Box 1">
            <a:extLst>
              <a:ext uri="{FF2B5EF4-FFF2-40B4-BE49-F238E27FC236}">
                <a16:creationId xmlns:a16="http://schemas.microsoft.com/office/drawing/2014/main" id="{7477A751-DFEA-2A4F-81BC-59374B36153C}"/>
              </a:ext>
            </a:extLst>
          </p:cNvPr>
          <p:cNvSpPr txBox="1">
            <a:spLocks noGrp="1" noRot="1" noChangeAspect="1" noChangeArrowheads="1"/>
          </p:cNvSpPr>
          <p:nvPr>
            <p:ph type="sldImg"/>
          </p:nvPr>
        </p:nvSpPr>
        <p:spPr bwMode="auto">
          <a:xfrm>
            <a:off x="1265238" y="704850"/>
            <a:ext cx="450373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848A1B73-50DB-344E-B036-CBDA082ED771}"/>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Table 2. Vaccine Efficacy against Covid-19 at Least 7 days after the Second Dose. *</a:t>
            </a:r>
          </a:p>
        </p:txBody>
      </p:sp>
    </p:spTree>
    <p:extLst>
      <p:ext uri="{BB962C8B-B14F-4D97-AF65-F5344CB8AC3E}">
        <p14:creationId xmlns:p14="http://schemas.microsoft.com/office/powerpoint/2010/main" val="239106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05B8EC-851E-3C4C-99FB-713316FBE23E}"/>
              </a:ext>
            </a:extLst>
          </p:cNvPr>
          <p:cNvSpPr>
            <a:spLocks noGrp="1" noChangeArrowheads="1"/>
          </p:cNvSpPr>
          <p:nvPr>
            <p:ph type="sldNum"/>
          </p:nvPr>
        </p:nvSpPr>
        <p:spPr>
          <a:ln/>
        </p:spPr>
        <p:txBody>
          <a:bodyPr/>
          <a:lstStyle/>
          <a:p>
            <a:fld id="{BBC15A55-938E-2D4B-833B-0B24EC33FEBA}" type="slidenum">
              <a:rPr lang="en-US" altLang="en-US"/>
              <a:pPr/>
              <a:t>19</a:t>
            </a:fld>
            <a:endParaRPr lang="en-US" altLang="en-US"/>
          </a:p>
        </p:txBody>
      </p:sp>
      <p:sp>
        <p:nvSpPr>
          <p:cNvPr id="4097" name="Text Box 1">
            <a:extLst>
              <a:ext uri="{FF2B5EF4-FFF2-40B4-BE49-F238E27FC236}">
                <a16:creationId xmlns:a16="http://schemas.microsoft.com/office/drawing/2014/main" id="{D1AF2DF1-97BF-0C41-9667-323F1226169D}"/>
              </a:ext>
            </a:extLst>
          </p:cNvPr>
          <p:cNvSpPr txBox="1">
            <a:spLocks noGrp="1" noRot="1" noChangeAspect="1" noChangeArrowheads="1"/>
          </p:cNvSpPr>
          <p:nvPr>
            <p:ph type="sldImg"/>
          </p:nvPr>
        </p:nvSpPr>
        <p:spPr bwMode="auto">
          <a:xfrm>
            <a:off x="1196975" y="704850"/>
            <a:ext cx="4640263"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914315A6-97A5-4F44-92B6-95CEA9EFDA30}"/>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Table 3. Vaccine Efficacy Overall and by Subgroup in Participants without Evidence of Infection before 7 Days after Dose 2.</a:t>
            </a:r>
          </a:p>
        </p:txBody>
      </p:sp>
    </p:spTree>
    <p:extLst>
      <p:ext uri="{BB962C8B-B14F-4D97-AF65-F5344CB8AC3E}">
        <p14:creationId xmlns:p14="http://schemas.microsoft.com/office/powerpoint/2010/main" val="1568965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57EC7852-10E6-174C-99D2-FD1A21EBCBFA}"/>
              </a:ext>
            </a:extLst>
          </p:cNvPr>
          <p:cNvSpPr>
            <a:spLocks noGrp="1" noRot="1" noChangeAspect="1" noChangeArrowheads="1" noTextEdit="1"/>
          </p:cNvSpPr>
          <p:nvPr>
            <p:ph type="sldImg"/>
          </p:nvPr>
        </p:nvSpPr>
        <p:spPr>
          <a:xfrm>
            <a:off x="6469063" y="4364038"/>
            <a:ext cx="4587875" cy="3441700"/>
          </a:xfrm>
          <a:ln/>
        </p:spPr>
      </p:sp>
      <p:sp>
        <p:nvSpPr>
          <p:cNvPr id="240643" name="Rectangle 3">
            <a:extLst>
              <a:ext uri="{FF2B5EF4-FFF2-40B4-BE49-F238E27FC236}">
                <a16:creationId xmlns:a16="http://schemas.microsoft.com/office/drawing/2014/main" id="{2DFEB9EB-3CAD-A34D-B4C4-3EDE0DB76C48}"/>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356097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DDE1FC8-3241-4A41-B5E6-DBDF4B8C06B8}"/>
              </a:ext>
            </a:extLst>
          </p:cNvPr>
          <p:cNvSpPr>
            <a:spLocks noGrp="1"/>
          </p:cNvSpPr>
          <p:nvPr>
            <p:ph type="dt" sz="half" idx="10"/>
          </p:nvPr>
        </p:nvSpPr>
        <p:spPr/>
        <p:txBody>
          <a:bodyPr/>
          <a:lstStyle>
            <a:lvl1pPr>
              <a:defRPr/>
            </a:lvl1pPr>
          </a:lstStyle>
          <a:p>
            <a:fld id="{7C0B901C-0105-1249-BA5B-FD9D34A28311}" type="datetime1">
              <a:rPr lang="en-US" altLang="en-US"/>
              <a:pPr/>
              <a:t>12/27/20</a:t>
            </a:fld>
            <a:endParaRPr lang="en-US" altLang="en-US"/>
          </a:p>
        </p:txBody>
      </p:sp>
      <p:sp>
        <p:nvSpPr>
          <p:cNvPr id="5" name="Footer Placeholder 4">
            <a:extLst>
              <a:ext uri="{FF2B5EF4-FFF2-40B4-BE49-F238E27FC236}">
                <a16:creationId xmlns:a16="http://schemas.microsoft.com/office/drawing/2014/main" id="{C31A83DD-56A2-1B40-952E-FF088A7C03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EBFE3B-3B44-2B40-9D05-33CB5DF599B0}"/>
              </a:ext>
            </a:extLst>
          </p:cNvPr>
          <p:cNvSpPr>
            <a:spLocks noGrp="1"/>
          </p:cNvSpPr>
          <p:nvPr>
            <p:ph type="sldNum" sz="quarter" idx="12"/>
          </p:nvPr>
        </p:nvSpPr>
        <p:spPr/>
        <p:txBody>
          <a:bodyPr/>
          <a:lstStyle>
            <a:lvl1pPr>
              <a:defRPr/>
            </a:lvl1pPr>
          </a:lstStyle>
          <a:p>
            <a:fld id="{45EBB0DF-0A22-0844-98B6-C956F2998DF7}" type="slidenum">
              <a:rPr lang="en-US" altLang="en-US"/>
              <a:pPr/>
              <a:t>‹#›</a:t>
            </a:fld>
            <a:endParaRPr lang="en-US" altLang="en-US"/>
          </a:p>
        </p:txBody>
      </p:sp>
    </p:spTree>
    <p:extLst>
      <p:ext uri="{BB962C8B-B14F-4D97-AF65-F5344CB8AC3E}">
        <p14:creationId xmlns:p14="http://schemas.microsoft.com/office/powerpoint/2010/main" val="4127891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DD4EBE-8DAF-DB42-B8F5-3E025B35E80A}"/>
              </a:ext>
            </a:extLst>
          </p:cNvPr>
          <p:cNvSpPr>
            <a:spLocks noGrp="1"/>
          </p:cNvSpPr>
          <p:nvPr>
            <p:ph type="dt" sz="half" idx="10"/>
          </p:nvPr>
        </p:nvSpPr>
        <p:spPr/>
        <p:txBody>
          <a:bodyPr/>
          <a:lstStyle>
            <a:lvl1pPr>
              <a:defRPr/>
            </a:lvl1pPr>
          </a:lstStyle>
          <a:p>
            <a:fld id="{E1B99FC6-E279-4049-9F4E-3D612DCE9239}" type="datetime1">
              <a:rPr lang="en-US" altLang="en-US"/>
              <a:pPr/>
              <a:t>12/27/20</a:t>
            </a:fld>
            <a:endParaRPr lang="en-US" altLang="en-US"/>
          </a:p>
        </p:txBody>
      </p:sp>
      <p:sp>
        <p:nvSpPr>
          <p:cNvPr id="5" name="Footer Placeholder 4">
            <a:extLst>
              <a:ext uri="{FF2B5EF4-FFF2-40B4-BE49-F238E27FC236}">
                <a16:creationId xmlns:a16="http://schemas.microsoft.com/office/drawing/2014/main" id="{BE173924-5C7D-AA40-88EA-E97FDAE307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BD3483C-D7B4-CF45-A2D7-997DA1B9D17B}"/>
              </a:ext>
            </a:extLst>
          </p:cNvPr>
          <p:cNvSpPr>
            <a:spLocks noGrp="1"/>
          </p:cNvSpPr>
          <p:nvPr>
            <p:ph type="sldNum" sz="quarter" idx="12"/>
          </p:nvPr>
        </p:nvSpPr>
        <p:spPr/>
        <p:txBody>
          <a:bodyPr/>
          <a:lstStyle>
            <a:lvl1pPr>
              <a:defRPr/>
            </a:lvl1pPr>
          </a:lstStyle>
          <a:p>
            <a:fld id="{48BB3AB9-5737-874A-A63F-554A6D4EEF92}" type="slidenum">
              <a:rPr lang="en-US" altLang="en-US"/>
              <a:pPr/>
              <a:t>‹#›</a:t>
            </a:fld>
            <a:endParaRPr lang="en-US" altLang="en-US"/>
          </a:p>
        </p:txBody>
      </p:sp>
    </p:spTree>
    <p:extLst>
      <p:ext uri="{BB962C8B-B14F-4D97-AF65-F5344CB8AC3E}">
        <p14:creationId xmlns:p14="http://schemas.microsoft.com/office/powerpoint/2010/main" val="28661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4D9B9-00C2-9C41-B63B-59E7C0B866E6}"/>
              </a:ext>
            </a:extLst>
          </p:cNvPr>
          <p:cNvSpPr>
            <a:spLocks noGrp="1"/>
          </p:cNvSpPr>
          <p:nvPr>
            <p:ph type="dt" sz="half" idx="10"/>
          </p:nvPr>
        </p:nvSpPr>
        <p:spPr/>
        <p:txBody>
          <a:bodyPr/>
          <a:lstStyle>
            <a:lvl1pPr>
              <a:defRPr/>
            </a:lvl1pPr>
          </a:lstStyle>
          <a:p>
            <a:fld id="{36572C08-7476-B146-AF73-604EE8052B66}" type="datetime1">
              <a:rPr lang="en-US" altLang="en-US"/>
              <a:pPr/>
              <a:t>12/27/20</a:t>
            </a:fld>
            <a:endParaRPr lang="en-US" altLang="en-US"/>
          </a:p>
        </p:txBody>
      </p:sp>
      <p:sp>
        <p:nvSpPr>
          <p:cNvPr id="5" name="Footer Placeholder 4">
            <a:extLst>
              <a:ext uri="{FF2B5EF4-FFF2-40B4-BE49-F238E27FC236}">
                <a16:creationId xmlns:a16="http://schemas.microsoft.com/office/drawing/2014/main" id="{C8F5E84F-CCB7-984C-8E51-03E113A24E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95824C3-1BB7-714B-A3DF-29E9B9133F77}"/>
              </a:ext>
            </a:extLst>
          </p:cNvPr>
          <p:cNvSpPr>
            <a:spLocks noGrp="1"/>
          </p:cNvSpPr>
          <p:nvPr>
            <p:ph type="sldNum" sz="quarter" idx="12"/>
          </p:nvPr>
        </p:nvSpPr>
        <p:spPr/>
        <p:txBody>
          <a:bodyPr/>
          <a:lstStyle>
            <a:lvl1pPr>
              <a:defRPr/>
            </a:lvl1pPr>
          </a:lstStyle>
          <a:p>
            <a:fld id="{AF0612A3-AB4F-0642-B786-FFF1F2511C0F}" type="slidenum">
              <a:rPr lang="en-US" altLang="en-US"/>
              <a:pPr/>
              <a:t>‹#›</a:t>
            </a:fld>
            <a:endParaRPr lang="en-US" altLang="en-US"/>
          </a:p>
        </p:txBody>
      </p:sp>
    </p:spTree>
    <p:extLst>
      <p:ext uri="{BB962C8B-B14F-4D97-AF65-F5344CB8AC3E}">
        <p14:creationId xmlns:p14="http://schemas.microsoft.com/office/powerpoint/2010/main" val="2732943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BE31-0B5C-3245-A043-A243246D57DC}"/>
              </a:ext>
            </a:extLst>
          </p:cNvPr>
          <p:cNvSpPr>
            <a:spLocks noGrp="1"/>
          </p:cNvSpPr>
          <p:nvPr>
            <p:ph type="title"/>
          </p:nvPr>
        </p:nvSpPr>
        <p:spPr>
          <a:xfrm>
            <a:off x="629228" y="365593"/>
            <a:ext cx="7885545"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60127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03024-7D30-7945-9FA8-CD5580C9DDAC}"/>
              </a:ext>
            </a:extLst>
          </p:cNvPr>
          <p:cNvSpPr>
            <a:spLocks noGrp="1"/>
          </p:cNvSpPr>
          <p:nvPr>
            <p:ph type="dt" sz="half" idx="10"/>
          </p:nvPr>
        </p:nvSpPr>
        <p:spPr/>
        <p:txBody>
          <a:bodyPr/>
          <a:lstStyle>
            <a:lvl1pPr>
              <a:defRPr/>
            </a:lvl1pPr>
          </a:lstStyle>
          <a:p>
            <a:fld id="{AEE9AB85-82FA-3247-A3D5-93FF25561CC5}" type="datetime1">
              <a:rPr lang="en-US" altLang="en-US"/>
              <a:pPr/>
              <a:t>12/27/20</a:t>
            </a:fld>
            <a:endParaRPr lang="en-US" altLang="en-US"/>
          </a:p>
        </p:txBody>
      </p:sp>
      <p:sp>
        <p:nvSpPr>
          <p:cNvPr id="5" name="Footer Placeholder 4">
            <a:extLst>
              <a:ext uri="{FF2B5EF4-FFF2-40B4-BE49-F238E27FC236}">
                <a16:creationId xmlns:a16="http://schemas.microsoft.com/office/drawing/2014/main" id="{256A5AC8-E5DB-654F-92C5-4F66990E4D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EF476D-EF1B-DB42-A6AB-758688EFA2A0}"/>
              </a:ext>
            </a:extLst>
          </p:cNvPr>
          <p:cNvSpPr>
            <a:spLocks noGrp="1"/>
          </p:cNvSpPr>
          <p:nvPr>
            <p:ph type="sldNum" sz="quarter" idx="12"/>
          </p:nvPr>
        </p:nvSpPr>
        <p:spPr/>
        <p:txBody>
          <a:bodyPr/>
          <a:lstStyle>
            <a:lvl1pPr>
              <a:defRPr/>
            </a:lvl1pPr>
          </a:lstStyle>
          <a:p>
            <a:fld id="{A63936FB-EA68-FD4D-9DA1-248D22849361}" type="slidenum">
              <a:rPr lang="en-US" altLang="en-US"/>
              <a:pPr/>
              <a:t>‹#›</a:t>
            </a:fld>
            <a:endParaRPr lang="en-US" altLang="en-US"/>
          </a:p>
        </p:txBody>
      </p:sp>
    </p:spTree>
    <p:extLst>
      <p:ext uri="{BB962C8B-B14F-4D97-AF65-F5344CB8AC3E}">
        <p14:creationId xmlns:p14="http://schemas.microsoft.com/office/powerpoint/2010/main" val="1058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2883D0-DD71-204A-AF96-10CABF9CB69A}"/>
              </a:ext>
            </a:extLst>
          </p:cNvPr>
          <p:cNvSpPr>
            <a:spLocks noGrp="1"/>
          </p:cNvSpPr>
          <p:nvPr>
            <p:ph type="dt" sz="half" idx="10"/>
          </p:nvPr>
        </p:nvSpPr>
        <p:spPr/>
        <p:txBody>
          <a:bodyPr/>
          <a:lstStyle>
            <a:lvl1pPr>
              <a:defRPr/>
            </a:lvl1pPr>
          </a:lstStyle>
          <a:p>
            <a:fld id="{5B2F955F-B1AF-F249-9BE3-F1D49A06A257}" type="datetime1">
              <a:rPr lang="en-US" altLang="en-US"/>
              <a:pPr/>
              <a:t>12/27/20</a:t>
            </a:fld>
            <a:endParaRPr lang="en-US" altLang="en-US"/>
          </a:p>
        </p:txBody>
      </p:sp>
      <p:sp>
        <p:nvSpPr>
          <p:cNvPr id="5" name="Footer Placeholder 4">
            <a:extLst>
              <a:ext uri="{FF2B5EF4-FFF2-40B4-BE49-F238E27FC236}">
                <a16:creationId xmlns:a16="http://schemas.microsoft.com/office/drawing/2014/main" id="{23CC4776-6256-5F46-8703-DB437D9A3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B242B8-667D-904C-9C66-53AC01CA754B}"/>
              </a:ext>
            </a:extLst>
          </p:cNvPr>
          <p:cNvSpPr>
            <a:spLocks noGrp="1"/>
          </p:cNvSpPr>
          <p:nvPr>
            <p:ph type="sldNum" sz="quarter" idx="12"/>
          </p:nvPr>
        </p:nvSpPr>
        <p:spPr/>
        <p:txBody>
          <a:bodyPr/>
          <a:lstStyle>
            <a:lvl1pPr>
              <a:defRPr/>
            </a:lvl1pPr>
          </a:lstStyle>
          <a:p>
            <a:fld id="{73D46C61-9943-364D-90DF-D41B9F3F6212}" type="slidenum">
              <a:rPr lang="en-US" altLang="en-US"/>
              <a:pPr/>
              <a:t>‹#›</a:t>
            </a:fld>
            <a:endParaRPr lang="en-US" altLang="en-US"/>
          </a:p>
        </p:txBody>
      </p:sp>
    </p:spTree>
    <p:extLst>
      <p:ext uri="{BB962C8B-B14F-4D97-AF65-F5344CB8AC3E}">
        <p14:creationId xmlns:p14="http://schemas.microsoft.com/office/powerpoint/2010/main" val="3144054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12FD998-D271-0046-B269-425BC767A500}"/>
              </a:ext>
            </a:extLst>
          </p:cNvPr>
          <p:cNvSpPr>
            <a:spLocks noGrp="1"/>
          </p:cNvSpPr>
          <p:nvPr>
            <p:ph type="dt" sz="half" idx="10"/>
          </p:nvPr>
        </p:nvSpPr>
        <p:spPr/>
        <p:txBody>
          <a:bodyPr/>
          <a:lstStyle>
            <a:lvl1pPr>
              <a:defRPr/>
            </a:lvl1pPr>
          </a:lstStyle>
          <a:p>
            <a:fld id="{6CBE97D8-62BF-A948-B718-95595A8FB221}" type="datetime1">
              <a:rPr lang="en-US" altLang="en-US"/>
              <a:pPr/>
              <a:t>12/27/20</a:t>
            </a:fld>
            <a:endParaRPr lang="en-US" altLang="en-US"/>
          </a:p>
        </p:txBody>
      </p:sp>
      <p:sp>
        <p:nvSpPr>
          <p:cNvPr id="6" name="Footer Placeholder 4">
            <a:extLst>
              <a:ext uri="{FF2B5EF4-FFF2-40B4-BE49-F238E27FC236}">
                <a16:creationId xmlns:a16="http://schemas.microsoft.com/office/drawing/2014/main" id="{50240470-988B-734C-86A8-206C00A1F8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BC71325-2262-D34D-BDDB-72D451C0E901}"/>
              </a:ext>
            </a:extLst>
          </p:cNvPr>
          <p:cNvSpPr>
            <a:spLocks noGrp="1"/>
          </p:cNvSpPr>
          <p:nvPr>
            <p:ph type="sldNum" sz="quarter" idx="12"/>
          </p:nvPr>
        </p:nvSpPr>
        <p:spPr/>
        <p:txBody>
          <a:bodyPr/>
          <a:lstStyle>
            <a:lvl1pPr>
              <a:defRPr/>
            </a:lvl1pPr>
          </a:lstStyle>
          <a:p>
            <a:fld id="{4469E5A5-AA13-9A45-A862-86C62D1F21C2}" type="slidenum">
              <a:rPr lang="en-US" altLang="en-US"/>
              <a:pPr/>
              <a:t>‹#›</a:t>
            </a:fld>
            <a:endParaRPr lang="en-US" altLang="en-US"/>
          </a:p>
        </p:txBody>
      </p:sp>
    </p:spTree>
    <p:extLst>
      <p:ext uri="{BB962C8B-B14F-4D97-AF65-F5344CB8AC3E}">
        <p14:creationId xmlns:p14="http://schemas.microsoft.com/office/powerpoint/2010/main" val="334073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B564C4B-65BD-974A-982D-65B197369DB8}"/>
              </a:ext>
            </a:extLst>
          </p:cNvPr>
          <p:cNvSpPr>
            <a:spLocks noGrp="1"/>
          </p:cNvSpPr>
          <p:nvPr>
            <p:ph type="dt" sz="half" idx="10"/>
          </p:nvPr>
        </p:nvSpPr>
        <p:spPr/>
        <p:txBody>
          <a:bodyPr/>
          <a:lstStyle>
            <a:lvl1pPr>
              <a:defRPr/>
            </a:lvl1pPr>
          </a:lstStyle>
          <a:p>
            <a:fld id="{3870BC11-6AA6-1947-878B-90CE9FBD2B72}" type="datetime1">
              <a:rPr lang="en-US" altLang="en-US"/>
              <a:pPr/>
              <a:t>12/27/20</a:t>
            </a:fld>
            <a:endParaRPr lang="en-US" altLang="en-US"/>
          </a:p>
        </p:txBody>
      </p:sp>
      <p:sp>
        <p:nvSpPr>
          <p:cNvPr id="8" name="Footer Placeholder 4">
            <a:extLst>
              <a:ext uri="{FF2B5EF4-FFF2-40B4-BE49-F238E27FC236}">
                <a16:creationId xmlns:a16="http://schemas.microsoft.com/office/drawing/2014/main" id="{06E4EAD5-BA9A-D746-86B5-C38FA35E5C3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EA540AA-9462-B746-86D4-A9D9CB96B067}"/>
              </a:ext>
            </a:extLst>
          </p:cNvPr>
          <p:cNvSpPr>
            <a:spLocks noGrp="1"/>
          </p:cNvSpPr>
          <p:nvPr>
            <p:ph type="sldNum" sz="quarter" idx="12"/>
          </p:nvPr>
        </p:nvSpPr>
        <p:spPr/>
        <p:txBody>
          <a:bodyPr/>
          <a:lstStyle>
            <a:lvl1pPr>
              <a:defRPr/>
            </a:lvl1pPr>
          </a:lstStyle>
          <a:p>
            <a:fld id="{46B3608D-6B23-6540-B180-5D14936F9BED}" type="slidenum">
              <a:rPr lang="en-US" altLang="en-US"/>
              <a:pPr/>
              <a:t>‹#›</a:t>
            </a:fld>
            <a:endParaRPr lang="en-US" altLang="en-US"/>
          </a:p>
        </p:txBody>
      </p:sp>
    </p:spTree>
    <p:extLst>
      <p:ext uri="{BB962C8B-B14F-4D97-AF65-F5344CB8AC3E}">
        <p14:creationId xmlns:p14="http://schemas.microsoft.com/office/powerpoint/2010/main" val="394306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42482DD-7BE2-1242-A5C0-0B8EABE3423E}"/>
              </a:ext>
            </a:extLst>
          </p:cNvPr>
          <p:cNvSpPr>
            <a:spLocks noGrp="1"/>
          </p:cNvSpPr>
          <p:nvPr>
            <p:ph type="dt" sz="half" idx="10"/>
          </p:nvPr>
        </p:nvSpPr>
        <p:spPr/>
        <p:txBody>
          <a:bodyPr/>
          <a:lstStyle>
            <a:lvl1pPr>
              <a:defRPr/>
            </a:lvl1pPr>
          </a:lstStyle>
          <a:p>
            <a:fld id="{779450F6-BBE3-384F-A65D-760D247D0B35}" type="datetime1">
              <a:rPr lang="en-US" altLang="en-US"/>
              <a:pPr/>
              <a:t>12/27/20</a:t>
            </a:fld>
            <a:endParaRPr lang="en-US" altLang="en-US"/>
          </a:p>
        </p:txBody>
      </p:sp>
      <p:sp>
        <p:nvSpPr>
          <p:cNvPr id="4" name="Footer Placeholder 4">
            <a:extLst>
              <a:ext uri="{FF2B5EF4-FFF2-40B4-BE49-F238E27FC236}">
                <a16:creationId xmlns:a16="http://schemas.microsoft.com/office/drawing/2014/main" id="{74916532-62F9-C243-AD93-DB37E8D939F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52E249D-2777-7B43-AA16-ECF81AAA7124}"/>
              </a:ext>
            </a:extLst>
          </p:cNvPr>
          <p:cNvSpPr>
            <a:spLocks noGrp="1"/>
          </p:cNvSpPr>
          <p:nvPr>
            <p:ph type="sldNum" sz="quarter" idx="12"/>
          </p:nvPr>
        </p:nvSpPr>
        <p:spPr/>
        <p:txBody>
          <a:bodyPr/>
          <a:lstStyle>
            <a:lvl1pPr>
              <a:defRPr/>
            </a:lvl1pPr>
          </a:lstStyle>
          <a:p>
            <a:fld id="{F407D64F-ADC4-5C40-AAB1-B090F992EC7F}" type="slidenum">
              <a:rPr lang="en-US" altLang="en-US"/>
              <a:pPr/>
              <a:t>‹#›</a:t>
            </a:fld>
            <a:endParaRPr lang="en-US" altLang="en-US"/>
          </a:p>
        </p:txBody>
      </p:sp>
    </p:spTree>
    <p:extLst>
      <p:ext uri="{BB962C8B-B14F-4D97-AF65-F5344CB8AC3E}">
        <p14:creationId xmlns:p14="http://schemas.microsoft.com/office/powerpoint/2010/main" val="131453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F0AA15-28E0-4F43-812E-F91D0765877A}"/>
              </a:ext>
            </a:extLst>
          </p:cNvPr>
          <p:cNvSpPr>
            <a:spLocks noGrp="1"/>
          </p:cNvSpPr>
          <p:nvPr>
            <p:ph type="dt" sz="half" idx="10"/>
          </p:nvPr>
        </p:nvSpPr>
        <p:spPr/>
        <p:txBody>
          <a:bodyPr/>
          <a:lstStyle>
            <a:lvl1pPr>
              <a:defRPr/>
            </a:lvl1pPr>
          </a:lstStyle>
          <a:p>
            <a:fld id="{3F299796-651D-E64C-AFE0-2B61750C3859}" type="datetime1">
              <a:rPr lang="en-US" altLang="en-US"/>
              <a:pPr/>
              <a:t>12/27/20</a:t>
            </a:fld>
            <a:endParaRPr lang="en-US" altLang="en-US"/>
          </a:p>
        </p:txBody>
      </p:sp>
      <p:sp>
        <p:nvSpPr>
          <p:cNvPr id="3" name="Footer Placeholder 4">
            <a:extLst>
              <a:ext uri="{FF2B5EF4-FFF2-40B4-BE49-F238E27FC236}">
                <a16:creationId xmlns:a16="http://schemas.microsoft.com/office/drawing/2014/main" id="{9A38865B-C955-6342-9708-DF1B2C65091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72D09C0-8815-8F4A-92B1-61DDAB275D18}"/>
              </a:ext>
            </a:extLst>
          </p:cNvPr>
          <p:cNvSpPr>
            <a:spLocks noGrp="1"/>
          </p:cNvSpPr>
          <p:nvPr>
            <p:ph type="sldNum" sz="quarter" idx="12"/>
          </p:nvPr>
        </p:nvSpPr>
        <p:spPr/>
        <p:txBody>
          <a:bodyPr/>
          <a:lstStyle>
            <a:lvl1pPr>
              <a:defRPr/>
            </a:lvl1pPr>
          </a:lstStyle>
          <a:p>
            <a:fld id="{E5A7040E-A7AC-5843-8B4C-F179BEB2A6F8}" type="slidenum">
              <a:rPr lang="en-US" altLang="en-US"/>
              <a:pPr/>
              <a:t>‹#›</a:t>
            </a:fld>
            <a:endParaRPr lang="en-US" altLang="en-US"/>
          </a:p>
        </p:txBody>
      </p:sp>
    </p:spTree>
    <p:extLst>
      <p:ext uri="{BB962C8B-B14F-4D97-AF65-F5344CB8AC3E}">
        <p14:creationId xmlns:p14="http://schemas.microsoft.com/office/powerpoint/2010/main" val="377540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C080C21-E509-6E41-B8E7-C2D8FFC57186}"/>
              </a:ext>
            </a:extLst>
          </p:cNvPr>
          <p:cNvSpPr>
            <a:spLocks noGrp="1"/>
          </p:cNvSpPr>
          <p:nvPr>
            <p:ph type="dt" sz="half" idx="10"/>
          </p:nvPr>
        </p:nvSpPr>
        <p:spPr/>
        <p:txBody>
          <a:bodyPr/>
          <a:lstStyle>
            <a:lvl1pPr>
              <a:defRPr/>
            </a:lvl1pPr>
          </a:lstStyle>
          <a:p>
            <a:fld id="{534A998A-73D2-DD44-BD89-7EF0472962B5}" type="datetime1">
              <a:rPr lang="en-US" altLang="en-US"/>
              <a:pPr/>
              <a:t>12/27/20</a:t>
            </a:fld>
            <a:endParaRPr lang="en-US" altLang="en-US"/>
          </a:p>
        </p:txBody>
      </p:sp>
      <p:sp>
        <p:nvSpPr>
          <p:cNvPr id="6" name="Footer Placeholder 4">
            <a:extLst>
              <a:ext uri="{FF2B5EF4-FFF2-40B4-BE49-F238E27FC236}">
                <a16:creationId xmlns:a16="http://schemas.microsoft.com/office/drawing/2014/main" id="{0763B964-4AC4-B14F-B78F-387D6D9063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2172F1E-754B-D946-93CF-4F140C722AD0}"/>
              </a:ext>
            </a:extLst>
          </p:cNvPr>
          <p:cNvSpPr>
            <a:spLocks noGrp="1"/>
          </p:cNvSpPr>
          <p:nvPr>
            <p:ph type="sldNum" sz="quarter" idx="12"/>
          </p:nvPr>
        </p:nvSpPr>
        <p:spPr/>
        <p:txBody>
          <a:bodyPr/>
          <a:lstStyle>
            <a:lvl1pPr>
              <a:defRPr/>
            </a:lvl1pPr>
          </a:lstStyle>
          <a:p>
            <a:fld id="{D29B66BC-0EBC-3C48-A80B-2AA637218C20}" type="slidenum">
              <a:rPr lang="en-US" altLang="en-US"/>
              <a:pPr/>
              <a:t>‹#›</a:t>
            </a:fld>
            <a:endParaRPr lang="en-US" altLang="en-US"/>
          </a:p>
        </p:txBody>
      </p:sp>
    </p:spTree>
    <p:extLst>
      <p:ext uri="{BB962C8B-B14F-4D97-AF65-F5344CB8AC3E}">
        <p14:creationId xmlns:p14="http://schemas.microsoft.com/office/powerpoint/2010/main" val="2844315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8B74D12-9096-5E45-9DFE-D744775C3D04}"/>
              </a:ext>
            </a:extLst>
          </p:cNvPr>
          <p:cNvSpPr>
            <a:spLocks noGrp="1"/>
          </p:cNvSpPr>
          <p:nvPr>
            <p:ph type="dt" sz="half" idx="10"/>
          </p:nvPr>
        </p:nvSpPr>
        <p:spPr/>
        <p:txBody>
          <a:bodyPr/>
          <a:lstStyle>
            <a:lvl1pPr>
              <a:defRPr/>
            </a:lvl1pPr>
          </a:lstStyle>
          <a:p>
            <a:fld id="{1A24D8BB-7A98-F843-BFD9-0565EBAEB94E}" type="datetime1">
              <a:rPr lang="en-US" altLang="en-US"/>
              <a:pPr/>
              <a:t>12/27/20</a:t>
            </a:fld>
            <a:endParaRPr lang="en-US" altLang="en-US"/>
          </a:p>
        </p:txBody>
      </p:sp>
      <p:sp>
        <p:nvSpPr>
          <p:cNvPr id="6" name="Footer Placeholder 4">
            <a:extLst>
              <a:ext uri="{FF2B5EF4-FFF2-40B4-BE49-F238E27FC236}">
                <a16:creationId xmlns:a16="http://schemas.microsoft.com/office/drawing/2014/main" id="{4E3FCA0A-28B5-674C-BDC8-44E64F8D39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0413C3-37F6-A34F-91DB-8782E7897545}"/>
              </a:ext>
            </a:extLst>
          </p:cNvPr>
          <p:cNvSpPr>
            <a:spLocks noGrp="1"/>
          </p:cNvSpPr>
          <p:nvPr>
            <p:ph type="sldNum" sz="quarter" idx="12"/>
          </p:nvPr>
        </p:nvSpPr>
        <p:spPr/>
        <p:txBody>
          <a:bodyPr/>
          <a:lstStyle>
            <a:lvl1pPr>
              <a:defRPr/>
            </a:lvl1pPr>
          </a:lstStyle>
          <a:p>
            <a:fld id="{8C15576F-7395-CD46-8128-95B51197C136}" type="slidenum">
              <a:rPr lang="en-US" altLang="en-US"/>
              <a:pPr/>
              <a:t>‹#›</a:t>
            </a:fld>
            <a:endParaRPr lang="en-US" altLang="en-US"/>
          </a:p>
        </p:txBody>
      </p:sp>
    </p:spTree>
    <p:extLst>
      <p:ext uri="{BB962C8B-B14F-4D97-AF65-F5344CB8AC3E}">
        <p14:creationId xmlns:p14="http://schemas.microsoft.com/office/powerpoint/2010/main" val="1055682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CDB3A5-9424-6545-95A1-BE73CD5D677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4123EB6-7B9A-F443-9B9F-A0814078EC3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117548A-63BB-454E-B795-E0E63600A39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A53A8D80-8861-6648-8642-448CBC4E9353}" type="datetime1">
              <a:rPr lang="en-US" altLang="en-US"/>
              <a:pPr/>
              <a:t>12/27/20</a:t>
            </a:fld>
            <a:endParaRPr lang="en-US" altLang="en-US"/>
          </a:p>
        </p:txBody>
      </p:sp>
      <p:sp>
        <p:nvSpPr>
          <p:cNvPr id="5" name="Footer Placeholder 4">
            <a:extLst>
              <a:ext uri="{FF2B5EF4-FFF2-40B4-BE49-F238E27FC236}">
                <a16:creationId xmlns:a16="http://schemas.microsoft.com/office/drawing/2014/main" id="{226B0439-52BD-9347-893C-1EFCF94F6EF0}"/>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1" charset="0"/>
                <a:ea typeface="ＭＳ Ｐゴシック" pitchFamily="-111" charset="-128"/>
                <a:cs typeface="ＭＳ Ｐゴシック" pitchFamily="-111" charset="-128"/>
              </a:defRPr>
            </a:lvl1pPr>
          </a:lstStyle>
          <a:p>
            <a:pPr>
              <a:defRPr/>
            </a:pPr>
            <a:endParaRPr lang="en-US"/>
          </a:p>
        </p:txBody>
      </p:sp>
      <p:sp>
        <p:nvSpPr>
          <p:cNvPr id="6" name="Slide Number Placeholder 5">
            <a:extLst>
              <a:ext uri="{FF2B5EF4-FFF2-40B4-BE49-F238E27FC236}">
                <a16:creationId xmlns:a16="http://schemas.microsoft.com/office/drawing/2014/main" id="{0BE59507-7FE7-DB4D-BF3C-16B72B649E7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D16A1F3-51DB-734B-8A4E-E6890065257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apple.news/AMfGJb8AQR7OLaEpGmoGG0g"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s64sPqy2904&amp;feature=emb_log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D80065-9F0F-ED4C-8719-8C34F4058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830" y="266809"/>
            <a:ext cx="2107801" cy="2107801"/>
          </a:xfrm>
          <a:prstGeom prst="rect">
            <a:avLst/>
          </a:prstGeom>
        </p:spPr>
      </p:pic>
      <p:sp>
        <p:nvSpPr>
          <p:cNvPr id="10" name="Title 1">
            <a:extLst>
              <a:ext uri="{FF2B5EF4-FFF2-40B4-BE49-F238E27FC236}">
                <a16:creationId xmlns:a16="http://schemas.microsoft.com/office/drawing/2014/main" id="{60DA311E-3EBD-5A4D-B08F-28022EA1D5E6}"/>
              </a:ext>
            </a:extLst>
          </p:cNvPr>
          <p:cNvSpPr txBox="1">
            <a:spLocks/>
          </p:cNvSpPr>
          <p:nvPr/>
        </p:nvSpPr>
        <p:spPr bwMode="auto">
          <a:xfrm>
            <a:off x="232196" y="1914358"/>
            <a:ext cx="8825658" cy="332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b="1" dirty="0"/>
              <a:t>COVID-19 Vaccines for Endocrine Patients</a:t>
            </a:r>
            <a:endParaRPr lang="en-US" dirty="0"/>
          </a:p>
        </p:txBody>
      </p:sp>
      <p:sp>
        <p:nvSpPr>
          <p:cNvPr id="11" name="Subtitle 2">
            <a:extLst>
              <a:ext uri="{FF2B5EF4-FFF2-40B4-BE49-F238E27FC236}">
                <a16:creationId xmlns:a16="http://schemas.microsoft.com/office/drawing/2014/main" id="{5F9C652F-5F8F-0E4B-96A7-12A4B47BC077}"/>
              </a:ext>
            </a:extLst>
          </p:cNvPr>
          <p:cNvSpPr txBox="1">
            <a:spLocks/>
          </p:cNvSpPr>
          <p:nvPr/>
        </p:nvSpPr>
        <p:spPr bwMode="auto">
          <a:xfrm>
            <a:off x="232196" y="4382519"/>
            <a:ext cx="8825658" cy="86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en-US" dirty="0" err="1">
                <a:solidFill>
                  <a:schemeClr val="tx1"/>
                </a:solidFill>
                <a:ea typeface="ＭＳ Ｐゴシック" panose="020B0600070205080204" pitchFamily="34" charset="-128"/>
              </a:rPr>
              <a:t>GoodHormoneHealth</a:t>
            </a:r>
            <a:r>
              <a:rPr lang="en-US" altLang="en-US" dirty="0">
                <a:solidFill>
                  <a:schemeClr val="tx1"/>
                </a:solidFill>
                <a:ea typeface="ＭＳ Ｐゴシック" panose="020B0600070205080204" pitchFamily="34" charset="-128"/>
              </a:rPr>
              <a:t> Webinar</a:t>
            </a:r>
          </a:p>
          <a:p>
            <a:r>
              <a:rPr lang="en-US" altLang="en-US" dirty="0">
                <a:solidFill>
                  <a:schemeClr val="tx1"/>
                </a:solidFill>
                <a:ea typeface="ＭＳ Ｐゴシック" panose="020B0600070205080204" pitchFamily="34" charset="-128"/>
              </a:rPr>
              <a:t>December 27, 2020</a:t>
            </a:r>
          </a:p>
          <a:p>
            <a:r>
              <a:rPr lang="en-US" altLang="en-US" dirty="0">
                <a:solidFill>
                  <a:schemeClr val="tx1"/>
                </a:solidFill>
                <a:ea typeface="ＭＳ Ｐゴシック" panose="020B0600070205080204" pitchFamily="34" charset="-128"/>
              </a:rPr>
              <a:t>All patients will be muted, but if you are unmuted, please mute your phone</a:t>
            </a:r>
          </a:p>
        </p:txBody>
      </p:sp>
      <p:pic>
        <p:nvPicPr>
          <p:cNvPr id="6" name="Picture 5">
            <a:extLst>
              <a:ext uri="{FF2B5EF4-FFF2-40B4-BE49-F238E27FC236}">
                <a16:creationId xmlns:a16="http://schemas.microsoft.com/office/drawing/2014/main" id="{3C0DB2F6-D690-9F42-8107-15E93D76D371}"/>
              </a:ext>
            </a:extLst>
          </p:cNvPr>
          <p:cNvPicPr/>
          <p:nvPr/>
        </p:nvPicPr>
        <p:blipFill>
          <a:blip r:embed="rId3">
            <a:extLst>
              <a:ext uri="{28A0092B-C50C-407E-A947-70E740481C1C}">
                <a14:useLocalDpi xmlns:a14="http://schemas.microsoft.com/office/drawing/2010/main" val="0"/>
              </a:ext>
            </a:extLst>
          </a:blip>
          <a:stretch>
            <a:fillRect/>
          </a:stretch>
        </p:blipFill>
        <p:spPr>
          <a:xfrm>
            <a:off x="3943961" y="477429"/>
            <a:ext cx="974725" cy="843280"/>
          </a:xfrm>
          <a:prstGeom prst="rect">
            <a:avLst/>
          </a:prstGeom>
        </p:spPr>
      </p:pic>
      <p:pic>
        <p:nvPicPr>
          <p:cNvPr id="7" name="Picture 6">
            <a:extLst>
              <a:ext uri="{FF2B5EF4-FFF2-40B4-BE49-F238E27FC236}">
                <a16:creationId xmlns:a16="http://schemas.microsoft.com/office/drawing/2014/main" id="{44C53644-4FB4-3942-B663-E6FF8132C214}"/>
              </a:ext>
            </a:extLst>
          </p:cNvPr>
          <p:cNvPicPr>
            <a:picLocks noChangeAspect="1"/>
          </p:cNvPicPr>
          <p:nvPr/>
        </p:nvPicPr>
        <p:blipFill>
          <a:blip r:embed="rId4"/>
          <a:stretch>
            <a:fillRect/>
          </a:stretch>
        </p:blipFill>
        <p:spPr>
          <a:xfrm>
            <a:off x="5357813" y="607984"/>
            <a:ext cx="3086100" cy="482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687395" y="1998884"/>
            <a:ext cx="5942455" cy="1200329"/>
          </a:xfrm>
          <a:prstGeom prst="rect">
            <a:avLst/>
          </a:prstGeom>
          <a:noFill/>
        </p:spPr>
        <p:txBody>
          <a:bodyPr wrap="square" rtlCol="0">
            <a:spAutoFit/>
          </a:bodyPr>
          <a:lstStyle/>
          <a:p>
            <a:pPr marL="285750" indent="-285750">
              <a:buFont typeface="Arial" panose="020B0604020202020204" pitchFamily="34" charset="0"/>
              <a:buChar char="•"/>
            </a:pPr>
            <a:r>
              <a:rPr lang="en-US"/>
              <a:t>Pfizer 43,448 </a:t>
            </a:r>
            <a:r>
              <a:rPr lang="en-US" err="1"/>
              <a:t>subejct</a:t>
            </a:r>
            <a:r>
              <a:rPr lang="en-US"/>
              <a:t> </a:t>
            </a:r>
          </a:p>
          <a:p>
            <a:pPr marL="285750" indent="-285750">
              <a:buFont typeface="Arial" panose="020B0604020202020204" pitchFamily="34" charset="0"/>
              <a:buChar char="•"/>
            </a:pPr>
            <a:r>
              <a:rPr lang="en-US" err="1"/>
              <a:t>Moderna</a:t>
            </a:r>
            <a:r>
              <a:rPr lang="en-US"/>
              <a:t> 30,000 subjects</a:t>
            </a:r>
          </a:p>
          <a:p>
            <a:pPr marL="285750" indent="-285750">
              <a:buFont typeface="Arial" panose="020B0604020202020204" pitchFamily="34" charset="0"/>
              <a:buChar char="•"/>
            </a:pPr>
            <a:r>
              <a:rPr lang="en-US"/>
              <a:t>Both </a:t>
            </a:r>
            <a:r>
              <a:rPr lang="en-US" err="1"/>
              <a:t>rNA</a:t>
            </a:r>
            <a:r>
              <a:rPr lang="en-US"/>
              <a:t> vaccines-codes for protein</a:t>
            </a:r>
          </a:p>
          <a:p>
            <a:pPr marL="285750" indent="-285750">
              <a:buFont typeface="Arial" panose="020B0604020202020204" pitchFamily="34" charset="0"/>
              <a:buChar char="•"/>
            </a:pPr>
            <a:r>
              <a:rPr lang="en-US"/>
              <a:t>You can not get COVID from these vaccines</a:t>
            </a:r>
          </a:p>
        </p:txBody>
      </p:sp>
      <p:sp>
        <p:nvSpPr>
          <p:cNvPr id="3" name="TextBox 2">
            <a:extLst>
              <a:ext uri="{FF2B5EF4-FFF2-40B4-BE49-F238E27FC236}">
                <a16:creationId xmlns:a16="http://schemas.microsoft.com/office/drawing/2014/main" id="{76AFADB8-3F67-8D4C-9A81-05C4A55C1776}"/>
              </a:ext>
            </a:extLst>
          </p:cNvPr>
          <p:cNvSpPr txBox="1"/>
          <p:nvPr/>
        </p:nvSpPr>
        <p:spPr>
          <a:xfrm>
            <a:off x="2180642" y="1116089"/>
            <a:ext cx="4332978" cy="923330"/>
          </a:xfrm>
          <a:prstGeom prst="rect">
            <a:avLst/>
          </a:prstGeom>
          <a:noFill/>
        </p:spPr>
        <p:txBody>
          <a:bodyPr wrap="square" rtlCol="0">
            <a:spAutoFit/>
          </a:bodyPr>
          <a:lstStyle/>
          <a:p>
            <a:r>
              <a:rPr lang="en-US" dirty="0">
                <a:solidFill>
                  <a:srgbClr val="FF0000"/>
                </a:solidFill>
              </a:rPr>
              <a:t>Two vaccines completed their initial part of their trial and are FDA approved as of December 2020</a:t>
            </a:r>
          </a:p>
        </p:txBody>
      </p:sp>
      <p:pic>
        <p:nvPicPr>
          <p:cNvPr id="7" name="Picture 6">
            <a:extLst>
              <a:ext uri="{FF2B5EF4-FFF2-40B4-BE49-F238E27FC236}">
                <a16:creationId xmlns:a16="http://schemas.microsoft.com/office/drawing/2014/main" id="{A3866481-6003-3F4F-9359-02694FA1EA3D}"/>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763508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pic>
        <p:nvPicPr>
          <p:cNvPr id="4" name="Picture 3">
            <a:extLst>
              <a:ext uri="{FF2B5EF4-FFF2-40B4-BE49-F238E27FC236}">
                <a16:creationId xmlns:a16="http://schemas.microsoft.com/office/drawing/2014/main" id="{E4AF0489-9E7D-834A-8B51-4EC80CAF5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917" y="1676399"/>
            <a:ext cx="4020283" cy="3455449"/>
          </a:xfrm>
          <a:prstGeom prst="rect">
            <a:avLst/>
          </a:prstGeom>
        </p:spPr>
      </p:pic>
      <p:pic>
        <p:nvPicPr>
          <p:cNvPr id="7" name="Picture 6">
            <a:extLst>
              <a:ext uri="{FF2B5EF4-FFF2-40B4-BE49-F238E27FC236}">
                <a16:creationId xmlns:a16="http://schemas.microsoft.com/office/drawing/2014/main" id="{5412F21B-E32B-CB41-B7BB-6D7F2023E111}"/>
              </a:ext>
            </a:extLst>
          </p:cNvPr>
          <p:cNvPicPr>
            <a:picLocks noChangeAspect="1"/>
          </p:cNvPicPr>
          <p:nvPr/>
        </p:nvPicPr>
        <p:blipFill>
          <a:blip r:embed="rId3"/>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3010038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687395" y="1998884"/>
            <a:ext cx="5942455" cy="923330"/>
          </a:xfrm>
          <a:prstGeom prst="rect">
            <a:avLst/>
          </a:prstGeom>
          <a:noFill/>
        </p:spPr>
        <p:txBody>
          <a:bodyPr wrap="square" rtlCol="0">
            <a:spAutoFit/>
          </a:bodyPr>
          <a:lstStyle/>
          <a:p>
            <a:pPr marL="285750" indent="-285750">
              <a:buFont typeface="Arial" panose="020B0604020202020204" pitchFamily="34" charset="0"/>
              <a:buChar char="•"/>
            </a:pPr>
            <a:r>
              <a:rPr lang="en-US" dirty="0"/>
              <a:t>AstraZeneca Oxford</a:t>
            </a:r>
          </a:p>
          <a:p>
            <a:pPr marL="285750" indent="-285750">
              <a:buFont typeface="Arial" panose="020B0604020202020204" pitchFamily="34" charset="0"/>
              <a:buChar char="•"/>
            </a:pPr>
            <a:r>
              <a:rPr lang="en-US" dirty="0"/>
              <a:t>Johnson and Johnson (</a:t>
            </a:r>
            <a:r>
              <a:rPr lang="en-US" dirty="0" err="1"/>
              <a:t>Jannsen</a:t>
            </a:r>
            <a:r>
              <a:rPr lang="en-US" dirty="0"/>
              <a:t>)</a:t>
            </a:r>
          </a:p>
          <a:p>
            <a:pPr marL="285750" indent="-285750">
              <a:buFont typeface="Arial" panose="020B0604020202020204" pitchFamily="34" charset="0"/>
              <a:buChar char="•"/>
            </a:pPr>
            <a:r>
              <a:rPr lang="en-US" dirty="0"/>
              <a:t>Merck</a:t>
            </a:r>
          </a:p>
        </p:txBody>
      </p:sp>
      <p:sp>
        <p:nvSpPr>
          <p:cNvPr id="3" name="TextBox 2">
            <a:extLst>
              <a:ext uri="{FF2B5EF4-FFF2-40B4-BE49-F238E27FC236}">
                <a16:creationId xmlns:a16="http://schemas.microsoft.com/office/drawing/2014/main" id="{76AFADB8-3F67-8D4C-9A81-05C4A55C1776}"/>
              </a:ext>
            </a:extLst>
          </p:cNvPr>
          <p:cNvSpPr txBox="1"/>
          <p:nvPr/>
        </p:nvSpPr>
        <p:spPr>
          <a:xfrm>
            <a:off x="2180642" y="1116089"/>
            <a:ext cx="4332978" cy="923330"/>
          </a:xfrm>
          <a:prstGeom prst="rect">
            <a:avLst/>
          </a:prstGeom>
          <a:noFill/>
        </p:spPr>
        <p:txBody>
          <a:bodyPr wrap="square" rtlCol="0">
            <a:spAutoFit/>
          </a:bodyPr>
          <a:lstStyle/>
          <a:p>
            <a:r>
              <a:rPr lang="en-US" dirty="0">
                <a:solidFill>
                  <a:srgbClr val="FF0000"/>
                </a:solidFill>
              </a:rPr>
              <a:t>Three vaccines completed their initial part of their trial and are not FDA approved as of December 2020</a:t>
            </a:r>
          </a:p>
        </p:txBody>
      </p:sp>
      <p:pic>
        <p:nvPicPr>
          <p:cNvPr id="7" name="Picture 6">
            <a:extLst>
              <a:ext uri="{FF2B5EF4-FFF2-40B4-BE49-F238E27FC236}">
                <a16:creationId xmlns:a16="http://schemas.microsoft.com/office/drawing/2014/main" id="{A3866481-6003-3F4F-9359-02694FA1EA3D}"/>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3490228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687395" y="1998884"/>
            <a:ext cx="5942455" cy="3970318"/>
          </a:xfrm>
          <a:prstGeom prst="rect">
            <a:avLst/>
          </a:prstGeom>
          <a:noFill/>
        </p:spPr>
        <p:txBody>
          <a:bodyPr wrap="square" rtlCol="0">
            <a:spAutoFit/>
          </a:bodyPr>
          <a:lstStyle/>
          <a:p>
            <a:pPr marL="285750" indent="-285750">
              <a:buFont typeface="Arial" panose="020B0604020202020204" pitchFamily="34" charset="0"/>
              <a:buChar char="•"/>
            </a:pPr>
            <a:r>
              <a:rPr lang="en-US" dirty="0"/>
              <a:t>Pfizer-</a:t>
            </a:r>
            <a:r>
              <a:rPr lang="en-US" dirty="0" err="1"/>
              <a:t>BioNTech’s</a:t>
            </a:r>
            <a:r>
              <a:rPr lang="en-US" dirty="0"/>
              <a:t> vaccine contains:</a:t>
            </a:r>
          </a:p>
          <a:p>
            <a:pPr marL="285750" indent="-285750">
              <a:buFont typeface="Arial" panose="020B0604020202020204" pitchFamily="34" charset="0"/>
              <a:buChar char="•"/>
            </a:pPr>
            <a:r>
              <a:rPr lang="en-US" dirty="0"/>
              <a:t>A nucleoside-modified messenger RNA (</a:t>
            </a:r>
            <a:r>
              <a:rPr lang="en-US" dirty="0" err="1"/>
              <a:t>modRNA</a:t>
            </a:r>
            <a:r>
              <a:rPr lang="en-US" dirty="0"/>
              <a:t>) encoding the viral spike glycoprotein of SARS-CoV-2</a:t>
            </a:r>
          </a:p>
          <a:p>
            <a:pPr marL="285750" indent="-285750">
              <a:buFont typeface="Arial" panose="020B0604020202020204" pitchFamily="34" charset="0"/>
              <a:buChar char="•"/>
            </a:pPr>
            <a:r>
              <a:rPr lang="en-US" dirty="0"/>
              <a:t>Lipids, or fatty substances, including: (4-hydroxybutyl)azanediyl)bis(hexane-6,1-diyl)bis(2-hexyldecanoate), 2-[(polyethylene glycol)-2000]-N, N-</a:t>
            </a:r>
            <a:r>
              <a:rPr lang="en-US" dirty="0" err="1"/>
              <a:t>ditetradecylacetamide</a:t>
            </a:r>
            <a:r>
              <a:rPr lang="en-US" dirty="0"/>
              <a:t>, 1,2-distearoyl-snglycero-3-phosphocholine, and cholesterol</a:t>
            </a:r>
          </a:p>
          <a:p>
            <a:pPr marL="285750" indent="-285750">
              <a:buFont typeface="Arial" panose="020B0604020202020204" pitchFamily="34" charset="0"/>
              <a:buChar char="•"/>
            </a:pPr>
            <a:r>
              <a:rPr lang="en-US" dirty="0"/>
              <a:t>Potassium chloride</a:t>
            </a:r>
          </a:p>
          <a:p>
            <a:pPr marL="285750" indent="-285750">
              <a:buFont typeface="Arial" panose="020B0604020202020204" pitchFamily="34" charset="0"/>
              <a:buChar char="•"/>
            </a:pPr>
            <a:r>
              <a:rPr lang="en-US" dirty="0"/>
              <a:t>Monobasic potassium phosphate</a:t>
            </a:r>
          </a:p>
          <a:p>
            <a:pPr marL="285750" indent="-285750">
              <a:buFont typeface="Arial" panose="020B0604020202020204" pitchFamily="34" charset="0"/>
              <a:buChar char="•"/>
            </a:pPr>
            <a:r>
              <a:rPr lang="en-US" dirty="0"/>
              <a:t>Sodium chloride (salt)</a:t>
            </a:r>
          </a:p>
          <a:p>
            <a:pPr marL="285750" indent="-285750">
              <a:buFont typeface="Arial" panose="020B0604020202020204" pitchFamily="34" charset="0"/>
              <a:buChar char="•"/>
            </a:pPr>
            <a:r>
              <a:rPr lang="en-US" dirty="0"/>
              <a:t>Dibasic sodium phosphate dihydrate </a:t>
            </a:r>
          </a:p>
          <a:p>
            <a:pPr marL="285750" indent="-285750">
              <a:buFont typeface="Arial" panose="020B0604020202020204" pitchFamily="34" charset="0"/>
              <a:buChar char="•"/>
            </a:pPr>
            <a:r>
              <a:rPr lang="en-US" dirty="0"/>
              <a:t>Sucrose (sugar)</a:t>
            </a:r>
          </a:p>
          <a:p>
            <a:pPr marL="285750" indent="-285750">
              <a:buFont typeface="Arial" panose="020B0604020202020204" pitchFamily="34" charset="0"/>
              <a:buChar char="•"/>
            </a:pPr>
            <a:r>
              <a:rPr lang="en-US" dirty="0"/>
              <a:t>No preservatives</a:t>
            </a:r>
          </a:p>
        </p:txBody>
      </p:sp>
      <p:sp>
        <p:nvSpPr>
          <p:cNvPr id="3" name="TextBox 2">
            <a:extLst>
              <a:ext uri="{FF2B5EF4-FFF2-40B4-BE49-F238E27FC236}">
                <a16:creationId xmlns:a16="http://schemas.microsoft.com/office/drawing/2014/main" id="{76AFADB8-3F67-8D4C-9A81-05C4A55C1776}"/>
              </a:ext>
            </a:extLst>
          </p:cNvPr>
          <p:cNvSpPr txBox="1"/>
          <p:nvPr/>
        </p:nvSpPr>
        <p:spPr>
          <a:xfrm>
            <a:off x="2180642" y="1116089"/>
            <a:ext cx="4332978" cy="369332"/>
          </a:xfrm>
          <a:prstGeom prst="rect">
            <a:avLst/>
          </a:prstGeom>
          <a:noFill/>
        </p:spPr>
        <p:txBody>
          <a:bodyPr wrap="square" rtlCol="0">
            <a:spAutoFit/>
          </a:bodyPr>
          <a:lstStyle/>
          <a:p>
            <a:r>
              <a:rPr lang="en-US" dirty="0">
                <a:solidFill>
                  <a:srgbClr val="FF0000"/>
                </a:solidFill>
              </a:rPr>
              <a:t>Ingredients in Vaccines</a:t>
            </a:r>
          </a:p>
        </p:txBody>
      </p:sp>
      <p:pic>
        <p:nvPicPr>
          <p:cNvPr id="7" name="Picture 6">
            <a:extLst>
              <a:ext uri="{FF2B5EF4-FFF2-40B4-BE49-F238E27FC236}">
                <a16:creationId xmlns:a16="http://schemas.microsoft.com/office/drawing/2014/main" id="{A3866481-6003-3F4F-9359-02694FA1EA3D}"/>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4104732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E98A1860-6D38-A04F-941C-CCC7F1755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D6E50489-9F83-D444-9A0B-72FC7293CC87}"/>
              </a:ext>
            </a:extLst>
          </p:cNvPr>
          <p:cNvSpPr>
            <a:spLocks noGrp="1" noChangeArrowheads="1"/>
          </p:cNvSpPr>
          <p:nvPr>
            <p:ph type="title"/>
          </p:nvPr>
        </p:nvSpPr>
        <p:spPr bwMode="auto">
          <a:xfrm>
            <a:off x="292755" y="6429375"/>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anchor="ctr" anchorCtr="0" compatLnSpc="1">
            <a:prstTxWarp prst="textNoShape">
              <a:avLst/>
            </a:prstTxWarp>
          </a:bodyPr>
          <a:lstStyle/>
          <a:p>
            <a:pPr algn="l">
              <a:tabLst>
                <a:tab pos="638769" algn="l"/>
                <a:tab pos="1277539" algn="l"/>
                <a:tab pos="1916308" algn="l"/>
                <a:tab pos="2555077" algn="l"/>
                <a:tab pos="3193847" algn="l"/>
                <a:tab pos="3832616" algn="l"/>
                <a:tab pos="4471386" algn="l"/>
                <a:tab pos="5110155" algn="l"/>
                <a:tab pos="5748924" algn="l"/>
              </a:tabLst>
            </a:pPr>
            <a:r>
              <a:rPr lang="en-US" altLang="en-US" sz="1059" b="1">
                <a:ea typeface="Arial Unicode MS" panose="020B0604020202020204" pitchFamily="34" charset="-128"/>
                <a:cs typeface="Arial Unicode MS" panose="020B0604020202020204" pitchFamily="34" charset="-128"/>
              </a:rPr>
              <a:t>FP Polack et al. N Engl J Med 2020. DOI: 10.1056/NEJMoa2034577</a:t>
            </a:r>
          </a:p>
        </p:txBody>
      </p:sp>
      <p:pic>
        <p:nvPicPr>
          <p:cNvPr id="3075" name="Picture 3">
            <a:extLst>
              <a:ext uri="{FF2B5EF4-FFF2-40B4-BE49-F238E27FC236}">
                <a16:creationId xmlns:a16="http://schemas.microsoft.com/office/drawing/2014/main" id="{83F5DEC9-2D34-4D49-B6E7-4CBD4DADF0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637" y="1255059"/>
            <a:ext cx="3674128" cy="4828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8767FC9F-E050-E445-9970-8E81F0EB87F4}"/>
              </a:ext>
            </a:extLst>
          </p:cNvPr>
          <p:cNvSpPr>
            <a:spLocks noChangeArrowheads="1"/>
          </p:cNvSpPr>
          <p:nvPr/>
        </p:nvSpPr>
        <p:spPr bwMode="auto">
          <a:xfrm>
            <a:off x="537883" y="292754"/>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a:extLst>
              <a:ext uri="{FF2B5EF4-FFF2-40B4-BE49-F238E27FC236}">
                <a16:creationId xmlns:a16="http://schemas.microsoft.com/office/drawing/2014/main" id="{712A0B4C-28C4-204F-AC82-7C377D393949}"/>
              </a:ext>
            </a:extLst>
          </p:cNvPr>
          <p:cNvSpPr txBox="1"/>
          <p:nvPr/>
        </p:nvSpPr>
        <p:spPr>
          <a:xfrm>
            <a:off x="1443037" y="262747"/>
            <a:ext cx="5801653" cy="646331"/>
          </a:xfrm>
          <a:prstGeom prst="rect">
            <a:avLst/>
          </a:prstGeom>
          <a:noFill/>
        </p:spPr>
        <p:txBody>
          <a:bodyPr wrap="none" rtlCol="0">
            <a:spAutoFit/>
          </a:bodyPr>
          <a:lstStyle/>
          <a:p>
            <a:r>
              <a:rPr lang="en-US"/>
              <a:t>https://</a:t>
            </a:r>
            <a:r>
              <a:rPr lang="en-US" err="1"/>
              <a:t>www.nejm.org</a:t>
            </a:r>
            <a:r>
              <a:rPr lang="en-US"/>
              <a:t>/</a:t>
            </a:r>
            <a:r>
              <a:rPr lang="en-US" err="1"/>
              <a:t>doi</a:t>
            </a:r>
            <a:r>
              <a:rPr lang="en-US"/>
              <a:t>/full/10.1056/NEJMoa2034577</a:t>
            </a:r>
          </a:p>
          <a:p>
            <a:endParaRPr lang="en-US"/>
          </a:p>
        </p:txBody>
      </p:sp>
    </p:spTree>
    <p:extLst>
      <p:ext uri="{BB962C8B-B14F-4D97-AF65-F5344CB8AC3E}">
        <p14:creationId xmlns:p14="http://schemas.microsoft.com/office/powerpoint/2010/main" val="10045176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514149" y="2810470"/>
            <a:ext cx="5942455" cy="3693319"/>
          </a:xfrm>
          <a:prstGeom prst="rect">
            <a:avLst/>
          </a:prstGeom>
          <a:noFill/>
        </p:spPr>
        <p:txBody>
          <a:bodyPr wrap="square" rtlCol="0">
            <a:spAutoFit/>
          </a:bodyPr>
          <a:lstStyle/>
          <a:p>
            <a:pPr marL="285750" indent="-285750">
              <a:buFont typeface="Arial" panose="020B0604020202020204" pitchFamily="34" charset="0"/>
              <a:buChar char="•"/>
            </a:pPr>
            <a:r>
              <a:rPr lang="en-US" dirty="0"/>
              <a:t>Primary endpoint:</a:t>
            </a:r>
          </a:p>
          <a:p>
            <a:pPr marL="285750" indent="-285750">
              <a:buFont typeface="Arial" panose="020B0604020202020204" pitchFamily="34" charset="0"/>
              <a:buChar char="•"/>
            </a:pPr>
            <a:r>
              <a:rPr lang="en-US" dirty="0"/>
              <a:t>Efficacy against COVID-19</a:t>
            </a:r>
          </a:p>
          <a:p>
            <a:pPr marL="742950" lvl="1" indent="-285750">
              <a:buFont typeface="Arial" panose="020B0604020202020204" pitchFamily="34" charset="0"/>
              <a:buChar char="•"/>
            </a:pPr>
            <a:r>
              <a:rPr lang="en-US" dirty="0"/>
              <a:t>Symptoms</a:t>
            </a:r>
          </a:p>
          <a:p>
            <a:pPr marL="742950" lvl="1" indent="-285750">
              <a:buFont typeface="Arial" panose="020B0604020202020204" pitchFamily="34" charset="0"/>
              <a:buChar char="•"/>
            </a:pPr>
            <a:r>
              <a:rPr lang="en-US" dirty="0"/>
              <a:t>AND Positive COV-19 by PCR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Did not look at patients with symptoms and negative test</a:t>
            </a:r>
          </a:p>
          <a:p>
            <a:pPr marL="285750" indent="-285750">
              <a:buFont typeface="Arial" panose="020B0604020202020204" pitchFamily="34" charset="0"/>
              <a:buChar char="•"/>
            </a:pPr>
            <a:r>
              <a:rPr lang="en-US" dirty="0"/>
              <a:t>Or patients with a positive test and not symptoms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Will look at infectivity (positive COV-19 in respiratory culture)</a:t>
            </a:r>
          </a:p>
          <a:p>
            <a:pPr marL="285750" indent="-285750">
              <a:buFont typeface="Arial" panose="020B0604020202020204" pitchFamily="34" charset="0"/>
              <a:buChar char="•"/>
            </a:pPr>
            <a:r>
              <a:rPr lang="en-US" dirty="0"/>
              <a:t>And antibody levels in future</a:t>
            </a:r>
          </a:p>
          <a:p>
            <a:endParaRPr lang="en-US" dirty="0"/>
          </a:p>
        </p:txBody>
      </p:sp>
      <p:sp>
        <p:nvSpPr>
          <p:cNvPr id="3" name="TextBox 2">
            <a:extLst>
              <a:ext uri="{FF2B5EF4-FFF2-40B4-BE49-F238E27FC236}">
                <a16:creationId xmlns:a16="http://schemas.microsoft.com/office/drawing/2014/main" id="{76AFADB8-3F67-8D4C-9A81-05C4A55C1776}"/>
              </a:ext>
            </a:extLst>
          </p:cNvPr>
          <p:cNvSpPr txBox="1"/>
          <p:nvPr/>
        </p:nvSpPr>
        <p:spPr>
          <a:xfrm>
            <a:off x="2134497" y="1553261"/>
            <a:ext cx="4332978" cy="584775"/>
          </a:xfrm>
          <a:prstGeom prst="rect">
            <a:avLst/>
          </a:prstGeom>
          <a:noFill/>
        </p:spPr>
        <p:txBody>
          <a:bodyPr wrap="square" rtlCol="0">
            <a:spAutoFit/>
          </a:bodyPr>
          <a:lstStyle/>
          <a:p>
            <a:r>
              <a:rPr lang="en-US" sz="3200" dirty="0">
                <a:solidFill>
                  <a:srgbClr val="FF0000"/>
                </a:solidFill>
              </a:rPr>
              <a:t>Efficacy</a:t>
            </a:r>
          </a:p>
        </p:txBody>
      </p:sp>
      <p:pic>
        <p:nvPicPr>
          <p:cNvPr id="7" name="Picture 6">
            <a:extLst>
              <a:ext uri="{FF2B5EF4-FFF2-40B4-BE49-F238E27FC236}">
                <a16:creationId xmlns:a16="http://schemas.microsoft.com/office/drawing/2014/main" id="{0EDDE0BD-FAD8-E247-A17D-DCD3962D46EF}"/>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533239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D36EF0D0-8D95-A74B-B7F2-037219F99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8944CEDD-64E7-7F45-8CB8-C3B7A08F8F5C}"/>
              </a:ext>
            </a:extLst>
          </p:cNvPr>
          <p:cNvSpPr>
            <a:spLocks noGrp="1" noChangeArrowheads="1"/>
          </p:cNvSpPr>
          <p:nvPr>
            <p:ph type="title"/>
          </p:nvPr>
        </p:nvSpPr>
        <p:spPr bwMode="auto">
          <a:xfrm>
            <a:off x="292755" y="6429375"/>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anchor="ctr" anchorCtr="0" compatLnSpc="1">
            <a:prstTxWarp prst="textNoShape">
              <a:avLst/>
            </a:prstTxWarp>
          </a:bodyPr>
          <a:lstStyle/>
          <a:p>
            <a:pPr algn="l">
              <a:tabLst>
                <a:tab pos="638769" algn="l"/>
                <a:tab pos="1277539" algn="l"/>
                <a:tab pos="1916308" algn="l"/>
                <a:tab pos="2555077" algn="l"/>
                <a:tab pos="3193847" algn="l"/>
                <a:tab pos="3832616" algn="l"/>
                <a:tab pos="4471386" algn="l"/>
                <a:tab pos="5110155" algn="l"/>
                <a:tab pos="5748924" algn="l"/>
              </a:tabLst>
            </a:pPr>
            <a:r>
              <a:rPr lang="en-US" altLang="en-US" sz="1059" b="1">
                <a:ea typeface="Arial Unicode MS" panose="020B0604020202020204" pitchFamily="34" charset="-128"/>
                <a:cs typeface="Arial Unicode MS" panose="020B0604020202020204" pitchFamily="34" charset="-128"/>
              </a:rPr>
              <a:t>FP Polack et al. N Engl J Med 2020. DOI: 10.1056/NEJMoa2034577</a:t>
            </a:r>
          </a:p>
        </p:txBody>
      </p:sp>
      <p:pic>
        <p:nvPicPr>
          <p:cNvPr id="3075" name="Picture 3">
            <a:extLst>
              <a:ext uri="{FF2B5EF4-FFF2-40B4-BE49-F238E27FC236}">
                <a16:creationId xmlns:a16="http://schemas.microsoft.com/office/drawing/2014/main" id="{FACF600D-89F0-F042-A92B-0512EA559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6706" y="1255059"/>
            <a:ext cx="4930588" cy="4828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53F8618A-96EA-414F-BEDC-5ADD77994070}"/>
              </a:ext>
            </a:extLst>
          </p:cNvPr>
          <p:cNvSpPr>
            <a:spLocks noChangeArrowheads="1"/>
          </p:cNvSpPr>
          <p:nvPr/>
        </p:nvSpPr>
        <p:spPr bwMode="auto">
          <a:xfrm>
            <a:off x="537883" y="292754"/>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r>
              <a:rPr lang="en-US" altLang="en-US" sz="2118" b="1">
                <a:ea typeface="Arial Unicode MS" panose="020B0604020202020204" pitchFamily="34" charset="-128"/>
                <a:cs typeface="Arial Unicode MS" panose="020B0604020202020204" pitchFamily="34" charset="-128"/>
              </a:rPr>
              <a:t>Efficacy of BNT162b2 against Covid-19 after the First Dose.</a:t>
            </a:r>
          </a:p>
        </p:txBody>
      </p:sp>
    </p:spTree>
    <p:extLst>
      <p:ext uri="{BB962C8B-B14F-4D97-AF65-F5344CB8AC3E}">
        <p14:creationId xmlns:p14="http://schemas.microsoft.com/office/powerpoint/2010/main" val="28924438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514149" y="2810470"/>
            <a:ext cx="5942455" cy="4247317"/>
          </a:xfrm>
          <a:prstGeom prst="rect">
            <a:avLst/>
          </a:prstGeom>
          <a:noFill/>
        </p:spPr>
        <p:txBody>
          <a:bodyPr wrap="square" rtlCol="0">
            <a:spAutoFit/>
          </a:bodyPr>
          <a:lstStyle/>
          <a:p>
            <a:pPr marL="285750" indent="-285750">
              <a:buFont typeface="Arial" panose="020B0604020202020204" pitchFamily="34" charset="0"/>
              <a:buChar char="•"/>
            </a:pPr>
            <a:r>
              <a:rPr lang="en-US" dirty="0"/>
              <a:t>The Pfizer vaccine was 95% effective in preventing COVID-19. </a:t>
            </a:r>
            <a:r>
              <a:rPr lang="en-US" dirty="0">
                <a:solidFill>
                  <a:srgbClr val="FF0000"/>
                </a:solidFill>
              </a:rPr>
              <a:t>8</a:t>
            </a:r>
            <a:r>
              <a:rPr lang="en-US" dirty="0"/>
              <a:t> of the 18,198 study participants who received the vaccine developed COVID-19, compared with </a:t>
            </a:r>
            <a:r>
              <a:rPr lang="en-US" dirty="0">
                <a:solidFill>
                  <a:srgbClr val="FF0000"/>
                </a:solidFill>
              </a:rPr>
              <a:t>162</a:t>
            </a:r>
            <a:r>
              <a:rPr lang="en-US" dirty="0"/>
              <a:t> of the 18,325 participants who got the placebo.</a:t>
            </a:r>
          </a:p>
          <a:p>
            <a:pPr marL="285750" indent="-285750">
              <a:buFont typeface="Arial" panose="020B0604020202020204" pitchFamily="34" charset="0"/>
              <a:buChar char="•"/>
            </a:pPr>
            <a:r>
              <a:rPr lang="en-US" dirty="0"/>
              <a:t>The cases among placebo and vaccine recipients started to diverse by 12 days after the injection indicating some immunity starts early.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t>
            </a:r>
            <a:r>
              <a:rPr lang="en-US" dirty="0" err="1"/>
              <a:t>Moderna</a:t>
            </a:r>
            <a:r>
              <a:rPr lang="en-US" dirty="0"/>
              <a:t> vaccine was 94.5% effective in preventing COVID-19. </a:t>
            </a:r>
            <a:r>
              <a:rPr lang="en-US" dirty="0">
                <a:solidFill>
                  <a:srgbClr val="FF0000"/>
                </a:solidFill>
              </a:rPr>
              <a:t>5</a:t>
            </a:r>
            <a:r>
              <a:rPr lang="en-US" dirty="0"/>
              <a:t> of the 13,934 study participants who received the vaccine developed COVID-19, compared with </a:t>
            </a:r>
            <a:r>
              <a:rPr lang="en-US" dirty="0">
                <a:solidFill>
                  <a:srgbClr val="FF0000"/>
                </a:solidFill>
              </a:rPr>
              <a:t>90</a:t>
            </a:r>
            <a:r>
              <a:rPr lang="en-US" dirty="0"/>
              <a:t> of the 13,883 participants who received the placebo.</a:t>
            </a:r>
          </a:p>
          <a:p>
            <a:endParaRPr lang="en-US" dirty="0"/>
          </a:p>
        </p:txBody>
      </p:sp>
      <p:sp>
        <p:nvSpPr>
          <p:cNvPr id="3" name="TextBox 2">
            <a:extLst>
              <a:ext uri="{FF2B5EF4-FFF2-40B4-BE49-F238E27FC236}">
                <a16:creationId xmlns:a16="http://schemas.microsoft.com/office/drawing/2014/main" id="{76AFADB8-3F67-8D4C-9A81-05C4A55C1776}"/>
              </a:ext>
            </a:extLst>
          </p:cNvPr>
          <p:cNvSpPr txBox="1"/>
          <p:nvPr/>
        </p:nvSpPr>
        <p:spPr>
          <a:xfrm>
            <a:off x="2134497" y="1553261"/>
            <a:ext cx="4332978" cy="584775"/>
          </a:xfrm>
          <a:prstGeom prst="rect">
            <a:avLst/>
          </a:prstGeom>
          <a:noFill/>
        </p:spPr>
        <p:txBody>
          <a:bodyPr wrap="square" rtlCol="0">
            <a:spAutoFit/>
          </a:bodyPr>
          <a:lstStyle/>
          <a:p>
            <a:r>
              <a:rPr lang="en-US" sz="3200">
                <a:solidFill>
                  <a:srgbClr val="FF0000"/>
                </a:solidFill>
              </a:rPr>
              <a:t>Effectiveness</a:t>
            </a:r>
          </a:p>
        </p:txBody>
      </p:sp>
      <p:pic>
        <p:nvPicPr>
          <p:cNvPr id="7" name="Picture 6">
            <a:extLst>
              <a:ext uri="{FF2B5EF4-FFF2-40B4-BE49-F238E27FC236}">
                <a16:creationId xmlns:a16="http://schemas.microsoft.com/office/drawing/2014/main" id="{0EDDE0BD-FAD8-E247-A17D-DCD3962D46EF}"/>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1203348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1324EDFF-AC2B-1743-8F0B-94C72064A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7C350FFD-EEFE-1445-B291-0154CFD9911E}"/>
              </a:ext>
            </a:extLst>
          </p:cNvPr>
          <p:cNvSpPr>
            <a:spLocks noGrp="1" noChangeArrowheads="1"/>
          </p:cNvSpPr>
          <p:nvPr>
            <p:ph type="title"/>
          </p:nvPr>
        </p:nvSpPr>
        <p:spPr bwMode="auto">
          <a:xfrm>
            <a:off x="292755" y="6429375"/>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anchor="ctr" anchorCtr="0" compatLnSpc="1">
            <a:prstTxWarp prst="textNoShape">
              <a:avLst/>
            </a:prstTxWarp>
          </a:bodyPr>
          <a:lstStyle/>
          <a:p>
            <a:pPr algn="l">
              <a:tabLst>
                <a:tab pos="638769" algn="l"/>
                <a:tab pos="1277539" algn="l"/>
                <a:tab pos="1916308" algn="l"/>
                <a:tab pos="2555077" algn="l"/>
                <a:tab pos="3193847" algn="l"/>
                <a:tab pos="3832616" algn="l"/>
                <a:tab pos="4471386" algn="l"/>
                <a:tab pos="5110155" algn="l"/>
                <a:tab pos="5748924" algn="l"/>
              </a:tabLst>
            </a:pPr>
            <a:r>
              <a:rPr lang="en-US" altLang="en-US" sz="1059" b="1">
                <a:ea typeface="Arial Unicode MS" panose="020B0604020202020204" pitchFamily="34" charset="-128"/>
                <a:cs typeface="Arial Unicode MS" panose="020B0604020202020204" pitchFamily="34" charset="-128"/>
              </a:rPr>
              <a:t>FP Polack et al. N Engl J Med 2020. DOI: 10.1056/NEJMoa2034577</a:t>
            </a:r>
          </a:p>
        </p:txBody>
      </p:sp>
      <p:pic>
        <p:nvPicPr>
          <p:cNvPr id="3075" name="Picture 3">
            <a:extLst>
              <a:ext uri="{FF2B5EF4-FFF2-40B4-BE49-F238E27FC236}">
                <a16:creationId xmlns:a16="http://schemas.microsoft.com/office/drawing/2014/main" id="{BCC9D709-0064-0C49-BE3D-671B83810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133" y="1305486"/>
            <a:ext cx="7877735" cy="47260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12CFEC19-17C5-A44D-AC45-49F40B035A77}"/>
              </a:ext>
            </a:extLst>
          </p:cNvPr>
          <p:cNvSpPr>
            <a:spLocks noChangeArrowheads="1"/>
          </p:cNvSpPr>
          <p:nvPr/>
        </p:nvSpPr>
        <p:spPr bwMode="auto">
          <a:xfrm>
            <a:off x="537883" y="292754"/>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r>
              <a:rPr lang="en-US" altLang="en-US" sz="2118" b="1">
                <a:ea typeface="Arial Unicode MS" panose="020B0604020202020204" pitchFamily="34" charset="-128"/>
                <a:cs typeface="Arial Unicode MS" panose="020B0604020202020204" pitchFamily="34" charset="-128"/>
              </a:rPr>
              <a:t>Vaccine Efficacy against Covid-19 at Least 7 days after the Second Dose.*</a:t>
            </a:r>
          </a:p>
        </p:txBody>
      </p:sp>
    </p:spTree>
    <p:extLst>
      <p:ext uri="{BB962C8B-B14F-4D97-AF65-F5344CB8AC3E}">
        <p14:creationId xmlns:p14="http://schemas.microsoft.com/office/powerpoint/2010/main" val="2008653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12CF3453-E71F-D349-8AB1-F1510AF66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7C40080E-30C2-354A-88C0-201FBC4E4707}"/>
              </a:ext>
            </a:extLst>
          </p:cNvPr>
          <p:cNvSpPr>
            <a:spLocks noGrp="1" noChangeArrowheads="1"/>
          </p:cNvSpPr>
          <p:nvPr>
            <p:ph type="title"/>
          </p:nvPr>
        </p:nvSpPr>
        <p:spPr bwMode="auto">
          <a:xfrm>
            <a:off x="292755" y="6429375"/>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anchor="ctr" anchorCtr="0" compatLnSpc="1">
            <a:prstTxWarp prst="textNoShape">
              <a:avLst/>
            </a:prstTxWarp>
          </a:bodyPr>
          <a:lstStyle/>
          <a:p>
            <a:pPr algn="l">
              <a:tabLst>
                <a:tab pos="638769" algn="l"/>
                <a:tab pos="1277539" algn="l"/>
                <a:tab pos="1916308" algn="l"/>
                <a:tab pos="2555077" algn="l"/>
                <a:tab pos="3193847" algn="l"/>
                <a:tab pos="3832616" algn="l"/>
                <a:tab pos="4471386" algn="l"/>
                <a:tab pos="5110155" algn="l"/>
                <a:tab pos="5748924" algn="l"/>
              </a:tabLst>
            </a:pPr>
            <a:r>
              <a:rPr lang="en-US" altLang="en-US" sz="1059" b="1">
                <a:ea typeface="Arial Unicode MS" panose="020B0604020202020204" pitchFamily="34" charset="-128"/>
                <a:cs typeface="Arial Unicode MS" panose="020B0604020202020204" pitchFamily="34" charset="-128"/>
              </a:rPr>
              <a:t>FP Polack et al. N Engl J Med 2020. DOI: 10.1056/NEJMoa2034577</a:t>
            </a:r>
          </a:p>
        </p:txBody>
      </p:sp>
      <p:pic>
        <p:nvPicPr>
          <p:cNvPr id="3075" name="Picture 3">
            <a:extLst>
              <a:ext uri="{FF2B5EF4-FFF2-40B4-BE49-F238E27FC236}">
                <a16:creationId xmlns:a16="http://schemas.microsoft.com/office/drawing/2014/main" id="{2F7DC4EB-7961-9B4F-A32A-A27DB8A894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1255059"/>
            <a:ext cx="5713600" cy="4828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44328202-3F9D-8B4B-BC98-39E5AFE50BD5}"/>
              </a:ext>
            </a:extLst>
          </p:cNvPr>
          <p:cNvSpPr>
            <a:spLocks noChangeArrowheads="1"/>
          </p:cNvSpPr>
          <p:nvPr/>
        </p:nvSpPr>
        <p:spPr bwMode="auto">
          <a:xfrm>
            <a:off x="537883" y="292754"/>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r>
              <a:rPr lang="en-US" altLang="en-US" sz="2118" b="1">
                <a:ea typeface="Arial Unicode MS" panose="020B0604020202020204" pitchFamily="34" charset="-128"/>
                <a:cs typeface="Arial Unicode MS" panose="020B0604020202020204" pitchFamily="34" charset="-128"/>
              </a:rPr>
              <a:t>Vaccine Efficacy Overall and by Subgroup in Participants without Evidence of Infection before 7 Days after Dose 2.</a:t>
            </a:r>
          </a:p>
        </p:txBody>
      </p:sp>
    </p:spTree>
    <p:extLst>
      <p:ext uri="{BB962C8B-B14F-4D97-AF65-F5344CB8AC3E}">
        <p14:creationId xmlns:p14="http://schemas.microsoft.com/office/powerpoint/2010/main" val="361341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5B9DB83-F1EB-C441-B8F6-8E289E8F9905}"/>
              </a:ext>
            </a:extLst>
          </p:cNvPr>
          <p:cNvSpPr>
            <a:spLocks noGrp="1" noChangeArrowheads="1"/>
          </p:cNvSpPr>
          <p:nvPr>
            <p:ph type="title"/>
          </p:nvPr>
        </p:nvSpPr>
        <p:spPr/>
        <p:txBody>
          <a:bodyPr/>
          <a:lstStyle/>
          <a:p>
            <a:pPr>
              <a:defRPr/>
            </a:pPr>
            <a:r>
              <a:rPr lang="en-US">
                <a:solidFill>
                  <a:srgbClr val="FF0000"/>
                </a:solidFill>
                <a:cs typeface="+mj-cs"/>
              </a:rPr>
              <a:t>What we will discuss tonight</a:t>
            </a:r>
          </a:p>
        </p:txBody>
      </p:sp>
      <p:sp>
        <p:nvSpPr>
          <p:cNvPr id="151555" name="Rectangle 3">
            <a:extLst>
              <a:ext uri="{FF2B5EF4-FFF2-40B4-BE49-F238E27FC236}">
                <a16:creationId xmlns:a16="http://schemas.microsoft.com/office/drawing/2014/main" id="{DF0C8557-3415-0D4E-B006-A793353DBB60}"/>
              </a:ext>
            </a:extLst>
          </p:cNvPr>
          <p:cNvSpPr>
            <a:spLocks noGrp="1" noChangeArrowheads="1"/>
          </p:cNvSpPr>
          <p:nvPr>
            <p:ph type="body" idx="1"/>
          </p:nvPr>
        </p:nvSpPr>
        <p:spPr>
          <a:xfrm>
            <a:off x="457200" y="1600200"/>
            <a:ext cx="8686800" cy="4525963"/>
          </a:xfrm>
        </p:spPr>
        <p:txBody>
          <a:bodyPr/>
          <a:lstStyle/>
          <a:p>
            <a:pPr lvl="0"/>
            <a:r>
              <a:rPr lang="en-US"/>
              <a:t>How do the vaccines work?</a:t>
            </a:r>
          </a:p>
          <a:p>
            <a:pPr lvl="0"/>
            <a:r>
              <a:rPr lang="en-US"/>
              <a:t>What did the New England Journal of Medicine article say about the Pfizer vaccine?</a:t>
            </a:r>
          </a:p>
          <a:p>
            <a:pPr lvl="0"/>
            <a:r>
              <a:rPr lang="en-US"/>
              <a:t>What are the different vaccine options?</a:t>
            </a:r>
          </a:p>
          <a:p>
            <a:pPr lvl="0"/>
            <a:r>
              <a:rPr lang="en-US"/>
              <a:t>What are the side effects?</a:t>
            </a:r>
          </a:p>
          <a:p>
            <a:pPr lvl="0"/>
            <a:r>
              <a:rPr lang="en-US"/>
              <a:t>Who should and shouldn’t get a vaccine?</a:t>
            </a:r>
          </a:p>
          <a:p>
            <a:pPr lvl="0"/>
            <a:r>
              <a:rPr lang="en-US"/>
              <a:t>What about Dr. Friedman’s vaccine studies?</a:t>
            </a:r>
          </a:p>
          <a:p>
            <a:pPr lvl="0"/>
            <a:r>
              <a:rPr lang="en-US"/>
              <a:t>Q and A</a:t>
            </a:r>
          </a:p>
          <a:p>
            <a:pPr>
              <a:buFontTx/>
              <a:buNone/>
              <a:defRPr/>
            </a:pPr>
            <a:r>
              <a:rPr lang="en-US">
                <a:cs typeface="+mn-cs"/>
              </a:rPr>
              <a:t> </a:t>
            </a:r>
          </a:p>
        </p:txBody>
      </p:sp>
    </p:spTree>
    <p:extLst>
      <p:ext uri="{BB962C8B-B14F-4D97-AF65-F5344CB8AC3E}">
        <p14:creationId xmlns:p14="http://schemas.microsoft.com/office/powerpoint/2010/main" val="1565837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514149" y="2810470"/>
            <a:ext cx="5942455" cy="2308324"/>
          </a:xfrm>
          <a:prstGeom prst="rect">
            <a:avLst/>
          </a:prstGeom>
          <a:noFill/>
        </p:spPr>
        <p:txBody>
          <a:bodyPr wrap="square" rtlCol="0">
            <a:spAutoFit/>
          </a:bodyPr>
          <a:lstStyle/>
          <a:p>
            <a:r>
              <a:rPr lang="en-US"/>
              <a:t>Yes.</a:t>
            </a:r>
          </a:p>
          <a:p>
            <a:r>
              <a:rPr lang="en-US"/>
              <a:t>The </a:t>
            </a:r>
            <a:r>
              <a:rPr lang="en-US" err="1"/>
              <a:t>Moderna</a:t>
            </a:r>
            <a:r>
              <a:rPr lang="en-US"/>
              <a:t> vaccine was 100% effective in people 65 or older. </a:t>
            </a:r>
          </a:p>
          <a:p>
            <a:r>
              <a:rPr lang="en-US"/>
              <a:t>It was also 93.4% effective in people between the ages of 18 and 64.</a:t>
            </a:r>
          </a:p>
          <a:p>
            <a:r>
              <a:rPr lang="en-US"/>
              <a:t>The Pfizer vaccine was 93.7% effective in people 56 or older. </a:t>
            </a:r>
          </a:p>
          <a:p>
            <a:r>
              <a:rPr lang="en-US"/>
              <a:t>It was also 95.6% effective in people between the ages of 16 and 55.</a:t>
            </a:r>
          </a:p>
          <a:p>
            <a:endParaRPr lang="en-US"/>
          </a:p>
        </p:txBody>
      </p:sp>
      <p:sp>
        <p:nvSpPr>
          <p:cNvPr id="3" name="TextBox 2">
            <a:extLst>
              <a:ext uri="{FF2B5EF4-FFF2-40B4-BE49-F238E27FC236}">
                <a16:creationId xmlns:a16="http://schemas.microsoft.com/office/drawing/2014/main" id="{76AFADB8-3F67-8D4C-9A81-05C4A55C1776}"/>
              </a:ext>
            </a:extLst>
          </p:cNvPr>
          <p:cNvSpPr txBox="1"/>
          <p:nvPr/>
        </p:nvSpPr>
        <p:spPr>
          <a:xfrm>
            <a:off x="609600" y="1400026"/>
            <a:ext cx="7267249" cy="584775"/>
          </a:xfrm>
          <a:prstGeom prst="rect">
            <a:avLst/>
          </a:prstGeom>
          <a:noFill/>
        </p:spPr>
        <p:txBody>
          <a:bodyPr wrap="square" rtlCol="0">
            <a:spAutoFit/>
          </a:bodyPr>
          <a:lstStyle/>
          <a:p>
            <a:r>
              <a:rPr lang="en-US" sz="3200">
                <a:solidFill>
                  <a:srgbClr val="FF0000"/>
                </a:solidFill>
              </a:rPr>
              <a:t>Were the vaccines effective in older people?</a:t>
            </a:r>
          </a:p>
        </p:txBody>
      </p:sp>
      <p:pic>
        <p:nvPicPr>
          <p:cNvPr id="7" name="Picture 6">
            <a:extLst>
              <a:ext uri="{FF2B5EF4-FFF2-40B4-BE49-F238E27FC236}">
                <a16:creationId xmlns:a16="http://schemas.microsoft.com/office/drawing/2014/main" id="{8EC18282-186A-1B43-8D71-2C3029F0A91B}"/>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2451853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990600" y="2231023"/>
            <a:ext cx="5942455" cy="2308324"/>
          </a:xfrm>
          <a:prstGeom prst="rect">
            <a:avLst/>
          </a:prstGeom>
          <a:noFill/>
        </p:spPr>
        <p:txBody>
          <a:bodyPr wrap="square" rtlCol="0">
            <a:spAutoFit/>
          </a:bodyPr>
          <a:lstStyle/>
          <a:p>
            <a:r>
              <a:rPr lang="en-US"/>
              <a:t>The </a:t>
            </a:r>
            <a:r>
              <a:rPr lang="en-US" err="1"/>
              <a:t>Moderna</a:t>
            </a:r>
            <a:r>
              <a:rPr lang="en-US"/>
              <a:t> vaccine was 95.9% effective in people with a select group of health issues — chronic lung disease, significant cardiac disease, diabetes, liver disease, HIV and severe obesity. For people without these conditions, it was 94% effective.</a:t>
            </a:r>
          </a:p>
          <a:p>
            <a:endParaRPr lang="en-US"/>
          </a:p>
          <a:p>
            <a:r>
              <a:rPr lang="en-US"/>
              <a:t>The Pfizer vaccine was 95.3% effective in people with a wider range of health issues and 94.7% effective in people without them.</a:t>
            </a:r>
          </a:p>
        </p:txBody>
      </p:sp>
      <p:sp>
        <p:nvSpPr>
          <p:cNvPr id="3" name="TextBox 2">
            <a:extLst>
              <a:ext uri="{FF2B5EF4-FFF2-40B4-BE49-F238E27FC236}">
                <a16:creationId xmlns:a16="http://schemas.microsoft.com/office/drawing/2014/main" id="{76AFADB8-3F67-8D4C-9A81-05C4A55C1776}"/>
              </a:ext>
            </a:extLst>
          </p:cNvPr>
          <p:cNvSpPr txBox="1"/>
          <p:nvPr/>
        </p:nvSpPr>
        <p:spPr>
          <a:xfrm>
            <a:off x="609600" y="1400026"/>
            <a:ext cx="7267249" cy="830997"/>
          </a:xfrm>
          <a:prstGeom prst="rect">
            <a:avLst/>
          </a:prstGeom>
          <a:noFill/>
        </p:spPr>
        <p:txBody>
          <a:bodyPr wrap="square" rtlCol="0">
            <a:spAutoFit/>
          </a:bodyPr>
          <a:lstStyle/>
          <a:p>
            <a:r>
              <a:rPr lang="en-US" sz="2400">
                <a:solidFill>
                  <a:srgbClr val="FF0000"/>
                </a:solidFill>
              </a:rPr>
              <a:t>How well did the vaccines work in people with preexisting medical conditions?</a:t>
            </a:r>
          </a:p>
        </p:txBody>
      </p:sp>
      <p:pic>
        <p:nvPicPr>
          <p:cNvPr id="7" name="Picture 6">
            <a:extLst>
              <a:ext uri="{FF2B5EF4-FFF2-40B4-BE49-F238E27FC236}">
                <a16:creationId xmlns:a16="http://schemas.microsoft.com/office/drawing/2014/main" id="{BAA45DBC-DE3C-404B-A62B-A96CC03B8195}"/>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2123376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990600" y="2231023"/>
            <a:ext cx="5942455" cy="2585323"/>
          </a:xfrm>
          <a:prstGeom prst="rect">
            <a:avLst/>
          </a:prstGeom>
          <a:noFill/>
        </p:spPr>
        <p:txBody>
          <a:bodyPr wrap="square" rtlCol="0">
            <a:spAutoFit/>
          </a:bodyPr>
          <a:lstStyle/>
          <a:p>
            <a:r>
              <a:rPr lang="en-US"/>
              <a:t>The Pfizer vaccine was 100% effective for Black study participants and 94.5% effective for Latino participants, slightly below the 94.7% effectiveness for white subjects. In addition, it was 74.4% effective in Asian Americans, and 100% effective in</a:t>
            </a:r>
          </a:p>
          <a:p>
            <a:r>
              <a:rPr lang="en-US"/>
              <a:t>Native Americans and Pacific Islanders.</a:t>
            </a:r>
          </a:p>
          <a:p>
            <a:endParaRPr lang="en-US"/>
          </a:p>
          <a:p>
            <a:r>
              <a:rPr lang="en-US"/>
              <a:t>The </a:t>
            </a:r>
            <a:r>
              <a:rPr lang="en-US" err="1"/>
              <a:t>Moderna</a:t>
            </a:r>
            <a:r>
              <a:rPr lang="en-US"/>
              <a:t> vaccine was 100% effective in Black, Latino</a:t>
            </a:r>
          </a:p>
          <a:p>
            <a:r>
              <a:rPr lang="en-US"/>
              <a:t>and Asian Americans, as well as in people with mixed racial backgrounds. </a:t>
            </a:r>
          </a:p>
        </p:txBody>
      </p:sp>
      <p:sp>
        <p:nvSpPr>
          <p:cNvPr id="3" name="TextBox 2">
            <a:extLst>
              <a:ext uri="{FF2B5EF4-FFF2-40B4-BE49-F238E27FC236}">
                <a16:creationId xmlns:a16="http://schemas.microsoft.com/office/drawing/2014/main" id="{76AFADB8-3F67-8D4C-9A81-05C4A55C1776}"/>
              </a:ext>
            </a:extLst>
          </p:cNvPr>
          <p:cNvSpPr txBox="1"/>
          <p:nvPr/>
        </p:nvSpPr>
        <p:spPr>
          <a:xfrm>
            <a:off x="1295400" y="1385995"/>
            <a:ext cx="7267249" cy="461665"/>
          </a:xfrm>
          <a:prstGeom prst="rect">
            <a:avLst/>
          </a:prstGeom>
          <a:noFill/>
        </p:spPr>
        <p:txBody>
          <a:bodyPr wrap="square" rtlCol="0">
            <a:spAutoFit/>
          </a:bodyPr>
          <a:lstStyle/>
          <a:p>
            <a:r>
              <a:rPr lang="en-US" sz="2400">
                <a:solidFill>
                  <a:srgbClr val="FF0000"/>
                </a:solidFill>
              </a:rPr>
              <a:t>Did the vaccines help people of color?</a:t>
            </a:r>
          </a:p>
        </p:txBody>
      </p:sp>
      <p:pic>
        <p:nvPicPr>
          <p:cNvPr id="7" name="Picture 6">
            <a:extLst>
              <a:ext uri="{FF2B5EF4-FFF2-40B4-BE49-F238E27FC236}">
                <a16:creationId xmlns:a16="http://schemas.microsoft.com/office/drawing/2014/main" id="{C6451BE5-53C0-4E4B-8861-2FF7A3823C82}"/>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4119998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990600" y="2231023"/>
            <a:ext cx="5942455" cy="2031325"/>
          </a:xfrm>
          <a:prstGeom prst="rect">
            <a:avLst/>
          </a:prstGeom>
          <a:noFill/>
        </p:spPr>
        <p:txBody>
          <a:bodyPr wrap="square" rtlCol="0">
            <a:spAutoFit/>
          </a:bodyPr>
          <a:lstStyle/>
          <a:p>
            <a:r>
              <a:rPr lang="en-US"/>
              <a:t>Both vaccines performed slightly better in men than in women.</a:t>
            </a:r>
          </a:p>
          <a:p>
            <a:endParaRPr lang="en-US"/>
          </a:p>
          <a:p>
            <a:r>
              <a:rPr lang="en-US"/>
              <a:t>The </a:t>
            </a:r>
            <a:r>
              <a:rPr lang="en-US" err="1"/>
              <a:t>Moderna</a:t>
            </a:r>
            <a:r>
              <a:rPr lang="en-US"/>
              <a:t> vaccine was 95.5% effective in men and 93.5% effective in women.</a:t>
            </a:r>
          </a:p>
          <a:p>
            <a:r>
              <a:rPr lang="en-US"/>
              <a:t>The Pfizer vaccine was 95.3% effective in men and 93.9% effective in women.</a:t>
            </a:r>
          </a:p>
          <a:p>
            <a:endParaRPr lang="en-US"/>
          </a:p>
        </p:txBody>
      </p:sp>
      <p:sp>
        <p:nvSpPr>
          <p:cNvPr id="3" name="TextBox 2">
            <a:extLst>
              <a:ext uri="{FF2B5EF4-FFF2-40B4-BE49-F238E27FC236}">
                <a16:creationId xmlns:a16="http://schemas.microsoft.com/office/drawing/2014/main" id="{76AFADB8-3F67-8D4C-9A81-05C4A55C1776}"/>
              </a:ext>
            </a:extLst>
          </p:cNvPr>
          <p:cNvSpPr txBox="1"/>
          <p:nvPr/>
        </p:nvSpPr>
        <p:spPr>
          <a:xfrm>
            <a:off x="1361749" y="1416772"/>
            <a:ext cx="7267249" cy="461665"/>
          </a:xfrm>
          <a:prstGeom prst="rect">
            <a:avLst/>
          </a:prstGeom>
          <a:noFill/>
        </p:spPr>
        <p:txBody>
          <a:bodyPr wrap="square" rtlCol="0">
            <a:spAutoFit/>
          </a:bodyPr>
          <a:lstStyle/>
          <a:p>
            <a:r>
              <a:rPr lang="en-US" sz="2400">
                <a:solidFill>
                  <a:srgbClr val="FF0000"/>
                </a:solidFill>
              </a:rPr>
              <a:t>Did the vaccines work equally well in men and women?</a:t>
            </a:r>
          </a:p>
        </p:txBody>
      </p:sp>
      <p:pic>
        <p:nvPicPr>
          <p:cNvPr id="7" name="Picture 6">
            <a:extLst>
              <a:ext uri="{FF2B5EF4-FFF2-40B4-BE49-F238E27FC236}">
                <a16:creationId xmlns:a16="http://schemas.microsoft.com/office/drawing/2014/main" id="{133F8999-0567-C048-B109-C0CE98DD956C}"/>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3067843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990600" y="2231023"/>
            <a:ext cx="5942455" cy="3970318"/>
          </a:xfrm>
          <a:prstGeom prst="rect">
            <a:avLst/>
          </a:prstGeom>
          <a:noFill/>
        </p:spPr>
        <p:txBody>
          <a:bodyPr wrap="square" rtlCol="0">
            <a:spAutoFit/>
          </a:bodyPr>
          <a:lstStyle/>
          <a:p>
            <a:r>
              <a:rPr lang="en-US"/>
              <a:t>The </a:t>
            </a:r>
            <a:r>
              <a:rPr lang="en-US" err="1"/>
              <a:t>Moderna</a:t>
            </a:r>
            <a:r>
              <a:rPr lang="en-US"/>
              <a:t> vaccine was 100% effective at preventing cases of severe COVID-19. </a:t>
            </a:r>
            <a:r>
              <a:rPr lang="en-US">
                <a:solidFill>
                  <a:srgbClr val="FF0000"/>
                </a:solidFill>
              </a:rPr>
              <a:t>Eleven people </a:t>
            </a:r>
            <a:r>
              <a:rPr lang="en-US"/>
              <a:t>in the trial developed severe disease, and all of them were in the group that </a:t>
            </a:r>
            <a:r>
              <a:rPr lang="en-US">
                <a:solidFill>
                  <a:srgbClr val="FF0000"/>
                </a:solidFill>
              </a:rPr>
              <a:t>received the placebo</a:t>
            </a:r>
            <a:r>
              <a:rPr lang="en-US"/>
              <a:t>. Three of those patients were sick enough to be admitted to a hospital.</a:t>
            </a:r>
          </a:p>
          <a:p>
            <a:endParaRPr lang="en-US"/>
          </a:p>
          <a:p>
            <a:r>
              <a:rPr lang="en-US"/>
              <a:t>The Pfizer vaccine was 66.4% effective at preventing cases of severe COVID-19. Of the four study participants who developed severe illnesses after receiving two shots, </a:t>
            </a:r>
            <a:r>
              <a:rPr lang="en-US">
                <a:solidFill>
                  <a:srgbClr val="FF0000"/>
                </a:solidFill>
              </a:rPr>
              <a:t>one had received the vaccine and three </a:t>
            </a:r>
            <a:r>
              <a:rPr lang="en-US" err="1">
                <a:solidFill>
                  <a:srgbClr val="FF0000"/>
                </a:solidFill>
              </a:rPr>
              <a:t>recieved</a:t>
            </a:r>
            <a:r>
              <a:rPr lang="en-US">
                <a:solidFill>
                  <a:srgbClr val="FF0000"/>
                </a:solidFill>
              </a:rPr>
              <a:t> the placebo.</a:t>
            </a:r>
            <a:r>
              <a:rPr lang="en-US"/>
              <a:t> Two of those in the placebo group were hospitalized, including one who was admitted to an intensive care unit.</a:t>
            </a:r>
          </a:p>
          <a:p>
            <a:endParaRPr lang="en-US"/>
          </a:p>
        </p:txBody>
      </p:sp>
      <p:sp>
        <p:nvSpPr>
          <p:cNvPr id="3" name="TextBox 2">
            <a:extLst>
              <a:ext uri="{FF2B5EF4-FFF2-40B4-BE49-F238E27FC236}">
                <a16:creationId xmlns:a16="http://schemas.microsoft.com/office/drawing/2014/main" id="{76AFADB8-3F67-8D4C-9A81-05C4A55C1776}"/>
              </a:ext>
            </a:extLst>
          </p:cNvPr>
          <p:cNvSpPr txBox="1"/>
          <p:nvPr/>
        </p:nvSpPr>
        <p:spPr>
          <a:xfrm>
            <a:off x="1361749" y="1416772"/>
            <a:ext cx="7267249" cy="461665"/>
          </a:xfrm>
          <a:prstGeom prst="rect">
            <a:avLst/>
          </a:prstGeom>
          <a:noFill/>
        </p:spPr>
        <p:txBody>
          <a:bodyPr wrap="square" rtlCol="0">
            <a:spAutoFit/>
          </a:bodyPr>
          <a:lstStyle/>
          <a:p>
            <a:r>
              <a:rPr lang="en-US" sz="2400">
                <a:solidFill>
                  <a:srgbClr val="FF0000"/>
                </a:solidFill>
              </a:rPr>
              <a:t>Did the vaccines prevent severe cases of COVID-19?</a:t>
            </a:r>
          </a:p>
        </p:txBody>
      </p:sp>
      <p:pic>
        <p:nvPicPr>
          <p:cNvPr id="7" name="Picture 6">
            <a:extLst>
              <a:ext uri="{FF2B5EF4-FFF2-40B4-BE49-F238E27FC236}">
                <a16:creationId xmlns:a16="http://schemas.microsoft.com/office/drawing/2014/main" id="{F93148F8-5FFA-334F-AC1B-54EBA6A44E87}"/>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857447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828800" y="2749811"/>
            <a:ext cx="5942455" cy="3139321"/>
          </a:xfrm>
          <a:prstGeom prst="rect">
            <a:avLst/>
          </a:prstGeom>
          <a:noFill/>
        </p:spPr>
        <p:txBody>
          <a:bodyPr wrap="square" rtlCol="0">
            <a:spAutoFit/>
          </a:bodyPr>
          <a:lstStyle/>
          <a:p>
            <a:pPr marL="285750" indent="-285750">
              <a:buFont typeface="Arial" panose="020B0604020202020204" pitchFamily="34" charset="0"/>
              <a:buChar char="•"/>
            </a:pPr>
            <a:r>
              <a:rPr lang="en-US"/>
              <a:t>The Pfizer vaccine needs to be stored at about -95 degrees Celsius, about 50 degrees colder than any vaccine currently used in the US. The vaccine can be put in the </a:t>
            </a:r>
            <a:r>
              <a:rPr lang="en-US">
                <a:solidFill>
                  <a:srgbClr val="FF0000"/>
                </a:solidFill>
                <a:hlinkClick r:id="rId2">
                  <a:extLst>
                    <a:ext uri="{A12FA001-AC4F-418D-AE19-62706E023703}">
                      <ahyp:hlinkClr xmlns:ahyp="http://schemas.microsoft.com/office/drawing/2018/hyperlinkcolor" val="tx"/>
                    </a:ext>
                  </a:extLst>
                </a:hlinkClick>
              </a:rPr>
              <a:t>refrigerator for only up to five days</a:t>
            </a:r>
            <a:r>
              <a:rPr lang="en-US"/>
              <a:t> before it expires.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err="1"/>
              <a:t>Moderna's</a:t>
            </a:r>
            <a:r>
              <a:rPr lang="en-US"/>
              <a:t> vaccine can be kept at about -20 degrees Celsius, or about the temperature of a home freezer. </a:t>
            </a:r>
            <a:r>
              <a:rPr lang="en-US" err="1"/>
              <a:t>Moderna's</a:t>
            </a:r>
            <a:r>
              <a:rPr lang="en-US"/>
              <a:t> vaccine can also be kept in a refrigerator for 30 days before it expires.</a:t>
            </a:r>
          </a:p>
          <a:p>
            <a:endParaRPr lang="en-US"/>
          </a:p>
          <a:p>
            <a:endParaRPr lang="en-US"/>
          </a:p>
        </p:txBody>
      </p:sp>
      <p:pic>
        <p:nvPicPr>
          <p:cNvPr id="7" name="Picture 6">
            <a:extLst>
              <a:ext uri="{FF2B5EF4-FFF2-40B4-BE49-F238E27FC236}">
                <a16:creationId xmlns:a16="http://schemas.microsoft.com/office/drawing/2014/main" id="{FC37AABC-1C7E-9D43-8A50-D406A1ACC32C}"/>
              </a:ext>
            </a:extLst>
          </p:cNvPr>
          <p:cNvPicPr>
            <a:picLocks noChangeAspect="1"/>
          </p:cNvPicPr>
          <p:nvPr/>
        </p:nvPicPr>
        <p:blipFill>
          <a:blip r:embed="rId3"/>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2365193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828800" y="2749811"/>
            <a:ext cx="5942455" cy="2585323"/>
          </a:xfrm>
          <a:prstGeom prst="rect">
            <a:avLst/>
          </a:prstGeom>
          <a:noFill/>
        </p:spPr>
        <p:txBody>
          <a:bodyPr wrap="square" rtlCol="0">
            <a:spAutoFit/>
          </a:bodyPr>
          <a:lstStyle/>
          <a:p>
            <a:pPr marL="285750" indent="-285750">
              <a:buFont typeface="Arial" panose="020B0604020202020204" pitchFamily="34" charset="0"/>
              <a:buChar char="•"/>
            </a:pPr>
            <a:r>
              <a:rPr lang="en-US" err="1"/>
              <a:t>Moderna's</a:t>
            </a:r>
            <a:r>
              <a:rPr lang="en-US"/>
              <a:t> vaccine is administered as two doses given 28 days apart. </a:t>
            </a:r>
          </a:p>
          <a:p>
            <a:pPr marL="285750" indent="-285750">
              <a:buFont typeface="Arial" panose="020B0604020202020204" pitchFamily="34" charset="0"/>
              <a:buChar char="•"/>
            </a:pPr>
            <a:r>
              <a:rPr lang="en-US"/>
              <a:t>Pfizer's vaccine is administered as two doses given 21 days apart.</a:t>
            </a:r>
          </a:p>
          <a:p>
            <a:pPr marL="285750" indent="-285750">
              <a:buFont typeface="Arial" panose="020B0604020202020204" pitchFamily="34" charset="0"/>
              <a:buChar char="•"/>
            </a:pPr>
            <a:r>
              <a:rPr lang="en-US"/>
              <a:t>The </a:t>
            </a:r>
            <a:r>
              <a:rPr lang="en-US" err="1"/>
              <a:t>Moderna</a:t>
            </a:r>
            <a:r>
              <a:rPr lang="en-US"/>
              <a:t> vaccine would be used in people 18 and older.</a:t>
            </a:r>
          </a:p>
          <a:p>
            <a:pPr marL="285750" indent="-285750">
              <a:buFont typeface="Arial" panose="020B0604020202020204" pitchFamily="34" charset="0"/>
              <a:buChar char="•"/>
            </a:pPr>
            <a:r>
              <a:rPr lang="en-US"/>
              <a:t>The Pfizer vaccine is authorized for people 16 and older.</a:t>
            </a:r>
          </a:p>
          <a:p>
            <a:pPr marL="285750" indent="-285750">
              <a:buFont typeface="Arial" panose="020B0604020202020204" pitchFamily="34" charset="0"/>
              <a:buChar char="•"/>
            </a:pPr>
            <a:endParaRPr lang="en-US"/>
          </a:p>
          <a:p>
            <a:endParaRPr lang="en-US"/>
          </a:p>
          <a:p>
            <a:endParaRPr lang="en-US"/>
          </a:p>
        </p:txBody>
      </p:sp>
      <p:pic>
        <p:nvPicPr>
          <p:cNvPr id="7" name="Picture 6">
            <a:extLst>
              <a:ext uri="{FF2B5EF4-FFF2-40B4-BE49-F238E27FC236}">
                <a16:creationId xmlns:a16="http://schemas.microsoft.com/office/drawing/2014/main" id="{09DAB674-9FF6-194D-831D-58175F934BBA}"/>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142568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329758" y="2056686"/>
            <a:ext cx="5942455" cy="5078313"/>
          </a:xfrm>
          <a:prstGeom prst="rect">
            <a:avLst/>
          </a:prstGeom>
          <a:noFill/>
        </p:spPr>
        <p:txBody>
          <a:bodyPr wrap="square" rtlCol="0">
            <a:spAutoFit/>
          </a:bodyPr>
          <a:lstStyle/>
          <a:p>
            <a:pPr marL="285750" indent="-285750">
              <a:buFont typeface="Arial" panose="020B0604020202020204" pitchFamily="34" charset="0"/>
              <a:buChar char="•"/>
            </a:pPr>
            <a:r>
              <a:rPr lang="en-US"/>
              <a:t>If you take a 100,000 people, X will get a heart attack and Y will get a stroke with or without a vaccine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most common adverse reactions to the vaccine have been injection site pain, fatigue, headache, muscle pain, joint pain and chills, according to the document. Swollen lymph nodes have also been reported.</a:t>
            </a:r>
          </a:p>
          <a:p>
            <a:endParaRPr lang="en-US"/>
          </a:p>
          <a:p>
            <a:pPr marL="285750" indent="-285750">
              <a:buFont typeface="Arial" panose="020B0604020202020204" pitchFamily="34" charset="0"/>
              <a:buChar char="•"/>
            </a:pPr>
            <a:r>
              <a:rPr lang="en-US"/>
              <a:t>Short-term pain at the injection site was extremely common with both vaccines. Roughly 90% of those who got the </a:t>
            </a:r>
            <a:r>
              <a:rPr lang="en-US" err="1"/>
              <a:t>Moderna</a:t>
            </a:r>
            <a:r>
              <a:rPr lang="en-US"/>
              <a:t> vaccine reported such pain after their two doses, as did roughly 80% of those who got the Pfizer vaccine. In both trials, injection-site pain was far less common for people who received the placebo.</a:t>
            </a:r>
          </a:p>
          <a:p>
            <a:endParaRPr lang="en-US"/>
          </a:p>
          <a:p>
            <a:endParaRPr lang="en-US"/>
          </a:p>
        </p:txBody>
      </p:sp>
      <p:sp>
        <p:nvSpPr>
          <p:cNvPr id="3" name="TextBox 2">
            <a:extLst>
              <a:ext uri="{FF2B5EF4-FFF2-40B4-BE49-F238E27FC236}">
                <a16:creationId xmlns:a16="http://schemas.microsoft.com/office/drawing/2014/main" id="{76AFADB8-3F67-8D4C-9A81-05C4A55C1776}"/>
              </a:ext>
            </a:extLst>
          </p:cNvPr>
          <p:cNvSpPr txBox="1"/>
          <p:nvPr/>
        </p:nvSpPr>
        <p:spPr>
          <a:xfrm>
            <a:off x="2134497" y="1553261"/>
            <a:ext cx="4332978" cy="461665"/>
          </a:xfrm>
          <a:prstGeom prst="rect">
            <a:avLst/>
          </a:prstGeom>
          <a:noFill/>
        </p:spPr>
        <p:txBody>
          <a:bodyPr wrap="square" rtlCol="0">
            <a:spAutoFit/>
          </a:bodyPr>
          <a:lstStyle/>
          <a:p>
            <a:r>
              <a:rPr lang="en-US" sz="2400" dirty="0">
                <a:solidFill>
                  <a:srgbClr val="FF0000"/>
                </a:solidFill>
              </a:rPr>
              <a:t>Adverse Effects</a:t>
            </a:r>
          </a:p>
        </p:txBody>
      </p:sp>
      <p:pic>
        <p:nvPicPr>
          <p:cNvPr id="7" name="Picture 6">
            <a:extLst>
              <a:ext uri="{FF2B5EF4-FFF2-40B4-BE49-F238E27FC236}">
                <a16:creationId xmlns:a16="http://schemas.microsoft.com/office/drawing/2014/main" id="{5E849691-1B7C-3E48-A1EC-EB92FBC71A42}"/>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811271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329758" y="2056686"/>
            <a:ext cx="5942455" cy="646331"/>
          </a:xfrm>
          <a:prstGeom prst="rect">
            <a:avLst/>
          </a:prstGeom>
          <a:noFill/>
        </p:spPr>
        <p:txBody>
          <a:bodyPr wrap="square" rtlCol="0">
            <a:spAutoFit/>
          </a:bodyPr>
          <a:lstStyle/>
          <a:p>
            <a:endParaRPr lang="en-US" dirty="0"/>
          </a:p>
          <a:p>
            <a:endParaRPr lang="en-US" dirty="0"/>
          </a:p>
        </p:txBody>
      </p:sp>
      <p:sp>
        <p:nvSpPr>
          <p:cNvPr id="3" name="TextBox 2">
            <a:extLst>
              <a:ext uri="{FF2B5EF4-FFF2-40B4-BE49-F238E27FC236}">
                <a16:creationId xmlns:a16="http://schemas.microsoft.com/office/drawing/2014/main" id="{76AFADB8-3F67-8D4C-9A81-05C4A55C1776}"/>
              </a:ext>
            </a:extLst>
          </p:cNvPr>
          <p:cNvSpPr txBox="1"/>
          <p:nvPr/>
        </p:nvSpPr>
        <p:spPr>
          <a:xfrm>
            <a:off x="2178742" y="1025902"/>
            <a:ext cx="4332978" cy="461665"/>
          </a:xfrm>
          <a:prstGeom prst="rect">
            <a:avLst/>
          </a:prstGeom>
          <a:noFill/>
        </p:spPr>
        <p:txBody>
          <a:bodyPr wrap="square" rtlCol="0">
            <a:spAutoFit/>
          </a:bodyPr>
          <a:lstStyle/>
          <a:p>
            <a:r>
              <a:rPr lang="en-US" sz="2400" dirty="0">
                <a:solidFill>
                  <a:srgbClr val="FF0000"/>
                </a:solidFill>
              </a:rPr>
              <a:t>Adverse Effects</a:t>
            </a:r>
          </a:p>
        </p:txBody>
      </p:sp>
      <p:pic>
        <p:nvPicPr>
          <p:cNvPr id="7" name="Picture 6">
            <a:extLst>
              <a:ext uri="{FF2B5EF4-FFF2-40B4-BE49-F238E27FC236}">
                <a16:creationId xmlns:a16="http://schemas.microsoft.com/office/drawing/2014/main" id="{5E849691-1B7C-3E48-A1EC-EB92FBC71A42}"/>
              </a:ext>
            </a:extLst>
          </p:cNvPr>
          <p:cNvPicPr>
            <a:picLocks noChangeAspect="1"/>
          </p:cNvPicPr>
          <p:nvPr/>
        </p:nvPicPr>
        <p:blipFill>
          <a:blip r:embed="rId2"/>
          <a:stretch>
            <a:fillRect/>
          </a:stretch>
        </p:blipFill>
        <p:spPr>
          <a:xfrm>
            <a:off x="1757363" y="336216"/>
            <a:ext cx="3086100" cy="482600"/>
          </a:xfrm>
          <a:prstGeom prst="rect">
            <a:avLst/>
          </a:prstGeom>
        </p:spPr>
      </p:pic>
      <p:graphicFrame>
        <p:nvGraphicFramePr>
          <p:cNvPr id="6" name="Table 5">
            <a:extLst>
              <a:ext uri="{FF2B5EF4-FFF2-40B4-BE49-F238E27FC236}">
                <a16:creationId xmlns:a16="http://schemas.microsoft.com/office/drawing/2014/main" id="{2B5AD989-D7A0-CA4C-A3CE-147DEEF8B987}"/>
              </a:ext>
            </a:extLst>
          </p:cNvPr>
          <p:cNvGraphicFramePr>
            <a:graphicFrameLocks noGrp="1"/>
          </p:cNvGraphicFramePr>
          <p:nvPr>
            <p:extLst>
              <p:ext uri="{D42A27DB-BD31-4B8C-83A1-F6EECF244321}">
                <p14:modId xmlns:p14="http://schemas.microsoft.com/office/powerpoint/2010/main" val="253806301"/>
              </p:ext>
            </p:extLst>
          </p:nvPr>
        </p:nvGraphicFramePr>
        <p:xfrm>
          <a:off x="578503" y="2056686"/>
          <a:ext cx="7986993" cy="4566102"/>
        </p:xfrm>
        <a:graphic>
          <a:graphicData uri="http://schemas.openxmlformats.org/drawingml/2006/table">
            <a:tbl>
              <a:tblPr/>
              <a:tblGrid>
                <a:gridCol w="2662331">
                  <a:extLst>
                    <a:ext uri="{9D8B030D-6E8A-4147-A177-3AD203B41FA5}">
                      <a16:colId xmlns:a16="http://schemas.microsoft.com/office/drawing/2014/main" val="4233555402"/>
                    </a:ext>
                  </a:extLst>
                </a:gridCol>
                <a:gridCol w="2662331">
                  <a:extLst>
                    <a:ext uri="{9D8B030D-6E8A-4147-A177-3AD203B41FA5}">
                      <a16:colId xmlns:a16="http://schemas.microsoft.com/office/drawing/2014/main" val="1069453356"/>
                    </a:ext>
                  </a:extLst>
                </a:gridCol>
                <a:gridCol w="2662331">
                  <a:extLst>
                    <a:ext uri="{9D8B030D-6E8A-4147-A177-3AD203B41FA5}">
                      <a16:colId xmlns:a16="http://schemas.microsoft.com/office/drawing/2014/main" val="3798798151"/>
                    </a:ext>
                  </a:extLst>
                </a:gridCol>
              </a:tblGrid>
              <a:tr h="532466">
                <a:tc>
                  <a:txBody>
                    <a:bodyPr/>
                    <a:lstStyle/>
                    <a:p>
                      <a:br>
                        <a:rPr lang="en-US" sz="1700">
                          <a:effectLst/>
                          <a:latin typeface="Times New Roman" panose="02020603050405020304" pitchFamily="18" charset="0"/>
                        </a:rPr>
                      </a:br>
                      <a:endParaRPr lang="en-US" sz="1700">
                        <a:effectLst/>
                        <a:latin typeface="Times New Roman" panose="02020603050405020304" pitchFamily="18" charset="0"/>
                      </a:endParaRP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14288" cap="flat" cmpd="sng" algn="ctr">
                      <a:solidFill>
                        <a:srgbClr val="000000"/>
                      </a:solidFill>
                      <a:prstDash val="solid"/>
                      <a:round/>
                      <a:headEnd type="none" w="med" len="med"/>
                      <a:tailEnd type="none" w="med" len="med"/>
                    </a:lnT>
                    <a:lnB w="14288" cap="flat" cmpd="sng" algn="ctr">
                      <a:solidFill>
                        <a:srgbClr val="000000"/>
                      </a:solidFill>
                      <a:prstDash val="solid"/>
                      <a:round/>
                      <a:headEnd type="none" w="med" len="med"/>
                      <a:tailEnd type="none" w="med" len="med"/>
                    </a:lnB>
                  </a:tcPr>
                </a:tc>
                <a:tc>
                  <a:txBody>
                    <a:bodyPr/>
                    <a:lstStyle/>
                    <a:p>
                      <a:pPr algn="ctr"/>
                      <a:r>
                        <a:rPr lang="en-US" sz="1700" b="1">
                          <a:effectLst/>
                          <a:latin typeface="Times New Roman" panose="02020603050405020304" pitchFamily="18" charset="0"/>
                        </a:rPr>
                        <a:t>BNT162b2 (30 </a:t>
                      </a:r>
                      <a:r>
                        <a:rPr lang="el-GR" sz="1700" b="1">
                          <a:effectLst/>
                          <a:latin typeface="Times New Roman" panose="02020603050405020304" pitchFamily="18" charset="0"/>
                        </a:rPr>
                        <a:t>μ</a:t>
                      </a:r>
                      <a:r>
                        <a:rPr lang="en-US" sz="1700" b="1">
                          <a:effectLst/>
                          <a:latin typeface="Times New Roman" panose="02020603050405020304" pitchFamily="18" charset="0"/>
                        </a:rPr>
                        <a:t>g)</a:t>
                      </a:r>
                      <a:endParaRPr lang="en-US" sz="1700">
                        <a:effectLst/>
                        <a:latin typeface="Times New Roman" panose="02020603050405020304" pitchFamily="18" charset="0"/>
                      </a:endParaRPr>
                    </a:p>
                    <a:p>
                      <a:pPr algn="ctr"/>
                      <a:r>
                        <a:rPr lang="en-US" sz="1700" b="1">
                          <a:effectLst/>
                          <a:latin typeface="Times New Roman" panose="02020603050405020304" pitchFamily="18" charset="0"/>
                        </a:rPr>
                        <a:t>(Na=21621)</a:t>
                      </a:r>
                      <a:endParaRPr lang="en-US" sz="1700">
                        <a:effectLst/>
                        <a:latin typeface="Times New Roman" panose="02020603050405020304" pitchFamily="18" charset="0"/>
                      </a:endParaRP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14288" cap="flat" cmpd="sng" algn="ctr">
                      <a:solidFill>
                        <a:srgbClr val="000000"/>
                      </a:solidFill>
                      <a:prstDash val="solid"/>
                      <a:round/>
                      <a:headEnd type="none" w="med" len="med"/>
                      <a:tailEnd type="none" w="med" len="med"/>
                    </a:lnT>
                    <a:lnB w="14288" cap="flat" cmpd="sng" algn="ctr">
                      <a:solidFill>
                        <a:srgbClr val="000000"/>
                      </a:solidFill>
                      <a:prstDash val="solid"/>
                      <a:round/>
                      <a:headEnd type="none" w="med" len="med"/>
                      <a:tailEnd type="none" w="med" len="med"/>
                    </a:lnB>
                  </a:tcPr>
                </a:tc>
                <a:tc>
                  <a:txBody>
                    <a:bodyPr/>
                    <a:lstStyle/>
                    <a:p>
                      <a:r>
                        <a:rPr lang="en-US" sz="1700" b="1">
                          <a:effectLst/>
                          <a:latin typeface="Times New Roman" panose="02020603050405020304" pitchFamily="18" charset="0"/>
                        </a:rPr>
                        <a:t>Placebo (Na=21631)</a:t>
                      </a:r>
                      <a:endParaRPr lang="en-US" sz="1700">
                        <a:effectLst/>
                        <a:latin typeface="Times New Roman" panose="02020603050405020304" pitchFamily="18" charset="0"/>
                      </a:endParaRP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14288" cap="flat" cmpd="sng" algn="ctr">
                      <a:solidFill>
                        <a:srgbClr val="000000"/>
                      </a:solidFill>
                      <a:prstDash val="solid"/>
                      <a:round/>
                      <a:headEnd type="none" w="med" len="med"/>
                      <a:tailEnd type="none" w="med" len="med"/>
                    </a:lnT>
                    <a:lnB w="1428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1304127"/>
                  </a:ext>
                </a:extLst>
              </a:tr>
              <a:tr h="266233">
                <a:tc>
                  <a:txBody>
                    <a:bodyPr/>
                    <a:lstStyle/>
                    <a:p>
                      <a:r>
                        <a:rPr lang="en-US" sz="1700" b="1">
                          <a:effectLst/>
                          <a:latin typeface="Times New Roman" panose="02020603050405020304" pitchFamily="18" charset="0"/>
                        </a:rPr>
                        <a:t>Adverse Event</a:t>
                      </a:r>
                      <a:endParaRPr lang="en-US" sz="1700">
                        <a:effectLst/>
                        <a:latin typeface="Times New Roman" panose="02020603050405020304" pitchFamily="18" charset="0"/>
                      </a:endParaRP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14288" cap="flat" cmpd="sng" algn="ctr">
                      <a:solidFill>
                        <a:srgbClr val="000000"/>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ctr"/>
                      <a:r>
                        <a:rPr lang="en-US" sz="1700" b="1" dirty="0">
                          <a:effectLst/>
                          <a:latin typeface="Times New Roman" panose="02020603050405020304" pitchFamily="18" charset="0"/>
                        </a:rPr>
                        <a:t>n (%)</a:t>
                      </a:r>
                      <a:endParaRPr lang="en-US" sz="1700" dirty="0">
                        <a:effectLst/>
                        <a:latin typeface="Times New Roman" panose="02020603050405020304" pitchFamily="18" charset="0"/>
                      </a:endParaRP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14288" cap="flat" cmpd="sng" algn="ctr">
                      <a:solidFill>
                        <a:srgbClr val="000000"/>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r>
                        <a:rPr lang="en-US" sz="1700" b="1" dirty="0">
                          <a:effectLst/>
                          <a:latin typeface="Times New Roman" panose="02020603050405020304" pitchFamily="18" charset="0"/>
                        </a:rPr>
                        <a:t>n (%)</a:t>
                      </a:r>
                      <a:endParaRPr lang="en-US" sz="1700" dirty="0">
                        <a:effectLst/>
                        <a:latin typeface="Times New Roman" panose="02020603050405020304" pitchFamily="18" charset="0"/>
                      </a:endParaRP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14288" cap="flat" cmpd="sng" algn="ctr">
                      <a:solidFill>
                        <a:srgbClr val="000000"/>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61689855"/>
                  </a:ext>
                </a:extLst>
              </a:tr>
              <a:tr h="266233">
                <a:tc>
                  <a:txBody>
                    <a:bodyPr/>
                    <a:lstStyle/>
                    <a:p>
                      <a:r>
                        <a:rPr lang="en-US" sz="1700">
                          <a:effectLst/>
                          <a:latin typeface="Times New Roman" panose="02020603050405020304" pitchFamily="18" charset="0"/>
                        </a:rPr>
                        <a:t>Any event</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20955" cap="flat" cmpd="sng" algn="ctr">
                      <a:solidFill>
                        <a:srgbClr val="FFFFFF"/>
                      </a:solidFill>
                      <a:prstDash val="solid"/>
                      <a:round/>
                      <a:headEnd type="none" w="med" len="med"/>
                      <a:tailEnd type="none" w="med" len="med"/>
                    </a:lnB>
                  </a:tcPr>
                </a:tc>
                <a:tc>
                  <a:txBody>
                    <a:bodyPr/>
                    <a:lstStyle/>
                    <a:p>
                      <a:pPr algn="ctr"/>
                      <a:r>
                        <a:rPr lang="en-US" sz="1700">
                          <a:effectLst/>
                          <a:latin typeface="Times New Roman" panose="02020603050405020304" pitchFamily="18" charset="0"/>
                        </a:rPr>
                        <a:t>5770 (26.7)</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r>
                        <a:rPr lang="en-US" sz="1700">
                          <a:effectLst/>
                          <a:latin typeface="Times New Roman" panose="02020603050405020304" pitchFamily="18" charset="0"/>
                        </a:rPr>
                        <a:t>2638 (12.2)</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36722111"/>
                  </a:ext>
                </a:extLst>
              </a:tr>
              <a:tr h="266233">
                <a:tc>
                  <a:txBody>
                    <a:bodyPr/>
                    <a:lstStyle/>
                    <a:p>
                      <a:r>
                        <a:rPr lang="en-US" sz="1700">
                          <a:effectLst/>
                          <a:latin typeface="Times New Roman" panose="02020603050405020304" pitchFamily="18" charset="0"/>
                        </a:rPr>
                        <a:t>Related</a:t>
                      </a:r>
                      <a:endParaRPr lang="en-US" sz="1700" dirty="0">
                        <a:effectLst/>
                        <a:latin typeface="Times New Roman" panose="02020603050405020304" pitchFamily="18" charset="0"/>
                      </a:endParaRP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20955" cap="flat" cmpd="sng" algn="ctr">
                      <a:solidFill>
                        <a:srgbClr val="FFFFF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ctr"/>
                      <a:r>
                        <a:rPr lang="en-US" sz="1700">
                          <a:effectLst/>
                          <a:latin typeface="Times New Roman" panose="02020603050405020304" pitchFamily="18" charset="0"/>
                        </a:rPr>
                        <a:t>4484 (20.7)</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r>
                        <a:rPr lang="en-US" sz="1700">
                          <a:effectLst/>
                          <a:latin typeface="Times New Roman" panose="02020603050405020304" pitchFamily="18" charset="0"/>
                        </a:rPr>
                        <a:t>1095 (5.1)</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97773330"/>
                  </a:ext>
                </a:extLst>
              </a:tr>
              <a:tr h="266233">
                <a:tc>
                  <a:txBody>
                    <a:bodyPr/>
                    <a:lstStyle/>
                    <a:p>
                      <a:r>
                        <a:rPr lang="en-US" sz="1700">
                          <a:effectLst/>
                          <a:latin typeface="Times New Roman" panose="02020603050405020304" pitchFamily="18" charset="0"/>
                        </a:rPr>
                        <a:t>Severe</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ctr"/>
                      <a:r>
                        <a:rPr lang="en-US" sz="1700">
                          <a:effectLst/>
                          <a:latin typeface="Times New Roman" panose="02020603050405020304" pitchFamily="18" charset="0"/>
                        </a:rPr>
                        <a:t>240 (1.1)</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r>
                        <a:rPr lang="en-US" sz="1700">
                          <a:effectLst/>
                          <a:latin typeface="Times New Roman" panose="02020603050405020304" pitchFamily="18" charset="0"/>
                        </a:rPr>
                        <a:t>139 (0.6)</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05905422"/>
                  </a:ext>
                </a:extLst>
              </a:tr>
              <a:tr h="266233">
                <a:tc>
                  <a:txBody>
                    <a:bodyPr/>
                    <a:lstStyle/>
                    <a:p>
                      <a:r>
                        <a:rPr lang="en-US" sz="1700">
                          <a:effectLst/>
                          <a:latin typeface="Times New Roman" panose="02020603050405020304" pitchFamily="18" charset="0"/>
                        </a:rPr>
                        <a:t>Life-threatening</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ctr"/>
                      <a:r>
                        <a:rPr lang="en-US" sz="1700">
                          <a:effectLst/>
                          <a:latin typeface="Times New Roman" panose="02020603050405020304" pitchFamily="18" charset="0"/>
                        </a:rPr>
                        <a:t>21 (0.1)</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r>
                        <a:rPr lang="en-US" sz="1700">
                          <a:effectLst/>
                          <a:latin typeface="Times New Roman" panose="02020603050405020304" pitchFamily="18" charset="0"/>
                        </a:rPr>
                        <a:t>24 (0.1)</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9364307"/>
                  </a:ext>
                </a:extLst>
              </a:tr>
              <a:tr h="266233">
                <a:tc>
                  <a:txBody>
                    <a:bodyPr/>
                    <a:lstStyle/>
                    <a:p>
                      <a:r>
                        <a:rPr lang="en-US" sz="1700" baseline="0">
                          <a:solidFill>
                            <a:srgbClr val="FF0000"/>
                          </a:solidFill>
                          <a:effectLst/>
                          <a:latin typeface="Times New Roman" panose="02020603050405020304" pitchFamily="18" charset="0"/>
                        </a:rPr>
                        <a:t>Any serious adverse event</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20955" cap="flat" cmpd="sng" algn="ctr">
                      <a:solidFill>
                        <a:srgbClr val="FFFFFF"/>
                      </a:solidFill>
                      <a:prstDash val="solid"/>
                      <a:round/>
                      <a:headEnd type="none" w="med" len="med"/>
                      <a:tailEnd type="none" w="med" len="med"/>
                    </a:lnB>
                  </a:tcPr>
                </a:tc>
                <a:tc>
                  <a:txBody>
                    <a:bodyPr/>
                    <a:lstStyle/>
                    <a:p>
                      <a:pPr algn="ctr"/>
                      <a:r>
                        <a:rPr lang="en-US" sz="1700" baseline="0">
                          <a:solidFill>
                            <a:srgbClr val="FF0000"/>
                          </a:solidFill>
                          <a:effectLst/>
                          <a:latin typeface="Times New Roman" panose="02020603050405020304" pitchFamily="18" charset="0"/>
                        </a:rPr>
                        <a:t>126 (0.6)</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r>
                        <a:rPr lang="en-US" sz="1700" baseline="0" dirty="0">
                          <a:solidFill>
                            <a:srgbClr val="FF0000"/>
                          </a:solidFill>
                          <a:effectLst/>
                          <a:latin typeface="Times New Roman" panose="02020603050405020304" pitchFamily="18" charset="0"/>
                        </a:rPr>
                        <a:t>111 (0.5)</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7419671"/>
                  </a:ext>
                </a:extLst>
              </a:tr>
              <a:tr h="266233">
                <a:tc>
                  <a:txBody>
                    <a:bodyPr/>
                    <a:lstStyle/>
                    <a:p>
                      <a:r>
                        <a:rPr lang="en-US" sz="1700" dirty="0">
                          <a:effectLst/>
                          <a:latin typeface="Times New Roman" panose="02020603050405020304" pitchFamily="18" charset="0"/>
                        </a:rPr>
                        <a:t>Related</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20955" cap="flat" cmpd="sng" algn="ctr">
                      <a:solidFill>
                        <a:srgbClr val="FFFFF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ctr"/>
                      <a:r>
                        <a:rPr lang="en-US" sz="1700">
                          <a:effectLst/>
                          <a:latin typeface="Times New Roman" panose="02020603050405020304" pitchFamily="18" charset="0"/>
                        </a:rPr>
                        <a:t>4 (0.0)</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ctr"/>
                      <a:r>
                        <a:rPr lang="en-US" sz="1700" dirty="0">
                          <a:effectLst/>
                          <a:latin typeface="Times New Roman" panose="02020603050405020304" pitchFamily="18" charset="0"/>
                        </a:rPr>
                        <a:t>0</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13119036"/>
                  </a:ext>
                </a:extLst>
              </a:tr>
              <a:tr h="266233">
                <a:tc>
                  <a:txBody>
                    <a:bodyPr/>
                    <a:lstStyle/>
                    <a:p>
                      <a:r>
                        <a:rPr lang="en-US" sz="1700">
                          <a:effectLst/>
                          <a:latin typeface="Times New Roman" panose="02020603050405020304" pitchFamily="18" charset="0"/>
                        </a:rPr>
                        <a:t>Severe</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ctr"/>
                      <a:r>
                        <a:rPr lang="en-US" sz="1700">
                          <a:effectLst/>
                          <a:latin typeface="Times New Roman" panose="02020603050405020304" pitchFamily="18" charset="0"/>
                        </a:rPr>
                        <a:t>71 (0.3)</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r>
                        <a:rPr lang="en-US" sz="1700">
                          <a:effectLst/>
                          <a:latin typeface="Times New Roman" panose="02020603050405020304" pitchFamily="18" charset="0"/>
                        </a:rPr>
                        <a:t>68 (0.3)</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85213222"/>
                  </a:ext>
                </a:extLst>
              </a:tr>
              <a:tr h="266233">
                <a:tc>
                  <a:txBody>
                    <a:bodyPr/>
                    <a:lstStyle/>
                    <a:p>
                      <a:r>
                        <a:rPr lang="en-US" sz="1700">
                          <a:effectLst/>
                          <a:latin typeface="Times New Roman" panose="02020603050405020304" pitchFamily="18" charset="0"/>
                        </a:rPr>
                        <a:t>Life-threatening</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ctr"/>
                      <a:r>
                        <a:rPr lang="en-US" sz="1700">
                          <a:effectLst/>
                          <a:latin typeface="Times New Roman" panose="02020603050405020304" pitchFamily="18" charset="0"/>
                        </a:rPr>
                        <a:t>21 (0.1)</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r>
                        <a:rPr lang="en-US" sz="1700">
                          <a:effectLst/>
                          <a:latin typeface="Times New Roman" panose="02020603050405020304" pitchFamily="18" charset="0"/>
                        </a:rPr>
                        <a:t>23 (0.1)</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96387117"/>
                  </a:ext>
                </a:extLst>
              </a:tr>
              <a:tr h="532466">
                <a:tc>
                  <a:txBody>
                    <a:bodyPr/>
                    <a:lstStyle/>
                    <a:p>
                      <a:r>
                        <a:rPr lang="en-US" sz="1700">
                          <a:effectLst/>
                          <a:latin typeface="Times New Roman" panose="02020603050405020304" pitchFamily="18" charset="0"/>
                        </a:rPr>
                        <a:t>Any adverse event leading to withdrawal</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20955" cap="flat" cmpd="sng" algn="ctr">
                      <a:solidFill>
                        <a:srgbClr val="FFFFFF"/>
                      </a:solidFill>
                      <a:prstDash val="solid"/>
                      <a:round/>
                      <a:headEnd type="none" w="med" len="med"/>
                      <a:tailEnd type="none" w="med" len="med"/>
                    </a:lnB>
                  </a:tcPr>
                </a:tc>
                <a:tc>
                  <a:txBody>
                    <a:bodyPr/>
                    <a:lstStyle/>
                    <a:p>
                      <a:pPr algn="ctr"/>
                      <a:r>
                        <a:rPr lang="en-US" sz="1700">
                          <a:effectLst/>
                          <a:latin typeface="Times New Roman" panose="02020603050405020304" pitchFamily="18" charset="0"/>
                        </a:rPr>
                        <a:t>37 (0.2)</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r>
                        <a:rPr lang="en-US" sz="1700">
                          <a:effectLst/>
                          <a:latin typeface="Times New Roman" panose="02020603050405020304" pitchFamily="18" charset="0"/>
                        </a:rPr>
                        <a:t>30 (0.1)</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27493663"/>
                  </a:ext>
                </a:extLst>
              </a:tr>
              <a:tr h="266233">
                <a:tc>
                  <a:txBody>
                    <a:bodyPr/>
                    <a:lstStyle/>
                    <a:p>
                      <a:r>
                        <a:rPr lang="en-US" sz="1700" dirty="0">
                          <a:effectLst/>
                          <a:latin typeface="Times New Roman" panose="02020603050405020304" pitchFamily="18" charset="0"/>
                        </a:rPr>
                        <a:t>Related</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20955" cap="flat" cmpd="sng" algn="ctr">
                      <a:solidFill>
                        <a:srgbClr val="FFFFF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ctr"/>
                      <a:r>
                        <a:rPr lang="en-US" sz="1700">
                          <a:effectLst/>
                          <a:latin typeface="Times New Roman" panose="02020603050405020304" pitchFamily="18" charset="0"/>
                        </a:rPr>
                        <a:t>16 (0.1)</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r>
                        <a:rPr lang="en-US" sz="1700">
                          <a:effectLst/>
                          <a:latin typeface="Times New Roman" panose="02020603050405020304" pitchFamily="18" charset="0"/>
                        </a:rPr>
                        <a:t>9 (0.0)</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70654787"/>
                  </a:ext>
                </a:extLst>
              </a:tr>
              <a:tr h="266233">
                <a:tc>
                  <a:txBody>
                    <a:bodyPr/>
                    <a:lstStyle/>
                    <a:p>
                      <a:r>
                        <a:rPr lang="en-US" sz="1700">
                          <a:effectLst/>
                          <a:latin typeface="Times New Roman" panose="02020603050405020304" pitchFamily="18" charset="0"/>
                        </a:rPr>
                        <a:t>Severe</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ctr"/>
                      <a:r>
                        <a:rPr lang="en-US" sz="1700">
                          <a:effectLst/>
                          <a:latin typeface="Times New Roman" panose="02020603050405020304" pitchFamily="18" charset="0"/>
                        </a:rPr>
                        <a:t>13 (0.1)</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r>
                        <a:rPr lang="en-US" sz="1700">
                          <a:effectLst/>
                          <a:latin typeface="Times New Roman" panose="02020603050405020304" pitchFamily="18" charset="0"/>
                        </a:rPr>
                        <a:t>9 (0.0)</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41545560"/>
                  </a:ext>
                </a:extLst>
              </a:tr>
              <a:tr h="306374">
                <a:tc>
                  <a:txBody>
                    <a:bodyPr/>
                    <a:lstStyle/>
                    <a:p>
                      <a:r>
                        <a:rPr lang="en-US" sz="1700" baseline="0">
                          <a:solidFill>
                            <a:srgbClr val="FF0000"/>
                          </a:solidFill>
                          <a:effectLst/>
                          <a:latin typeface="Times New Roman" panose="02020603050405020304" pitchFamily="18" charset="0"/>
                        </a:rPr>
                        <a:t>Life-threatening</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ctr"/>
                      <a:r>
                        <a:rPr lang="en-US" sz="1700" baseline="0">
                          <a:solidFill>
                            <a:srgbClr val="FF0000"/>
                          </a:solidFill>
                          <a:effectLst/>
                          <a:latin typeface="Times New Roman" panose="02020603050405020304" pitchFamily="18" charset="0"/>
                        </a:rPr>
                        <a:t>3 (0.0)</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r>
                        <a:rPr lang="en-US" sz="1700" baseline="0">
                          <a:solidFill>
                            <a:srgbClr val="FF0000"/>
                          </a:solidFill>
                          <a:effectLst/>
                          <a:latin typeface="Times New Roman" panose="02020603050405020304" pitchFamily="18" charset="0"/>
                        </a:rPr>
                        <a:t>6 (0.0)</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17155363"/>
                  </a:ext>
                </a:extLst>
              </a:tr>
              <a:tr h="266233">
                <a:tc>
                  <a:txBody>
                    <a:bodyPr/>
                    <a:lstStyle/>
                    <a:p>
                      <a:r>
                        <a:rPr lang="en-US" sz="1700" baseline="0">
                          <a:solidFill>
                            <a:srgbClr val="FF0000"/>
                          </a:solidFill>
                          <a:effectLst/>
                          <a:latin typeface="Times New Roman" panose="02020603050405020304" pitchFamily="18" charset="0"/>
                        </a:rPr>
                        <a:t>Death</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14288" cap="flat" cmpd="sng" algn="ctr">
                      <a:solidFill>
                        <a:srgbClr val="000000"/>
                      </a:solidFill>
                      <a:prstDash val="solid"/>
                      <a:round/>
                      <a:headEnd type="none" w="med" len="med"/>
                      <a:tailEnd type="none" w="med" len="med"/>
                    </a:lnB>
                  </a:tcPr>
                </a:tc>
                <a:tc>
                  <a:txBody>
                    <a:bodyPr/>
                    <a:lstStyle/>
                    <a:p>
                      <a:pPr algn="ctr"/>
                      <a:r>
                        <a:rPr lang="en-US" sz="1700" baseline="0">
                          <a:solidFill>
                            <a:srgbClr val="FF0000"/>
                          </a:solidFill>
                          <a:effectLst/>
                          <a:latin typeface="Times New Roman" panose="02020603050405020304" pitchFamily="18" charset="0"/>
                        </a:rPr>
                        <a:t>2 (0.0)</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14288" cap="flat" cmpd="sng" algn="ctr">
                      <a:solidFill>
                        <a:srgbClr val="000000"/>
                      </a:solidFill>
                      <a:prstDash val="solid"/>
                      <a:round/>
                      <a:headEnd type="none" w="med" len="med"/>
                      <a:tailEnd type="none" w="med" len="med"/>
                    </a:lnB>
                  </a:tcPr>
                </a:tc>
                <a:tc>
                  <a:txBody>
                    <a:bodyPr/>
                    <a:lstStyle/>
                    <a:p>
                      <a:r>
                        <a:rPr lang="en-US" sz="1700" baseline="0" dirty="0">
                          <a:solidFill>
                            <a:srgbClr val="FF0000"/>
                          </a:solidFill>
                          <a:effectLst/>
                          <a:latin typeface="Times New Roman" panose="02020603050405020304" pitchFamily="18" charset="0"/>
                        </a:rPr>
                        <a:t>4 (0.0)</a:t>
                      </a:r>
                    </a:p>
                  </a:txBody>
                  <a:tcPr marL="46221" marR="46221" marT="0" marB="0">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14288"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6045111"/>
                  </a:ext>
                </a:extLst>
              </a:tr>
            </a:tbl>
          </a:graphicData>
        </a:graphic>
      </p:graphicFrame>
      <p:sp>
        <p:nvSpPr>
          <p:cNvPr id="9" name="Rectangle 2">
            <a:extLst>
              <a:ext uri="{FF2B5EF4-FFF2-40B4-BE49-F238E27FC236}">
                <a16:creationId xmlns:a16="http://schemas.microsoft.com/office/drawing/2014/main" id="{057D5BDE-BBBA-9C4D-9B5F-8FFFFAD371E0}"/>
              </a:ext>
            </a:extLst>
          </p:cNvPr>
          <p:cNvSpPr>
            <a:spLocks noChangeArrowheads="1"/>
          </p:cNvSpPr>
          <p:nvPr/>
        </p:nvSpPr>
        <p:spPr bwMode="auto">
          <a:xfrm>
            <a:off x="577850" y="205668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7294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514149" y="2810470"/>
            <a:ext cx="5942455" cy="2585323"/>
          </a:xfrm>
          <a:prstGeom prst="rect">
            <a:avLst/>
          </a:prstGeom>
          <a:noFill/>
        </p:spPr>
        <p:txBody>
          <a:bodyPr wrap="square" rtlCol="0">
            <a:spAutoFit/>
          </a:bodyPr>
          <a:lstStyle/>
          <a:p>
            <a:pPr marL="285750" indent="-285750">
              <a:buFont typeface="Arial" panose="020B0604020202020204" pitchFamily="34" charset="0"/>
              <a:buChar char="•"/>
            </a:pPr>
            <a:r>
              <a:rPr lang="en-US" sz="2400"/>
              <a:t>The number to date in the US is 6 people out of 272,000 doses administered had allergic reaction.  </a:t>
            </a:r>
          </a:p>
          <a:p>
            <a:pPr marL="285750" indent="-285750">
              <a:buFont typeface="Arial" panose="020B0604020202020204" pitchFamily="34" charset="0"/>
              <a:buChar char="•"/>
            </a:pPr>
            <a:r>
              <a:rPr lang="en-US" sz="2400"/>
              <a:t>They all occurred within a 30 minute window and were treatable.</a:t>
            </a:r>
          </a:p>
          <a:p>
            <a:pPr marL="285750" indent="-285750">
              <a:buFont typeface="Arial" panose="020B0604020202020204" pitchFamily="34" charset="0"/>
              <a:buChar char="•"/>
            </a:pPr>
            <a:r>
              <a:rPr lang="en-US" sz="2400"/>
              <a:t>Stay around for 30 min after injection.</a:t>
            </a:r>
          </a:p>
          <a:p>
            <a:endParaRPr lang="en-US"/>
          </a:p>
        </p:txBody>
      </p:sp>
      <p:sp>
        <p:nvSpPr>
          <p:cNvPr id="3" name="TextBox 2">
            <a:extLst>
              <a:ext uri="{FF2B5EF4-FFF2-40B4-BE49-F238E27FC236}">
                <a16:creationId xmlns:a16="http://schemas.microsoft.com/office/drawing/2014/main" id="{76AFADB8-3F67-8D4C-9A81-05C4A55C1776}"/>
              </a:ext>
            </a:extLst>
          </p:cNvPr>
          <p:cNvSpPr txBox="1"/>
          <p:nvPr/>
        </p:nvSpPr>
        <p:spPr>
          <a:xfrm>
            <a:off x="2134497" y="1553261"/>
            <a:ext cx="4332978" cy="461665"/>
          </a:xfrm>
          <a:prstGeom prst="rect">
            <a:avLst/>
          </a:prstGeom>
          <a:noFill/>
        </p:spPr>
        <p:txBody>
          <a:bodyPr wrap="square" rtlCol="0">
            <a:spAutoFit/>
          </a:bodyPr>
          <a:lstStyle/>
          <a:p>
            <a:r>
              <a:rPr lang="en-US" sz="2400">
                <a:solidFill>
                  <a:srgbClr val="FF0000"/>
                </a:solidFill>
              </a:rPr>
              <a:t>Allergies</a:t>
            </a:r>
          </a:p>
        </p:txBody>
      </p:sp>
      <p:pic>
        <p:nvPicPr>
          <p:cNvPr id="7" name="Picture 6">
            <a:extLst>
              <a:ext uri="{FF2B5EF4-FFF2-40B4-BE49-F238E27FC236}">
                <a16:creationId xmlns:a16="http://schemas.microsoft.com/office/drawing/2014/main" id="{8B67D640-CC38-4443-B88D-D76CEBB5E9D8}"/>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4011757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5B9DB83-F1EB-C441-B8F6-8E289E8F9905}"/>
              </a:ext>
            </a:extLst>
          </p:cNvPr>
          <p:cNvSpPr>
            <a:spLocks noGrp="1" noChangeArrowheads="1"/>
          </p:cNvSpPr>
          <p:nvPr>
            <p:ph type="title"/>
          </p:nvPr>
        </p:nvSpPr>
        <p:spPr>
          <a:xfrm>
            <a:off x="457200" y="27701"/>
            <a:ext cx="8229600" cy="1143000"/>
          </a:xfrm>
        </p:spPr>
        <p:txBody>
          <a:bodyPr/>
          <a:lstStyle/>
          <a:p>
            <a:pPr>
              <a:defRPr/>
            </a:pPr>
            <a:r>
              <a:rPr lang="en-US">
                <a:solidFill>
                  <a:srgbClr val="FF0000"/>
                </a:solidFill>
                <a:cs typeface="+mj-cs"/>
              </a:rPr>
              <a:t>Hanukkah 2020</a:t>
            </a:r>
          </a:p>
        </p:txBody>
      </p:sp>
      <p:sp>
        <p:nvSpPr>
          <p:cNvPr id="151555" name="Rectangle 3">
            <a:extLst>
              <a:ext uri="{FF2B5EF4-FFF2-40B4-BE49-F238E27FC236}">
                <a16:creationId xmlns:a16="http://schemas.microsoft.com/office/drawing/2014/main" id="{DF0C8557-3415-0D4E-B006-A793353DBB60}"/>
              </a:ext>
            </a:extLst>
          </p:cNvPr>
          <p:cNvSpPr>
            <a:spLocks noGrp="1" noChangeArrowheads="1"/>
          </p:cNvSpPr>
          <p:nvPr>
            <p:ph type="body" idx="1"/>
          </p:nvPr>
        </p:nvSpPr>
        <p:spPr>
          <a:xfrm>
            <a:off x="228600" y="1014047"/>
            <a:ext cx="8686800" cy="4525963"/>
          </a:xfrm>
        </p:spPr>
        <p:txBody>
          <a:bodyPr/>
          <a:lstStyle/>
          <a:p>
            <a:r>
              <a:rPr lang="en-US"/>
              <a:t>FDA approved the Pfizer vaccine on the 1</a:t>
            </a:r>
            <a:r>
              <a:rPr lang="en-US" baseline="30000"/>
              <a:t>st</a:t>
            </a:r>
            <a:r>
              <a:rPr lang="en-US"/>
              <a:t> day of Hanukkah December 11, 2020</a:t>
            </a:r>
          </a:p>
          <a:p>
            <a:r>
              <a:rPr lang="en-US"/>
              <a:t>FDA approved the </a:t>
            </a:r>
            <a:r>
              <a:rPr lang="en-US" err="1"/>
              <a:t>Moderna</a:t>
            </a:r>
            <a:r>
              <a:rPr lang="en-US"/>
              <a:t> vaccine on the 8th day of Hanukkah December 18, 2020</a:t>
            </a:r>
          </a:p>
          <a:p>
            <a:r>
              <a:rPr lang="en-US"/>
              <a:t>Dr. Friedman received his  Pfizer vaccine on the 8th day of Hanukkah December 18, 2020</a:t>
            </a:r>
          </a:p>
          <a:p>
            <a:r>
              <a:rPr lang="en-US"/>
              <a:t> </a:t>
            </a:r>
            <a:r>
              <a:rPr lang="en-US">
                <a:hlinkClick r:id="rId3"/>
              </a:rPr>
              <a:t>https://www.youtube.com/watch?v=s64sPqy2904&amp;feature=emb_logo</a:t>
            </a:r>
            <a:endParaRPr lang="en-US"/>
          </a:p>
        </p:txBody>
      </p:sp>
    </p:spTree>
    <p:extLst>
      <p:ext uri="{BB962C8B-B14F-4D97-AF65-F5344CB8AC3E}">
        <p14:creationId xmlns:p14="http://schemas.microsoft.com/office/powerpoint/2010/main" val="3322208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514149" y="2810470"/>
            <a:ext cx="5942455"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Dr. Friedman recommends the virus in everyone</a:t>
            </a:r>
          </a:p>
          <a:p>
            <a:pPr marL="285750" indent="-285750">
              <a:buFont typeface="Arial" panose="020B0604020202020204" pitchFamily="34" charset="0"/>
              <a:buChar char="•"/>
            </a:pPr>
            <a:r>
              <a:rPr lang="en-US" sz="2400" dirty="0"/>
              <a:t>Endocrine patients are more susceptible to getting a severe infection from COVID-19, so they should certainly get it</a:t>
            </a:r>
          </a:p>
          <a:p>
            <a:pPr marL="285750" indent="-285750">
              <a:buFont typeface="Arial" panose="020B0604020202020204" pitchFamily="34" charset="0"/>
              <a:buChar char="•"/>
            </a:pPr>
            <a:r>
              <a:rPr lang="en-US" sz="2400" dirty="0"/>
              <a:t>I see no reason to put it off now that the trials have come out. </a:t>
            </a:r>
          </a:p>
          <a:p>
            <a:endParaRPr lang="en-US" dirty="0"/>
          </a:p>
        </p:txBody>
      </p:sp>
      <p:sp>
        <p:nvSpPr>
          <p:cNvPr id="3" name="TextBox 2">
            <a:extLst>
              <a:ext uri="{FF2B5EF4-FFF2-40B4-BE49-F238E27FC236}">
                <a16:creationId xmlns:a16="http://schemas.microsoft.com/office/drawing/2014/main" id="{76AFADB8-3F67-8D4C-9A81-05C4A55C1776}"/>
              </a:ext>
            </a:extLst>
          </p:cNvPr>
          <p:cNvSpPr txBox="1"/>
          <p:nvPr/>
        </p:nvSpPr>
        <p:spPr>
          <a:xfrm>
            <a:off x="870847" y="1517808"/>
            <a:ext cx="6585757" cy="830997"/>
          </a:xfrm>
          <a:prstGeom prst="rect">
            <a:avLst/>
          </a:prstGeom>
          <a:noFill/>
        </p:spPr>
        <p:txBody>
          <a:bodyPr wrap="square" rtlCol="0">
            <a:spAutoFit/>
          </a:bodyPr>
          <a:lstStyle/>
          <a:p>
            <a:r>
              <a:rPr lang="en-US" sz="2400" dirty="0">
                <a:solidFill>
                  <a:srgbClr val="FF0000"/>
                </a:solidFill>
              </a:rPr>
              <a:t>Should patients with endocrine disorders get the COVID vaccine?</a:t>
            </a:r>
          </a:p>
        </p:txBody>
      </p:sp>
      <p:pic>
        <p:nvPicPr>
          <p:cNvPr id="7" name="Picture 6">
            <a:extLst>
              <a:ext uri="{FF2B5EF4-FFF2-40B4-BE49-F238E27FC236}">
                <a16:creationId xmlns:a16="http://schemas.microsoft.com/office/drawing/2014/main" id="{86EC9B18-C0A1-644C-A8A3-3529E74B81CF}"/>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2685885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dirty="0">
                <a:latin typeface="Berlin Sans FB Demi" pitchFamily="34" charset="0"/>
              </a:rPr>
            </a:br>
            <a:br>
              <a:rPr lang="en-US" sz="8000" b="1" dirty="0">
                <a:latin typeface="Berlin Sans FB Demi" pitchFamily="34" charset="0"/>
              </a:rPr>
            </a:br>
            <a:endParaRPr lang="en-US" sz="8000" b="1" dirty="0">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514149" y="2810470"/>
            <a:ext cx="5942455"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a:t>Yes, some patients who have been infected, got a 2</a:t>
            </a:r>
            <a:r>
              <a:rPr lang="en-US" sz="2400" baseline="30000" dirty="0"/>
              <a:t>nd</a:t>
            </a:r>
            <a:r>
              <a:rPr lang="en-US" sz="2400" dirty="0"/>
              <a:t> infection</a:t>
            </a:r>
          </a:p>
          <a:p>
            <a:pPr marL="285750" indent="-285750">
              <a:buFont typeface="Arial" panose="020B0604020202020204" pitchFamily="34" charset="0"/>
              <a:buChar char="•"/>
            </a:pPr>
            <a:r>
              <a:rPr lang="en-US" sz="2400" dirty="0"/>
              <a:t>Immunity is likely to be much stronger with the vaccine than with exposure to the virus</a:t>
            </a:r>
          </a:p>
          <a:p>
            <a:endParaRPr lang="en-US" dirty="0"/>
          </a:p>
        </p:txBody>
      </p:sp>
      <p:sp>
        <p:nvSpPr>
          <p:cNvPr id="3" name="TextBox 2">
            <a:extLst>
              <a:ext uri="{FF2B5EF4-FFF2-40B4-BE49-F238E27FC236}">
                <a16:creationId xmlns:a16="http://schemas.microsoft.com/office/drawing/2014/main" id="{76AFADB8-3F67-8D4C-9A81-05C4A55C1776}"/>
              </a:ext>
            </a:extLst>
          </p:cNvPr>
          <p:cNvSpPr txBox="1"/>
          <p:nvPr/>
        </p:nvSpPr>
        <p:spPr>
          <a:xfrm>
            <a:off x="2134496" y="1553261"/>
            <a:ext cx="5790303" cy="1200329"/>
          </a:xfrm>
          <a:prstGeom prst="rect">
            <a:avLst/>
          </a:prstGeom>
          <a:noFill/>
        </p:spPr>
        <p:txBody>
          <a:bodyPr wrap="square" rtlCol="0">
            <a:spAutoFit/>
          </a:bodyPr>
          <a:lstStyle/>
          <a:p>
            <a:r>
              <a:rPr lang="en-US" sz="2400" dirty="0">
                <a:solidFill>
                  <a:srgbClr val="FF0000"/>
                </a:solidFill>
              </a:rPr>
              <a:t>Do I need the vaccine if I was already infected?</a:t>
            </a:r>
          </a:p>
          <a:p>
            <a:endParaRPr lang="en-US" sz="2400" dirty="0">
              <a:solidFill>
                <a:srgbClr val="FF0000"/>
              </a:solidFill>
            </a:endParaRPr>
          </a:p>
        </p:txBody>
      </p:sp>
      <p:pic>
        <p:nvPicPr>
          <p:cNvPr id="7" name="Picture 6">
            <a:extLst>
              <a:ext uri="{FF2B5EF4-FFF2-40B4-BE49-F238E27FC236}">
                <a16:creationId xmlns:a16="http://schemas.microsoft.com/office/drawing/2014/main" id="{1BB8579C-C889-4946-82A8-D7EC1D704834}"/>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2340948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dirty="0">
                <a:latin typeface="Berlin Sans FB Demi" pitchFamily="34" charset="0"/>
              </a:rPr>
            </a:br>
            <a:br>
              <a:rPr lang="en-US" sz="8000" b="1" dirty="0">
                <a:latin typeface="Berlin Sans FB Demi" pitchFamily="34" charset="0"/>
              </a:rPr>
            </a:br>
            <a:endParaRPr lang="en-US" sz="8000" b="1" dirty="0">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514149" y="2810470"/>
            <a:ext cx="5942455" cy="1846659"/>
          </a:xfrm>
          <a:prstGeom prst="rect">
            <a:avLst/>
          </a:prstGeom>
          <a:noFill/>
        </p:spPr>
        <p:txBody>
          <a:bodyPr wrap="square" rtlCol="0">
            <a:spAutoFit/>
          </a:bodyPr>
          <a:lstStyle/>
          <a:p>
            <a:pPr marL="285750" indent="-285750">
              <a:buFont typeface="Arial" panose="020B0604020202020204" pitchFamily="34" charset="0"/>
              <a:buChar char="•"/>
            </a:pPr>
            <a:r>
              <a:rPr lang="en-US" sz="2400" dirty="0"/>
              <a:t>Most likely as the antibodies are made against the whole spike protein and the mutated virus still has most of spike protein intact.</a:t>
            </a:r>
          </a:p>
          <a:p>
            <a:endParaRPr lang="en-US" dirty="0"/>
          </a:p>
        </p:txBody>
      </p:sp>
      <p:sp>
        <p:nvSpPr>
          <p:cNvPr id="3" name="TextBox 2">
            <a:extLst>
              <a:ext uri="{FF2B5EF4-FFF2-40B4-BE49-F238E27FC236}">
                <a16:creationId xmlns:a16="http://schemas.microsoft.com/office/drawing/2014/main" id="{76AFADB8-3F67-8D4C-9A81-05C4A55C1776}"/>
              </a:ext>
            </a:extLst>
          </p:cNvPr>
          <p:cNvSpPr txBox="1"/>
          <p:nvPr/>
        </p:nvSpPr>
        <p:spPr>
          <a:xfrm>
            <a:off x="2134496" y="1553261"/>
            <a:ext cx="5790303" cy="1200329"/>
          </a:xfrm>
          <a:prstGeom prst="rect">
            <a:avLst/>
          </a:prstGeom>
          <a:noFill/>
        </p:spPr>
        <p:txBody>
          <a:bodyPr wrap="square" rtlCol="0">
            <a:spAutoFit/>
          </a:bodyPr>
          <a:lstStyle/>
          <a:p>
            <a:r>
              <a:rPr lang="en-US" sz="2400" dirty="0">
                <a:solidFill>
                  <a:srgbClr val="FF0000"/>
                </a:solidFill>
              </a:rPr>
              <a:t>Will the vaccine work against the new strain of COVID-19 from the UK</a:t>
            </a:r>
          </a:p>
          <a:p>
            <a:endParaRPr lang="en-US" sz="2400" dirty="0">
              <a:solidFill>
                <a:srgbClr val="FF0000"/>
              </a:solidFill>
            </a:endParaRPr>
          </a:p>
        </p:txBody>
      </p:sp>
      <p:pic>
        <p:nvPicPr>
          <p:cNvPr id="7" name="Picture 6">
            <a:extLst>
              <a:ext uri="{FF2B5EF4-FFF2-40B4-BE49-F238E27FC236}">
                <a16:creationId xmlns:a16="http://schemas.microsoft.com/office/drawing/2014/main" id="{1BB8579C-C889-4946-82A8-D7EC1D704834}"/>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934523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192497" y="2297514"/>
            <a:ext cx="5942455"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t>Potentially someone who had a reaction to the first dose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is different than the flu or other vaccines, so someone can still get the COVID-19 vaccine if they had a reaction to another vaccine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Someone with severe allergies should discuss with their PCP, but it would be reasonable to get steroid/anti-histamine pretreatment.</a:t>
            </a:r>
          </a:p>
          <a:p>
            <a:endParaRPr lang="en-US" dirty="0"/>
          </a:p>
        </p:txBody>
      </p:sp>
      <p:sp>
        <p:nvSpPr>
          <p:cNvPr id="3" name="TextBox 2">
            <a:extLst>
              <a:ext uri="{FF2B5EF4-FFF2-40B4-BE49-F238E27FC236}">
                <a16:creationId xmlns:a16="http://schemas.microsoft.com/office/drawing/2014/main" id="{76AFADB8-3F67-8D4C-9A81-05C4A55C1776}"/>
              </a:ext>
            </a:extLst>
          </p:cNvPr>
          <p:cNvSpPr txBox="1"/>
          <p:nvPr/>
        </p:nvSpPr>
        <p:spPr>
          <a:xfrm>
            <a:off x="870847" y="1517808"/>
            <a:ext cx="6585757" cy="461665"/>
          </a:xfrm>
          <a:prstGeom prst="rect">
            <a:avLst/>
          </a:prstGeom>
          <a:noFill/>
        </p:spPr>
        <p:txBody>
          <a:bodyPr wrap="square" rtlCol="0">
            <a:spAutoFit/>
          </a:bodyPr>
          <a:lstStyle/>
          <a:p>
            <a:r>
              <a:rPr lang="en-US" sz="2400" dirty="0">
                <a:solidFill>
                  <a:srgbClr val="FF0000"/>
                </a:solidFill>
              </a:rPr>
              <a:t>Who should not get the COVID-19 vaccine?</a:t>
            </a:r>
          </a:p>
        </p:txBody>
      </p:sp>
      <p:pic>
        <p:nvPicPr>
          <p:cNvPr id="7" name="Picture 6">
            <a:extLst>
              <a:ext uri="{FF2B5EF4-FFF2-40B4-BE49-F238E27FC236}">
                <a16:creationId xmlns:a16="http://schemas.microsoft.com/office/drawing/2014/main" id="{86EC9B18-C0A1-644C-A8A3-3529E74B81CF}"/>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3150113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192497" y="2297514"/>
            <a:ext cx="5942455"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t>COVID-19 vaccine much more studied than other vaccines</a:t>
            </a:r>
          </a:p>
          <a:p>
            <a:pPr marL="285750" indent="-285750">
              <a:buFont typeface="Arial" panose="020B0604020202020204" pitchFamily="34" charset="0"/>
              <a:buChar char="•"/>
            </a:pPr>
            <a:r>
              <a:rPr lang="en-US" sz="2400" dirty="0"/>
              <a:t>Getting COVID-19 can be more serious than getting the flu, measles </a:t>
            </a:r>
            <a:r>
              <a:rPr lang="en-US" sz="2400" dirty="0" err="1"/>
              <a:t>etc</a:t>
            </a:r>
            <a:endParaRPr lang="en-US" sz="2400" dirty="0"/>
          </a:p>
          <a:p>
            <a:pPr marL="285750" indent="-285750">
              <a:buFont typeface="Arial" panose="020B0604020202020204" pitchFamily="34" charset="0"/>
              <a:buChar char="•"/>
            </a:pPr>
            <a:r>
              <a:rPr lang="en-US" sz="2400" dirty="0"/>
              <a:t>Getting the vaccine will help wipe out the virus and end the pandemic</a:t>
            </a:r>
          </a:p>
          <a:p>
            <a:pPr marL="285750" indent="-285750">
              <a:buFont typeface="Arial" panose="020B0604020202020204" pitchFamily="34" charset="0"/>
              <a:buChar char="•"/>
            </a:pPr>
            <a:r>
              <a:rPr lang="en-US" sz="2400" dirty="0"/>
              <a:t>No preservatives.</a:t>
            </a:r>
          </a:p>
          <a:p>
            <a:pPr marL="285750" indent="-285750">
              <a:buFont typeface="Arial" panose="020B0604020202020204" pitchFamily="34" charset="0"/>
              <a:buChar char="•"/>
            </a:pPr>
            <a:r>
              <a:rPr lang="en-US" sz="2400" dirty="0"/>
              <a:t>Not a money maker for </a:t>
            </a:r>
            <a:r>
              <a:rPr lang="en-US" sz="2400"/>
              <a:t>big pharma</a:t>
            </a:r>
            <a:endParaRPr lang="en-US" sz="2400" dirty="0"/>
          </a:p>
          <a:p>
            <a:pPr marL="285750" indent="-285750">
              <a:buFont typeface="Arial" panose="020B0604020202020204" pitchFamily="34" charset="0"/>
              <a:buChar char="•"/>
            </a:pPr>
            <a:endParaRPr lang="en-US" sz="2400" dirty="0"/>
          </a:p>
          <a:p>
            <a:endParaRPr lang="en-US" dirty="0"/>
          </a:p>
        </p:txBody>
      </p:sp>
      <p:sp>
        <p:nvSpPr>
          <p:cNvPr id="3" name="TextBox 2">
            <a:extLst>
              <a:ext uri="{FF2B5EF4-FFF2-40B4-BE49-F238E27FC236}">
                <a16:creationId xmlns:a16="http://schemas.microsoft.com/office/drawing/2014/main" id="{76AFADB8-3F67-8D4C-9A81-05C4A55C1776}"/>
              </a:ext>
            </a:extLst>
          </p:cNvPr>
          <p:cNvSpPr txBox="1"/>
          <p:nvPr/>
        </p:nvSpPr>
        <p:spPr>
          <a:xfrm>
            <a:off x="870847" y="1517808"/>
            <a:ext cx="6585757" cy="830997"/>
          </a:xfrm>
          <a:prstGeom prst="rect">
            <a:avLst/>
          </a:prstGeom>
          <a:noFill/>
        </p:spPr>
        <p:txBody>
          <a:bodyPr wrap="square" rtlCol="0">
            <a:spAutoFit/>
          </a:bodyPr>
          <a:lstStyle/>
          <a:p>
            <a:r>
              <a:rPr lang="en-US" sz="2400" dirty="0">
                <a:solidFill>
                  <a:srgbClr val="FF0000"/>
                </a:solidFill>
              </a:rPr>
              <a:t>Why should I take the COVID-19 vaccine when I don’t usually take vaccines?</a:t>
            </a:r>
          </a:p>
        </p:txBody>
      </p:sp>
      <p:pic>
        <p:nvPicPr>
          <p:cNvPr id="7" name="Picture 6">
            <a:extLst>
              <a:ext uri="{FF2B5EF4-FFF2-40B4-BE49-F238E27FC236}">
                <a16:creationId xmlns:a16="http://schemas.microsoft.com/office/drawing/2014/main" id="{86EC9B18-C0A1-644C-A8A3-3529E74B81CF}"/>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1694317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dirty="0">
                <a:latin typeface="Berlin Sans FB Demi" pitchFamily="34" charset="0"/>
              </a:rPr>
            </a:br>
            <a:br>
              <a:rPr lang="en-US" sz="8000" b="1" dirty="0">
                <a:latin typeface="Berlin Sans FB Demi" pitchFamily="34" charset="0"/>
              </a:rPr>
            </a:br>
            <a:endParaRPr lang="en-US" sz="8000" b="1" dirty="0">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514149" y="2810470"/>
            <a:ext cx="5942455"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a:t>Probably</a:t>
            </a:r>
          </a:p>
          <a:p>
            <a:pPr marL="285750" indent="-285750">
              <a:buFont typeface="Arial" panose="020B0604020202020204" pitchFamily="34" charset="0"/>
              <a:buChar char="•"/>
            </a:pPr>
            <a:r>
              <a:rPr lang="en-US" sz="2400" dirty="0"/>
              <a:t>It depends on the vaccine trials which are still ongoing</a:t>
            </a:r>
          </a:p>
          <a:p>
            <a:pPr marL="285750" indent="-285750">
              <a:buFont typeface="Arial" panose="020B0604020202020204" pitchFamily="34" charset="0"/>
              <a:buChar char="•"/>
            </a:pPr>
            <a:r>
              <a:rPr lang="en-US" sz="2400" dirty="0"/>
              <a:t>Will look at antibody levels</a:t>
            </a:r>
          </a:p>
          <a:p>
            <a:pPr marL="285750" indent="-285750">
              <a:buFont typeface="Arial" panose="020B0604020202020204" pitchFamily="34" charset="0"/>
              <a:buChar char="•"/>
            </a:pPr>
            <a:r>
              <a:rPr lang="en-US" sz="2400" dirty="0"/>
              <a:t>May need a booster vaccine</a:t>
            </a:r>
          </a:p>
          <a:p>
            <a:endParaRPr lang="en-US" dirty="0"/>
          </a:p>
        </p:txBody>
      </p:sp>
      <p:sp>
        <p:nvSpPr>
          <p:cNvPr id="3" name="TextBox 2">
            <a:extLst>
              <a:ext uri="{FF2B5EF4-FFF2-40B4-BE49-F238E27FC236}">
                <a16:creationId xmlns:a16="http://schemas.microsoft.com/office/drawing/2014/main" id="{76AFADB8-3F67-8D4C-9A81-05C4A55C1776}"/>
              </a:ext>
            </a:extLst>
          </p:cNvPr>
          <p:cNvSpPr txBox="1"/>
          <p:nvPr/>
        </p:nvSpPr>
        <p:spPr>
          <a:xfrm>
            <a:off x="2134496" y="1553261"/>
            <a:ext cx="5790303" cy="461665"/>
          </a:xfrm>
          <a:prstGeom prst="rect">
            <a:avLst/>
          </a:prstGeom>
          <a:noFill/>
        </p:spPr>
        <p:txBody>
          <a:bodyPr wrap="square" rtlCol="0">
            <a:spAutoFit/>
          </a:bodyPr>
          <a:lstStyle/>
          <a:p>
            <a:r>
              <a:rPr lang="en-US" sz="2400" dirty="0">
                <a:solidFill>
                  <a:srgbClr val="FF0000"/>
                </a:solidFill>
              </a:rPr>
              <a:t>Will I still need to wear a mask?</a:t>
            </a:r>
          </a:p>
        </p:txBody>
      </p:sp>
      <p:pic>
        <p:nvPicPr>
          <p:cNvPr id="7" name="Picture 6">
            <a:extLst>
              <a:ext uri="{FF2B5EF4-FFF2-40B4-BE49-F238E27FC236}">
                <a16:creationId xmlns:a16="http://schemas.microsoft.com/office/drawing/2014/main" id="{1BB8579C-C889-4946-82A8-D7EC1D704834}"/>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2607571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dirty="0">
                <a:latin typeface="Berlin Sans FB Demi" pitchFamily="34" charset="0"/>
              </a:rPr>
            </a:br>
            <a:br>
              <a:rPr lang="en-US" sz="8000" b="1" dirty="0">
                <a:latin typeface="Berlin Sans FB Demi" pitchFamily="34" charset="0"/>
              </a:rPr>
            </a:br>
            <a:endParaRPr lang="en-US" sz="8000" b="1" dirty="0">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514149" y="2810470"/>
            <a:ext cx="5942455" cy="4431983"/>
          </a:xfrm>
          <a:prstGeom prst="rect">
            <a:avLst/>
          </a:prstGeom>
          <a:noFill/>
        </p:spPr>
        <p:txBody>
          <a:bodyPr wrap="square" rtlCol="0">
            <a:spAutoFit/>
          </a:bodyPr>
          <a:lstStyle/>
          <a:p>
            <a:pPr marL="285750" indent="-285750">
              <a:buFont typeface="Arial" panose="020B0604020202020204" pitchFamily="34" charset="0"/>
              <a:buChar char="•"/>
            </a:pPr>
            <a:r>
              <a:rPr lang="en-US" sz="2400" dirty="0"/>
              <a:t>Dr. </a:t>
            </a:r>
            <a:r>
              <a:rPr lang="en-US" sz="2400" dirty="0" err="1"/>
              <a:t>Fauci</a:t>
            </a:r>
            <a:r>
              <a:rPr lang="en-US" sz="2400" dirty="0"/>
              <a:t> says when 85% of the country gets vaccinated, herd immunity will develop and the virus should die out</a:t>
            </a:r>
          </a:p>
          <a:p>
            <a:pPr marL="285750" indent="-285750">
              <a:buFont typeface="Arial" panose="020B0604020202020204" pitchFamily="34" charset="0"/>
              <a:buChar char="•"/>
            </a:pPr>
            <a:r>
              <a:rPr lang="en-US" sz="2400" dirty="0"/>
              <a:t>I think it is important for almost all Americans  to get the vaccine before next fall as antibody levels may start declining.</a:t>
            </a:r>
          </a:p>
          <a:p>
            <a:pPr marL="285750" indent="-285750">
              <a:buFont typeface="Arial" panose="020B0604020202020204" pitchFamily="34" charset="0"/>
              <a:buChar char="•"/>
            </a:pPr>
            <a:r>
              <a:rPr lang="en-US" sz="2400" dirty="0"/>
              <a:t>While I belief in freedom of Americans to choose to get or not get a vaccine, ending the pandemic will likely occur only if most people get the vaccine.</a:t>
            </a:r>
          </a:p>
          <a:p>
            <a:endParaRPr lang="en-US" dirty="0"/>
          </a:p>
        </p:txBody>
      </p:sp>
      <p:sp>
        <p:nvSpPr>
          <p:cNvPr id="3" name="TextBox 2">
            <a:extLst>
              <a:ext uri="{FF2B5EF4-FFF2-40B4-BE49-F238E27FC236}">
                <a16:creationId xmlns:a16="http://schemas.microsoft.com/office/drawing/2014/main" id="{76AFADB8-3F67-8D4C-9A81-05C4A55C1776}"/>
              </a:ext>
            </a:extLst>
          </p:cNvPr>
          <p:cNvSpPr txBox="1"/>
          <p:nvPr/>
        </p:nvSpPr>
        <p:spPr>
          <a:xfrm>
            <a:off x="2134496" y="1553261"/>
            <a:ext cx="5790303" cy="461665"/>
          </a:xfrm>
          <a:prstGeom prst="rect">
            <a:avLst/>
          </a:prstGeom>
          <a:noFill/>
        </p:spPr>
        <p:txBody>
          <a:bodyPr wrap="square" rtlCol="0">
            <a:spAutoFit/>
          </a:bodyPr>
          <a:lstStyle/>
          <a:p>
            <a:r>
              <a:rPr lang="en-US" sz="2400" dirty="0">
                <a:solidFill>
                  <a:srgbClr val="FF0000"/>
                </a:solidFill>
              </a:rPr>
              <a:t>Herd immunity</a:t>
            </a:r>
          </a:p>
        </p:txBody>
      </p:sp>
      <p:pic>
        <p:nvPicPr>
          <p:cNvPr id="7" name="Picture 6">
            <a:extLst>
              <a:ext uri="{FF2B5EF4-FFF2-40B4-BE49-F238E27FC236}">
                <a16:creationId xmlns:a16="http://schemas.microsoft.com/office/drawing/2014/main" id="{1BB8579C-C889-4946-82A8-D7EC1D704834}"/>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2876242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dirty="0">
                <a:latin typeface="Berlin Sans FB Demi" pitchFamily="34" charset="0"/>
              </a:rPr>
            </a:br>
            <a:br>
              <a:rPr lang="en-US" sz="8000" b="1" dirty="0">
                <a:latin typeface="Berlin Sans FB Demi" pitchFamily="34" charset="0"/>
              </a:rPr>
            </a:br>
            <a:endParaRPr lang="en-US" sz="8000" b="1" dirty="0">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514149" y="2014926"/>
            <a:ext cx="7629851" cy="5447645"/>
          </a:xfrm>
          <a:prstGeom prst="rect">
            <a:avLst/>
          </a:prstGeom>
          <a:noFill/>
        </p:spPr>
        <p:txBody>
          <a:bodyPr wrap="square" rtlCol="0">
            <a:spAutoFit/>
          </a:bodyPr>
          <a:lstStyle/>
          <a:p>
            <a:pPr marL="285750" indent="-285750">
              <a:buFont typeface="Arial" panose="020B0604020202020204" pitchFamily="34" charset="0"/>
              <a:buChar char="•"/>
            </a:pPr>
            <a:r>
              <a:rPr lang="en-US" sz="2400" dirty="0"/>
              <a:t>Other vaccines in the pipeline</a:t>
            </a:r>
          </a:p>
          <a:p>
            <a:pPr marL="285750" indent="-285750">
              <a:buFont typeface="Arial" panose="020B0604020202020204" pitchFamily="34" charset="0"/>
              <a:buChar char="•"/>
            </a:pPr>
            <a:r>
              <a:rPr lang="en-US" sz="2400" dirty="0"/>
              <a:t>My guess is government is going to push for increased production of Pfizer and </a:t>
            </a:r>
            <a:r>
              <a:rPr lang="en-US" sz="2400" dirty="0" err="1"/>
              <a:t>Moderna</a:t>
            </a:r>
            <a:r>
              <a:rPr lang="en-US" sz="2400" dirty="0"/>
              <a:t> vaccines and those will be the only 2 vaccines in the US.</a:t>
            </a:r>
          </a:p>
          <a:p>
            <a:pPr marL="285750" indent="-285750">
              <a:buFont typeface="Arial" panose="020B0604020202020204" pitchFamily="34" charset="0"/>
              <a:buChar char="•"/>
            </a:pPr>
            <a:r>
              <a:rPr lang="en-US" sz="2400" dirty="0"/>
              <a:t>My guess is most Americans who want to be vaccinated will be vaccinated in spring-summer 2021</a:t>
            </a:r>
          </a:p>
          <a:p>
            <a:pPr marL="285750" indent="-285750">
              <a:buFont typeface="Arial" panose="020B0604020202020204" pitchFamily="34" charset="0"/>
              <a:buChar char="•"/>
            </a:pPr>
            <a:r>
              <a:rPr lang="en-US" sz="2400" dirty="0"/>
              <a:t>My guess is that as the vaccine is rolled out and found to be effective and safe, most (but not all) Americans will want to get the vaccine.</a:t>
            </a:r>
          </a:p>
          <a:p>
            <a:pPr marL="285750" indent="-285750">
              <a:buFont typeface="Arial" panose="020B0604020202020204" pitchFamily="34" charset="0"/>
              <a:buChar char="•"/>
            </a:pPr>
            <a:r>
              <a:rPr lang="en-US" sz="2400" dirty="0"/>
              <a:t>Americans will be asked to show their vaccine card to get into movie theaters, restaurants, to see Dr. Friedman in person, etc.</a:t>
            </a:r>
          </a:p>
          <a:p>
            <a:endParaRPr lang="en-US" dirty="0"/>
          </a:p>
          <a:p>
            <a:endParaRPr lang="en-US" dirty="0"/>
          </a:p>
        </p:txBody>
      </p:sp>
      <p:sp>
        <p:nvSpPr>
          <p:cNvPr id="3" name="TextBox 2">
            <a:extLst>
              <a:ext uri="{FF2B5EF4-FFF2-40B4-BE49-F238E27FC236}">
                <a16:creationId xmlns:a16="http://schemas.microsoft.com/office/drawing/2014/main" id="{76AFADB8-3F67-8D4C-9A81-05C4A55C1776}"/>
              </a:ext>
            </a:extLst>
          </p:cNvPr>
          <p:cNvSpPr txBox="1"/>
          <p:nvPr/>
        </p:nvSpPr>
        <p:spPr>
          <a:xfrm>
            <a:off x="2134496" y="1553261"/>
            <a:ext cx="5790303" cy="461665"/>
          </a:xfrm>
          <a:prstGeom prst="rect">
            <a:avLst/>
          </a:prstGeom>
          <a:noFill/>
        </p:spPr>
        <p:txBody>
          <a:bodyPr wrap="square" rtlCol="0">
            <a:spAutoFit/>
          </a:bodyPr>
          <a:lstStyle/>
          <a:p>
            <a:r>
              <a:rPr lang="en-US" sz="2400" dirty="0">
                <a:solidFill>
                  <a:srgbClr val="FF0000"/>
                </a:solidFill>
              </a:rPr>
              <a:t>Roll out of vaccines</a:t>
            </a:r>
          </a:p>
        </p:txBody>
      </p:sp>
      <p:pic>
        <p:nvPicPr>
          <p:cNvPr id="7" name="Picture 6">
            <a:extLst>
              <a:ext uri="{FF2B5EF4-FFF2-40B4-BE49-F238E27FC236}">
                <a16:creationId xmlns:a16="http://schemas.microsoft.com/office/drawing/2014/main" id="{1BB8579C-C889-4946-82A8-D7EC1D704834}"/>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3625043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5E5C5-A301-7142-BBDB-89016915880C}"/>
              </a:ext>
            </a:extLst>
          </p:cNvPr>
          <p:cNvSpPr>
            <a:spLocks noGrp="1"/>
          </p:cNvSpPr>
          <p:nvPr>
            <p:ph type="title"/>
          </p:nvPr>
        </p:nvSpPr>
        <p:spPr>
          <a:xfrm>
            <a:off x="457200" y="274638"/>
            <a:ext cx="8686800" cy="1143000"/>
          </a:xfrm>
        </p:spPr>
        <p:txBody>
          <a:bodyPr/>
          <a:lstStyle/>
          <a:p>
            <a:r>
              <a:rPr lang="en-US" dirty="0"/>
              <a:t>COVID-19 Vaccination Record Card</a:t>
            </a:r>
          </a:p>
        </p:txBody>
      </p:sp>
      <p:pic>
        <p:nvPicPr>
          <p:cNvPr id="4" name="Content Placeholder 3">
            <a:extLst>
              <a:ext uri="{FF2B5EF4-FFF2-40B4-BE49-F238E27FC236}">
                <a16:creationId xmlns:a16="http://schemas.microsoft.com/office/drawing/2014/main" id="{CF2C7749-C33A-9048-A7F8-023988825842}"/>
              </a:ext>
            </a:extLst>
          </p:cNvPr>
          <p:cNvPicPr>
            <a:picLocks noGrp="1" noChangeAspect="1"/>
          </p:cNvPicPr>
          <p:nvPr>
            <p:ph idx="1"/>
          </p:nvPr>
        </p:nvPicPr>
        <p:blipFill rotWithShape="1">
          <a:blip r:embed="rId2"/>
          <a:srcRect l="21946" r="28528" b="62319"/>
          <a:stretch/>
        </p:blipFill>
        <p:spPr>
          <a:xfrm rot="5400000">
            <a:off x="2974598" y="2105505"/>
            <a:ext cx="2805227" cy="3021264"/>
          </a:xfrm>
          <a:prstGeom prst="rect">
            <a:avLst/>
          </a:prstGeom>
        </p:spPr>
      </p:pic>
    </p:spTree>
    <p:extLst>
      <p:ext uri="{BB962C8B-B14F-4D97-AF65-F5344CB8AC3E}">
        <p14:creationId xmlns:p14="http://schemas.microsoft.com/office/powerpoint/2010/main" val="3110632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dirty="0">
                <a:latin typeface="Berlin Sans FB Demi" pitchFamily="34" charset="0"/>
              </a:rPr>
            </a:br>
            <a:br>
              <a:rPr lang="en-US" sz="8000" b="1" dirty="0">
                <a:latin typeface="Berlin Sans FB Demi" pitchFamily="34" charset="0"/>
              </a:rPr>
            </a:br>
            <a:endParaRPr lang="en-US" sz="8000" b="1" dirty="0">
              <a:latin typeface="Berlin Sans FB Demi" pitchFamily="34" charset="0"/>
            </a:endParaRPr>
          </a:p>
        </p:txBody>
      </p:sp>
      <p:sp>
        <p:nvSpPr>
          <p:cNvPr id="3" name="TextBox 2">
            <a:extLst>
              <a:ext uri="{FF2B5EF4-FFF2-40B4-BE49-F238E27FC236}">
                <a16:creationId xmlns:a16="http://schemas.microsoft.com/office/drawing/2014/main" id="{76AFADB8-3F67-8D4C-9A81-05C4A55C1776}"/>
              </a:ext>
            </a:extLst>
          </p:cNvPr>
          <p:cNvSpPr txBox="1"/>
          <p:nvPr/>
        </p:nvSpPr>
        <p:spPr>
          <a:xfrm>
            <a:off x="660326" y="1068900"/>
            <a:ext cx="7761248" cy="923330"/>
          </a:xfrm>
          <a:prstGeom prst="rect">
            <a:avLst/>
          </a:prstGeom>
          <a:noFill/>
        </p:spPr>
        <p:txBody>
          <a:bodyPr wrap="square" rtlCol="0">
            <a:spAutoFit/>
          </a:bodyPr>
          <a:lstStyle/>
          <a:p>
            <a:r>
              <a:rPr lang="en-US" dirty="0">
                <a:solidFill>
                  <a:srgbClr val="FF0000"/>
                </a:solidFill>
              </a:rPr>
              <a:t>TABLE. Advisory Committee on Immunization Practices recommendations for allocation of COVID-19 vaccines to persons aged ≥16 years — United States, December 2020</a:t>
            </a:r>
          </a:p>
        </p:txBody>
      </p:sp>
      <p:pic>
        <p:nvPicPr>
          <p:cNvPr id="7" name="Picture 6">
            <a:extLst>
              <a:ext uri="{FF2B5EF4-FFF2-40B4-BE49-F238E27FC236}">
                <a16:creationId xmlns:a16="http://schemas.microsoft.com/office/drawing/2014/main" id="{1BB8579C-C889-4946-82A8-D7EC1D704834}"/>
              </a:ext>
            </a:extLst>
          </p:cNvPr>
          <p:cNvPicPr>
            <a:picLocks noChangeAspect="1"/>
          </p:cNvPicPr>
          <p:nvPr/>
        </p:nvPicPr>
        <p:blipFill>
          <a:blip r:embed="rId2"/>
          <a:stretch>
            <a:fillRect/>
          </a:stretch>
        </p:blipFill>
        <p:spPr>
          <a:xfrm>
            <a:off x="1757363" y="336216"/>
            <a:ext cx="3086100" cy="482600"/>
          </a:xfrm>
          <a:prstGeom prst="rect">
            <a:avLst/>
          </a:prstGeom>
        </p:spPr>
      </p:pic>
      <p:graphicFrame>
        <p:nvGraphicFramePr>
          <p:cNvPr id="4" name="Table 3">
            <a:extLst>
              <a:ext uri="{FF2B5EF4-FFF2-40B4-BE49-F238E27FC236}">
                <a16:creationId xmlns:a16="http://schemas.microsoft.com/office/drawing/2014/main" id="{B9065B36-39FD-614D-86E2-BB5936242A3C}"/>
              </a:ext>
            </a:extLst>
          </p:cNvPr>
          <p:cNvGraphicFramePr>
            <a:graphicFrameLocks noGrp="1"/>
          </p:cNvGraphicFramePr>
          <p:nvPr>
            <p:extLst>
              <p:ext uri="{D42A27DB-BD31-4B8C-83A1-F6EECF244321}">
                <p14:modId xmlns:p14="http://schemas.microsoft.com/office/powerpoint/2010/main" val="52391580"/>
              </p:ext>
            </p:extLst>
          </p:nvPr>
        </p:nvGraphicFramePr>
        <p:xfrm>
          <a:off x="946202" y="2131501"/>
          <a:ext cx="5567175" cy="4525964"/>
        </p:xfrm>
        <a:graphic>
          <a:graphicData uri="http://schemas.openxmlformats.org/drawingml/2006/table">
            <a:tbl>
              <a:tblPr/>
              <a:tblGrid>
                <a:gridCol w="1113435">
                  <a:extLst>
                    <a:ext uri="{9D8B030D-6E8A-4147-A177-3AD203B41FA5}">
                      <a16:colId xmlns:a16="http://schemas.microsoft.com/office/drawing/2014/main" val="1584030884"/>
                    </a:ext>
                  </a:extLst>
                </a:gridCol>
                <a:gridCol w="1113435">
                  <a:extLst>
                    <a:ext uri="{9D8B030D-6E8A-4147-A177-3AD203B41FA5}">
                      <a16:colId xmlns:a16="http://schemas.microsoft.com/office/drawing/2014/main" val="881711588"/>
                    </a:ext>
                  </a:extLst>
                </a:gridCol>
                <a:gridCol w="1113435">
                  <a:extLst>
                    <a:ext uri="{9D8B030D-6E8A-4147-A177-3AD203B41FA5}">
                      <a16:colId xmlns:a16="http://schemas.microsoft.com/office/drawing/2014/main" val="2050358268"/>
                    </a:ext>
                  </a:extLst>
                </a:gridCol>
                <a:gridCol w="1113435">
                  <a:extLst>
                    <a:ext uri="{9D8B030D-6E8A-4147-A177-3AD203B41FA5}">
                      <a16:colId xmlns:a16="http://schemas.microsoft.com/office/drawing/2014/main" val="3205711234"/>
                    </a:ext>
                  </a:extLst>
                </a:gridCol>
                <a:gridCol w="1113435">
                  <a:extLst>
                    <a:ext uri="{9D8B030D-6E8A-4147-A177-3AD203B41FA5}">
                      <a16:colId xmlns:a16="http://schemas.microsoft.com/office/drawing/2014/main" val="3989542731"/>
                    </a:ext>
                  </a:extLst>
                </a:gridCol>
              </a:tblGrid>
              <a:tr h="337040">
                <a:tc gridSpan="5">
                  <a:txBody>
                    <a:bodyPr/>
                    <a:lstStyle/>
                    <a:p>
                      <a:endParaRPr lang="en-US" sz="900" dirty="0"/>
                    </a:p>
                  </a:txBody>
                  <a:tcPr marL="48149" marR="48149" marT="24074" marB="24074"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43303483"/>
                  </a:ext>
                </a:extLst>
              </a:tr>
              <a:tr h="192594">
                <a:tc rowSpan="2">
                  <a:txBody>
                    <a:bodyPr/>
                    <a:lstStyle/>
                    <a:p>
                      <a:pPr algn="l" fontAlgn="b"/>
                      <a:r>
                        <a:rPr lang="en-US" sz="900" dirty="0">
                          <a:effectLst/>
                        </a:rPr>
                        <a:t>Phase</a:t>
                      </a:r>
                    </a:p>
                  </a:txBody>
                  <a:tcPr marL="48149" marR="48149" marT="24074" marB="24074" anchor="b">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B w="9525" cap="flat" cmpd="sng" algn="ctr">
                      <a:solidFill>
                        <a:srgbClr val="DEE2E6"/>
                      </a:solidFill>
                      <a:prstDash val="solid"/>
                      <a:round/>
                      <a:headEnd type="none" w="med" len="med"/>
                      <a:tailEnd type="none" w="med" len="med"/>
                    </a:lnB>
                  </a:tcPr>
                </a:tc>
                <a:tc rowSpan="2">
                  <a:txBody>
                    <a:bodyPr/>
                    <a:lstStyle/>
                    <a:p>
                      <a:pPr algn="l" fontAlgn="b"/>
                      <a:r>
                        <a:rPr lang="en-US" sz="900">
                          <a:effectLst/>
                        </a:rPr>
                        <a:t>Groups recommended to receive COVID-19 vaccine</a:t>
                      </a:r>
                    </a:p>
                  </a:txBody>
                  <a:tcPr marL="48149" marR="48149" marT="24074" marB="24074" anchor="b">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gridSpan="3">
                  <a:txBody>
                    <a:bodyPr/>
                    <a:lstStyle/>
                    <a:p>
                      <a:pPr algn="l" fontAlgn="b"/>
                      <a:r>
                        <a:rPr lang="en-US" sz="900">
                          <a:effectLst/>
                        </a:rPr>
                        <a:t>No. (millions)</a:t>
                      </a:r>
                    </a:p>
                  </a:txBody>
                  <a:tcPr marL="48149" marR="48149" marT="24074" marB="24074" anchor="b">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47790677"/>
                  </a:ext>
                </a:extLst>
              </a:tr>
              <a:tr h="433337">
                <a:tc vMerge="1">
                  <a:txBody>
                    <a:bodyPr/>
                    <a:lstStyle/>
                    <a:p>
                      <a:endParaRPr lang="en-US"/>
                    </a:p>
                  </a:txBody>
                  <a:tcPr/>
                </a:tc>
                <a:tc vMerge="1">
                  <a:txBody>
                    <a:bodyPr/>
                    <a:lstStyle/>
                    <a:p>
                      <a:endParaRPr lang="en-US"/>
                    </a:p>
                  </a:txBody>
                  <a:tcPr/>
                </a:tc>
                <a:tc>
                  <a:txBody>
                    <a:bodyPr/>
                    <a:lstStyle/>
                    <a:p>
                      <a:pPr algn="l" fontAlgn="b"/>
                      <a:r>
                        <a:rPr lang="en-US" sz="900">
                          <a:effectLst/>
                        </a:rPr>
                        <a:t>Total persons in each group*</a:t>
                      </a:r>
                    </a:p>
                  </a:txBody>
                  <a:tcPr marL="48149" marR="48149" marT="24074" marB="24074" anchor="b">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l" fontAlgn="b"/>
                      <a:r>
                        <a:rPr lang="en-US" sz="900">
                          <a:effectLst/>
                        </a:rPr>
                        <a:t>Unique persons in each group</a:t>
                      </a:r>
                      <a:r>
                        <a:rPr lang="en-US" sz="900" u="none" strike="noStrike" baseline="30000">
                          <a:effectLst/>
                        </a:rPr>
                        <a:t>†</a:t>
                      </a:r>
                      <a:endParaRPr lang="en-US" sz="900">
                        <a:effectLst/>
                      </a:endParaRPr>
                    </a:p>
                  </a:txBody>
                  <a:tcPr marL="48149" marR="48149" marT="24074" marB="24074" anchor="b">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l" fontAlgn="b"/>
                      <a:r>
                        <a:rPr lang="en-US" sz="900">
                          <a:effectLst/>
                        </a:rPr>
                        <a:t>Unique persons in each phase</a:t>
                      </a:r>
                    </a:p>
                  </a:txBody>
                  <a:tcPr marL="48149" marR="48149" marT="24074" marB="24074" anchor="b">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242596584"/>
                  </a:ext>
                </a:extLst>
              </a:tr>
              <a:tr h="337040">
                <a:tc rowSpan="2">
                  <a:txBody>
                    <a:bodyPr/>
                    <a:lstStyle/>
                    <a:p>
                      <a:pPr algn="l" fontAlgn="t"/>
                      <a:r>
                        <a:rPr lang="en-US" sz="900">
                          <a:effectLst/>
                        </a:rPr>
                        <a:t>1a</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l" fontAlgn="t"/>
                      <a:r>
                        <a:rPr lang="en-US" sz="900">
                          <a:effectLst/>
                        </a:rPr>
                        <a:t>Health care personnel</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21</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21</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rowSpan="2">
                  <a:txBody>
                    <a:bodyPr/>
                    <a:lstStyle/>
                    <a:p>
                      <a:pPr algn="ctr" fontAlgn="t"/>
                      <a:r>
                        <a:rPr lang="en-US" sz="900">
                          <a:effectLst/>
                        </a:rPr>
                        <a:t>24</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2777154650"/>
                  </a:ext>
                </a:extLst>
              </a:tr>
              <a:tr h="337040">
                <a:tc vMerge="1">
                  <a:txBody>
                    <a:bodyPr/>
                    <a:lstStyle/>
                    <a:p>
                      <a:endParaRPr lang="en-US"/>
                    </a:p>
                  </a:txBody>
                  <a:tcPr/>
                </a:tc>
                <a:tc>
                  <a:txBody>
                    <a:bodyPr/>
                    <a:lstStyle/>
                    <a:p>
                      <a:pPr algn="l" fontAlgn="t"/>
                      <a:r>
                        <a:rPr lang="en-US" sz="900">
                          <a:effectLst/>
                        </a:rPr>
                        <a:t>Long-term care facility residents</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3</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3</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920180534"/>
                  </a:ext>
                </a:extLst>
              </a:tr>
              <a:tr h="337040">
                <a:tc rowSpan="2">
                  <a:txBody>
                    <a:bodyPr/>
                    <a:lstStyle/>
                    <a:p>
                      <a:pPr algn="l" fontAlgn="t"/>
                      <a:r>
                        <a:rPr lang="en-US" sz="900">
                          <a:effectLst/>
                        </a:rPr>
                        <a:t>1b</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l" fontAlgn="t"/>
                      <a:r>
                        <a:rPr lang="en-US" sz="900">
                          <a:effectLst/>
                        </a:rPr>
                        <a:t>Frontline essential workers</a:t>
                      </a:r>
                      <a:r>
                        <a:rPr lang="en-US" sz="900" u="none" strike="noStrike" baseline="30000">
                          <a:effectLst/>
                        </a:rPr>
                        <a:t>§</a:t>
                      </a:r>
                      <a:endParaRPr lang="en-US" sz="900">
                        <a:effectLst/>
                      </a:endParaRP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30</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30</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rowSpan="2">
                  <a:txBody>
                    <a:bodyPr/>
                    <a:lstStyle/>
                    <a:p>
                      <a:pPr algn="ctr" fontAlgn="t"/>
                      <a:r>
                        <a:rPr lang="en-US" sz="900">
                          <a:effectLst/>
                        </a:rPr>
                        <a:t>49</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1914399572"/>
                  </a:ext>
                </a:extLst>
              </a:tr>
              <a:tr h="337040">
                <a:tc vMerge="1">
                  <a:txBody>
                    <a:bodyPr/>
                    <a:lstStyle/>
                    <a:p>
                      <a:endParaRPr lang="en-US"/>
                    </a:p>
                  </a:txBody>
                  <a:tcPr/>
                </a:tc>
                <a:tc>
                  <a:txBody>
                    <a:bodyPr/>
                    <a:lstStyle/>
                    <a:p>
                      <a:pPr algn="l" fontAlgn="t"/>
                      <a:r>
                        <a:rPr lang="en-US" sz="900">
                          <a:effectLst/>
                        </a:rPr>
                        <a:t>Persons aged ≥75 years</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21</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19</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155070677"/>
                  </a:ext>
                </a:extLst>
              </a:tr>
              <a:tr h="337040">
                <a:tc rowSpan="3">
                  <a:txBody>
                    <a:bodyPr/>
                    <a:lstStyle/>
                    <a:p>
                      <a:pPr algn="l" fontAlgn="t"/>
                      <a:r>
                        <a:rPr lang="en-US" sz="900">
                          <a:effectLst/>
                        </a:rPr>
                        <a:t>1c</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l" fontAlgn="t"/>
                      <a:r>
                        <a:rPr lang="en-US" sz="900">
                          <a:effectLst/>
                        </a:rPr>
                        <a:t>Persons aged 65–74 years</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32</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28</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rowSpan="3">
                  <a:txBody>
                    <a:bodyPr/>
                    <a:lstStyle/>
                    <a:p>
                      <a:pPr algn="ctr" fontAlgn="t"/>
                      <a:r>
                        <a:rPr lang="en-US" sz="900">
                          <a:effectLst/>
                        </a:rPr>
                        <a:t>129</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999664260"/>
                  </a:ext>
                </a:extLst>
              </a:tr>
              <a:tr h="481485">
                <a:tc vMerge="1">
                  <a:txBody>
                    <a:bodyPr/>
                    <a:lstStyle/>
                    <a:p>
                      <a:endParaRPr lang="en-US"/>
                    </a:p>
                  </a:txBody>
                  <a:tcPr/>
                </a:tc>
                <a:tc>
                  <a:txBody>
                    <a:bodyPr/>
                    <a:lstStyle/>
                    <a:p>
                      <a:pPr algn="l" fontAlgn="t"/>
                      <a:r>
                        <a:rPr lang="en-US" sz="900">
                          <a:effectLst/>
                        </a:rPr>
                        <a:t>Persons aged 16–64 years</a:t>
                      </a:r>
                      <a:r>
                        <a:rPr lang="en-US" sz="900" u="none" strike="noStrike" baseline="30000">
                          <a:effectLst/>
                        </a:rPr>
                        <a:t>¶</a:t>
                      </a:r>
                      <a:r>
                        <a:rPr lang="en-US" sz="900">
                          <a:effectLst/>
                        </a:rPr>
                        <a:t> with high-risk medical conditions</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110</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81</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757671453"/>
                  </a:ext>
                </a:extLst>
              </a:tr>
              <a:tr h="770377">
                <a:tc vMerge="1">
                  <a:txBody>
                    <a:bodyPr/>
                    <a:lstStyle/>
                    <a:p>
                      <a:endParaRPr lang="en-US"/>
                    </a:p>
                  </a:txBody>
                  <a:tcPr/>
                </a:tc>
                <a:tc>
                  <a:txBody>
                    <a:bodyPr/>
                    <a:lstStyle/>
                    <a:p>
                      <a:pPr algn="l" fontAlgn="t"/>
                      <a:r>
                        <a:rPr lang="en-US" sz="900">
                          <a:effectLst/>
                        </a:rPr>
                        <a:t>Essential workers</a:t>
                      </a:r>
                      <a:r>
                        <a:rPr lang="en-US" sz="900" u="none" strike="noStrike" baseline="30000">
                          <a:effectLst/>
                        </a:rPr>
                        <a:t>§</a:t>
                      </a:r>
                      <a:r>
                        <a:rPr lang="en-US" sz="900">
                          <a:effectLst/>
                        </a:rPr>
                        <a:t> not recommended for vaccination in Phase 1b</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57</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20</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626073096"/>
                  </a:ext>
                </a:extLst>
              </a:tr>
              <a:tr h="625931">
                <a:tc>
                  <a:txBody>
                    <a:bodyPr/>
                    <a:lstStyle/>
                    <a:p>
                      <a:pPr algn="l" fontAlgn="t"/>
                      <a:r>
                        <a:rPr lang="en-US" sz="900">
                          <a:effectLst/>
                        </a:rPr>
                        <a:t>2</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l" fontAlgn="t"/>
                      <a:r>
                        <a:rPr lang="en-US" sz="900" dirty="0">
                          <a:effectLst/>
                        </a:rPr>
                        <a:t>All persons aged ≥16 years</a:t>
                      </a:r>
                      <a:r>
                        <a:rPr lang="en-US" sz="900" u="none" strike="noStrike" baseline="30000" dirty="0">
                          <a:effectLst/>
                        </a:rPr>
                        <a:t>¶</a:t>
                      </a:r>
                      <a:r>
                        <a:rPr lang="en-US" sz="900" dirty="0">
                          <a:effectLst/>
                        </a:rPr>
                        <a:t> not previously recommended for vaccination</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All remaining</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a:effectLst/>
                        </a:rPr>
                        <a:t>All remaining</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tc>
                  <a:txBody>
                    <a:bodyPr/>
                    <a:lstStyle/>
                    <a:p>
                      <a:pPr algn="ctr" fontAlgn="t"/>
                      <a:r>
                        <a:rPr lang="en-US" sz="900" dirty="0">
                          <a:effectLst/>
                        </a:rPr>
                        <a:t>All remaining</a:t>
                      </a:r>
                    </a:p>
                  </a:txBody>
                  <a:tcPr marL="48149" marR="48149" marT="24074" marB="2407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2101414531"/>
                  </a:ext>
                </a:extLst>
              </a:tr>
            </a:tbl>
          </a:graphicData>
        </a:graphic>
      </p:graphicFrame>
      <p:sp>
        <p:nvSpPr>
          <p:cNvPr id="5" name="Rectangle 2">
            <a:extLst>
              <a:ext uri="{FF2B5EF4-FFF2-40B4-BE49-F238E27FC236}">
                <a16:creationId xmlns:a16="http://schemas.microsoft.com/office/drawing/2014/main" id="{2993077F-F883-6E4B-926F-A8F8BE5ACC4F}"/>
              </a:ext>
            </a:extLst>
          </p:cNvPr>
          <p:cNvSpPr>
            <a:spLocks noChangeArrowheads="1"/>
          </p:cNvSpPr>
          <p:nvPr/>
        </p:nvSpPr>
        <p:spPr bwMode="auto">
          <a:xfrm>
            <a:off x="1789113"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30436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endParaRPr lang="en-US" sz="8000" b="1">
              <a:latin typeface="Berlin Sans FB Demi" pitchFamily="34" charset="0"/>
            </a:endParaRPr>
          </a:p>
        </p:txBody>
      </p:sp>
      <p:pic>
        <p:nvPicPr>
          <p:cNvPr id="4" name="Picture 3">
            <a:extLst>
              <a:ext uri="{FF2B5EF4-FFF2-40B4-BE49-F238E27FC236}">
                <a16:creationId xmlns:a16="http://schemas.microsoft.com/office/drawing/2014/main" id="{A6B4835C-092B-EF4F-9C72-27BED6ADD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13" y="2057400"/>
            <a:ext cx="5987143" cy="3352800"/>
          </a:xfrm>
          <a:prstGeom prst="rect">
            <a:avLst/>
          </a:prstGeom>
        </p:spPr>
      </p:pic>
      <p:pic>
        <p:nvPicPr>
          <p:cNvPr id="5" name="Picture 4">
            <a:extLst>
              <a:ext uri="{FF2B5EF4-FFF2-40B4-BE49-F238E27FC236}">
                <a16:creationId xmlns:a16="http://schemas.microsoft.com/office/drawing/2014/main" id="{402137F2-BEFF-5A4E-AB42-62111623D65A}"/>
              </a:ext>
            </a:extLst>
          </p:cNvPr>
          <p:cNvPicPr>
            <a:picLocks noChangeAspect="1"/>
          </p:cNvPicPr>
          <p:nvPr/>
        </p:nvPicPr>
        <p:blipFill>
          <a:blip r:embed="rId3"/>
          <a:stretch>
            <a:fillRect/>
          </a:stretch>
        </p:blipFill>
        <p:spPr>
          <a:xfrm>
            <a:off x="2871788" y="495300"/>
            <a:ext cx="3086100" cy="482600"/>
          </a:xfrm>
          <a:prstGeom prst="rect">
            <a:avLst/>
          </a:prstGeom>
        </p:spPr>
      </p:pic>
    </p:spTree>
    <p:extLst>
      <p:ext uri="{BB962C8B-B14F-4D97-AF65-F5344CB8AC3E}">
        <p14:creationId xmlns:p14="http://schemas.microsoft.com/office/powerpoint/2010/main" val="140526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dirty="0">
                <a:latin typeface="Berlin Sans FB Demi" pitchFamily="34" charset="0"/>
              </a:rPr>
            </a:br>
            <a:br>
              <a:rPr lang="en-US" sz="8000" b="1" dirty="0">
                <a:latin typeface="Berlin Sans FB Demi" pitchFamily="34" charset="0"/>
              </a:rPr>
            </a:br>
            <a:endParaRPr lang="en-US" sz="8000" b="1" dirty="0">
              <a:latin typeface="Berlin Sans FB Demi" pitchFamily="34" charset="0"/>
            </a:endParaRPr>
          </a:p>
        </p:txBody>
      </p:sp>
      <p:sp>
        <p:nvSpPr>
          <p:cNvPr id="3" name="TextBox 2">
            <a:extLst>
              <a:ext uri="{FF2B5EF4-FFF2-40B4-BE49-F238E27FC236}">
                <a16:creationId xmlns:a16="http://schemas.microsoft.com/office/drawing/2014/main" id="{76AFADB8-3F67-8D4C-9A81-05C4A55C1776}"/>
              </a:ext>
            </a:extLst>
          </p:cNvPr>
          <p:cNvSpPr txBox="1"/>
          <p:nvPr/>
        </p:nvSpPr>
        <p:spPr>
          <a:xfrm>
            <a:off x="660326" y="1068900"/>
            <a:ext cx="7761248" cy="523220"/>
          </a:xfrm>
          <a:prstGeom prst="rect">
            <a:avLst/>
          </a:prstGeom>
          <a:noFill/>
        </p:spPr>
        <p:txBody>
          <a:bodyPr wrap="square" rtlCol="0">
            <a:spAutoFit/>
          </a:bodyPr>
          <a:lstStyle/>
          <a:p>
            <a:r>
              <a:rPr lang="en-US" sz="2800" dirty="0">
                <a:solidFill>
                  <a:srgbClr val="FF0000"/>
                </a:solidFill>
              </a:rPr>
              <a:t>What about Children?</a:t>
            </a:r>
          </a:p>
        </p:txBody>
      </p:sp>
      <p:pic>
        <p:nvPicPr>
          <p:cNvPr id="7" name="Picture 6">
            <a:extLst>
              <a:ext uri="{FF2B5EF4-FFF2-40B4-BE49-F238E27FC236}">
                <a16:creationId xmlns:a16="http://schemas.microsoft.com/office/drawing/2014/main" id="{1BB8579C-C889-4946-82A8-D7EC1D704834}"/>
              </a:ext>
            </a:extLst>
          </p:cNvPr>
          <p:cNvPicPr>
            <a:picLocks noChangeAspect="1"/>
          </p:cNvPicPr>
          <p:nvPr/>
        </p:nvPicPr>
        <p:blipFill>
          <a:blip r:embed="rId2"/>
          <a:stretch>
            <a:fillRect/>
          </a:stretch>
        </p:blipFill>
        <p:spPr>
          <a:xfrm>
            <a:off x="1757363" y="336216"/>
            <a:ext cx="3086100" cy="482600"/>
          </a:xfrm>
          <a:prstGeom prst="rect">
            <a:avLst/>
          </a:prstGeom>
        </p:spPr>
      </p:pic>
      <p:sp>
        <p:nvSpPr>
          <p:cNvPr id="5" name="Rectangle 2">
            <a:extLst>
              <a:ext uri="{FF2B5EF4-FFF2-40B4-BE49-F238E27FC236}">
                <a16:creationId xmlns:a16="http://schemas.microsoft.com/office/drawing/2014/main" id="{2993077F-F883-6E4B-926F-A8F8BE5ACC4F}"/>
              </a:ext>
            </a:extLst>
          </p:cNvPr>
          <p:cNvSpPr>
            <a:spLocks noChangeArrowheads="1"/>
          </p:cNvSpPr>
          <p:nvPr/>
        </p:nvSpPr>
        <p:spPr bwMode="auto">
          <a:xfrm>
            <a:off x="1789113"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EE16AC5D-6BAE-4D4E-AA46-15B21DDFCAB1}"/>
              </a:ext>
            </a:extLst>
          </p:cNvPr>
          <p:cNvSpPr txBox="1"/>
          <p:nvPr/>
        </p:nvSpPr>
        <p:spPr>
          <a:xfrm>
            <a:off x="1253613" y="2212258"/>
            <a:ext cx="6359433" cy="923330"/>
          </a:xfrm>
          <a:prstGeom prst="rect">
            <a:avLst/>
          </a:prstGeom>
          <a:noFill/>
        </p:spPr>
        <p:txBody>
          <a:bodyPr wrap="none" rtlCol="0">
            <a:spAutoFit/>
          </a:bodyPr>
          <a:lstStyle/>
          <a:p>
            <a:endParaRPr lang="en-US" dirty="0"/>
          </a:p>
          <a:p>
            <a:pPr marL="285750" indent="-285750">
              <a:buFont typeface="Arial" panose="020B0604020202020204" pitchFamily="34" charset="0"/>
              <a:buChar char="•"/>
            </a:pPr>
            <a:r>
              <a:rPr lang="en-US" dirty="0"/>
              <a:t>Children age 12-15 were studied, but not reported</a:t>
            </a:r>
          </a:p>
          <a:p>
            <a:pPr marL="285750" indent="-285750">
              <a:buFont typeface="Arial" panose="020B0604020202020204" pitchFamily="34" charset="0"/>
              <a:buChar char="•"/>
            </a:pPr>
            <a:r>
              <a:rPr lang="en-US" dirty="0"/>
              <a:t>Children under 12 and pregnant women were not studied.</a:t>
            </a:r>
          </a:p>
        </p:txBody>
      </p:sp>
    </p:spTree>
    <p:extLst>
      <p:ext uri="{BB962C8B-B14F-4D97-AF65-F5344CB8AC3E}">
        <p14:creationId xmlns:p14="http://schemas.microsoft.com/office/powerpoint/2010/main" val="1141276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dirty="0">
                <a:latin typeface="Berlin Sans FB Demi" pitchFamily="34" charset="0"/>
              </a:rPr>
            </a:br>
            <a:br>
              <a:rPr lang="en-US" sz="8000" b="1" dirty="0">
                <a:latin typeface="Berlin Sans FB Demi" pitchFamily="34" charset="0"/>
              </a:rPr>
            </a:br>
            <a:endParaRPr lang="en-US" sz="8000" b="1" dirty="0">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514149" y="2810470"/>
            <a:ext cx="5942455" cy="1477328"/>
          </a:xfrm>
          <a:prstGeom prst="rect">
            <a:avLst/>
          </a:prstGeom>
          <a:noFill/>
        </p:spPr>
        <p:txBody>
          <a:bodyPr wrap="square" rtlCol="0">
            <a:spAutoFit/>
          </a:bodyPr>
          <a:lstStyle/>
          <a:p>
            <a:r>
              <a:rPr lang="en-US" dirty="0"/>
              <a:t>Continue social distancing and wearing masks until you get the vaccine.</a:t>
            </a:r>
          </a:p>
          <a:p>
            <a:r>
              <a:rPr lang="en-US" dirty="0"/>
              <a:t>Be safe and avoid holiday gatherings.</a:t>
            </a:r>
          </a:p>
          <a:p>
            <a:r>
              <a:rPr lang="en-US" dirty="0"/>
              <a:t>Pray the pandemic ends.</a:t>
            </a:r>
          </a:p>
          <a:p>
            <a:endParaRPr lang="en-US" dirty="0"/>
          </a:p>
        </p:txBody>
      </p:sp>
      <p:sp>
        <p:nvSpPr>
          <p:cNvPr id="3" name="TextBox 2">
            <a:extLst>
              <a:ext uri="{FF2B5EF4-FFF2-40B4-BE49-F238E27FC236}">
                <a16:creationId xmlns:a16="http://schemas.microsoft.com/office/drawing/2014/main" id="{76AFADB8-3F67-8D4C-9A81-05C4A55C1776}"/>
              </a:ext>
            </a:extLst>
          </p:cNvPr>
          <p:cNvSpPr txBox="1"/>
          <p:nvPr/>
        </p:nvSpPr>
        <p:spPr>
          <a:xfrm>
            <a:off x="2134496" y="1553261"/>
            <a:ext cx="5790303" cy="461665"/>
          </a:xfrm>
          <a:prstGeom prst="rect">
            <a:avLst/>
          </a:prstGeom>
          <a:noFill/>
        </p:spPr>
        <p:txBody>
          <a:bodyPr wrap="square" rtlCol="0">
            <a:spAutoFit/>
          </a:bodyPr>
          <a:lstStyle/>
          <a:p>
            <a:r>
              <a:rPr lang="en-US" sz="2400" dirty="0">
                <a:solidFill>
                  <a:srgbClr val="FF0000"/>
                </a:solidFill>
              </a:rPr>
              <a:t>What can I do?</a:t>
            </a:r>
          </a:p>
        </p:txBody>
      </p:sp>
      <p:pic>
        <p:nvPicPr>
          <p:cNvPr id="7" name="Picture 6">
            <a:extLst>
              <a:ext uri="{FF2B5EF4-FFF2-40B4-BE49-F238E27FC236}">
                <a16:creationId xmlns:a16="http://schemas.microsoft.com/office/drawing/2014/main" id="{FCD61914-AE63-B243-85DF-2A239B2AA9C3}"/>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2682625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dirty="0">
                <a:latin typeface="Berlin Sans FB Demi" pitchFamily="34" charset="0"/>
              </a:rPr>
            </a:br>
            <a:br>
              <a:rPr lang="en-US" sz="8000" b="1" dirty="0">
                <a:latin typeface="Berlin Sans FB Demi" pitchFamily="34" charset="0"/>
              </a:rPr>
            </a:br>
            <a:endParaRPr lang="en-US" sz="8000" b="1" dirty="0">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687395" y="1998884"/>
            <a:ext cx="5942455" cy="2954655"/>
          </a:xfrm>
          <a:prstGeom prst="rect">
            <a:avLst/>
          </a:prstGeom>
          <a:noFill/>
        </p:spPr>
        <p:txBody>
          <a:bodyPr wrap="square" rtlCol="0">
            <a:spAutoFit/>
          </a:bodyPr>
          <a:lstStyle/>
          <a:p>
            <a:pPr marL="742950" lvl="1" indent="-285750">
              <a:buFont typeface="Arial" panose="020B0604020202020204" pitchFamily="34" charset="0"/>
              <a:buChar char="•"/>
            </a:pPr>
            <a:r>
              <a:rPr lang="en-US" sz="2400" dirty="0"/>
              <a:t>A. </a:t>
            </a:r>
            <a:r>
              <a:rPr lang="en-US" sz="2400" dirty="0" err="1"/>
              <a:t>Novavax</a:t>
            </a:r>
            <a:endParaRPr lang="en-US" sz="2400" dirty="0"/>
          </a:p>
          <a:p>
            <a:pPr marL="742950" lvl="1" indent="-285750">
              <a:buFont typeface="Arial" panose="020B0604020202020204" pitchFamily="34" charset="0"/>
              <a:buChar char="•"/>
            </a:pPr>
            <a:r>
              <a:rPr lang="en-US" sz="2400" dirty="0"/>
              <a:t>B. Sanofi</a:t>
            </a:r>
          </a:p>
          <a:p>
            <a:pPr marL="285750" indent="-285750">
              <a:buFont typeface="Arial" panose="020B0604020202020204" pitchFamily="34" charset="0"/>
              <a:buChar char="•"/>
            </a:pPr>
            <a:r>
              <a:rPr lang="en-US" sz="2400" dirty="0"/>
              <a:t>Both had manufacturing problems and did not get FDA clearance</a:t>
            </a:r>
          </a:p>
          <a:p>
            <a:pPr marL="285750" indent="-285750">
              <a:buFont typeface="Arial" panose="020B0604020202020204" pitchFamily="34" charset="0"/>
              <a:buChar char="•"/>
            </a:pPr>
            <a:r>
              <a:rPr lang="en-US" sz="2400" dirty="0"/>
              <a:t>We are supposed to be a site for the Sanofi trial vs Pfizer/</a:t>
            </a:r>
            <a:r>
              <a:rPr lang="en-US" sz="2400" dirty="0" err="1"/>
              <a:t>Moderna</a:t>
            </a:r>
            <a:r>
              <a:rPr lang="en-US" sz="2400" dirty="0"/>
              <a:t> in February, but it may not occur.</a:t>
            </a:r>
          </a:p>
          <a:p>
            <a:endParaRPr lang="en-US" dirty="0"/>
          </a:p>
        </p:txBody>
      </p:sp>
      <p:pic>
        <p:nvPicPr>
          <p:cNvPr id="7" name="Picture 6">
            <a:extLst>
              <a:ext uri="{FF2B5EF4-FFF2-40B4-BE49-F238E27FC236}">
                <a16:creationId xmlns:a16="http://schemas.microsoft.com/office/drawing/2014/main" id="{51E3E2EA-4991-6142-84B1-72381FDBE08D}"/>
              </a:ext>
            </a:extLst>
          </p:cNvPr>
          <p:cNvPicPr>
            <a:picLocks noChangeAspect="1"/>
          </p:cNvPicPr>
          <p:nvPr/>
        </p:nvPicPr>
        <p:blipFill>
          <a:blip r:embed="rId2"/>
          <a:stretch>
            <a:fillRect/>
          </a:stretch>
        </p:blipFill>
        <p:spPr>
          <a:xfrm>
            <a:off x="1757363" y="336216"/>
            <a:ext cx="3086100" cy="482600"/>
          </a:xfrm>
          <a:prstGeom prst="rect">
            <a:avLst/>
          </a:prstGeom>
        </p:spPr>
      </p:pic>
      <p:sp>
        <p:nvSpPr>
          <p:cNvPr id="4" name="TextBox 3">
            <a:extLst>
              <a:ext uri="{FF2B5EF4-FFF2-40B4-BE49-F238E27FC236}">
                <a16:creationId xmlns:a16="http://schemas.microsoft.com/office/drawing/2014/main" id="{49686634-E9E7-234D-A0E3-1CDF0344037B}"/>
              </a:ext>
            </a:extLst>
          </p:cNvPr>
          <p:cNvSpPr txBox="1"/>
          <p:nvPr/>
        </p:nvSpPr>
        <p:spPr>
          <a:xfrm>
            <a:off x="441762" y="1260220"/>
            <a:ext cx="8433719" cy="738664"/>
          </a:xfrm>
          <a:prstGeom prst="rect">
            <a:avLst/>
          </a:prstGeom>
          <a:noFill/>
        </p:spPr>
        <p:txBody>
          <a:bodyPr wrap="none" rtlCol="0">
            <a:spAutoFit/>
          </a:bodyPr>
          <a:lstStyle/>
          <a:p>
            <a:r>
              <a:rPr lang="en-US" sz="2400" dirty="0">
                <a:solidFill>
                  <a:srgbClr val="FF0000"/>
                </a:solidFill>
              </a:rPr>
              <a:t>Charles R. Drew University was supposed to be a study site </a:t>
            </a:r>
          </a:p>
          <a:p>
            <a:endParaRPr lang="en-US" dirty="0"/>
          </a:p>
        </p:txBody>
      </p:sp>
    </p:spTree>
    <p:extLst>
      <p:ext uri="{BB962C8B-B14F-4D97-AF65-F5344CB8AC3E}">
        <p14:creationId xmlns:p14="http://schemas.microsoft.com/office/powerpoint/2010/main" val="3349832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B983FE80-B3C6-6B4E-9274-04001600E9A0}"/>
              </a:ext>
            </a:extLst>
          </p:cNvPr>
          <p:cNvSpPr>
            <a:spLocks noGrp="1" noChangeArrowheads="1"/>
          </p:cNvSpPr>
          <p:nvPr>
            <p:ph type="title"/>
          </p:nvPr>
        </p:nvSpPr>
        <p:spPr>
          <a:xfrm>
            <a:off x="1247775" y="448836"/>
            <a:ext cx="5829300" cy="857250"/>
          </a:xfrm>
        </p:spPr>
        <p:txBody>
          <a:bodyPr/>
          <a:lstStyle/>
          <a:p>
            <a:pPr>
              <a:defRPr/>
            </a:pPr>
            <a:r>
              <a:rPr lang="en-US" sz="4000">
                <a:solidFill>
                  <a:srgbClr val="FF0000"/>
                </a:solidFill>
              </a:rPr>
              <a:t>Thanks for joining us</a:t>
            </a:r>
          </a:p>
        </p:txBody>
      </p:sp>
      <p:sp>
        <p:nvSpPr>
          <p:cNvPr id="43010" name="Rectangle 3">
            <a:extLst>
              <a:ext uri="{FF2B5EF4-FFF2-40B4-BE49-F238E27FC236}">
                <a16:creationId xmlns:a16="http://schemas.microsoft.com/office/drawing/2014/main" id="{22BBD58E-91D1-E345-9F66-7E12612207F9}"/>
              </a:ext>
            </a:extLst>
          </p:cNvPr>
          <p:cNvSpPr>
            <a:spLocks noGrp="1" noChangeArrowheads="1"/>
          </p:cNvSpPr>
          <p:nvPr>
            <p:ph type="body" idx="1"/>
          </p:nvPr>
        </p:nvSpPr>
        <p:spPr>
          <a:xfrm>
            <a:off x="1247775" y="1771650"/>
            <a:ext cx="5829300" cy="3086100"/>
          </a:xfrm>
        </p:spPr>
        <p:txBody>
          <a:bodyPr vert="horz" wrap="square" lIns="68580" tIns="34290" rIns="68580" bIns="34290" numCol="1" rtlCol="0" anchor="t" anchorCtr="0" compatLnSpc="1">
            <a:prstTxWarp prst="textNoShape">
              <a:avLst/>
            </a:prstTxWarp>
            <a:noAutofit/>
          </a:bodyPr>
          <a:lstStyle/>
          <a:p>
            <a:pPr eaLnBrk="1" hangingPunct="1"/>
            <a:r>
              <a:rPr lang="en-US" altLang="en-US" sz="2800">
                <a:solidFill>
                  <a:srgbClr val="FF0000"/>
                </a:solidFill>
                <a:latin typeface="Goudy Old Style" charset="0"/>
              </a:rPr>
              <a:t>Questions? </a:t>
            </a:r>
            <a:r>
              <a:rPr lang="en-US" altLang="en-US" sz="2800" b="1" i="1"/>
              <a:t>Please use the chat button</a:t>
            </a:r>
          </a:p>
          <a:p>
            <a:pPr eaLnBrk="1" hangingPunct="1"/>
            <a:r>
              <a:rPr lang="en-US" altLang="en-US" sz="2800" b="1" i="1"/>
              <a:t>Thank you for sharing your time tonight!</a:t>
            </a:r>
          </a:p>
          <a:p>
            <a:pPr eaLnBrk="1" hangingPunct="1"/>
            <a:r>
              <a:rPr lang="en-US" altLang="en-US" sz="2800"/>
              <a:t>If you have any more questions after tonight or want an appointment, please email: </a:t>
            </a:r>
            <a:r>
              <a:rPr lang="en-US" altLang="en-US" sz="2800" err="1"/>
              <a:t>mail@goodhormonehealth.com</a:t>
            </a:r>
            <a:endParaRPr lang="en-US" altLang="en-US" sz="2800"/>
          </a:p>
          <a:p>
            <a:r>
              <a:rPr lang="en-US" altLang="en-US" sz="2800" err="1"/>
              <a:t>www.goodhormonehealth.com</a:t>
            </a:r>
            <a:r>
              <a:rPr lang="en-US" altLang="en-US" sz="2800"/>
              <a:t> </a:t>
            </a:r>
          </a:p>
          <a:p>
            <a:r>
              <a:rPr lang="en-US" altLang="ja-JP" sz="2800">
                <a:ea typeface="ヒラギノ角ゴ Pro W3" panose="020B0300000000000000" pitchFamily="34" charset="-128"/>
                <a:cs typeface="ヒラギノ角ゴ Pro W3" panose="020B0300000000000000" pitchFamily="34" charset="-128"/>
              </a:rPr>
              <a:t>Webinar will be posted in a few days</a:t>
            </a:r>
          </a:p>
        </p:txBody>
      </p:sp>
    </p:spTree>
    <p:extLst>
      <p:ext uri="{BB962C8B-B14F-4D97-AF65-F5344CB8AC3E}">
        <p14:creationId xmlns:p14="http://schemas.microsoft.com/office/powerpoint/2010/main" val="300985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4124" y="1600200"/>
            <a:ext cx="6096000" cy="3657600"/>
          </a:xfrm>
        </p:spPr>
        <p:txBody>
          <a:bodyPr>
            <a:noAutofit/>
          </a:bodyPr>
          <a:lstStyle/>
          <a:p>
            <a:br>
              <a:rPr lang="en-US" sz="6600" b="1">
                <a:latin typeface="Berlin Sans FB Demi" pitchFamily="34" charset="0"/>
              </a:rPr>
            </a:br>
            <a:r>
              <a:rPr lang="en-US" sz="5400" b="1">
                <a:latin typeface="Berlin Sans FB Demi" pitchFamily="34" charset="0"/>
              </a:rPr>
              <a:t>Vaccines work by generating antibodies that prevent the virus from infecting a patient</a:t>
            </a:r>
            <a:br>
              <a:rPr lang="en-US" sz="8000" b="1">
                <a:latin typeface="Berlin Sans FB Demi" pitchFamily="34" charset="0"/>
              </a:rPr>
            </a:br>
            <a:endParaRPr lang="en-US" sz="8000" b="1">
              <a:latin typeface="Berlin Sans FB Demi" pitchFamily="34" charset="0"/>
            </a:endParaRPr>
          </a:p>
        </p:txBody>
      </p:sp>
    </p:spTree>
    <p:extLst>
      <p:ext uri="{BB962C8B-B14F-4D97-AF65-F5344CB8AC3E}">
        <p14:creationId xmlns:p14="http://schemas.microsoft.com/office/powerpoint/2010/main" val="3675588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pic>
        <p:nvPicPr>
          <p:cNvPr id="7" name="Picture 6">
            <a:extLst>
              <a:ext uri="{FF2B5EF4-FFF2-40B4-BE49-F238E27FC236}">
                <a16:creationId xmlns:a16="http://schemas.microsoft.com/office/drawing/2014/main" id="{352E0396-4BE3-4A4B-AF1D-C727F4363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953" y="2894647"/>
            <a:ext cx="3537857" cy="1981200"/>
          </a:xfrm>
          <a:prstGeom prst="rect">
            <a:avLst/>
          </a:prstGeom>
        </p:spPr>
      </p:pic>
      <p:sp>
        <p:nvSpPr>
          <p:cNvPr id="9" name="Rectangle 8">
            <a:extLst>
              <a:ext uri="{FF2B5EF4-FFF2-40B4-BE49-F238E27FC236}">
                <a16:creationId xmlns:a16="http://schemas.microsoft.com/office/drawing/2014/main" id="{A59E4D87-2A42-C040-987F-45060DCEE58F}"/>
              </a:ext>
            </a:extLst>
          </p:cNvPr>
          <p:cNvSpPr/>
          <p:nvPr/>
        </p:nvSpPr>
        <p:spPr>
          <a:xfrm>
            <a:off x="1568212" y="1689203"/>
            <a:ext cx="5557837" cy="369332"/>
          </a:xfrm>
          <a:prstGeom prst="rect">
            <a:avLst/>
          </a:prstGeom>
        </p:spPr>
        <p:txBody>
          <a:bodyPr wrap="square">
            <a:spAutoFit/>
          </a:bodyPr>
          <a:lstStyle/>
          <a:p>
            <a:r>
              <a:rPr lang="en-US"/>
              <a:t>Dr. Friedman received his vaccine on December 18, 2020</a:t>
            </a:r>
          </a:p>
        </p:txBody>
      </p:sp>
      <p:pic>
        <p:nvPicPr>
          <p:cNvPr id="8" name="Picture 7">
            <a:extLst>
              <a:ext uri="{FF2B5EF4-FFF2-40B4-BE49-F238E27FC236}">
                <a16:creationId xmlns:a16="http://schemas.microsoft.com/office/drawing/2014/main" id="{5AA64EB9-4C08-BE44-B8A2-ABC170F80E90}"/>
              </a:ext>
            </a:extLst>
          </p:cNvPr>
          <p:cNvPicPr>
            <a:picLocks noChangeAspect="1"/>
          </p:cNvPicPr>
          <p:nvPr/>
        </p:nvPicPr>
        <p:blipFill>
          <a:blip r:embed="rId3"/>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1803045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pic>
        <p:nvPicPr>
          <p:cNvPr id="4" name="Picture 3">
            <a:extLst>
              <a:ext uri="{FF2B5EF4-FFF2-40B4-BE49-F238E27FC236}">
                <a16:creationId xmlns:a16="http://schemas.microsoft.com/office/drawing/2014/main" id="{F533CA17-0D4B-D545-8A3E-ACB43342B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165" y="1466516"/>
            <a:ext cx="4354286" cy="2438400"/>
          </a:xfrm>
          <a:prstGeom prst="rect">
            <a:avLst/>
          </a:prstGeom>
        </p:spPr>
      </p:pic>
      <p:pic>
        <p:nvPicPr>
          <p:cNvPr id="5" name="Picture 4">
            <a:extLst>
              <a:ext uri="{FF2B5EF4-FFF2-40B4-BE49-F238E27FC236}">
                <a16:creationId xmlns:a16="http://schemas.microsoft.com/office/drawing/2014/main" id="{924DDAE4-4E2C-AE45-AB4A-0C67D9989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108" y="4336716"/>
            <a:ext cx="2212692" cy="2212692"/>
          </a:xfrm>
          <a:prstGeom prst="rect">
            <a:avLst/>
          </a:prstGeom>
        </p:spPr>
      </p:pic>
      <p:pic>
        <p:nvPicPr>
          <p:cNvPr id="7" name="Picture 6">
            <a:extLst>
              <a:ext uri="{FF2B5EF4-FFF2-40B4-BE49-F238E27FC236}">
                <a16:creationId xmlns:a16="http://schemas.microsoft.com/office/drawing/2014/main" id="{167D99D2-B426-194E-9164-01CE880577B0}"/>
              </a:ext>
            </a:extLst>
          </p:cNvPr>
          <p:cNvPicPr>
            <a:picLocks noChangeAspect="1"/>
          </p:cNvPicPr>
          <p:nvPr/>
        </p:nvPicPr>
        <p:blipFill>
          <a:blip r:embed="rId4"/>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1125242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687395" y="1998884"/>
            <a:ext cx="5942455" cy="4247317"/>
          </a:xfrm>
          <a:prstGeom prst="rect">
            <a:avLst/>
          </a:prstGeom>
          <a:noFill/>
        </p:spPr>
        <p:txBody>
          <a:bodyPr wrap="square" rtlCol="0">
            <a:spAutoFit/>
          </a:bodyPr>
          <a:lstStyle/>
          <a:p>
            <a:pPr marL="285750" indent="-285750">
              <a:buFont typeface="Arial" panose="020B0604020202020204" pitchFamily="34" charset="0"/>
              <a:buChar char="•"/>
            </a:pPr>
            <a:r>
              <a:rPr lang="en-US" dirty="0"/>
              <a:t>Vaccine trials</a:t>
            </a:r>
          </a:p>
          <a:p>
            <a:pPr marL="742950" lvl="1" indent="-285750">
              <a:buFont typeface="Arial" panose="020B0604020202020204" pitchFamily="34" charset="0"/>
              <a:buChar char="•"/>
            </a:pPr>
            <a:r>
              <a:rPr lang="en-US" dirty="0"/>
              <a:t>Phase 1 in animals</a:t>
            </a:r>
          </a:p>
          <a:p>
            <a:pPr marL="742950" lvl="1" indent="-285750">
              <a:buFont typeface="Arial" panose="020B0604020202020204" pitchFamily="34" charset="0"/>
              <a:buChar char="•"/>
            </a:pPr>
            <a:r>
              <a:rPr lang="en-US" dirty="0"/>
              <a:t>Phase 2 small trials in a few numbers of patients</a:t>
            </a:r>
          </a:p>
          <a:p>
            <a:pPr marL="742950" lvl="1" indent="-285750">
              <a:buFont typeface="Arial" panose="020B0604020202020204" pitchFamily="34" charset="0"/>
              <a:buChar char="•"/>
            </a:pPr>
            <a:r>
              <a:rPr lang="en-US" dirty="0"/>
              <a:t>Phase 3 large trials with a lot of patients</a:t>
            </a:r>
          </a:p>
          <a:p>
            <a:pPr marL="742950" lvl="1" indent="-285750">
              <a:buFont typeface="Arial" panose="020B0604020202020204" pitchFamily="34" charset="0"/>
              <a:buChar char="•"/>
            </a:pPr>
            <a:r>
              <a:rPr lang="en-US" dirty="0"/>
              <a:t>Vaccine vs placebo</a:t>
            </a:r>
          </a:p>
          <a:p>
            <a:pPr marL="285750" indent="-285750">
              <a:buFont typeface="Arial" panose="020B0604020202020204" pitchFamily="34" charset="0"/>
              <a:buChar char="•"/>
            </a:pPr>
            <a:r>
              <a:rPr lang="en-US" dirty="0"/>
              <a:t>Operation Warp Speed provided funding for Phase 3 vaccine trials over the summer and fall 2020.</a:t>
            </a:r>
          </a:p>
          <a:p>
            <a:pPr marL="285750" indent="-285750">
              <a:buFont typeface="Arial" panose="020B0604020202020204" pitchFamily="34" charset="0"/>
              <a:buChar char="•"/>
            </a:pPr>
            <a:r>
              <a:rPr lang="en-US" dirty="0"/>
              <a:t>Pfizer did accept government funding</a:t>
            </a:r>
          </a:p>
          <a:p>
            <a:pPr marL="285750" indent="-285750">
              <a:buFont typeface="Arial" panose="020B0604020202020204" pitchFamily="34" charset="0"/>
              <a:buChar char="•"/>
            </a:pPr>
            <a:r>
              <a:rPr lang="en-US" dirty="0"/>
              <a:t>6-8 different companies</a:t>
            </a:r>
          </a:p>
          <a:p>
            <a:pPr marL="285750" indent="-285750">
              <a:buFont typeface="Arial" panose="020B0604020202020204" pitchFamily="34" charset="0"/>
              <a:buChar char="•"/>
            </a:pPr>
            <a:r>
              <a:rPr lang="en-US" dirty="0"/>
              <a:t>Did not need to wait for results of animal studies</a:t>
            </a:r>
          </a:p>
          <a:p>
            <a:pPr marL="285750" indent="-285750">
              <a:buFont typeface="Arial" panose="020B0604020202020204" pitchFamily="34" charset="0"/>
              <a:buChar char="•"/>
            </a:pPr>
            <a:r>
              <a:rPr lang="en-US" dirty="0"/>
              <a:t>Companies started manufacturing the vaccine even before studies were out</a:t>
            </a:r>
          </a:p>
          <a:p>
            <a:pPr marL="285750" indent="-285750">
              <a:buFont typeface="Arial" panose="020B0604020202020204" pitchFamily="34" charset="0"/>
              <a:buChar char="•"/>
            </a:pPr>
            <a:r>
              <a:rPr lang="en-US" dirty="0"/>
              <a:t>Trials will continue for 2 more years to see if immunity persists and examine long-term safety</a:t>
            </a:r>
          </a:p>
          <a:p>
            <a:endParaRPr lang="en-US" dirty="0"/>
          </a:p>
        </p:txBody>
      </p:sp>
      <p:pic>
        <p:nvPicPr>
          <p:cNvPr id="7" name="Picture 6">
            <a:extLst>
              <a:ext uri="{FF2B5EF4-FFF2-40B4-BE49-F238E27FC236}">
                <a16:creationId xmlns:a16="http://schemas.microsoft.com/office/drawing/2014/main" id="{95C65B8E-5322-CA42-A9CA-C0A021FE40C5}"/>
              </a:ext>
            </a:extLst>
          </p:cNvPr>
          <p:cNvPicPr>
            <a:picLocks noChangeAspect="1"/>
          </p:cNvPicPr>
          <p:nvPr/>
        </p:nvPicPr>
        <p:blipFill>
          <a:blip r:embed="rId2"/>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1858454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149" y="3733800"/>
            <a:ext cx="6096000" cy="3657600"/>
          </a:xfrm>
        </p:spPr>
        <p:txBody>
          <a:bodyPr>
            <a:noAutofit/>
          </a:bodyPr>
          <a:lstStyle/>
          <a:p>
            <a:br>
              <a:rPr lang="en-US" sz="6600" b="1">
                <a:latin typeface="Berlin Sans FB Demi" pitchFamily="34" charset="0"/>
              </a:rPr>
            </a:br>
            <a:br>
              <a:rPr lang="en-US" sz="8000" b="1">
                <a:latin typeface="Berlin Sans FB Demi" pitchFamily="34" charset="0"/>
              </a:rPr>
            </a:br>
            <a:endParaRPr lang="en-US" sz="8000" b="1">
              <a:latin typeface="Berlin Sans FB Demi" pitchFamily="34" charset="0"/>
            </a:endParaRPr>
          </a:p>
        </p:txBody>
      </p:sp>
      <p:sp>
        <p:nvSpPr>
          <p:cNvPr id="8" name="TextBox 7">
            <a:extLst>
              <a:ext uri="{FF2B5EF4-FFF2-40B4-BE49-F238E27FC236}">
                <a16:creationId xmlns:a16="http://schemas.microsoft.com/office/drawing/2014/main" id="{E8BBF7CF-1B44-F84E-BCAC-F545E72D3680}"/>
              </a:ext>
            </a:extLst>
          </p:cNvPr>
          <p:cNvSpPr txBox="1"/>
          <p:nvPr/>
        </p:nvSpPr>
        <p:spPr>
          <a:xfrm>
            <a:off x="1687395" y="1998884"/>
            <a:ext cx="5942455" cy="2308324"/>
          </a:xfrm>
          <a:prstGeom prst="rect">
            <a:avLst/>
          </a:prstGeom>
          <a:noFill/>
        </p:spPr>
        <p:txBody>
          <a:bodyPr wrap="square" rtlCol="0">
            <a:spAutoFit/>
          </a:bodyPr>
          <a:lstStyle/>
          <a:p>
            <a:pPr marL="285750" indent="-285750">
              <a:buFont typeface="Arial" panose="020B0604020202020204" pitchFamily="34" charset="0"/>
              <a:buChar char="•"/>
            </a:pPr>
            <a:r>
              <a:rPr lang="en-US"/>
              <a:t>Vaccine trials</a:t>
            </a:r>
          </a:p>
          <a:p>
            <a:pPr marL="742950" lvl="1" indent="-285750">
              <a:buFont typeface="Arial" panose="020B0604020202020204" pitchFamily="34" charset="0"/>
              <a:buChar char="•"/>
            </a:pPr>
            <a:r>
              <a:rPr lang="en-US"/>
              <a:t>Phase 1 in animals</a:t>
            </a:r>
          </a:p>
          <a:p>
            <a:pPr marL="742950" lvl="1" indent="-285750">
              <a:buFont typeface="Arial" panose="020B0604020202020204" pitchFamily="34" charset="0"/>
              <a:buChar char="•"/>
            </a:pPr>
            <a:r>
              <a:rPr lang="en-US"/>
              <a:t>Phase 2 small trials in a few numbers of patients</a:t>
            </a:r>
          </a:p>
          <a:p>
            <a:pPr marL="742950" lvl="1" indent="-285750">
              <a:buFont typeface="Arial" panose="020B0604020202020204" pitchFamily="34" charset="0"/>
              <a:buChar char="•"/>
            </a:pPr>
            <a:r>
              <a:rPr lang="en-US"/>
              <a:t>Phase 3 large trials with a lot of patients</a:t>
            </a:r>
          </a:p>
          <a:p>
            <a:pPr marL="742950" lvl="1" indent="-285750">
              <a:buFont typeface="Arial" panose="020B0604020202020204" pitchFamily="34" charset="0"/>
              <a:buChar char="•"/>
            </a:pPr>
            <a:r>
              <a:rPr lang="en-US"/>
              <a:t>Vaccine vs placebo</a:t>
            </a:r>
          </a:p>
          <a:p>
            <a:pPr marL="285750" indent="-285750">
              <a:buFont typeface="Arial" panose="020B0604020202020204" pitchFamily="34" charset="0"/>
              <a:buChar char="•"/>
            </a:pPr>
            <a:r>
              <a:rPr lang="en-US"/>
              <a:t>Operation Warp Speed provided funding for Phase 3 vaccine trials over the summer and fall 2020.</a:t>
            </a:r>
          </a:p>
          <a:p>
            <a:endParaRPr lang="en-US"/>
          </a:p>
        </p:txBody>
      </p:sp>
      <p:pic>
        <p:nvPicPr>
          <p:cNvPr id="3" name="Picture 2">
            <a:extLst>
              <a:ext uri="{FF2B5EF4-FFF2-40B4-BE49-F238E27FC236}">
                <a16:creationId xmlns:a16="http://schemas.microsoft.com/office/drawing/2014/main" id="{1E00009B-1239-F946-B197-8A28FB591979}"/>
              </a:ext>
            </a:extLst>
          </p:cNvPr>
          <p:cNvPicPr>
            <a:picLocks noChangeAspect="1"/>
          </p:cNvPicPr>
          <p:nvPr/>
        </p:nvPicPr>
        <p:blipFill>
          <a:blip r:embed="rId2"/>
          <a:stretch>
            <a:fillRect/>
          </a:stretch>
        </p:blipFill>
        <p:spPr>
          <a:xfrm>
            <a:off x="1166122" y="1273810"/>
            <a:ext cx="6985000" cy="5397500"/>
          </a:xfrm>
          <a:prstGeom prst="rect">
            <a:avLst/>
          </a:prstGeom>
        </p:spPr>
      </p:pic>
      <p:pic>
        <p:nvPicPr>
          <p:cNvPr id="7" name="Picture 6">
            <a:extLst>
              <a:ext uri="{FF2B5EF4-FFF2-40B4-BE49-F238E27FC236}">
                <a16:creationId xmlns:a16="http://schemas.microsoft.com/office/drawing/2014/main" id="{BCF45A22-4750-D045-BBB4-B633D9C59895}"/>
              </a:ext>
            </a:extLst>
          </p:cNvPr>
          <p:cNvPicPr>
            <a:picLocks noChangeAspect="1"/>
          </p:cNvPicPr>
          <p:nvPr/>
        </p:nvPicPr>
        <p:blipFill>
          <a:blip r:embed="rId3"/>
          <a:stretch>
            <a:fillRect/>
          </a:stretch>
        </p:blipFill>
        <p:spPr>
          <a:xfrm>
            <a:off x="1757363" y="336216"/>
            <a:ext cx="3086100" cy="482600"/>
          </a:xfrm>
          <a:prstGeom prst="rect">
            <a:avLst/>
          </a:prstGeom>
        </p:spPr>
      </p:pic>
    </p:spTree>
    <p:extLst>
      <p:ext uri="{BB962C8B-B14F-4D97-AF65-F5344CB8AC3E}">
        <p14:creationId xmlns:p14="http://schemas.microsoft.com/office/powerpoint/2010/main" val="3451504742"/>
      </p:ext>
    </p:extLst>
  </p:cSld>
  <p:clrMapOvr>
    <a:masterClrMapping/>
  </p:clrMapOvr>
</p:sld>
</file>

<file path=ppt/theme/theme1.xml><?xml version="1.0" encoding="utf-8"?>
<a:theme xmlns:a="http://schemas.openxmlformats.org/drawingml/2006/main" name="Dr.Da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kwell">
      <a:majorFont>
        <a:latin typeface="Goudy Old Style"/>
        <a:ea typeface=""/>
        <a:cs typeface=""/>
        <a:font script="Jpan" typeface="ＭＳ 明朝"/>
      </a:majorFont>
      <a:minorFont>
        <a:latin typeface="Goudy Old Style"/>
        <a:ea typeface=""/>
        <a:cs typeface=""/>
        <a:font script="Jpan" typeface="ＭＳ 明朝"/>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Dr.Dae.thmx</Template>
  <TotalTime>10522</TotalTime>
  <Words>2607</Words>
  <Application>Microsoft Macintosh PowerPoint</Application>
  <PresentationFormat>On-screen Show (4:3)</PresentationFormat>
  <Paragraphs>309</Paragraphs>
  <Slides>43</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 Unicode MS</vt:lpstr>
      <vt:lpstr>Arial</vt:lpstr>
      <vt:lpstr>Berlin Sans FB Demi</vt:lpstr>
      <vt:lpstr>Calibri</vt:lpstr>
      <vt:lpstr>Goudy Old Style</vt:lpstr>
      <vt:lpstr>Times New Roman</vt:lpstr>
      <vt:lpstr>Dr.Dae</vt:lpstr>
      <vt:lpstr>PowerPoint Presentation</vt:lpstr>
      <vt:lpstr>What we will discuss tonight</vt:lpstr>
      <vt:lpstr>Hanukkah 2020</vt:lpstr>
      <vt:lpstr> </vt:lpstr>
      <vt:lpstr> Vaccines work by generating antibodies that prevent the virus from infecting a patient </vt:lpstr>
      <vt:lpstr>  </vt:lpstr>
      <vt:lpstr>  </vt:lpstr>
      <vt:lpstr>  </vt:lpstr>
      <vt:lpstr>  </vt:lpstr>
      <vt:lpstr>  </vt:lpstr>
      <vt:lpstr>  </vt:lpstr>
      <vt:lpstr>  </vt:lpstr>
      <vt:lpstr>  </vt:lpstr>
      <vt:lpstr>FP Polack et al. N Engl J Med 2020. DOI: 10.1056/NEJMoa2034577</vt:lpstr>
      <vt:lpstr>  </vt:lpstr>
      <vt:lpstr>FP Polack et al. N Engl J Med 2020. DOI: 10.1056/NEJMoa2034577</vt:lpstr>
      <vt:lpstr>  </vt:lpstr>
      <vt:lpstr>FP Polack et al. N Engl J Med 2020. DOI: 10.1056/NEJMoa2034577</vt:lpstr>
      <vt:lpstr>FP Polack et al. N Engl J Med 2020. DOI: 10.1056/NEJMoa2034577</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COVID-19 Vaccination Record Card</vt:lpstr>
      <vt:lpstr>  </vt:lpstr>
      <vt:lpstr>  </vt:lpstr>
      <vt:lpstr>  </vt:lpstr>
      <vt:lpstr>  </vt:lpstr>
      <vt:lpstr>Thanks for joining us</vt:lpstr>
    </vt:vector>
  </TitlesOfParts>
  <Company>healthydaes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Daemon Jones</dc:creator>
  <cp:lastModifiedBy>Theodore Friedman</cp:lastModifiedBy>
  <cp:revision>193</cp:revision>
  <dcterms:created xsi:type="dcterms:W3CDTF">2009-10-15T18:55:35Z</dcterms:created>
  <dcterms:modified xsi:type="dcterms:W3CDTF">2020-12-28T01:35:18Z</dcterms:modified>
</cp:coreProperties>
</file>