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1594" r:id="rId3"/>
    <p:sldId id="1586" r:id="rId4"/>
    <p:sldId id="269" r:id="rId5"/>
    <p:sldId id="268" r:id="rId6"/>
    <p:sldId id="1589" r:id="rId7"/>
    <p:sldId id="1593" r:id="rId8"/>
    <p:sldId id="1551" r:id="rId9"/>
    <p:sldId id="1553" r:id="rId10"/>
    <p:sldId id="1555" r:id="rId11"/>
    <p:sldId id="1556" r:id="rId12"/>
    <p:sldId id="1562" r:id="rId13"/>
    <p:sldId id="1498" r:id="rId14"/>
    <p:sldId id="1537" r:id="rId15"/>
    <p:sldId id="1580" r:id="rId16"/>
    <p:sldId id="1547" r:id="rId17"/>
    <p:sldId id="1538" r:id="rId18"/>
    <p:sldId id="1560" r:id="rId19"/>
    <p:sldId id="538" r:id="rId20"/>
    <p:sldId id="540" r:id="rId21"/>
    <p:sldId id="1533" r:id="rId22"/>
    <p:sldId id="1520" r:id="rId23"/>
    <p:sldId id="1522" r:id="rId24"/>
    <p:sldId id="1563" r:id="rId25"/>
    <p:sldId id="1525" r:id="rId26"/>
    <p:sldId id="1592" r:id="rId27"/>
    <p:sldId id="1526" r:id="rId28"/>
    <p:sldId id="1527" r:id="rId29"/>
    <p:sldId id="1523" r:id="rId30"/>
    <p:sldId id="1524" r:id="rId31"/>
    <p:sldId id="1558" r:id="rId32"/>
    <p:sldId id="1569" r:id="rId33"/>
    <p:sldId id="1581" r:id="rId34"/>
    <p:sldId id="1576" r:id="rId35"/>
    <p:sldId id="1564" r:id="rId36"/>
    <p:sldId id="1585" r:id="rId37"/>
    <p:sldId id="1567" r:id="rId38"/>
    <p:sldId id="399" r:id="rId39"/>
    <p:sldId id="396" r:id="rId40"/>
    <p:sldId id="398" r:id="rId41"/>
    <p:sldId id="401" r:id="rId42"/>
    <p:sldId id="1577" r:id="rId43"/>
    <p:sldId id="1587" r:id="rId44"/>
    <p:sldId id="1590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6128"/>
    <a:srgbClr val="006BEF"/>
    <a:srgbClr val="0067A8"/>
    <a:srgbClr val="5B9FC6"/>
    <a:srgbClr val="FA9A24"/>
    <a:srgbClr val="04A0DA"/>
    <a:srgbClr val="562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7BCAF2-F88F-4734-B240-BCF5450D0F74}" v="1" dt="2021-07-30T18:46:10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4" autoAdjust="0"/>
    <p:restoredTop sz="94578"/>
  </p:normalViewPr>
  <p:slideViewPr>
    <p:cSldViewPr snapToGrid="0" snapToObjects="1">
      <p:cViewPr varScale="1">
        <p:scale>
          <a:sx n="108" d="100"/>
          <a:sy n="108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Carling" userId="5b1ce56b5d2dc6a1" providerId="LiveId" clId="{9D7BCAF2-F88F-4734-B240-BCF5450D0F74}"/>
    <pc:docChg chg="custSel addSld modSld">
      <pc:chgData name="Tobias Carling" userId="5b1ce56b5d2dc6a1" providerId="LiveId" clId="{9D7BCAF2-F88F-4734-B240-BCF5450D0F74}" dt="2021-07-30T18:46:16.943" v="3" actId="14100"/>
      <pc:docMkLst>
        <pc:docMk/>
      </pc:docMkLst>
      <pc:sldChg chg="addSp delSp modSp new mod">
        <pc:chgData name="Tobias Carling" userId="5b1ce56b5d2dc6a1" providerId="LiveId" clId="{9D7BCAF2-F88F-4734-B240-BCF5450D0F74}" dt="2021-07-30T18:46:16.943" v="3" actId="14100"/>
        <pc:sldMkLst>
          <pc:docMk/>
          <pc:sldMk cId="2001258495" sldId="1586"/>
        </pc:sldMkLst>
        <pc:spChg chg="del">
          <ac:chgData name="Tobias Carling" userId="5b1ce56b5d2dc6a1" providerId="LiveId" clId="{9D7BCAF2-F88F-4734-B240-BCF5450D0F74}" dt="2021-07-30T18:46:04.974" v="1" actId="478"/>
          <ac:spMkLst>
            <pc:docMk/>
            <pc:sldMk cId="2001258495" sldId="1586"/>
            <ac:spMk id="2" creationId="{431125EE-619A-4286-940A-17C9EA96E5A2}"/>
          </ac:spMkLst>
        </pc:spChg>
        <pc:spChg chg="del">
          <ac:chgData name="Tobias Carling" userId="5b1ce56b5d2dc6a1" providerId="LiveId" clId="{9D7BCAF2-F88F-4734-B240-BCF5450D0F74}" dt="2021-07-30T18:46:04.974" v="1" actId="478"/>
          <ac:spMkLst>
            <pc:docMk/>
            <pc:sldMk cId="2001258495" sldId="1586"/>
            <ac:spMk id="3" creationId="{84C357B8-685A-4FA5-9E23-480DE86381E4}"/>
          </ac:spMkLst>
        </pc:spChg>
        <pc:spChg chg="add mod">
          <ac:chgData name="Tobias Carling" userId="5b1ce56b5d2dc6a1" providerId="LiveId" clId="{9D7BCAF2-F88F-4734-B240-BCF5450D0F74}" dt="2021-07-30T18:46:10.322" v="2"/>
          <ac:spMkLst>
            <pc:docMk/>
            <pc:sldMk cId="2001258495" sldId="1586"/>
            <ac:spMk id="5" creationId="{0843D024-BA5D-4045-805F-8AA1461DE181}"/>
          </ac:spMkLst>
        </pc:spChg>
        <pc:spChg chg="add mod">
          <ac:chgData name="Tobias Carling" userId="5b1ce56b5d2dc6a1" providerId="LiveId" clId="{9D7BCAF2-F88F-4734-B240-BCF5450D0F74}" dt="2021-07-30T18:46:10.322" v="2"/>
          <ac:spMkLst>
            <pc:docMk/>
            <pc:sldMk cId="2001258495" sldId="1586"/>
            <ac:spMk id="6" creationId="{F5981E2F-CB17-47DA-AB69-64E53CF6EA74}"/>
          </ac:spMkLst>
        </pc:spChg>
        <pc:picChg chg="add mod">
          <ac:chgData name="Tobias Carling" userId="5b1ce56b5d2dc6a1" providerId="LiveId" clId="{9D7BCAF2-F88F-4734-B240-BCF5450D0F74}" dt="2021-07-30T18:46:16.943" v="3" actId="14100"/>
          <ac:picMkLst>
            <pc:docMk/>
            <pc:sldMk cId="2001258495" sldId="1586"/>
            <ac:picMk id="4" creationId="{9E36BA4A-8DB2-8C44-8E6C-24DC463E3EC2}"/>
          </ac:picMkLst>
        </pc:picChg>
        <pc:picChg chg="add mod">
          <ac:chgData name="Tobias Carling" userId="5b1ce56b5d2dc6a1" providerId="LiveId" clId="{9D7BCAF2-F88F-4734-B240-BCF5450D0F74}" dt="2021-07-30T18:46:10.322" v="2"/>
          <ac:picMkLst>
            <pc:docMk/>
            <pc:sldMk cId="2001258495" sldId="1586"/>
            <ac:picMk id="7" creationId="{24F2EC08-5ED6-4A18-965F-6E182B452F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50F00-E511-43A4-8C1A-83083B55E139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8823A-7041-4311-8674-8E52685A2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1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A627829-3713-4443-A774-CC895148C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710E4DE-E113-47A7-B4C2-47F4D59E2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27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46446C8-7F89-45AD-BFF7-94D3C5219D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CAE6936-DBAC-4282-99B6-C73343511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07FE0D7-D870-424B-9407-8BBF1547A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05345BE-E597-48D8-9ED3-344AE6B8E0E4}" type="slidenum">
              <a:rPr lang="en-US" altLang="en-US" sz="1200" smtClean="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9385AD1E-3F88-44A6-A66E-E29013DDA4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3278DAB5-5F53-44C2-BFC0-FD4CA773D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39C21D1E-FC4D-4F06-AF6D-AD75CF37C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A5311E3-4A27-4018-A746-6549CFE0881E}" type="slidenum">
              <a:rPr lang="en-US" altLang="en-US" sz="1200" smtClean="0">
                <a:latin typeface="Arial" panose="020B0604020202020204" pitchFamily="34" charset="0"/>
              </a:rPr>
              <a:pPr/>
              <a:t>14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77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9385AD1E-3F88-44A6-A66E-E29013DDA4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3278DAB5-5F53-44C2-BFC0-FD4CA773D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39C21D1E-FC4D-4F06-AF6D-AD75CF37C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A5311E3-4A27-4018-A746-6549CFE0881E}" type="slidenum">
              <a:rPr lang="en-US" altLang="en-US" sz="1200" smtClean="0"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2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5265DCBB-B3BA-4B3E-961C-27042CCF61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C3FF361C-8043-4D37-8D67-2A5ADCF34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7747529E-5D9A-4067-9308-FE3A9D7BE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92F34EC-6C22-4CA9-9734-DBD877103599}" type="slidenum">
              <a:rPr lang="en-US" altLang="en-US" sz="1200" smtClean="0">
                <a:latin typeface="Arial" panose="020B0604020202020204" pitchFamily="34" charset="0"/>
              </a:rPr>
              <a:pPr/>
              <a:t>16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54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A9A2A3B0-302B-49A7-B57E-4562362374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6F9D4E83-665E-4422-83A0-F5D0566AF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3D35A018-585E-407E-A60A-D873EA08E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A977DC0-B210-4893-A11C-15C5D3E87911}" type="slidenum">
              <a:rPr lang="en-US" altLang="en-US" sz="1200" smtClean="0">
                <a:latin typeface="Arial" panose="020B0604020202020204" pitchFamily="34" charset="0"/>
              </a:rPr>
              <a:pPr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48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89879A75-09E1-4455-9FB4-A706A5462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735013"/>
            <a:ext cx="5924550" cy="3333750"/>
          </a:xfrm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2109969-786E-4172-A716-F1D63A930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1909F23C-EC9E-4D2C-8038-FD7631EE0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6BDFA44-4A36-4E53-8C53-8FBFB44AA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5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A627829-3713-4443-A774-CC895148C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710E4DE-E113-47A7-B4C2-47F4D59E2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71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68EF8475-DB30-40C9-A2B4-60C257BFC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C2B759-60B8-4316-BC5C-7881D26E8BF4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BD79905D-295A-4B18-BCB4-07618FC355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590EAEE8-A233-4534-BF4D-6E0D64AFF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7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3ACC99C0-D54D-4B39-AD66-A2B1BD5D07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98714F7C-2F6F-448C-8B7E-F1662E2A1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6DB9BE45-BFFA-4216-A398-E66AD8E01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B9DC4AD-34F3-45F7-9226-0A7B0F80DB2E}" type="slidenum">
              <a:rPr lang="en-US" altLang="en-US" sz="1200" smtClean="0">
                <a:latin typeface="Arial" panose="020B0604020202020204" pitchFamily="34" charset="0"/>
              </a:rPr>
              <a:pPr/>
              <a:t>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64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31">
            <a:extLst>
              <a:ext uri="{FF2B5EF4-FFF2-40B4-BE49-F238E27FC236}">
                <a16:creationId xmlns:a16="http://schemas.microsoft.com/office/drawing/2014/main" id="{93315FFC-07E3-43BC-BA91-C7820357F0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7F5273-A911-4CD6-976B-74B89C66AB37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132078A-917B-488E-BFE7-2E94110967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AFAA57D-3C40-4AD5-B4E6-A9EEFDA97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93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26BF1F6-2D6B-4F20-A492-C90813C835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FB395B9E-0631-4AF4-9B8A-B72C6CF0B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FFD1CEE2-F013-4957-918B-6263AA44D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D5F614E-E6B4-4E26-8D20-19BD3FDB2B9F}" type="slidenum">
              <a:rPr lang="en-US" altLang="en-US" sz="1200" smtClean="0">
                <a:latin typeface="Arial" panose="020B0604020202020204" pitchFamily="34" charset="0"/>
              </a:rPr>
              <a:pPr/>
              <a:t>25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79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26BF1F6-2D6B-4F20-A492-C90813C835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FB395B9E-0631-4AF4-9B8A-B72C6CF0B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FFD1CEE2-F013-4957-918B-6263AA44D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D5F614E-E6B4-4E26-8D20-19BD3FDB2B9F}" type="slidenum">
              <a:rPr lang="en-US" altLang="en-US" sz="1200" smtClean="0">
                <a:latin typeface="Arial" panose="020B0604020202020204" pitchFamily="34" charset="0"/>
              </a:rPr>
              <a:pPr/>
              <a:t>26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33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DE360461-2E3A-47A5-90E6-6094D4C165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7793A4EC-A4CF-4C57-B725-4EE4D9D94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BD82AF32-6EA3-455D-95F1-8392F1DC0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B7E945E-B16F-4BC7-8F1E-EADA3FAF4432}" type="slidenum">
              <a:rPr lang="en-US" altLang="en-US" sz="1200" smtClean="0">
                <a:latin typeface="Arial" panose="020B0604020202020204" pitchFamily="34" charset="0"/>
              </a:rPr>
              <a:pPr/>
              <a:t>27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14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BBDB1232-206B-4F41-A6D2-638D7B6098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7A86F81B-EE08-48C7-953F-1E57094A5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349CB70C-1A61-406E-B0F3-C26087631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6057554-9A58-43FD-A3D2-9E657C73246D}" type="slidenum">
              <a:rPr lang="en-US" altLang="en-US" sz="1200" smtClean="0">
                <a:latin typeface="Arial" panose="020B0604020202020204" pitchFamily="34" charset="0"/>
              </a:rPr>
              <a:pPr/>
              <a:t>28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029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3B587BFF-11CD-4F4C-AC7E-6E93C73492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E5A36DE5-BB33-45DF-882E-083729119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D6CC32BD-D9B3-4C8E-B9AA-90D69BB7B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073496D-C2B3-47C9-83CA-E533B2252D9B}" type="slidenum">
              <a:rPr lang="en-US" altLang="en-US" sz="1200" smtClean="0">
                <a:latin typeface="Arial" panose="020B0604020202020204" pitchFamily="34" charset="0"/>
              </a:rPr>
              <a:pPr/>
              <a:t>29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5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352EB529-8078-44E9-972E-DA728DF843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622E1315-2360-4BED-8397-1DC09375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4E89C8D2-6723-447E-BCEA-9CA75FB65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5258FEC-1CEC-41D0-9593-4A86BCC8058E}" type="slidenum">
              <a:rPr lang="en-US" altLang="en-US" sz="1200" smtClean="0">
                <a:latin typeface="Arial" panose="020B0604020202020204" pitchFamily="34" charset="0"/>
              </a:rPr>
              <a:pPr/>
              <a:t>30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62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8823A-7041-4311-8674-8E52685A24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78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8823A-7041-4311-8674-8E52685A24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1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A627829-3713-4443-A774-CC895148C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710E4DE-E113-47A7-B4C2-47F4D59E2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41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A627829-3713-4443-A774-CC895148C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710E4DE-E113-47A7-B4C2-47F4D59E2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5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31">
            <a:extLst>
              <a:ext uri="{FF2B5EF4-FFF2-40B4-BE49-F238E27FC236}">
                <a16:creationId xmlns:a16="http://schemas.microsoft.com/office/drawing/2014/main" id="{93315FFC-07E3-43BC-BA91-C7820357F0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7F5273-A911-4CD6-976B-74B89C66AB37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132078A-917B-488E-BFE7-2E94110967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AFAA57D-3C40-4AD5-B4E6-A9EEFDA97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8EAE4D43-13B6-4A67-9CD0-158C0AF7B1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2C14AD9F-C05F-4DA5-B250-D569D1629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C0E438AD-5E2F-4A1F-B10E-E0E1148A3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BD8A6BE-0A28-4EA3-83B3-32783401A427}" type="slidenum">
              <a:rPr lang="en-US" altLang="en-US" sz="1200" smtClean="0">
                <a:latin typeface="Arial" panose="020B0604020202020204" pitchFamily="34" charset="0"/>
              </a:rPr>
              <a:pPr/>
              <a:t>42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14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A627829-3713-4443-A774-CC895148C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C710E4DE-E113-47A7-B4C2-47F4D59E2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5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8EAE4D43-13B6-4A67-9CD0-158C0AF7B1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2C14AD9F-C05F-4DA5-B250-D569D1629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C0E438AD-5E2F-4A1F-B10E-E0E1148A3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BD8A6BE-0A28-4EA3-83B3-32783401A427}" type="slidenum">
              <a:rPr lang="en-US" altLang="en-US" sz="1200" smtClean="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45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42B90377-0F74-481B-BA12-53C9C3417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997A8073-4E39-4553-85BF-C11406D08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46DE5B8B-0FC1-4F08-9EBD-CA87AF0B1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5B0AEF7-5879-49C5-93E9-E2ED72F44117}" type="slidenum">
              <a:rPr lang="en-US" altLang="en-US" sz="1200" smtClean="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11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ECE85D13-4AFA-4F8C-B670-0E37EC5D00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D0848812-88E9-4525-A1F7-5EED1C05B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6BE6E397-1CDA-4678-98B0-1A5663722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90E6CF7-406E-4B11-B911-416A9F606F9A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9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58570713-B2D5-49B1-BD95-AF766CA07D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7104769-C595-4D6E-AE72-6FF2E37CB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8B932A7E-7C95-4C4E-80B5-01B84BAC7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0651210-74F0-4F8A-B3C6-7F94241318B6}" type="slidenum">
              <a:rPr lang="en-US" altLang="en-US" sz="1200" smtClean="0"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861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74A5555D-0130-410F-97CA-21882A7B67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A957CAB8-B8C3-404D-88BC-3DCB8C7C0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F61F9D6C-BBF4-47FC-AEBB-1C191DB96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B2885AB-952B-472F-9F20-93AD7971FF4F}" type="slidenum">
              <a:rPr lang="en-US" altLang="en-US" sz="1200" smtClean="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7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108D-20E8-BA4B-9773-8E4150BDF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A8423-43D8-AD47-B7D9-5D93FDF25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37B9C-6F08-F645-ADB4-84ED3E13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26612-7534-1842-8635-7380872CD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8521C-790E-2740-9136-4C375080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4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F48D-5AEB-FE4E-89C8-3E7252BB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2E1E2-6694-6C40-A28F-5272D6F77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98FD-86CE-C845-8909-B755CF96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51B44-51F4-0C4E-8E4B-00D5BBB6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48E9D-E25F-8E45-BE87-6525CB4A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5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C905C-7EF4-7844-BD7B-7B1D7CEF3D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1CEB1-3DAA-C345-929F-46A8AD3E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C44A-769B-884F-B718-441F6558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31A7-FF53-EC42-80DB-53510617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C3BDC-C736-5243-9B95-BC787434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35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4305301" y="6377971"/>
            <a:ext cx="3581400" cy="1206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fld id="{67B6EA4A-D226-B041-A85D-3A568D8AD09A}" type="slidenum">
              <a:rPr lang="en-US" sz="794" b="1" i="0" baseline="0" smtClean="0">
                <a:solidFill>
                  <a:schemeClr val="bg1"/>
                </a:solidFill>
                <a:latin typeface="HelveticaNeueLT Std" pitchFamily="34" charset="0"/>
                <a:cs typeface="HelveticaNeueLT Std"/>
              </a:rPr>
              <a:pPr algn="ctr"/>
              <a:t>‹#›</a:t>
            </a:fld>
            <a:endParaRPr lang="en-US" sz="794" b="1" i="0" dirty="0">
              <a:solidFill>
                <a:schemeClr val="bg1"/>
              </a:solidFill>
              <a:latin typeface="HelveticaNeueLT Std" pitchFamily="34" charset="0"/>
              <a:cs typeface="HelveticaNeueLT Std"/>
            </a:endParaRPr>
          </a:p>
        </p:txBody>
      </p:sp>
      <p:sp>
        <p:nvSpPr>
          <p:cNvPr id="23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54183" y="645460"/>
            <a:ext cx="11083636" cy="3010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941" b="1" baseline="0">
                <a:solidFill>
                  <a:schemeClr val="tx1"/>
                </a:solidFill>
                <a:latin typeface="HelveticaNeueLT Std" pitchFamily="34" charset="0"/>
              </a:defRPr>
            </a:lvl1pPr>
            <a:lvl2pPr marL="0" indent="0">
              <a:spcBef>
                <a:spcPts val="265"/>
              </a:spcBef>
              <a:buFontTx/>
              <a:buNone/>
              <a:defRPr sz="1235" b="1">
                <a:latin typeface="HelveticaNeueLT Std" pitchFamily="34" charset="0"/>
              </a:defRPr>
            </a:lvl2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54183" y="993282"/>
            <a:ext cx="11083636" cy="37920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4182" y="5930153"/>
            <a:ext cx="5541818" cy="32272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18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Footnotes and sources go here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54182" y="538927"/>
            <a:ext cx="11085561" cy="0"/>
            <a:chOff x="457200" y="1856181"/>
            <a:chExt cx="9145588" cy="0"/>
          </a:xfrm>
        </p:grpSpPr>
        <p:cxnSp>
          <p:nvCxnSpPr>
            <p:cNvPr id="15" name="Straight Connector 14"/>
            <p:cNvCxnSpPr/>
            <p:nvPr userDrawn="1"/>
          </p:nvCxnSpPr>
          <p:spPr>
            <a:xfrm>
              <a:off x="457200" y="1856181"/>
              <a:ext cx="9145588" cy="0"/>
            </a:xfrm>
            <a:prstGeom prst="line">
              <a:avLst/>
            </a:prstGeom>
            <a:ln w="4445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7544753" y="1856181"/>
              <a:ext cx="2057400" cy="0"/>
            </a:xfrm>
            <a:prstGeom prst="line">
              <a:avLst/>
            </a:prstGeom>
            <a:ln w="444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83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40000" y="152400"/>
            <a:ext cx="9448800" cy="632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E7AD3F-FA02-465C-A2B0-832E017C5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24D2B4-0E2D-4C1F-AB67-07798D6C70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2F080-3191-411B-98C9-282C4498BD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93545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FFCB3-E206-8E46-BF87-481E023E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A3AA3-8E32-F341-9165-356EC221E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79D8B-0A00-B747-8BCB-A5AE73B4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D973-364B-D54B-832C-1271154D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61517-D5EF-FA4A-9BE2-718BB2324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8D8F-8DB7-D74A-B5FF-86F0545F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955D-874D-074C-9566-8D800FB7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9007F-0D30-5742-A85A-722DE388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46BCA-B9E3-194A-8992-53ACAEB0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FC9D8-C3B8-3441-A902-CA5EA38D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D419-ECDD-744B-8C4B-C731A926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545E-11D6-ED4D-B95A-9B0788966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11BDB-941B-0645-A5C3-F10FA178D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3456-A8E7-E549-8008-E1569D11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51F58-33AA-6648-A90A-8FE9A9CB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2A9DA-7AD9-DF46-9F18-40111813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9EB1-A454-3B44-8CAA-84E557FE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A8261-9107-C14F-90C6-30B8D98F0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664BC-ED76-B544-A979-E35BFC7F7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8A7C9A-91AE-ED4E-8528-9306678440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61D4E-3BC3-D743-AECB-6F1A03755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E54DC5-763E-D04D-997E-A7E87909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C5BD7-52B3-0146-9737-46E93680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35201-3AC8-C747-8573-06D82A36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4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863A-B69C-1A40-BD34-697935E0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A9C25-7C3B-7C47-9BBD-D21CEB0A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F275A-AE83-F242-8583-4EE17110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8CA89-C411-9C46-8430-337EE110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2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487E2-0ED0-EF40-921E-8A59CC8E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ECD57-A159-4742-A7DB-F061C708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45D81-EED6-E840-9735-E2AE4918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A411-A6A6-3D4A-B971-308DD308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BEF37-7C31-F042-B383-D607AB026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F7119-B286-8045-BF59-15EB34C82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2EFD1-E6EF-2542-A91C-6A2EDE471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6C3FD-71D0-A540-9C13-33CCE17C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44D99-C2B8-994D-91A4-70C4F75A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3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88AC-135F-594F-B71F-4C74294C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B9960-4E35-7F46-ABC5-458E60A77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EAE24-0AAD-CF42-819F-B04340C74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313F-4A2E-6141-A5DD-82C04621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6AADF-03CC-964E-8E4A-CFC6ADB8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D693D-D22C-D94D-88ED-7D39662E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49A620-3AC9-5643-94FC-FAC3276BF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75F4-4766-8E40-89C5-F234B2DEC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5AD90-8928-274A-819D-46C60A628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0D57F-8F9A-F544-B71C-F230B00148ED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A518C-F7EB-8042-AD41-B99DD0C3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16AC5-DF9A-3A41-9C7B-B0DDA4E92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BF226-46D5-6548-9FAF-5692602A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8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intake@adrenal.com" TargetMode="External"/><Relationship Id="rId2" Type="http://schemas.openxmlformats.org/officeDocument/2006/relationships/hyperlink" Target="mailto:mail@goodhormonehealth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>
            <a:extLst>
              <a:ext uri="{FF2B5EF4-FFF2-40B4-BE49-F238E27FC236}">
                <a16:creationId xmlns:a16="http://schemas.microsoft.com/office/drawing/2014/main" id="{A9B59E07-04E1-0D41-BA33-2380E0B0A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12" y="1143001"/>
            <a:ext cx="10984867" cy="59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Theodore C. Friedman, M.D., Ph.D.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Professor of Medicine-UCLA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Chairman, Department of Internal Medicine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Charles R. Drew University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Dr. Friedman’s Endocrinology Clinic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      </a:t>
            </a:r>
            <a:r>
              <a:rPr lang="en-US" dirty="0"/>
              <a:t>Hosting Tobias Carling, MD, PhD, FACS</a:t>
            </a:r>
          </a:p>
          <a:p>
            <a:pPr>
              <a:buNone/>
            </a:pPr>
            <a:r>
              <a:rPr lang="en-US" b="1" dirty="0"/>
              <a:t>The 20-minute Mini Back Scope Adrenalectomy (MBSA)</a:t>
            </a:r>
            <a:endParaRPr lang="en-US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" pitchFamily="2" charset="0"/>
                <a:ea typeface="ＭＳ Ｐゴシック" panose="020B0600070205080204" pitchFamily="34" charset="-128"/>
              </a:rPr>
              <a:t>GoodHormoneHealth</a:t>
            </a: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 Webinar</a:t>
            </a: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b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November 7, 2021</a:t>
            </a:r>
            <a:br>
              <a:rPr lang="en-US" altLang="en-US" sz="3600" dirty="0">
                <a:latin typeface="Times" pitchFamily="2" charset="0"/>
                <a:ea typeface="ＭＳ Ｐゴシック" panose="020B0600070205080204" pitchFamily="34" charset="-128"/>
              </a:rPr>
            </a:br>
            <a:endParaRPr lang="en-US" altLang="en-US" sz="2800" dirty="0">
              <a:latin typeface="Times" pitchFamily="2" charset="0"/>
            </a:endParaRPr>
          </a:p>
        </p:txBody>
      </p:sp>
      <p:pic>
        <p:nvPicPr>
          <p:cNvPr id="14338" name="Picture 3">
            <a:extLst>
              <a:ext uri="{FF2B5EF4-FFF2-40B4-BE49-F238E27FC236}">
                <a16:creationId xmlns:a16="http://schemas.microsoft.com/office/drawing/2014/main" id="{73848D56-3B37-CE43-A8F8-EF335DD3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6" y="457201"/>
            <a:ext cx="18383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7BF9EEF9-472A-AE4E-8A39-1EABE51F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"/>
            <a:ext cx="34226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03D573-1DB8-8441-9AF8-AFC8504F9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24332"/>
            <a:ext cx="30861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729C6-1FAE-4B46-949C-ECB38B68A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12" y="1095376"/>
            <a:ext cx="1492332" cy="22384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>
            <a:extLst>
              <a:ext uri="{FF2B5EF4-FFF2-40B4-BE49-F238E27FC236}">
                <a16:creationId xmlns:a16="http://schemas.microsoft.com/office/drawing/2014/main" id="{87034318-A16F-4D0B-AE09-5043C2AD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8"/>
          <a:stretch>
            <a:fillRect/>
          </a:stretch>
        </p:blipFill>
        <p:spPr bwMode="auto">
          <a:xfrm>
            <a:off x="1524000" y="0"/>
            <a:ext cx="10009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EA8639-5ABB-4A52-B2C8-110EC75436CD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54FF30-B5C9-4FA4-BB55-310F9FF69E55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6AC8845-39AF-415F-832A-27332606D6A2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338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>
            <a:extLst>
              <a:ext uri="{FF2B5EF4-FFF2-40B4-BE49-F238E27FC236}">
                <a16:creationId xmlns:a16="http://schemas.microsoft.com/office/drawing/2014/main" id="{BB193B1B-49E9-4F77-A688-2FB5C647A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1">
            <a:extLst>
              <a:ext uri="{FF2B5EF4-FFF2-40B4-BE49-F238E27FC236}">
                <a16:creationId xmlns:a16="http://schemas.microsoft.com/office/drawing/2014/main" id="{ED07827A-AE7F-45A5-B858-F8B1D02AA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4" y="3276601"/>
            <a:ext cx="4764087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7732A9F-128C-4BD0-828D-F5AC8C3C17FC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00D026F-C3EF-4BD6-8B19-621AEABEA918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CFACD2E-A7EB-43B8-BC6E-310927EF25CC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2696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85755FBB-E2DA-440E-B7A9-04C890C5B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509" y="266711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Duration of Surgery for MBSA is Related to BMI of Patient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B702DA41-F9C1-452F-94B1-7E9A7C94E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509" y="2073941"/>
            <a:ext cx="0" cy="397996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CF73AB1F-D1E2-41E5-A0A5-8F5906100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6053901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EA5F9A7-586C-4D54-92A7-FA5397A80D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5612891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9D082400-DDD1-4BA2-8428-106C677569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5169708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FE940F06-1E2E-4BDE-AC9C-F6B7D6E9C1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4728696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0AFB7C36-24D4-4AF6-A9F0-DF16CABEF9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4285513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3F8337D-8324-4871-AA01-3D8618EBA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3844503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64E31064-904C-4B66-AC47-8D18CD661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3401319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6B98A16D-2917-4AAA-A830-6A084CC6E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2960308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2068A546-8833-4B8C-9D7C-A2F1FAF87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2517124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B2C5B899-1880-44A7-89EF-E66E0B12B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514" y="2073941"/>
            <a:ext cx="74995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A7A61128-66D2-4E68-A59A-48813B51EF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85509" y="6053901"/>
            <a:ext cx="5396979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7A8C0E28-57FA-4D13-BD05-66EA18FDA8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5509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741739B1-326B-466B-83F1-7BC1214DAD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9114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73D159E7-4AAB-4BCC-9E3D-90667AFBBB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52721" y="6053901"/>
            <a:ext cx="0" cy="7386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9D54380E-D972-4671-A099-6ED6BB5BF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18224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41ED6F21-F2BB-4509-91BB-65118E0908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4416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91C1509F-3A1D-4966-8C51-A0690006D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8022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Line 22">
            <a:extLst>
              <a:ext uri="{FF2B5EF4-FFF2-40B4-BE49-F238E27FC236}">
                <a16:creationId xmlns:a16="http://schemas.microsoft.com/office/drawing/2014/main" id="{2A033C70-9103-4745-9791-9C95654DEC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1628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Line 23">
            <a:extLst>
              <a:ext uri="{FF2B5EF4-FFF2-40B4-BE49-F238E27FC236}">
                <a16:creationId xmlns:a16="http://schemas.microsoft.com/office/drawing/2014/main" id="{FEE751A0-3D88-43C2-82D7-C48791F808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7132" y="6053901"/>
            <a:ext cx="0" cy="7386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Line 24">
            <a:extLst>
              <a:ext uri="{FF2B5EF4-FFF2-40B4-BE49-F238E27FC236}">
                <a16:creationId xmlns:a16="http://schemas.microsoft.com/office/drawing/2014/main" id="{3B7D6828-F151-4D99-9FAC-FDFFBFE496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23324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1B8BC4F5-DE48-4AE3-AD5D-F50D8CF2CC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06929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B1BE76F8-5021-4739-983E-9C67FBADF2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0536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44FF1138-02A4-4836-8E49-7B3E5F099E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6040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2B4809A3-3C29-40D2-8A89-5F41322222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9645" y="6053901"/>
            <a:ext cx="0" cy="7386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Line 29">
            <a:extLst>
              <a:ext uri="{FF2B5EF4-FFF2-40B4-BE49-F238E27FC236}">
                <a16:creationId xmlns:a16="http://schemas.microsoft.com/office/drawing/2014/main" id="{FB80D766-9703-4804-9694-5C24E34B75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5837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Line 30">
            <a:extLst>
              <a:ext uri="{FF2B5EF4-FFF2-40B4-BE49-F238E27FC236}">
                <a16:creationId xmlns:a16="http://schemas.microsoft.com/office/drawing/2014/main" id="{80470EDD-19D2-43C4-98ED-0B730786AE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9444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Line 31">
            <a:extLst>
              <a:ext uri="{FF2B5EF4-FFF2-40B4-BE49-F238E27FC236}">
                <a16:creationId xmlns:a16="http://schemas.microsoft.com/office/drawing/2014/main" id="{9C0B8B17-3036-41AE-86E2-79ADACDEEB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3049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051FE731-86C9-40AC-B9D8-6B8FBD7D70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8553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Line 33">
            <a:extLst>
              <a:ext uri="{FF2B5EF4-FFF2-40B4-BE49-F238E27FC236}">
                <a16:creationId xmlns:a16="http://schemas.microsoft.com/office/drawing/2014/main" id="{1DD8DAA4-4A33-4F34-867D-5DCD8FDD6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42160" y="6053901"/>
            <a:ext cx="0" cy="7386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38" name="Line 34">
            <a:extLst>
              <a:ext uri="{FF2B5EF4-FFF2-40B4-BE49-F238E27FC236}">
                <a16:creationId xmlns:a16="http://schemas.microsoft.com/office/drawing/2014/main" id="{2638BDFC-78FF-4BE5-AE13-0EA31BD57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8352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39" name="Line 35">
            <a:extLst>
              <a:ext uri="{FF2B5EF4-FFF2-40B4-BE49-F238E27FC236}">
                <a16:creationId xmlns:a16="http://schemas.microsoft.com/office/drawing/2014/main" id="{3EE6A6E6-0742-486E-991B-C55DD7A692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11957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0" name="Line 36">
            <a:extLst>
              <a:ext uri="{FF2B5EF4-FFF2-40B4-BE49-F238E27FC236}">
                <a16:creationId xmlns:a16="http://schemas.microsoft.com/office/drawing/2014/main" id="{3C2427D9-1C07-4D51-8E6E-4F82DD5A0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461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1" name="Line 37">
            <a:extLst>
              <a:ext uri="{FF2B5EF4-FFF2-40B4-BE49-F238E27FC236}">
                <a16:creationId xmlns:a16="http://schemas.microsoft.com/office/drawing/2014/main" id="{DEBC7F21-CEE6-4E21-9761-158FAA4917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1067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2" name="Line 38">
            <a:extLst>
              <a:ext uri="{FF2B5EF4-FFF2-40B4-BE49-F238E27FC236}">
                <a16:creationId xmlns:a16="http://schemas.microsoft.com/office/drawing/2014/main" id="{881B2A7B-FA1D-4C38-8496-2ABA9FABF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7259" y="6053901"/>
            <a:ext cx="0" cy="7386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3" name="Line 39">
            <a:extLst>
              <a:ext uri="{FF2B5EF4-FFF2-40B4-BE49-F238E27FC236}">
                <a16:creationId xmlns:a16="http://schemas.microsoft.com/office/drawing/2014/main" id="{B3F0D125-50F6-4921-A413-157151E15F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864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4" name="Line 40">
            <a:extLst>
              <a:ext uri="{FF2B5EF4-FFF2-40B4-BE49-F238E27FC236}">
                <a16:creationId xmlns:a16="http://schemas.microsoft.com/office/drawing/2014/main" id="{16D44608-D09E-43DC-B641-792E11556D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368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5" name="Line 41">
            <a:extLst>
              <a:ext uri="{FF2B5EF4-FFF2-40B4-BE49-F238E27FC236}">
                <a16:creationId xmlns:a16="http://schemas.microsoft.com/office/drawing/2014/main" id="{07182F84-72B7-4C47-BD46-7B529560B4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9975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6" name="Line 42">
            <a:extLst>
              <a:ext uri="{FF2B5EF4-FFF2-40B4-BE49-F238E27FC236}">
                <a16:creationId xmlns:a16="http://schemas.microsoft.com/office/drawing/2014/main" id="{E456C219-8E44-4E78-88CF-230F135A9C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3580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7" name="Line 43">
            <a:extLst>
              <a:ext uri="{FF2B5EF4-FFF2-40B4-BE49-F238E27FC236}">
                <a16:creationId xmlns:a16="http://schemas.microsoft.com/office/drawing/2014/main" id="{D942981D-8FB3-44C4-AB49-375320995E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9772" y="6053901"/>
            <a:ext cx="0" cy="73864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8" name="Line 44">
            <a:extLst>
              <a:ext uri="{FF2B5EF4-FFF2-40B4-BE49-F238E27FC236}">
                <a16:creationId xmlns:a16="http://schemas.microsoft.com/office/drawing/2014/main" id="{5910150F-DEA8-48A8-90ED-62BAAE5591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15276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49" name="Line 45">
            <a:extLst>
              <a:ext uri="{FF2B5EF4-FFF2-40B4-BE49-F238E27FC236}">
                <a16:creationId xmlns:a16="http://schemas.microsoft.com/office/drawing/2014/main" id="{612BBB07-3A13-48BC-8AFC-6BA28C846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8883" y="6053901"/>
            <a:ext cx="0" cy="73864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b="1">
              <a:latin typeface="+mj-lt"/>
            </a:endParaRPr>
          </a:p>
        </p:txBody>
      </p:sp>
      <p:sp>
        <p:nvSpPr>
          <p:cNvPr id="65" name="Text Box 61">
            <a:extLst>
              <a:ext uri="{FF2B5EF4-FFF2-40B4-BE49-F238E27FC236}">
                <a16:creationId xmlns:a16="http://schemas.microsoft.com/office/drawing/2014/main" id="{0A80B4B7-6DDE-4B9D-A267-6C857DE9C58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89031" y="3588691"/>
            <a:ext cx="33463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+mj-lt"/>
                <a:cs typeface="Arial" panose="020B0604020202020204" pitchFamily="34" charset="0"/>
              </a:rPr>
              <a:t>Operative time (Minutes)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9DB7C5-A7D8-4763-912D-24A712869714}"/>
              </a:ext>
            </a:extLst>
          </p:cNvPr>
          <p:cNvSpPr txBox="1"/>
          <p:nvPr/>
        </p:nvSpPr>
        <p:spPr>
          <a:xfrm>
            <a:off x="1276817" y="2293628"/>
            <a:ext cx="78130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0" dirty="0">
                <a:latin typeface="+mj-lt"/>
                <a:cs typeface="Arial" panose="020B0604020202020204" pitchFamily="34" charset="0"/>
              </a:rPr>
              <a:t>40</a:t>
            </a:r>
          </a:p>
          <a:p>
            <a:endParaRPr lang="en-US" altLang="en-US" sz="2400" dirty="0">
              <a:latin typeface="+mj-lt"/>
              <a:cs typeface="Arial" panose="020B0604020202020204" pitchFamily="34" charset="0"/>
            </a:endParaRPr>
          </a:p>
          <a:p>
            <a:endParaRPr lang="en-US" altLang="en-US" sz="2400" b="0" dirty="0">
              <a:latin typeface="+mj-lt"/>
              <a:cs typeface="Arial" panose="020B0604020202020204" pitchFamily="34" charset="0"/>
            </a:endParaRPr>
          </a:p>
          <a:p>
            <a:r>
              <a:rPr lang="en-US" altLang="en-US" sz="2400" dirty="0">
                <a:latin typeface="+mj-lt"/>
                <a:cs typeface="Arial" panose="020B0604020202020204" pitchFamily="34" charset="0"/>
              </a:rPr>
              <a:t>30</a:t>
            </a:r>
          </a:p>
          <a:p>
            <a:endParaRPr lang="en-US" altLang="en-US" sz="2400" b="0" dirty="0">
              <a:latin typeface="+mj-lt"/>
              <a:cs typeface="Arial" panose="020B0604020202020204" pitchFamily="34" charset="0"/>
            </a:endParaRPr>
          </a:p>
          <a:p>
            <a:endParaRPr lang="en-US" alt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altLang="en-US" sz="2400" dirty="0">
                <a:latin typeface="+mj-lt"/>
                <a:cs typeface="Arial" panose="020B0604020202020204" pitchFamily="34" charset="0"/>
              </a:rPr>
              <a:t>20</a:t>
            </a:r>
          </a:p>
          <a:p>
            <a:endParaRPr lang="en-US" altLang="en-US" sz="2400" b="0" dirty="0">
              <a:latin typeface="+mj-lt"/>
              <a:cs typeface="Arial" panose="020B0604020202020204" pitchFamily="34" charset="0"/>
            </a:endParaRPr>
          </a:p>
          <a:p>
            <a:endParaRPr lang="en-US" alt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altLang="en-US" sz="2400" dirty="0">
                <a:latin typeface="+mj-lt"/>
                <a:cs typeface="Arial" panose="020B0604020202020204" pitchFamily="34" charset="0"/>
              </a:rPr>
              <a:t>10</a:t>
            </a:r>
            <a:endParaRPr lang="en-US" altLang="en-US" sz="2400" b="0" dirty="0">
              <a:latin typeface="+mj-lt"/>
              <a:cs typeface="Arial" panose="020B0604020202020204" pitchFamily="34" charset="0"/>
            </a:endParaRPr>
          </a:p>
          <a:p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41F9EB-318E-4CA5-8C27-1C866EC24BDD}"/>
              </a:ext>
            </a:extLst>
          </p:cNvPr>
          <p:cNvSpPr txBox="1"/>
          <p:nvPr/>
        </p:nvSpPr>
        <p:spPr>
          <a:xfrm>
            <a:off x="4253580" y="6351375"/>
            <a:ext cx="11771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0" dirty="0">
                <a:latin typeface="+mj-lt"/>
                <a:cs typeface="Arial" panose="020B0604020202020204" pitchFamily="34" charset="0"/>
              </a:rPr>
              <a:t>BMI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853C29E-934E-4BEF-A59A-5819EA4157CE}"/>
              </a:ext>
            </a:extLst>
          </p:cNvPr>
          <p:cNvSpPr/>
          <p:nvPr/>
        </p:nvSpPr>
        <p:spPr>
          <a:xfrm>
            <a:off x="2176745" y="4561566"/>
            <a:ext cx="424057" cy="1492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ACDC6AD-BF0A-4C4C-B32E-48820F2DBEAC}"/>
              </a:ext>
            </a:extLst>
          </p:cNvPr>
          <p:cNvSpPr/>
          <p:nvPr/>
        </p:nvSpPr>
        <p:spPr>
          <a:xfrm>
            <a:off x="3044249" y="3993931"/>
            <a:ext cx="424057" cy="2075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FA00CCC-5C08-488F-9C93-DC839A367A76}"/>
              </a:ext>
            </a:extLst>
          </p:cNvPr>
          <p:cNvSpPr/>
          <p:nvPr/>
        </p:nvSpPr>
        <p:spPr>
          <a:xfrm>
            <a:off x="3943204" y="3429000"/>
            <a:ext cx="424057" cy="2609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447F194-5251-43AD-92C2-9CC8A576E8E5}"/>
              </a:ext>
            </a:extLst>
          </p:cNvPr>
          <p:cNvSpPr/>
          <p:nvPr/>
        </p:nvSpPr>
        <p:spPr>
          <a:xfrm>
            <a:off x="4837117" y="3049249"/>
            <a:ext cx="424057" cy="3019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5EA91C0-DC94-4EE1-81AE-19426A32C794}"/>
              </a:ext>
            </a:extLst>
          </p:cNvPr>
          <p:cNvSpPr/>
          <p:nvPr/>
        </p:nvSpPr>
        <p:spPr>
          <a:xfrm>
            <a:off x="5725449" y="2266662"/>
            <a:ext cx="424057" cy="3760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0540608-2676-43D2-843F-3D84BF18D288}"/>
              </a:ext>
            </a:extLst>
          </p:cNvPr>
          <p:cNvSpPr/>
          <p:nvPr/>
        </p:nvSpPr>
        <p:spPr>
          <a:xfrm>
            <a:off x="6628025" y="1429406"/>
            <a:ext cx="424057" cy="4609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9A50B32-1401-4FBC-A792-A45BD27CA5C8}"/>
              </a:ext>
            </a:extLst>
          </p:cNvPr>
          <p:cNvSpPr txBox="1"/>
          <p:nvPr/>
        </p:nvSpPr>
        <p:spPr>
          <a:xfrm>
            <a:off x="2058123" y="615163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+mj-lt"/>
                <a:cs typeface="Arial" panose="020B0604020202020204" pitchFamily="34" charset="0"/>
              </a:rPr>
              <a:t>&lt;20	25	30	35	40	&gt;45	</a:t>
            </a:r>
            <a:endParaRPr lang="en-US" sz="2400" b="1" dirty="0">
              <a:latin typeface="+mj-lt"/>
            </a:endParaRPr>
          </a:p>
        </p:txBody>
      </p:sp>
      <p:sp>
        <p:nvSpPr>
          <p:cNvPr id="83" name="Rectangle 2">
            <a:extLst>
              <a:ext uri="{FF2B5EF4-FFF2-40B4-BE49-F238E27FC236}">
                <a16:creationId xmlns:a16="http://schemas.microsoft.com/office/drawing/2014/main" id="{F3C06985-EE2E-4187-B76D-B56B698F9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841" y="1585126"/>
            <a:ext cx="4472539" cy="27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+mj-lt"/>
              </a:rPr>
              <a:t>*As low as 12 min. for non-obese patients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+mj-lt"/>
              </a:rPr>
              <a:t>Compared to 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b="1" dirty="0">
                <a:solidFill>
                  <a:schemeClr val="tx2"/>
                </a:solidFill>
                <a:latin typeface="+mj-lt"/>
              </a:rPr>
              <a:t>120-240 min. for laparoscopic adrenalectomy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b="1" dirty="0">
                <a:solidFill>
                  <a:schemeClr val="tx2"/>
                </a:solidFill>
                <a:latin typeface="+mj-lt"/>
              </a:rPr>
              <a:t>150-300 min. for robotic adrenalectomy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+mj-lt"/>
              </a:rPr>
              <a:t>at most US institutions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FA41AE4-6C3F-4184-9E73-9D362BD993DD}"/>
              </a:ext>
            </a:extLst>
          </p:cNvPr>
          <p:cNvSpPr txBox="1"/>
          <p:nvPr/>
        </p:nvSpPr>
        <p:spPr>
          <a:xfrm>
            <a:off x="2612332" y="3565319"/>
            <a:ext cx="7356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tx2"/>
                </a:solidFill>
                <a:latin typeface="+mj-lt"/>
              </a:rPr>
              <a:t>*</a:t>
            </a:r>
            <a:endParaRPr lang="en-US" sz="2400" dirty="0">
              <a:latin typeface="+mj-lt"/>
            </a:endParaRPr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id="{DE260607-03BF-4B1F-9532-1A4E1034B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9084" y="6416084"/>
            <a:ext cx="29209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+mj-lt"/>
              </a:rPr>
              <a:t>Carling (unpublished) 2021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90CDE7-DB6A-41CF-8D30-A9820962B6F5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3810EE7-1524-493A-A8AB-6CC68F5F4532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7DEC80D-DCB7-4D87-86E4-A42C57B006A1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33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211" name="Group 1371">
            <a:extLst>
              <a:ext uri="{FF2B5EF4-FFF2-40B4-BE49-F238E27FC236}">
                <a16:creationId xmlns:a16="http://schemas.microsoft.com/office/drawing/2014/main" id="{333DEDD3-319B-410B-B2FC-D1907A2EA532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44705217"/>
              </p:ext>
            </p:extLst>
          </p:nvPr>
        </p:nvGraphicFramePr>
        <p:xfrm>
          <a:off x="4640585" y="4769"/>
          <a:ext cx="7551414" cy="6765984"/>
        </p:xfrm>
        <a:graphic>
          <a:graphicData uri="http://schemas.openxmlformats.org/drawingml/2006/table">
            <a:tbl>
              <a:tblPr/>
              <a:tblGrid>
                <a:gridCol w="820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0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7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3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953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25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Patient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Age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Gender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ARR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Tumor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Weight (g)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Tumor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Diameter (mm)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HTN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Serum K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(mmol/L)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438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1,250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15.2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332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718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9.3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700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230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APA20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457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2.5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^</a:t>
                      </a: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480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13.8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259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256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9.7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2.9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^</a:t>
                      </a: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APA22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271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235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8.5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284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241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4.1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246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482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356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618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2.8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^</a:t>
                      </a:r>
                      <a:endParaRPr kumimoji="0" lang="en-GB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243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APA13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317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APA21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57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F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326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+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655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Mean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47.3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420.0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20.7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28.3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3.5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7" name="Rectangle 2">
            <a:extLst>
              <a:ext uri="{FF2B5EF4-FFF2-40B4-BE49-F238E27FC236}">
                <a16:creationId xmlns:a16="http://schemas.microsoft.com/office/drawing/2014/main" id="{C075530F-DA45-4E99-907A-AFF10635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4" y="1008668"/>
            <a:ext cx="3689128" cy="369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Unilateral Aldosterone-Producing Adenoma (APA)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Causing Primary Hyperaldosteronism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82362A-CFB1-487A-80B6-3FFC099257FC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61A9CCC-FDAB-42A9-AF1D-B860914F9DB8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9E8DE3-2470-4AC1-AFE6-6A48D5DF75AF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igure4">
            <a:extLst>
              <a:ext uri="{FF2B5EF4-FFF2-40B4-BE49-F238E27FC236}">
                <a16:creationId xmlns:a16="http://schemas.microsoft.com/office/drawing/2014/main" id="{866A8ADB-663D-4915-A922-EDF16D65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2" y="990600"/>
            <a:ext cx="10431777" cy="526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43DB55D1-F001-4E2F-BB07-B29D30AFF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544" y="0"/>
            <a:ext cx="762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latin typeface="+mj-lt"/>
              </a:rPr>
              <a:t>Molecular Pathogenesis of Aldosteronism</a:t>
            </a:r>
            <a:r>
              <a:rPr lang="en-US" altLang="en-US" sz="3200" dirty="0">
                <a:latin typeface="+mj-lt"/>
              </a:rPr>
              <a:t> </a:t>
            </a:r>
          </a:p>
        </p:txBody>
      </p:sp>
      <p:sp>
        <p:nvSpPr>
          <p:cNvPr id="41988" name="Rectangle 6">
            <a:extLst>
              <a:ext uri="{FF2B5EF4-FFF2-40B4-BE49-F238E27FC236}">
                <a16:creationId xmlns:a16="http://schemas.microsoft.com/office/drawing/2014/main" id="{DAF373DC-0825-4EE5-8F5B-C71974A5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578" y="6454018"/>
            <a:ext cx="46242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j-lt"/>
              </a:rPr>
              <a:t>Choi M…Carling T &amp; Lifton RP. </a:t>
            </a:r>
            <a:r>
              <a:rPr lang="en-US" altLang="en-US" sz="2000" i="1" dirty="0">
                <a:latin typeface="+mj-lt"/>
              </a:rPr>
              <a:t>Science</a:t>
            </a:r>
            <a:r>
              <a:rPr lang="en-US" altLang="en-US" sz="2000" dirty="0">
                <a:latin typeface="+mj-lt"/>
              </a:rPr>
              <a:t> 2011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B67DCB-A6B6-4CFC-B302-6ADEAF0D480E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C9A8EA-C0A9-497D-BB41-7297D63CC785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80868C-CD0C-4AFA-BF9E-4A284070BE22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40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4803271B-8CF7-4A22-BE80-1EA30A39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2" y="1137359"/>
            <a:ext cx="10835638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8FA921E2-5D88-4408-9E4A-4CB0781BB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604" y="6433937"/>
            <a:ext cx="53251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j-lt"/>
              </a:rPr>
              <a:t>Scholl U…Carling T, &amp; Lifton RP. </a:t>
            </a:r>
            <a:r>
              <a:rPr lang="en-US" altLang="en-US" sz="2000" i="1" dirty="0">
                <a:latin typeface="+mj-lt"/>
              </a:rPr>
              <a:t>Nature Genet</a:t>
            </a:r>
            <a:r>
              <a:rPr lang="en-US" altLang="en-US" sz="2000" dirty="0">
                <a:latin typeface="+mj-lt"/>
              </a:rPr>
              <a:t> 2014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809D57-E33C-428F-8136-F019BFC3C7D5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208D53-4F93-433D-8D25-065300F4909A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3B10761-005A-4911-9F8C-B8CA975879B8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id="{D6CCE7A3-8572-490F-BB31-F1C348F3B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544" y="0"/>
            <a:ext cx="762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latin typeface="+mj-lt"/>
              </a:rPr>
              <a:t>Molecular Pathogenesis of Aldosteronism</a:t>
            </a:r>
            <a:r>
              <a:rPr lang="en-US" altLang="en-US" sz="32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061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>
            <a:extLst>
              <a:ext uri="{FF2B5EF4-FFF2-40B4-BE49-F238E27FC236}">
                <a16:creationId xmlns:a16="http://schemas.microsoft.com/office/drawing/2014/main" id="{B20D965E-D773-4DF4-971D-6582FF18F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t="23280" r="28673" b="51572"/>
          <a:stretch>
            <a:fillRect/>
          </a:stretch>
        </p:blipFill>
        <p:spPr bwMode="auto">
          <a:xfrm>
            <a:off x="799297" y="0"/>
            <a:ext cx="731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5D593-99C5-4B67-B714-86BFE089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7" t="34283" r="46210" b="24068"/>
          <a:stretch>
            <a:fillRect/>
          </a:stretch>
        </p:blipFill>
        <p:spPr bwMode="auto">
          <a:xfrm>
            <a:off x="799297" y="2438400"/>
            <a:ext cx="504759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8BB8328-A450-4688-B35F-CDE5C214B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4" t="26424" r="4977" b="9921"/>
          <a:stretch>
            <a:fillRect/>
          </a:stretch>
        </p:blipFill>
        <p:spPr bwMode="auto">
          <a:xfrm>
            <a:off x="6220326" y="2375354"/>
            <a:ext cx="5971674" cy="448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F3FC11-FCFB-46D9-A752-EB4B8CB0DB24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F8C481D-8F60-4D01-BE1D-80E812512669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2E96A5-03D6-44C0-991C-DBB6053F0A6F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9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9" descr="Wild Type CT2.tiff">
            <a:extLst>
              <a:ext uri="{FF2B5EF4-FFF2-40B4-BE49-F238E27FC236}">
                <a16:creationId xmlns:a16="http://schemas.microsoft.com/office/drawing/2014/main" id="{26F538E4-24B7-4989-9255-79A02393E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r="6693"/>
          <a:stretch>
            <a:fillRect/>
          </a:stretch>
        </p:blipFill>
        <p:spPr bwMode="auto">
          <a:xfrm>
            <a:off x="6178550" y="3371981"/>
            <a:ext cx="4313238" cy="3168650"/>
          </a:xfrm>
          <a:prstGeom prst="rect">
            <a:avLst/>
          </a:prstGeom>
          <a:noFill/>
          <a:ln w="222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18" descr="ATP1A1 mutant2.tiff">
            <a:extLst>
              <a:ext uri="{FF2B5EF4-FFF2-40B4-BE49-F238E27FC236}">
                <a16:creationId xmlns:a16="http://schemas.microsoft.com/office/drawing/2014/main" id="{FB14A6B1-54FE-479C-BAB3-00D32306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8348"/>
          <a:stretch>
            <a:fillRect/>
          </a:stretch>
        </p:blipFill>
        <p:spPr bwMode="auto">
          <a:xfrm>
            <a:off x="1682750" y="3371981"/>
            <a:ext cx="4413250" cy="3168650"/>
          </a:xfrm>
          <a:prstGeom prst="rect">
            <a:avLst/>
          </a:prstGeom>
          <a:noFill/>
          <a:ln w="222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17" descr="CACNA1D mutation2.tiff">
            <a:extLst>
              <a:ext uri="{FF2B5EF4-FFF2-40B4-BE49-F238E27FC236}">
                <a16:creationId xmlns:a16="http://schemas.microsoft.com/office/drawing/2014/main" id="{F6779989-4F53-408C-B707-2CB50E576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/>
          <a:stretch>
            <a:fillRect/>
          </a:stretch>
        </p:blipFill>
        <p:spPr bwMode="auto">
          <a:xfrm>
            <a:off x="6178550" y="228731"/>
            <a:ext cx="4313238" cy="3048000"/>
          </a:xfrm>
          <a:prstGeom prst="rect">
            <a:avLst/>
          </a:prstGeom>
          <a:noFill/>
          <a:ln w="222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16" descr="KCNJ5 mutant2.tiff">
            <a:extLst>
              <a:ext uri="{FF2B5EF4-FFF2-40B4-BE49-F238E27FC236}">
                <a16:creationId xmlns:a16="http://schemas.microsoft.com/office/drawing/2014/main" id="{45CEA24B-5AB2-4725-AE3B-D9D9B28EA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6"/>
          <a:stretch>
            <a:fillRect/>
          </a:stretch>
        </p:blipFill>
        <p:spPr bwMode="auto">
          <a:xfrm>
            <a:off x="1676400" y="228731"/>
            <a:ext cx="4419600" cy="3048000"/>
          </a:xfrm>
          <a:prstGeom prst="rect">
            <a:avLst/>
          </a:prstGeom>
          <a:noFill/>
          <a:ln w="222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Box 7">
            <a:extLst>
              <a:ext uri="{FF2B5EF4-FFF2-40B4-BE49-F238E27FC236}">
                <a16:creationId xmlns:a16="http://schemas.microsoft.com/office/drawing/2014/main" id="{4D57ABB2-44BD-4F37-BD96-7705E7CC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0" y="228731"/>
            <a:ext cx="2133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KCNJ5 mutant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Dimensions: 27 x 23 mm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H.U. (-2)</a:t>
            </a:r>
          </a:p>
        </p:txBody>
      </p:sp>
      <p:sp>
        <p:nvSpPr>
          <p:cNvPr id="60423" name="TextBox 8">
            <a:extLst>
              <a:ext uri="{FF2B5EF4-FFF2-40B4-BE49-F238E27FC236}">
                <a16:creationId xmlns:a16="http://schemas.microsoft.com/office/drawing/2014/main" id="{61DA2DAE-B4F2-4FF6-8E61-47FB87020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550" y="228731"/>
            <a:ext cx="213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CACNA1D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mutant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Dimensions: 1.3 x 9 mm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H.U. (39)</a:t>
            </a:r>
          </a:p>
        </p:txBody>
      </p:sp>
      <p:sp>
        <p:nvSpPr>
          <p:cNvPr id="60424" name="TextBox 9">
            <a:extLst>
              <a:ext uri="{FF2B5EF4-FFF2-40B4-BE49-F238E27FC236}">
                <a16:creationId xmlns:a16="http://schemas.microsoft.com/office/drawing/2014/main" id="{429EF022-01AD-47E1-82CE-205F8B733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352931"/>
            <a:ext cx="2139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ATP1A1 mutant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Dimensions: 9 x 7 mm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H.U. (10)</a:t>
            </a:r>
          </a:p>
        </p:txBody>
      </p:sp>
      <p:sp>
        <p:nvSpPr>
          <p:cNvPr id="60425" name="TextBox 10">
            <a:extLst>
              <a:ext uri="{FF2B5EF4-FFF2-40B4-BE49-F238E27FC236}">
                <a16:creationId xmlns:a16="http://schemas.microsoft.com/office/drawing/2014/main" id="{CBA8E77D-5D23-419F-999C-763A57DF7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550" y="3352931"/>
            <a:ext cx="2133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 Type tumor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Dimensions: 9 x 7 mm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H.U. (27)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833CE-4A7B-4F98-9A6E-02C7362D0BD9}"/>
              </a:ext>
            </a:extLst>
          </p:cNvPr>
          <p:cNvSpPr txBox="1"/>
          <p:nvPr/>
        </p:nvSpPr>
        <p:spPr>
          <a:xfrm>
            <a:off x="1606550" y="2787781"/>
            <a:ext cx="4572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D78A9-CE45-424C-B58F-54CD4A7B6473}"/>
              </a:ext>
            </a:extLst>
          </p:cNvPr>
          <p:cNvSpPr txBox="1"/>
          <p:nvPr/>
        </p:nvSpPr>
        <p:spPr>
          <a:xfrm>
            <a:off x="6102350" y="2787781"/>
            <a:ext cx="4572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23BC5-7D1E-4937-B0C6-974DF990C789}"/>
              </a:ext>
            </a:extLst>
          </p:cNvPr>
          <p:cNvSpPr txBox="1"/>
          <p:nvPr/>
        </p:nvSpPr>
        <p:spPr>
          <a:xfrm>
            <a:off x="1606550" y="6013005"/>
            <a:ext cx="4572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F07AA3-A0D8-4F12-9E55-D579B2772B7C}"/>
              </a:ext>
            </a:extLst>
          </p:cNvPr>
          <p:cNvSpPr txBox="1"/>
          <p:nvPr/>
        </p:nvSpPr>
        <p:spPr>
          <a:xfrm>
            <a:off x="6102350" y="6013005"/>
            <a:ext cx="4572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09B54E5B-2851-469F-BBF3-402802CEABB6}"/>
              </a:ext>
            </a:extLst>
          </p:cNvPr>
          <p:cNvSpPr/>
          <p:nvPr/>
        </p:nvSpPr>
        <p:spPr>
          <a:xfrm rot="9196979">
            <a:off x="4899025" y="1627319"/>
            <a:ext cx="381000" cy="501650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34007E93-5B4B-439E-9BA0-89E993721226}"/>
              </a:ext>
            </a:extLst>
          </p:cNvPr>
          <p:cNvSpPr/>
          <p:nvPr/>
        </p:nvSpPr>
        <p:spPr>
          <a:xfrm rot="9196979">
            <a:off x="9090025" y="931994"/>
            <a:ext cx="381000" cy="501650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D2016001-19A0-4F1A-9F6B-EFB93837A6B9}"/>
              </a:ext>
            </a:extLst>
          </p:cNvPr>
          <p:cNvSpPr/>
          <p:nvPr/>
        </p:nvSpPr>
        <p:spPr>
          <a:xfrm rot="9196979">
            <a:off x="4586288" y="4599119"/>
            <a:ext cx="381000" cy="501650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F2FE3C5-DF57-4A31-8510-01C79BE5C3F2}"/>
              </a:ext>
            </a:extLst>
          </p:cNvPr>
          <p:cNvSpPr/>
          <p:nvPr/>
        </p:nvSpPr>
        <p:spPr>
          <a:xfrm rot="9196979">
            <a:off x="9090025" y="4599119"/>
            <a:ext cx="381000" cy="501650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535EC4-7894-4D89-B399-51D2912D9E9F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8D24D56-E029-45BB-B689-3ADFAB0F86E8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06E377-3B48-44D7-A62E-F1BE731E606A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116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>
            <a:extLst>
              <a:ext uri="{FF2B5EF4-FFF2-40B4-BE49-F238E27FC236}">
                <a16:creationId xmlns:a16="http://schemas.microsoft.com/office/drawing/2014/main" id="{F19B9E7A-FA3A-46E9-9347-88697EA58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71019" y="1904485"/>
            <a:ext cx="7844582" cy="4664242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j-lt"/>
                <a:cs typeface="Arial" panose="020B0604020202020204" pitchFamily="34" charset="0"/>
              </a:rPr>
              <a:t>Very High PAC</a:t>
            </a:r>
          </a:p>
          <a:p>
            <a:r>
              <a:rPr lang="en-US" altLang="en-US" sz="3200" dirty="0">
                <a:latin typeface="+mj-lt"/>
                <a:cs typeface="Arial" panose="020B0604020202020204" pitchFamily="34" charset="0"/>
              </a:rPr>
              <a:t>Very High 24U </a:t>
            </a:r>
            <a:r>
              <a:rPr lang="en-US" altLang="en-US" sz="3200" dirty="0" err="1">
                <a:latin typeface="+mj-lt"/>
                <a:cs typeface="Arial" panose="020B0604020202020204" pitchFamily="34" charset="0"/>
              </a:rPr>
              <a:t>aldo</a:t>
            </a:r>
            <a:endParaRPr lang="en-US" altLang="en-US" sz="3200" dirty="0">
              <a:latin typeface="+mj-lt"/>
              <a:cs typeface="Arial" panose="020B0604020202020204" pitchFamily="34" charset="0"/>
            </a:endParaRPr>
          </a:p>
          <a:p>
            <a:r>
              <a:rPr lang="en-US" altLang="en-US" sz="3200" dirty="0">
                <a:latin typeface="+mj-lt"/>
                <a:cs typeface="Arial" panose="020B0604020202020204" pitchFamily="34" charset="0"/>
              </a:rPr>
              <a:t>Very low Potassium</a:t>
            </a:r>
          </a:p>
          <a:p>
            <a:r>
              <a:rPr lang="en-US" altLang="en-US" sz="3200" dirty="0">
                <a:latin typeface="+mj-lt"/>
                <a:cs typeface="Arial" panose="020B0604020202020204" pitchFamily="34" charset="0"/>
              </a:rPr>
              <a:t>Severe HTN</a:t>
            </a:r>
          </a:p>
          <a:p>
            <a:r>
              <a:rPr lang="en-US" altLang="en-US" sz="3200" dirty="0">
                <a:latin typeface="+mj-lt"/>
                <a:cs typeface="Arial" panose="020B0604020202020204" pitchFamily="34" charset="0"/>
              </a:rPr>
              <a:t>Good response to MR-A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2227988-A61D-4FA5-BC63-241408E82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0662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+mj-lt"/>
              </a:rPr>
              <a:t>High Probability of Unilateral Aldosterone-Producing adenoma (APA)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A254EE-6CEA-413D-B93E-B9783354A4A3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D2AF42-C789-425E-A627-0A61C458CC90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D459FC1-4456-44B5-A6CA-43DBB9506008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205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>
            <a:extLst>
              <a:ext uri="{FF2B5EF4-FFF2-40B4-BE49-F238E27FC236}">
                <a16:creationId xmlns:a16="http://schemas.microsoft.com/office/drawing/2014/main" id="{45F3885D-2000-48C9-900B-D1758B9B0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8620" y="1094056"/>
            <a:ext cx="8630648" cy="5433282"/>
          </a:xfrm>
        </p:spPr>
        <p:txBody>
          <a:bodyPr wrap="square">
            <a:noAutofit/>
          </a:bodyPr>
          <a:lstStyle/>
          <a:p>
            <a:pPr>
              <a:spcBef>
                <a:spcPct val="80000"/>
              </a:spcBef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30 – 60% cured of hypertension (no meds)</a:t>
            </a:r>
          </a:p>
          <a:p>
            <a:pPr>
              <a:spcBef>
                <a:spcPct val="80000"/>
              </a:spcBef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95% improved (fewer meds)</a:t>
            </a:r>
          </a:p>
          <a:p>
            <a:pPr>
              <a:lnSpc>
                <a:spcPct val="100000"/>
              </a:lnSpc>
              <a:spcBef>
                <a:spcPct val="80000"/>
              </a:spcBef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100% cure rate for hypokalemia</a:t>
            </a:r>
          </a:p>
          <a:p>
            <a:pPr>
              <a:lnSpc>
                <a:spcPct val="100000"/>
              </a:lnSpc>
              <a:spcBef>
                <a:spcPct val="80000"/>
              </a:spcBef>
            </a:pPr>
            <a:endParaRPr lang="en-US" altLang="en-US" dirty="0">
              <a:latin typeface="+mj-lt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Direct aldosterone effect</a:t>
            </a:r>
          </a:p>
          <a:p>
            <a:pPr lvl="1">
              <a:spcBef>
                <a:spcPct val="50000"/>
              </a:spcBef>
            </a:pPr>
            <a:r>
              <a:rPr lang="en-US" altLang="en-US" sz="2800" dirty="0">
                <a:latin typeface="+mj-lt"/>
                <a:cs typeface="Arial" panose="020B0604020202020204" pitchFamily="34" charset="0"/>
              </a:rPr>
              <a:t>Myocardial fibrosis</a:t>
            </a:r>
          </a:p>
          <a:p>
            <a:pPr lvl="1">
              <a:spcBef>
                <a:spcPct val="50000"/>
              </a:spcBef>
            </a:pPr>
            <a:r>
              <a:rPr lang="en-US" altLang="en-US" sz="2800" dirty="0">
                <a:latin typeface="+mj-lt"/>
                <a:cs typeface="Arial" panose="020B0604020202020204" pitchFamily="34" charset="0"/>
              </a:rPr>
              <a:t>LVH</a:t>
            </a:r>
          </a:p>
          <a:p>
            <a:pPr lvl="1">
              <a:spcBef>
                <a:spcPct val="50000"/>
              </a:spcBef>
            </a:pPr>
            <a:r>
              <a:rPr lang="en-US" altLang="en-US" sz="2800" dirty="0">
                <a:latin typeface="+mj-lt"/>
                <a:cs typeface="Arial" panose="020B0604020202020204" pitchFamily="34" charset="0"/>
              </a:rPr>
              <a:t>↑ CHF, mortality</a:t>
            </a:r>
          </a:p>
          <a:p>
            <a:pPr lvl="1">
              <a:spcBef>
                <a:spcPct val="50000"/>
              </a:spcBef>
            </a:pPr>
            <a:r>
              <a:rPr lang="en-US" altLang="en-US" sz="2800" dirty="0">
                <a:latin typeface="+mj-lt"/>
                <a:cs typeface="Arial" panose="020B0604020202020204" pitchFamily="34" charset="0"/>
              </a:rPr>
              <a:t>↑ ischemic, vascular, clotting abnormalities</a:t>
            </a:r>
          </a:p>
          <a:p>
            <a:pPr>
              <a:buFontTx/>
              <a:buNone/>
            </a:pPr>
            <a:endParaRPr lang="en-US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0084AB8-6307-471E-BC95-F45CEF19A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5214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+mj-lt"/>
              </a:rPr>
              <a:t>Primary Hyperaldosteronism - outcomes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D1AA8B-70BF-4DC2-951F-6B31CD4F5F6A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CEFB16-E49B-44FB-B4C7-58C27CC97AFE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CAAD16-743C-40E8-9F2E-ECFEB3549BE9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502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>
            <a:extLst>
              <a:ext uri="{FF2B5EF4-FFF2-40B4-BE49-F238E27FC236}">
                <a16:creationId xmlns:a16="http://schemas.microsoft.com/office/drawing/2014/main" id="{458E7D90-8472-4C35-A828-CA911EE5C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3415" y="1463875"/>
            <a:ext cx="9875520" cy="4572000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Bilateral Adrenalectomy for Pituitary or Ectopic Cushing’s 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(ACTH-dependent) 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that can’t be treated with pituitary surgery or medications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Adrenal tissue removal for adrenal </a:t>
            </a:r>
            <a:r>
              <a:rPr lang="en-US" sz="2400">
                <a:solidFill>
                  <a:srgbClr val="000000"/>
                </a:solidFill>
                <a:ea typeface="Times New Roman" panose="02020603050405020304" pitchFamily="18" charset="0"/>
              </a:rPr>
              <a:t>remnant tissue</a:t>
            </a:r>
            <a:endParaRPr lang="en-US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Unilateral Adrenalectomy for Adrenal (ACTH-independent) Cushing’s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Unilateral Adrenalectomy for </a:t>
            </a:r>
            <a:r>
              <a:rPr lang="en-US" sz="24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aldosteronoma</a:t>
            </a:r>
            <a:endParaRPr lang="en-US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Unilateral or less likely Bilateral Adrenalectomy for Pheochromocytoma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5CA372-C0B3-4812-9C4E-3BD1F0AE9437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20561C-83EE-46D1-8444-BABD02F899B3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00A4EE-9C58-4E80-B486-31118042A416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344FDF6C-E5A2-443A-BC1D-7261D1854B76}"/>
              </a:ext>
            </a:extLst>
          </p:cNvPr>
          <p:cNvSpPr txBox="1">
            <a:spLocks noChangeArrowheads="1"/>
          </p:cNvSpPr>
          <p:nvPr/>
        </p:nvSpPr>
        <p:spPr>
          <a:xfrm>
            <a:off x="1472138" y="388646"/>
            <a:ext cx="9137407" cy="774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dirty="0">
                <a:cs typeface="Arial" panose="020B0604020202020204" pitchFamily="34" charset="0"/>
              </a:rPr>
              <a:t>Reasons for Adrenal Surgery</a:t>
            </a:r>
          </a:p>
        </p:txBody>
      </p:sp>
    </p:spTree>
    <p:extLst>
      <p:ext uri="{BB962C8B-B14F-4D97-AF65-F5344CB8AC3E}">
        <p14:creationId xmlns:p14="http://schemas.microsoft.com/office/powerpoint/2010/main" val="171200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>
            <a:extLst>
              <a:ext uri="{FF2B5EF4-FFF2-40B4-BE49-F238E27FC236}">
                <a16:creationId xmlns:a16="http://schemas.microsoft.com/office/drawing/2014/main" id="{458E7D90-8472-4C35-A828-CA911EE5C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35179" y="1371600"/>
            <a:ext cx="7162800" cy="4114800"/>
          </a:xfrm>
        </p:spPr>
        <p:txBody>
          <a:bodyPr>
            <a:normAutofit/>
          </a:bodyPr>
          <a:lstStyle/>
          <a:p>
            <a:pPr>
              <a:spcBef>
                <a:spcPct val="80000"/>
              </a:spcBef>
              <a:tabLst>
                <a:tab pos="858838" algn="l"/>
                <a:tab pos="1381125" algn="l"/>
                <a:tab pos="1828800" algn="l"/>
                <a:tab pos="3371850" algn="l"/>
              </a:tabLst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Hold ALL K</a:t>
            </a:r>
            <a:r>
              <a:rPr lang="en-US" altLang="en-US" baseline="30000" dirty="0">
                <a:latin typeface="+mj-lt"/>
                <a:cs typeface="Arial" panose="020B0604020202020204" pitchFamily="34" charset="0"/>
              </a:rPr>
              <a:t>+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 (replace cautiously), stop MR-A</a:t>
            </a:r>
          </a:p>
          <a:p>
            <a:pPr>
              <a:spcBef>
                <a:spcPct val="80000"/>
              </a:spcBef>
              <a:tabLst>
                <a:tab pos="858838" algn="l"/>
                <a:tab pos="1381125" algn="l"/>
                <a:tab pos="1828800" algn="l"/>
                <a:tab pos="3371850" algn="l"/>
              </a:tabLst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Continue </a:t>
            </a:r>
            <a:r>
              <a:rPr lang="el-GR" altLang="en-US" dirty="0">
                <a:latin typeface="+mj-lt"/>
                <a:cs typeface="Arial" panose="020B0604020202020204" pitchFamily="34" charset="0"/>
              </a:rPr>
              <a:t>β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-blockers</a:t>
            </a:r>
          </a:p>
          <a:p>
            <a:pPr>
              <a:spcBef>
                <a:spcPct val="80000"/>
              </a:spcBef>
              <a:tabLst>
                <a:tab pos="858838" algn="l"/>
                <a:tab pos="1381125" algn="l"/>
                <a:tab pos="1828800" algn="l"/>
                <a:tab pos="3371850" algn="l"/>
              </a:tabLst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Add back or delete other drugs as indicated</a:t>
            </a:r>
          </a:p>
          <a:p>
            <a:pPr>
              <a:spcBef>
                <a:spcPct val="80000"/>
              </a:spcBef>
              <a:tabLst>
                <a:tab pos="858838" algn="l"/>
                <a:tab pos="1381125" algn="l"/>
                <a:tab pos="1828800" algn="l"/>
                <a:tab pos="3371850" algn="l"/>
              </a:tabLst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May take weeks for BP to normalize</a:t>
            </a:r>
          </a:p>
          <a:p>
            <a:pPr>
              <a:spcBef>
                <a:spcPct val="80000"/>
              </a:spcBef>
              <a:tabLst>
                <a:tab pos="858838" algn="l"/>
                <a:tab pos="1381125" algn="l"/>
                <a:tab pos="1828800" algn="l"/>
                <a:tab pos="3371850" algn="l"/>
              </a:tabLst>
            </a:pPr>
            <a:r>
              <a:rPr lang="en-US" altLang="en-US" dirty="0">
                <a:latin typeface="+mj-lt"/>
                <a:cs typeface="Arial" panose="020B0604020202020204" pitchFamily="34" charset="0"/>
              </a:rPr>
              <a:t>Surgery has superior outcomes versus medical therapy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7A0977B-54D2-40BE-856E-D5599D8E5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0662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+mj-lt"/>
              </a:rPr>
              <a:t>Primary Hyperaldosteronism - postop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2ADD11-CA46-4163-8493-5B3478051BFA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9DF4F5-59B2-439E-9B07-7546C86138B0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499D2D-34D7-4293-8901-2A44D1DD2824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610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C1B8DFBB-5EA7-4795-BE55-5EA48B98E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544" y="1143000"/>
            <a:ext cx="3904488" cy="2286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6D7D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dirty="0">
                <a:latin typeface="+mj-lt"/>
              </a:rPr>
              <a:t>Cause of hypertension in 10% of all patients with elevated blood pressure!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9FE4544-2EC2-430F-8E73-70DBBE11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6762" r="51904" b="35239"/>
          <a:stretch>
            <a:fillRect/>
          </a:stretch>
        </p:blipFill>
        <p:spPr bwMode="auto">
          <a:xfrm>
            <a:off x="974272" y="1015497"/>
            <a:ext cx="5494421" cy="2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656438-7C25-4B52-8B21-AF6A6413F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41" t="48516" r="48764" b="24421"/>
          <a:stretch/>
        </p:blipFill>
        <p:spPr>
          <a:xfrm>
            <a:off x="4018200" y="3573383"/>
            <a:ext cx="3609815" cy="32846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21A30A-7ECB-486B-8A28-DD5C4CFE93A9}"/>
              </a:ext>
            </a:extLst>
          </p:cNvPr>
          <p:cNvSpPr txBox="1"/>
          <p:nvPr/>
        </p:nvSpPr>
        <p:spPr>
          <a:xfrm>
            <a:off x="738422" y="3953133"/>
            <a:ext cx="36098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u="none" strike="noStrike" baseline="0" dirty="0">
                <a:latin typeface="+mj-lt"/>
                <a:cs typeface="Arial" panose="020B0604020202020204" pitchFamily="34" charset="0"/>
              </a:rPr>
              <a:t>Primary aldosteronism and cardiovascular disease.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250DA338-1B47-4D78-B86B-02382ACD2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2533" y="3965952"/>
            <a:ext cx="3826325" cy="2286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6D7D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2800" dirty="0">
                <a:latin typeface="+mj-lt"/>
              </a:rPr>
              <a:t>&gt;95 % of patients with Conn’s syndrome fail to be diagnosed and treated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024653AB-168D-4C21-AD52-D91137162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76201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Conn’s Syndrome is Common and NOT Harmless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016E67-9755-4601-A945-9A015C3ECC23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6AAC80-FCC2-46BE-B82A-27FDDE03CAA4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116DCA-8621-40EB-B1CC-2F4EF93B2E81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Rectangle 6">
            <a:extLst>
              <a:ext uri="{FF2B5EF4-FFF2-40B4-BE49-F238E27FC236}">
                <a16:creationId xmlns:a16="http://schemas.microsoft.com/office/drawing/2014/main" id="{3A92E546-1310-407E-A94A-9D8DEEFF8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272" y="6251952"/>
            <a:ext cx="23407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j-lt"/>
              </a:rPr>
              <a:t>Funder. </a:t>
            </a:r>
            <a:r>
              <a:rPr lang="en-US" altLang="en-US" sz="2000" i="1" dirty="0">
                <a:latin typeface="+mj-lt"/>
              </a:rPr>
              <a:t>Science</a:t>
            </a:r>
            <a:r>
              <a:rPr lang="en-US" altLang="en-US" sz="2000" dirty="0">
                <a:latin typeface="+mj-lt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38867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Cushing sketching">
            <a:extLst>
              <a:ext uri="{FF2B5EF4-FFF2-40B4-BE49-F238E27FC236}">
                <a16:creationId xmlns:a16="http://schemas.microsoft.com/office/drawing/2014/main" id="{43BF57F2-5281-4B44-BEE0-B6DED0807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6"/>
          <a:stretch/>
        </p:blipFill>
        <p:spPr bwMode="auto">
          <a:xfrm>
            <a:off x="1989001" y="-44996"/>
            <a:ext cx="8647386" cy="690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DCB6CF-1CD5-40F1-B88E-16C2EB0AE1B4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740C1-31C2-4050-A06A-02B3917FB885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566C28-5CAE-458A-83FD-3AAE2110A33F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6286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Fig 32">
            <a:extLst>
              <a:ext uri="{FF2B5EF4-FFF2-40B4-BE49-F238E27FC236}">
                <a16:creationId xmlns:a16="http://schemas.microsoft.com/office/drawing/2014/main" id="{7781C58F-4476-4E19-96A9-EB6C2156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29167"/>
          <a:stretch>
            <a:fillRect/>
          </a:stretch>
        </p:blipFill>
        <p:spPr bwMode="auto">
          <a:xfrm>
            <a:off x="3200401" y="784860"/>
            <a:ext cx="7467600" cy="60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6">
            <a:extLst>
              <a:ext uri="{FF2B5EF4-FFF2-40B4-BE49-F238E27FC236}">
                <a16:creationId xmlns:a16="http://schemas.microsoft.com/office/drawing/2014/main" id="{F87E6FC4-FD89-4822-9C88-37EA8F954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100" y="6303964"/>
            <a:ext cx="18288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latin typeface="+mj-lt"/>
              </a:rPr>
              <a:t>Carling T, Udelsman R. </a:t>
            </a:r>
            <a:r>
              <a:rPr lang="en-US" altLang="en-US" sz="1000" b="1">
                <a:latin typeface="+mj-lt"/>
              </a:rPr>
              <a:t>“</a:t>
            </a:r>
            <a:r>
              <a:rPr lang="en-US" altLang="en-US" sz="1000" i="1">
                <a:latin typeface="+mj-lt"/>
              </a:rPr>
              <a:t>Principles and Practice of Geriatric Surgery</a:t>
            </a:r>
            <a:r>
              <a:rPr lang="en-US" altLang="en-US" sz="1000">
                <a:latin typeface="+mj-lt"/>
              </a:rPr>
              <a:t>”, </a:t>
            </a:r>
            <a:r>
              <a:rPr lang="de-DE" altLang="en-US" sz="1000">
                <a:latin typeface="+mj-lt"/>
              </a:rPr>
              <a:t>2011</a:t>
            </a:r>
            <a:endParaRPr lang="en-US" altLang="en-US" sz="1000" i="1">
              <a:latin typeface="+mj-lt"/>
            </a:endParaRPr>
          </a:p>
        </p:txBody>
      </p:sp>
      <p:pic>
        <p:nvPicPr>
          <p:cNvPr id="10246" name="Picture 6" descr="http://www.nursing-help.com/wp-content/uploads/2011/08/image134.png">
            <a:extLst>
              <a:ext uri="{FF2B5EF4-FFF2-40B4-BE49-F238E27FC236}">
                <a16:creationId xmlns:a16="http://schemas.microsoft.com/office/drawing/2014/main" id="{1F9DC276-8D1F-4098-ACAC-7039B5BAD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"/>
          <a:stretch>
            <a:fillRect/>
          </a:stretch>
        </p:blipFill>
        <p:spPr bwMode="auto">
          <a:xfrm>
            <a:off x="1524000" y="-9525"/>
            <a:ext cx="32766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7B0FAE-A3AE-43CC-8CAE-4FFDCBAB2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072" y="5029201"/>
            <a:ext cx="7353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~15-25% 	            </a:t>
            </a:r>
            <a:r>
              <a:rPr lang="en-US" altLang="en-US" sz="2800" dirty="0">
                <a:solidFill>
                  <a:srgbClr val="0070C0"/>
                </a:solidFill>
                <a:latin typeface="+mj-lt"/>
              </a:rPr>
              <a:t>~70%                                  ~10%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C49556F-B462-432A-9378-9B6397EB9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-13717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+mj-lt"/>
              </a:rPr>
              <a:t>Cushing’s Syndrome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096E23-8227-4D85-89D0-7EA0E9A1AB36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940695-4E17-440F-AF82-1EBBF3A5894D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121AC7-5A69-4A5A-AED8-5ACFD4BE2A09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8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>
            <a:extLst>
              <a:ext uri="{FF2B5EF4-FFF2-40B4-BE49-F238E27FC236}">
                <a16:creationId xmlns:a16="http://schemas.microsoft.com/office/drawing/2014/main" id="{8118EE6A-C8B2-40C3-B769-E2841E60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717" y="1079500"/>
            <a:ext cx="8494292" cy="5778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6D7D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sv-SE" altLang="en-US" sz="2800" dirty="0">
                <a:latin typeface="+mj-lt"/>
                <a:cs typeface="Arial" panose="020B0604020202020204" pitchFamily="34" charset="0"/>
              </a:rPr>
              <a:t>Exome sequencing of matched samples (normal – tumor) from 25 patients with cortisol-producing adrenocortical tumors</a:t>
            </a:r>
          </a:p>
          <a:p>
            <a:pPr lvl="1">
              <a:lnSpc>
                <a:spcPct val="100000"/>
              </a:lnSpc>
              <a:defRPr/>
            </a:pPr>
            <a:r>
              <a:rPr lang="sv-SE" altLang="en-US" sz="2800" b="0" dirty="0">
                <a:latin typeface="+mj-lt"/>
                <a:cs typeface="Arial" panose="020B0604020202020204" pitchFamily="34" charset="0"/>
              </a:rPr>
              <a:t>3 ACC</a:t>
            </a:r>
          </a:p>
          <a:p>
            <a:pPr lvl="1">
              <a:lnSpc>
                <a:spcPct val="100000"/>
              </a:lnSpc>
              <a:defRPr/>
            </a:pPr>
            <a:r>
              <a:rPr lang="sv-SE" altLang="en-US" sz="2800" b="0" dirty="0">
                <a:latin typeface="+mj-lt"/>
                <a:cs typeface="Arial" panose="020B0604020202020204" pitchFamily="34" charset="0"/>
              </a:rPr>
              <a:t>22 ACA</a:t>
            </a:r>
          </a:p>
          <a:p>
            <a:pPr>
              <a:lnSpc>
                <a:spcPct val="100000"/>
              </a:lnSpc>
              <a:defRPr/>
            </a:pPr>
            <a:r>
              <a:rPr lang="sv-SE" altLang="en-US" sz="2800" dirty="0">
                <a:latin typeface="+mj-lt"/>
                <a:cs typeface="Arial" panose="020B0604020202020204" pitchFamily="34" charset="0"/>
              </a:rPr>
              <a:t>Validation cohort of an additional 38 patients</a:t>
            </a:r>
          </a:p>
          <a:p>
            <a:pPr>
              <a:lnSpc>
                <a:spcPct val="100000"/>
              </a:lnSpc>
              <a:defRPr/>
            </a:pPr>
            <a:r>
              <a:rPr lang="sv-SE" altLang="en-US" sz="2800" dirty="0">
                <a:latin typeface="+mj-lt"/>
                <a:cs typeface="Arial" panose="020B0604020202020204" pitchFamily="34" charset="0"/>
              </a:rPr>
              <a:t>Total cohort:</a:t>
            </a:r>
          </a:p>
          <a:p>
            <a:pPr lvl="1">
              <a:lnSpc>
                <a:spcPct val="100000"/>
              </a:lnSpc>
              <a:defRPr/>
            </a:pPr>
            <a:r>
              <a:rPr lang="sv-SE" altLang="en-US" sz="2800" b="0" dirty="0">
                <a:latin typeface="+mj-lt"/>
                <a:cs typeface="Arial" panose="020B0604020202020204" pitchFamily="34" charset="0"/>
              </a:rPr>
              <a:t>36/63 overt ACTH-independent Cushing’s syndrome</a:t>
            </a:r>
          </a:p>
          <a:p>
            <a:pPr lvl="1">
              <a:lnSpc>
                <a:spcPct val="100000"/>
              </a:lnSpc>
              <a:defRPr/>
            </a:pPr>
            <a:r>
              <a:rPr lang="sv-SE" altLang="en-US" sz="2800" b="0" dirty="0">
                <a:latin typeface="+mj-lt"/>
                <a:cs typeface="Arial" panose="020B0604020202020204" pitchFamily="34" charset="0"/>
              </a:rPr>
              <a:t>27/63 subclinical adrenal hypercortisolism</a:t>
            </a:r>
          </a:p>
          <a:p>
            <a:pPr lvl="1">
              <a:lnSpc>
                <a:spcPct val="100000"/>
              </a:lnSpc>
              <a:defRPr/>
            </a:pPr>
            <a:r>
              <a:rPr lang="sv-SE" altLang="en-US" sz="2800" b="0" dirty="0">
                <a:latin typeface="+mj-lt"/>
                <a:cs typeface="Arial" panose="020B0604020202020204" pitchFamily="34" charset="0"/>
              </a:rPr>
              <a:t>Unilateral adrenalectomy</a:t>
            </a:r>
          </a:p>
          <a:p>
            <a:pPr lvl="1">
              <a:lnSpc>
                <a:spcPct val="100000"/>
              </a:lnSpc>
              <a:defRPr/>
            </a:pPr>
            <a:r>
              <a:rPr lang="sv-SE" altLang="en-US" sz="2800" b="0" dirty="0">
                <a:latin typeface="+mj-lt"/>
                <a:cs typeface="Arial" panose="020B0604020202020204" pitchFamily="34" charset="0"/>
              </a:rPr>
              <a:t>Mean tumor size 5.2 cm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sv-SE" altLang="en-US" sz="2800" dirty="0">
              <a:latin typeface="+mj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04CB1AD-AB6D-4D46-8740-00E9BEF28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164148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+mj-lt"/>
              </a:rPr>
              <a:t>Methods – Adrenal Cushing’s Syndrome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9ACE8A-8947-4754-8D57-699D4B31D88F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70583F-670A-42CC-9CEE-A9A4656C16CC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512E0F-E9B4-4EFC-B194-398D09976F77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008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Macintosh HD:Users:geraldgoh:Dropbox:Cushing_manuscript:NG_upload:Fig1.tiff">
            <a:extLst>
              <a:ext uri="{FF2B5EF4-FFF2-40B4-BE49-F238E27FC236}">
                <a16:creationId xmlns:a16="http://schemas.microsoft.com/office/drawing/2014/main" id="{11B8B9F6-28ED-41BD-AE86-CA196C67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754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0E815F-A3A7-46BB-9122-A857EAB89205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3F9F196-4867-485E-A926-62101C608950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378249-1864-4843-B131-AB48166CDFAE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035A43B-8F87-414C-AF41-FB3C6AE6B473}"/>
              </a:ext>
            </a:extLst>
          </p:cNvPr>
          <p:cNvSpPr/>
          <p:nvPr/>
        </p:nvSpPr>
        <p:spPr>
          <a:xfrm>
            <a:off x="2617940" y="2423786"/>
            <a:ext cx="8774479" cy="448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9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Macintosh HD:Users:geraldgoh:Dropbox:Cushing_manuscript:NG_upload:Fig1.tiff">
            <a:extLst>
              <a:ext uri="{FF2B5EF4-FFF2-40B4-BE49-F238E27FC236}">
                <a16:creationId xmlns:a16="http://schemas.microsoft.com/office/drawing/2014/main" id="{11B8B9F6-28ED-41BD-AE86-CA196C67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754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0E815F-A3A7-46BB-9122-A857EAB89205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3F9F196-4867-485E-A926-62101C608950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378249-1864-4843-B131-AB48166CDFAE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8199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Macintosh HD:Users:geraldgoh:Dropbox:Cushing_manuscript:figureS5.tif">
            <a:extLst>
              <a:ext uri="{FF2B5EF4-FFF2-40B4-BE49-F238E27FC236}">
                <a16:creationId xmlns:a16="http://schemas.microsoft.com/office/drawing/2014/main" id="{2F3EE500-3A5B-4761-9E93-AAE940E1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r="21297" b="8643"/>
          <a:stretch>
            <a:fillRect/>
          </a:stretch>
        </p:blipFill>
        <p:spPr bwMode="auto">
          <a:xfrm>
            <a:off x="1286515" y="819722"/>
            <a:ext cx="9796009" cy="580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2">
            <a:extLst>
              <a:ext uri="{FF2B5EF4-FFF2-40B4-BE49-F238E27FC236}">
                <a16:creationId xmlns:a16="http://schemas.microsoft.com/office/drawing/2014/main" id="{45CE983D-7782-4C87-8C49-39F57258D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26988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Molecular Mechanism of Cortisol-Producing Adrenocortical Adenomas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06A642-DFD0-41FC-B122-62DA8738352C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3B9E89-5204-422E-A799-A9CD4F93453F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CB96D0-8DD1-4865-A4F2-095E747AB74D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Rectangle 6">
            <a:extLst>
              <a:ext uri="{FF2B5EF4-FFF2-40B4-BE49-F238E27FC236}">
                <a16:creationId xmlns:a16="http://schemas.microsoft.com/office/drawing/2014/main" id="{280BC897-539F-4043-B225-166548182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604" y="6433937"/>
            <a:ext cx="5180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latin typeface="+mj-lt"/>
              </a:rPr>
              <a:t>Goh G…Carling T, &amp; Lifton RP. </a:t>
            </a:r>
            <a:r>
              <a:rPr lang="en-US" altLang="en-US" sz="2000" i="1" dirty="0">
                <a:latin typeface="+mj-lt"/>
              </a:rPr>
              <a:t>Nature Genet</a:t>
            </a:r>
            <a:r>
              <a:rPr lang="en-US" altLang="en-US" sz="2000" dirty="0">
                <a:latin typeface="+mj-lt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979297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>
            <a:extLst>
              <a:ext uri="{FF2B5EF4-FFF2-40B4-BE49-F238E27FC236}">
                <a16:creationId xmlns:a16="http://schemas.microsoft.com/office/drawing/2014/main" id="{36A04DB6-5BBD-46A9-9B32-C2F0DEC06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21562" r="33810" b="27029"/>
          <a:stretch>
            <a:fillRect/>
          </a:stretch>
        </p:blipFill>
        <p:spPr bwMode="auto">
          <a:xfrm>
            <a:off x="1524000" y="0"/>
            <a:ext cx="528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3A7FDDAB-9173-49B6-A4FA-9D0C6408B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7" t="34950" r="14285" b="28613"/>
          <a:stretch>
            <a:fillRect/>
          </a:stretch>
        </p:blipFill>
        <p:spPr bwMode="auto">
          <a:xfrm>
            <a:off x="3405188" y="1419225"/>
            <a:ext cx="5715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928BE750-4DB2-4F36-A464-F50F0CE2F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21484" r="39047" b="42079"/>
          <a:stretch>
            <a:fillRect/>
          </a:stretch>
        </p:blipFill>
        <p:spPr bwMode="auto">
          <a:xfrm>
            <a:off x="5029200" y="3962401"/>
            <a:ext cx="56388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4">
            <a:extLst>
              <a:ext uri="{FF2B5EF4-FFF2-40B4-BE49-F238E27FC236}">
                <a16:creationId xmlns:a16="http://schemas.microsoft.com/office/drawing/2014/main" id="{B41F2A92-4D43-4FA7-88BC-04F3C6E93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470275"/>
            <a:ext cx="1489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i="1">
                <a:solidFill>
                  <a:schemeClr val="tx2"/>
                </a:solidFill>
                <a:latin typeface="Times" panose="02020603050405020304" pitchFamily="18" charset="0"/>
              </a:rPr>
              <a:t>NEJM</a:t>
            </a:r>
            <a:r>
              <a:rPr lang="en-US" altLang="en-US" sz="2000" b="1">
                <a:solidFill>
                  <a:schemeClr val="tx2"/>
                </a:solidFill>
                <a:latin typeface="Times" panose="02020603050405020304" pitchFamily="18" charset="0"/>
              </a:rPr>
              <a:t> 2014</a:t>
            </a:r>
            <a:endParaRPr lang="en-US" altLang="en-US" sz="2000">
              <a:latin typeface="Times" panose="02020603050405020304" pitchFamily="18" charset="0"/>
            </a:endParaRPr>
          </a:p>
        </p:txBody>
      </p:sp>
      <p:sp>
        <p:nvSpPr>
          <p:cNvPr id="29702" name="Rectangle 5">
            <a:extLst>
              <a:ext uri="{FF2B5EF4-FFF2-40B4-BE49-F238E27FC236}">
                <a16:creationId xmlns:a16="http://schemas.microsoft.com/office/drawing/2014/main" id="{09333B93-FDA2-48C6-A00F-EA766B685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3949700"/>
            <a:ext cx="1573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i="1">
                <a:solidFill>
                  <a:schemeClr val="tx2"/>
                </a:solidFill>
                <a:latin typeface="Times" panose="02020603050405020304" pitchFamily="18" charset="0"/>
              </a:rPr>
              <a:t>Science </a:t>
            </a:r>
            <a:r>
              <a:rPr lang="en-US" altLang="en-US" sz="2000" b="1">
                <a:solidFill>
                  <a:schemeClr val="tx2"/>
                </a:solidFill>
                <a:latin typeface="Times" panose="02020603050405020304" pitchFamily="18" charset="0"/>
              </a:rPr>
              <a:t>2014</a:t>
            </a:r>
            <a:endParaRPr lang="en-US" altLang="en-US" sz="2000">
              <a:latin typeface="Times" panose="02020603050405020304" pitchFamily="18" charset="0"/>
            </a:endParaRPr>
          </a:p>
        </p:txBody>
      </p:sp>
      <p:sp>
        <p:nvSpPr>
          <p:cNvPr id="29703" name="Rectangle 6">
            <a:extLst>
              <a:ext uri="{FF2B5EF4-FFF2-40B4-BE49-F238E27FC236}">
                <a16:creationId xmlns:a16="http://schemas.microsoft.com/office/drawing/2014/main" id="{F6A1A6C1-8BA0-42F2-AE62-8DA41E0AD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6" y="6521450"/>
            <a:ext cx="1573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i="1">
                <a:solidFill>
                  <a:schemeClr val="tx2"/>
                </a:solidFill>
                <a:latin typeface="Times" panose="02020603050405020304" pitchFamily="18" charset="0"/>
              </a:rPr>
              <a:t>Science </a:t>
            </a:r>
            <a:r>
              <a:rPr lang="en-US" altLang="en-US" sz="2000" b="1">
                <a:solidFill>
                  <a:schemeClr val="tx2"/>
                </a:solidFill>
                <a:latin typeface="Times" panose="02020603050405020304" pitchFamily="18" charset="0"/>
              </a:rPr>
              <a:t>2014</a:t>
            </a:r>
            <a:endParaRPr lang="en-US" altLang="en-US" sz="2000">
              <a:latin typeface="Times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82582C-169F-401F-A316-07A2B30DE2C4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36133E-F44E-4ED6-8A33-E462D537C2A7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038B538-3023-482F-B40E-05F56B515902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904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>
            <a:extLst>
              <a:ext uri="{FF2B5EF4-FFF2-40B4-BE49-F238E27FC236}">
                <a16:creationId xmlns:a16="http://schemas.microsoft.com/office/drawing/2014/main" id="{1F60DF63-F8F9-4069-A2A4-B531C0573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7525" r="25714" b="8810"/>
          <a:stretch>
            <a:fillRect/>
          </a:stretch>
        </p:blipFill>
        <p:spPr bwMode="auto">
          <a:xfrm>
            <a:off x="3391445" y="722688"/>
            <a:ext cx="6575515" cy="541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6">
            <a:extLst>
              <a:ext uri="{FF2B5EF4-FFF2-40B4-BE49-F238E27FC236}">
                <a16:creationId xmlns:a16="http://schemas.microsoft.com/office/drawing/2014/main" id="{FD19A814-1424-421B-8D42-E71003B58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508" y="6383364"/>
            <a:ext cx="47411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i="1" dirty="0">
                <a:solidFill>
                  <a:schemeClr val="tx2"/>
                </a:solidFill>
                <a:latin typeface="+mj-lt"/>
              </a:rPr>
              <a:t>Starker, Kunstman &amp; Carling. Surg. Clin. North Am. 2014</a:t>
            </a:r>
            <a:endParaRPr lang="en-US" altLang="en-US" sz="1600" i="1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B51E8C-0B4C-43A1-9A6A-6C6DF814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2111376"/>
            <a:ext cx="7381875" cy="2308324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+mj-lt"/>
                <a:ea typeface="Arial Unicode MS" pitchFamily="34" charset="-128"/>
              </a:rPr>
              <a:t>“Given the low rates of complications and the possibility to reverse the detrimental effects of elevated cortisol secretion, we recommend minimally invasive adrenalectomy in patients with biochemically proven</a:t>
            </a:r>
            <a:r>
              <a:rPr lang="en-US" altLang="en-US" i="1" dirty="0">
                <a:solidFill>
                  <a:schemeClr val="bg1"/>
                </a:solidFill>
                <a:latin typeface="+mj-lt"/>
                <a:ea typeface="Arial Unicode MS" pitchFamily="34" charset="-128"/>
              </a:rPr>
              <a:t> or </a:t>
            </a:r>
            <a:r>
              <a:rPr lang="en-US" altLang="en-US" dirty="0">
                <a:solidFill>
                  <a:schemeClr val="bg1"/>
                </a:solidFill>
                <a:latin typeface="+mj-lt"/>
                <a:ea typeface="Arial Unicode MS" pitchFamily="34" charset="-128"/>
              </a:rPr>
              <a:t>suspected subclinical Cushing’s syndrome who are appropriate surgical candidates.”</a:t>
            </a: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0978AE7-11E6-4A2E-9DE4-D045D096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374" y="106434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tx2"/>
                </a:solidFill>
                <a:latin typeface="+mj-lt"/>
              </a:rPr>
              <a:t>Subclinical Adrenal Hypercortisolism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D794D1-228B-4804-9F66-01480E60DFDC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025B8A-2D11-4EFB-BFD0-0167EE28FACB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521183A-2ECB-4C82-81CC-E39870EFC2AC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874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36BA4A-8DB2-8C44-8E6C-24DC463E3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75772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843D024-BA5D-4045-805F-8AA1461DE181}"/>
              </a:ext>
            </a:extLst>
          </p:cNvPr>
          <p:cNvSpPr txBox="1"/>
          <p:nvPr/>
        </p:nvSpPr>
        <p:spPr>
          <a:xfrm>
            <a:off x="6118195" y="1126804"/>
            <a:ext cx="587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Tobias Carling, MD, PhD, FACS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F5981E2F-CB17-47DA-AB69-64E53CF6EA74}"/>
              </a:ext>
            </a:extLst>
          </p:cNvPr>
          <p:cNvSpPr txBox="1"/>
          <p:nvPr/>
        </p:nvSpPr>
        <p:spPr>
          <a:xfrm>
            <a:off x="6392487" y="2103257"/>
            <a:ext cx="5325034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Surgeon-in-Chief &amp; Founder</a:t>
            </a:r>
            <a:br>
              <a:rPr lang="en-US" sz="2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Carling Adrenal Center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11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Hospital for Endocrine Surgery</a:t>
            </a:r>
            <a:br>
              <a:rPr lang="en-US" sz="2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Tampa, FL</a:t>
            </a:r>
            <a:endParaRPr lang="en-US" sz="28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F2EC08-5ED6-4A18-965F-6E182B45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4316" r="15221" b="9778"/>
          <a:stretch>
            <a:fillRect/>
          </a:stretch>
        </p:blipFill>
        <p:spPr bwMode="auto">
          <a:xfrm>
            <a:off x="7863840" y="4561729"/>
            <a:ext cx="2554169" cy="192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58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>
            <a:extLst>
              <a:ext uri="{FF2B5EF4-FFF2-40B4-BE49-F238E27FC236}">
                <a16:creationId xmlns:a16="http://schemas.microsoft.com/office/drawing/2014/main" id="{BABF88AE-E4A7-4944-A860-FDE9098E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854" y="1397267"/>
            <a:ext cx="8494291" cy="38813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6D7D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&gt;95 % MBSA is the preferred approach</a:t>
            </a:r>
          </a:p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Close monitoring of DM, HTN, potassium</a:t>
            </a:r>
          </a:p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Routine </a:t>
            </a:r>
            <a:r>
              <a:rPr lang="en-US" altLang="en-US" sz="2600" dirty="0" err="1">
                <a:latin typeface="+mj-lt"/>
                <a:cs typeface="Arial" panose="020B0604020202020204" pitchFamily="34" charset="0"/>
              </a:rPr>
              <a:t>Synacthen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 (Cosyntropin) stimulation test at 4 am POD#1</a:t>
            </a:r>
          </a:p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Corticosteroids are weaned as outpatient</a:t>
            </a:r>
          </a:p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For bilateral disease (</a:t>
            </a:r>
            <a:r>
              <a:rPr lang="en-US" b="0" i="0" dirty="0">
                <a:solidFill>
                  <a:srgbClr val="353637"/>
                </a:solidFill>
                <a:effectLst/>
                <a:latin typeface="+mj-lt"/>
                <a:cs typeface="Arial" panose="020B0604020202020204" pitchFamily="34" charset="0"/>
              </a:rPr>
              <a:t>BAIMAH and PPNAD, </a:t>
            </a:r>
            <a:r>
              <a:rPr lang="en-US" b="0" i="0" dirty="0" err="1">
                <a:solidFill>
                  <a:srgbClr val="353637"/>
                </a:solidFill>
                <a:effectLst/>
                <a:latin typeface="+mj-lt"/>
                <a:cs typeface="Arial" panose="020B0604020202020204" pitchFamily="34" charset="0"/>
              </a:rPr>
              <a:t>etc</a:t>
            </a:r>
            <a:r>
              <a:rPr lang="en-US" b="0" i="0" dirty="0">
                <a:solidFill>
                  <a:srgbClr val="353637"/>
                </a:solidFill>
                <a:effectLst/>
                <a:latin typeface="+mj-lt"/>
                <a:cs typeface="Arial" panose="020B0604020202020204" pitchFamily="34" charset="0"/>
              </a:rPr>
              <a:t>), </a:t>
            </a:r>
            <a:r>
              <a:rPr lang="en-US" b="1" i="0" dirty="0">
                <a:solidFill>
                  <a:srgbClr val="353637"/>
                </a:solidFill>
                <a:effectLst/>
                <a:latin typeface="+mj-lt"/>
                <a:cs typeface="Arial" panose="020B0604020202020204" pitchFamily="34" charset="0"/>
              </a:rPr>
              <a:t>Cortex-</a:t>
            </a:r>
            <a:r>
              <a:rPr lang="en-US" b="1" dirty="0">
                <a:solidFill>
                  <a:srgbClr val="353637"/>
                </a:solidFill>
                <a:latin typeface="+mj-lt"/>
                <a:cs typeface="Arial" panose="020B0604020202020204" pitchFamily="34" charset="0"/>
              </a:rPr>
              <a:t>sparing (partial) </a:t>
            </a:r>
            <a:r>
              <a:rPr lang="en-US" dirty="0">
                <a:solidFill>
                  <a:srgbClr val="353637"/>
                </a:solidFill>
                <a:latin typeface="+mj-lt"/>
                <a:cs typeface="Arial" panose="020B0604020202020204" pitchFamily="34" charset="0"/>
              </a:rPr>
              <a:t>bilateral MBSA is the preferred operation in the majority of patients</a:t>
            </a:r>
            <a:endParaRPr lang="en-US" altLang="en-US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sv-SE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998BC65F-F7DE-411C-BDF9-CFF351F8B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26988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Overt and Subclinical ACTH independent Cushing’s syndrome – pre and </a:t>
            </a:r>
            <a:r>
              <a:rPr lang="en-US" altLang="en-US" sz="2800" b="1" dirty="0" err="1">
                <a:solidFill>
                  <a:schemeClr val="tx2"/>
                </a:solidFill>
                <a:latin typeface="+mj-lt"/>
              </a:rPr>
              <a:t>periop</a:t>
            </a:r>
            <a:endParaRPr lang="en-US" altLang="en-US" sz="2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E9BBD-EE5A-4E92-B17F-6FC8DCF349C6}"/>
              </a:ext>
            </a:extLst>
          </p:cNvPr>
          <p:cNvSpPr txBox="1"/>
          <p:nvPr/>
        </p:nvSpPr>
        <p:spPr>
          <a:xfrm>
            <a:off x="3216164" y="5964718"/>
            <a:ext cx="7662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dirty="0">
                <a:latin typeface="+mj-lt"/>
                <a:cs typeface="Arial" panose="020B0604020202020204" pitchFamily="34" charset="0"/>
              </a:rPr>
              <a:t>*Bilateral </a:t>
            </a:r>
            <a:r>
              <a:rPr lang="en-US" altLang="en-US" sz="2400" b="1" dirty="0">
                <a:latin typeface="+mj-lt"/>
                <a:cs typeface="Arial" panose="020B0604020202020204" pitchFamily="34" charset="0"/>
              </a:rPr>
              <a:t>total</a:t>
            </a:r>
            <a:r>
              <a:rPr lang="en-US" alt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53637"/>
                </a:solidFill>
                <a:latin typeface="+mj-lt"/>
                <a:cs typeface="Arial" panose="020B0604020202020204" pitchFamily="34" charset="0"/>
              </a:rPr>
              <a:t>MBSA is used in Cushing’s Disease patients who have failed pituitary surgery </a:t>
            </a:r>
            <a:endParaRPr lang="en-US" altLang="en-US" sz="24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5FC37B-733B-4AC7-B308-84683468AAE5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E24FC7-7FFC-4214-A458-42FACB42E207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8480CF-3B34-492B-837F-42F590414F16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58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63DA83-710E-468D-949A-F55446482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148286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Surgery for Pheochromocytoma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44707D98-E46D-4816-9E58-B77CD0EC5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843674"/>
            <a:ext cx="9453499" cy="38813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6D7D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&gt;95 % MBSA is the preferred approach</a:t>
            </a:r>
          </a:p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Familial component</a:t>
            </a:r>
          </a:p>
          <a:p>
            <a:pPr lvl="1"/>
            <a:r>
              <a:rPr lang="en-US" sz="2000" b="0" i="0" dirty="0">
                <a:solidFill>
                  <a:srgbClr val="353637"/>
                </a:solidFill>
                <a:effectLst/>
                <a:latin typeface="+mj-lt"/>
                <a:cs typeface="Arial" panose="020B0604020202020204" pitchFamily="34" charset="0"/>
              </a:rPr>
              <a:t>VHL, RET, NF1, SDHD, SDHAF2, SDHC, SDHB, SDHA, MAX, HIF2A, FH, TMEM127</a:t>
            </a:r>
            <a:endParaRPr lang="en-US" altLang="en-US" sz="2000" dirty="0">
              <a:latin typeface="+mj-lt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α blockade (Doxazosin most commonly used), with fluid replacement. Addition of ß blockade if tachycardia is present. Phenoxybenzamine too expensive.</a:t>
            </a:r>
          </a:p>
          <a:p>
            <a:pPr eaLnBrk="1" hangingPunct="1"/>
            <a:r>
              <a:rPr lang="en-US" altLang="en-US" dirty="0" err="1">
                <a:latin typeface="+mj-lt"/>
                <a:cs typeface="Arial" panose="020B0604020202020204" pitchFamily="34" charset="0"/>
              </a:rPr>
              <a:t>Metyrosine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 (</a:t>
            </a:r>
            <a:r>
              <a:rPr lang="en-US" altLang="en-US" dirty="0" err="1">
                <a:latin typeface="+mj-lt"/>
                <a:cs typeface="Arial" panose="020B0604020202020204" pitchFamily="34" charset="0"/>
              </a:rPr>
              <a:t>Demser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®)</a:t>
            </a:r>
          </a:p>
          <a:p>
            <a:pPr eaLnBrk="1" hangingPunct="1"/>
            <a:r>
              <a:rPr lang="en-US" altLang="en-US" dirty="0">
                <a:latin typeface="+mj-lt"/>
                <a:cs typeface="Arial" panose="020B0604020202020204" pitchFamily="34" charset="0"/>
              </a:rPr>
              <a:t>Dedicated anesthesia team! </a:t>
            </a:r>
          </a:p>
          <a:p>
            <a:r>
              <a:rPr lang="en-US" altLang="en-US" dirty="0">
                <a:latin typeface="+mj-lt"/>
                <a:cs typeface="Arial" panose="020B0604020202020204" pitchFamily="34" charset="0"/>
              </a:rPr>
              <a:t>For bilateral disease, </a:t>
            </a:r>
            <a:r>
              <a:rPr lang="en-US" altLang="en-US" b="1" dirty="0">
                <a:solidFill>
                  <a:srgbClr val="353637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n-US" b="1" i="0" dirty="0">
                <a:solidFill>
                  <a:srgbClr val="353637"/>
                </a:solidFill>
                <a:effectLst/>
                <a:latin typeface="+mj-lt"/>
                <a:cs typeface="Arial" panose="020B0604020202020204" pitchFamily="34" charset="0"/>
              </a:rPr>
              <a:t>ortex-</a:t>
            </a:r>
            <a:r>
              <a:rPr lang="en-US" b="1" dirty="0">
                <a:solidFill>
                  <a:srgbClr val="353637"/>
                </a:solidFill>
                <a:latin typeface="+mj-lt"/>
                <a:cs typeface="Arial" panose="020B0604020202020204" pitchFamily="34" charset="0"/>
              </a:rPr>
              <a:t>sparing (partial) </a:t>
            </a:r>
            <a:r>
              <a:rPr lang="en-US" dirty="0">
                <a:solidFill>
                  <a:srgbClr val="353637"/>
                </a:solidFill>
                <a:latin typeface="+mj-lt"/>
                <a:cs typeface="Arial" panose="020B0604020202020204" pitchFamily="34" charset="0"/>
              </a:rPr>
              <a:t>bilateral MBSA is the preferred operation</a:t>
            </a:r>
            <a:endParaRPr lang="en-US" altLang="en-US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sv-SE" altLang="en-US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B1CE73-DDCA-453C-8876-E685A3E02010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9D88E44-D0BD-473A-BB93-19DE4B8C9294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364F3E2-EFD0-48DF-A4FC-FED238C344E3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3160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6DC26B-B791-4DCF-BA0D-92D597BB3ADB}"/>
              </a:ext>
            </a:extLst>
          </p:cNvPr>
          <p:cNvGrpSpPr/>
          <p:nvPr/>
        </p:nvGrpSpPr>
        <p:grpSpPr>
          <a:xfrm>
            <a:off x="656986" y="1160730"/>
            <a:ext cx="5715000" cy="5697415"/>
            <a:chOff x="1555667" y="0"/>
            <a:chExt cx="8019497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2ED97C-42D4-4881-BA1E-9C97FF1E2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34" r="25325" b="4589"/>
            <a:stretch/>
          </p:blipFill>
          <p:spPr>
            <a:xfrm>
              <a:off x="1555667" y="0"/>
              <a:ext cx="8019497" cy="6858000"/>
            </a:xfrm>
            <a:prstGeom prst="rect">
              <a:avLst/>
            </a:prstGeom>
          </p:spPr>
        </p:pic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C30A33BD-74E1-4559-BB17-A79BC67C8C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865" y="284720"/>
              <a:ext cx="599691" cy="1029347"/>
            </a:xfrm>
            <a:prstGeom prst="line">
              <a:avLst/>
            </a:prstGeom>
            <a:noFill/>
            <a:ln w="2540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D3256D-C969-4DC0-BBC8-E312FB0925F9}"/>
                </a:ext>
              </a:extLst>
            </p:cNvPr>
            <p:cNvSpPr/>
            <p:nvPr/>
          </p:nvSpPr>
          <p:spPr>
            <a:xfrm>
              <a:off x="1853514" y="479311"/>
              <a:ext cx="2023311" cy="1015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Liver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E5F649-9C8D-4BFE-9AD4-DDDD67A0D5A1}"/>
                </a:ext>
              </a:extLst>
            </p:cNvPr>
            <p:cNvSpPr/>
            <p:nvPr/>
          </p:nvSpPr>
          <p:spPr>
            <a:xfrm>
              <a:off x="1642896" y="4448865"/>
              <a:ext cx="2899916" cy="9261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Kidney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013F8EF2-D8F4-499E-BC8B-A05061143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316" t="18919" r="7433"/>
          <a:stretch/>
        </p:blipFill>
        <p:spPr>
          <a:xfrm>
            <a:off x="3205496" y="4291445"/>
            <a:ext cx="3209198" cy="2566409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FD7CF-6F43-47B4-9A52-A49532520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72" t="37848" r="40214" b="37163"/>
          <a:stretch/>
        </p:blipFill>
        <p:spPr>
          <a:xfrm>
            <a:off x="6371986" y="1160730"/>
            <a:ext cx="5820014" cy="56972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130BF82-B8A6-4463-A32B-D62008F1307B}"/>
              </a:ext>
            </a:extLst>
          </p:cNvPr>
          <p:cNvSpPr/>
          <p:nvPr/>
        </p:nvSpPr>
        <p:spPr>
          <a:xfrm>
            <a:off x="6371986" y="5313323"/>
            <a:ext cx="22236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Cortex-</a:t>
            </a:r>
          </a:p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sparing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E7667695-00C0-406A-A9E7-8D6B256EA5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01" t="14976" r="11143"/>
          <a:stretch/>
        </p:blipFill>
        <p:spPr>
          <a:xfrm rot="16200000">
            <a:off x="9411766" y="4118486"/>
            <a:ext cx="3041284" cy="2389675"/>
          </a:xfrm>
          <a:prstGeom prst="rect">
            <a:avLst/>
          </a:prstGeom>
        </p:spPr>
      </p:pic>
      <p:sp>
        <p:nvSpPr>
          <p:cNvPr id="21" name="Line 6">
            <a:extLst>
              <a:ext uri="{FF2B5EF4-FFF2-40B4-BE49-F238E27FC236}">
                <a16:creationId xmlns:a16="http://schemas.microsoft.com/office/drawing/2014/main" id="{505AC40E-7081-4F54-B038-6730580C7E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4992" y="5807239"/>
            <a:ext cx="1173562" cy="869817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75943F97-8CCB-4729-B601-19C8A72080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43512" y="3356393"/>
            <a:ext cx="874294" cy="680508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BCC6804-C1FC-431A-9BBB-9B9DB22D9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4" y="165273"/>
            <a:ext cx="9865465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tx2"/>
                </a:solidFill>
                <a:latin typeface="+mj-lt"/>
              </a:rPr>
              <a:t>Mini Back Scope Adrenalectomy for Adrenal Metastasis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5AB127-3283-4CAC-A4A8-5D512172758A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DCEAEA-6D18-485D-A9CF-8D9DAE624306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14D0A75-FDFA-4E1F-BDFF-B02C34A0829F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37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130BF82-B8A6-4463-A32B-D62008F1307B}"/>
              </a:ext>
            </a:extLst>
          </p:cNvPr>
          <p:cNvSpPr/>
          <p:nvPr/>
        </p:nvSpPr>
        <p:spPr>
          <a:xfrm>
            <a:off x="6371986" y="5313323"/>
            <a:ext cx="22236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Cortex-</a:t>
            </a:r>
          </a:p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sparing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id="{505AC40E-7081-4F54-B038-6730580C7E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4475" y="2993032"/>
            <a:ext cx="1124412" cy="684213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9F0CFA0-1A81-43F3-AAFE-529964D86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4" y="116818"/>
            <a:ext cx="9865465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Mini Back Scope Adrenalectomy for Adrenal Metastasis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800" b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latin typeface="+mj-lt"/>
              </a:rPr>
              <a:t>S/p Right nephrectomy and Left adrenalectomy for metastatic RCC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35F6D5-4374-4A95-8016-33F052EA4539}"/>
              </a:ext>
            </a:extLst>
          </p:cNvPr>
          <p:cNvSpPr/>
          <p:nvPr/>
        </p:nvSpPr>
        <p:spPr>
          <a:xfrm>
            <a:off x="6174614" y="4895536"/>
            <a:ext cx="1441889" cy="843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endParaRPr lang="en-US" sz="60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78BF4-A09D-4D83-8B1C-BD2FFC592761}"/>
              </a:ext>
            </a:extLst>
          </p:cNvPr>
          <p:cNvGrpSpPr/>
          <p:nvPr/>
        </p:nvGrpSpPr>
        <p:grpSpPr>
          <a:xfrm>
            <a:off x="555795" y="1652794"/>
            <a:ext cx="11636205" cy="5205205"/>
            <a:chOff x="555795" y="1652794"/>
            <a:chExt cx="11636205" cy="52052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0AF6A73-0D79-42AC-A450-BFE98CFCF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808" t="43106" r="32656" b="8990"/>
            <a:stretch/>
          </p:blipFill>
          <p:spPr>
            <a:xfrm>
              <a:off x="555795" y="1652795"/>
              <a:ext cx="5633997" cy="520520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C5ECA6C-F028-4F3C-900B-2508D9968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463" t="43124" r="31368" b="8869"/>
            <a:stretch/>
          </p:blipFill>
          <p:spPr>
            <a:xfrm>
              <a:off x="6201840" y="1652794"/>
              <a:ext cx="5990160" cy="5205205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84DD0E2-7EBC-44A6-926E-128B110EADDA}"/>
              </a:ext>
            </a:extLst>
          </p:cNvPr>
          <p:cNvSpPr/>
          <p:nvPr/>
        </p:nvSpPr>
        <p:spPr>
          <a:xfrm>
            <a:off x="486243" y="4469541"/>
            <a:ext cx="1441889" cy="843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26FB6A-DC60-4838-A510-79963A5124A3}"/>
              </a:ext>
            </a:extLst>
          </p:cNvPr>
          <p:cNvSpPr/>
          <p:nvPr/>
        </p:nvSpPr>
        <p:spPr>
          <a:xfrm>
            <a:off x="10112783" y="5651877"/>
            <a:ext cx="20665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FFD39E-18DC-4C4B-ACCF-4CED96762996}"/>
              </a:ext>
            </a:extLst>
          </p:cNvPr>
          <p:cNvSpPr/>
          <p:nvPr/>
        </p:nvSpPr>
        <p:spPr>
          <a:xfrm>
            <a:off x="6173531" y="4502032"/>
            <a:ext cx="1441889" cy="843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9FEECAA8-4B78-4447-9053-010B33B74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868" y="2803195"/>
            <a:ext cx="1124412" cy="684213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175E5FD8-383D-477D-9DB4-CF3E7D3D66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6523" y="2913955"/>
            <a:ext cx="1124412" cy="684213"/>
          </a:xfrm>
          <a:prstGeom prst="line">
            <a:avLst/>
          </a:prstGeom>
          <a:noFill/>
          <a:ln w="254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1EC0B7E-6896-45D0-9487-1BB7D74E19BD}"/>
              </a:ext>
            </a:extLst>
          </p:cNvPr>
          <p:cNvSpPr/>
          <p:nvPr/>
        </p:nvSpPr>
        <p:spPr>
          <a:xfrm>
            <a:off x="4168893" y="4435764"/>
            <a:ext cx="2036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Spleen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B0B4C6-4778-46BC-ABD2-B45CC571CE29}"/>
              </a:ext>
            </a:extLst>
          </p:cNvPr>
          <p:cNvSpPr/>
          <p:nvPr/>
        </p:nvSpPr>
        <p:spPr>
          <a:xfrm>
            <a:off x="9460206" y="3475522"/>
            <a:ext cx="1329249" cy="1110474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D95839E-712E-4A85-9AE8-946378F1B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16915"/>
              </p:ext>
            </p:extLst>
          </p:nvPr>
        </p:nvGraphicFramePr>
        <p:xfrm>
          <a:off x="9012477" y="1693908"/>
          <a:ext cx="3136191" cy="1629198"/>
        </p:xfrm>
        <a:graphic>
          <a:graphicData uri="http://schemas.openxmlformats.org/drawingml/2006/table">
            <a:tbl>
              <a:tblPr/>
              <a:tblGrid>
                <a:gridCol w="1742328">
                  <a:extLst>
                    <a:ext uri="{9D8B030D-6E8A-4147-A177-3AD203B41FA5}">
                      <a16:colId xmlns:a16="http://schemas.microsoft.com/office/drawing/2014/main" val="2384403053"/>
                    </a:ext>
                  </a:extLst>
                </a:gridCol>
                <a:gridCol w="1393863">
                  <a:extLst>
                    <a:ext uri="{9D8B030D-6E8A-4147-A177-3AD203B41FA5}">
                      <a16:colId xmlns:a16="http://schemas.microsoft.com/office/drawing/2014/main" val="787076199"/>
                    </a:ext>
                  </a:extLst>
                </a:gridCol>
              </a:tblGrid>
              <a:tr h="53199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Time (POD#1)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Cortisol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880047"/>
                  </a:ext>
                </a:extLst>
              </a:tr>
              <a:tr h="32970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0 min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0.8 ug/dl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606085"/>
                  </a:ext>
                </a:extLst>
              </a:tr>
              <a:tr h="32970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30 min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18.0 ug/dl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473667"/>
                  </a:ext>
                </a:extLst>
              </a:tr>
              <a:tr h="32970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60 min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22.8 ug/dl</a:t>
                      </a:r>
                    </a:p>
                  </a:txBody>
                  <a:tcPr marT="45708" marB="45708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153529"/>
                  </a:ext>
                </a:extLst>
              </a:tr>
            </a:tbl>
          </a:graphicData>
        </a:graphic>
      </p:graphicFrame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2FFFAD79-94E5-475E-975E-AFF894B95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75" t="10890" r="22728"/>
          <a:stretch/>
        </p:blipFill>
        <p:spPr>
          <a:xfrm>
            <a:off x="6212707" y="4585996"/>
            <a:ext cx="2206180" cy="22720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E336138-E959-4282-B4D8-818FE1FFBE5B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2DD22D-2490-41A1-9EC0-4C414048D834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6269A0F-F331-45E7-A081-564FAFF249CA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46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>
            <a:extLst>
              <a:ext uri="{FF2B5EF4-FFF2-40B4-BE49-F238E27FC236}">
                <a16:creationId xmlns:a16="http://schemas.microsoft.com/office/drawing/2014/main" id="{85063631-0111-4E9E-A222-269A580D8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26988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+mj-lt"/>
              </a:rPr>
              <a:t>Cortex-sparing (partial) Adrenalectomy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3AC777-F36B-41E1-B2A5-DCB62B0E493A}"/>
              </a:ext>
            </a:extLst>
          </p:cNvPr>
          <p:cNvGrpSpPr/>
          <p:nvPr/>
        </p:nvGrpSpPr>
        <p:grpSpPr>
          <a:xfrm>
            <a:off x="983120" y="741780"/>
            <a:ext cx="10438552" cy="6116220"/>
            <a:chOff x="546437" y="-284480"/>
            <a:chExt cx="11099126" cy="71424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F11A8F-3075-4F47-8333-D45A72A2E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896" t="27287" r="53334" b="29667"/>
            <a:stretch/>
          </p:blipFill>
          <p:spPr>
            <a:xfrm>
              <a:off x="546437" y="-284480"/>
              <a:ext cx="11099126" cy="714248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F09ADD4-A791-4EF1-B9D1-0E53C3EEFE1F}"/>
                </a:ext>
              </a:extLst>
            </p:cNvPr>
            <p:cNvSpPr/>
            <p:nvPr/>
          </p:nvSpPr>
          <p:spPr>
            <a:xfrm>
              <a:off x="3962870" y="741780"/>
              <a:ext cx="1895071" cy="1351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IVC</a:t>
              </a:r>
              <a:endParaRPr lang="en-US" sz="80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0326A7-6443-4CBF-952F-C1465ACD37C0}"/>
                </a:ext>
              </a:extLst>
            </p:cNvPr>
            <p:cNvSpPr/>
            <p:nvPr/>
          </p:nvSpPr>
          <p:spPr>
            <a:xfrm>
              <a:off x="5857941" y="4891976"/>
              <a:ext cx="3433953" cy="1351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Cortex</a:t>
              </a:r>
              <a:endParaRPr lang="en-US" sz="80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CF1F92-CF6C-4CF7-A841-332A5EDC83FE}"/>
                </a:ext>
              </a:extLst>
            </p:cNvPr>
            <p:cNvSpPr/>
            <p:nvPr/>
          </p:nvSpPr>
          <p:spPr>
            <a:xfrm>
              <a:off x="7216841" y="-284480"/>
              <a:ext cx="3300071" cy="1351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Tumor</a:t>
              </a:r>
              <a:endParaRPr lang="en-US" sz="8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50671-EB21-493C-8A09-ACF539A48221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9356084-2832-4208-A465-CF587EB04871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690469-7D44-4A60-B6E4-CDA7349D7DB6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054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A91AE-42FB-4FE1-B8E3-E717BAA67AAF}"/>
              </a:ext>
            </a:extLst>
          </p:cNvPr>
          <p:cNvGrpSpPr/>
          <p:nvPr/>
        </p:nvGrpSpPr>
        <p:grpSpPr>
          <a:xfrm>
            <a:off x="1143002" y="588580"/>
            <a:ext cx="10365826" cy="6269420"/>
            <a:chOff x="2298699" y="-198974"/>
            <a:chExt cx="8605261" cy="70569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E31E71-CCFA-4F04-9079-D20E94385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146" t="26354" r="53333" b="26000"/>
            <a:stretch/>
          </p:blipFill>
          <p:spPr>
            <a:xfrm>
              <a:off x="2298699" y="0"/>
              <a:ext cx="8605261" cy="685799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2E1771-6E22-4BF6-8063-334AD82F5E89}"/>
                </a:ext>
              </a:extLst>
            </p:cNvPr>
            <p:cNvSpPr/>
            <p:nvPr/>
          </p:nvSpPr>
          <p:spPr>
            <a:xfrm>
              <a:off x="2298699" y="2077052"/>
              <a:ext cx="1895071" cy="1351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IVC</a:t>
              </a:r>
              <a:endParaRPr lang="en-US" sz="80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1957BE-3C66-4EB1-A2B3-FC5CB43B56AD}"/>
                </a:ext>
              </a:extLst>
            </p:cNvPr>
            <p:cNvSpPr/>
            <p:nvPr/>
          </p:nvSpPr>
          <p:spPr>
            <a:xfrm>
              <a:off x="6731398" y="4332418"/>
              <a:ext cx="3433953" cy="1351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Cortex</a:t>
              </a:r>
              <a:endParaRPr lang="en-US" sz="80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D28BB3-E525-4177-9363-3B2E3FEF4B65}"/>
                </a:ext>
              </a:extLst>
            </p:cNvPr>
            <p:cNvSpPr/>
            <p:nvPr/>
          </p:nvSpPr>
          <p:spPr>
            <a:xfrm>
              <a:off x="5947598" y="-198974"/>
              <a:ext cx="3300071" cy="13519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Tumor</a:t>
              </a:r>
              <a:endParaRPr lang="en-US" sz="8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C3D61B-A7F2-49B4-A269-2D3B88C8DCB9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75" y="3158784"/>
              <a:ext cx="2756847" cy="1017431"/>
            </a:xfrm>
            <a:prstGeom prst="line">
              <a:avLst/>
            </a:prstGeom>
            <a:ln w="1270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589509-518F-437D-A0AB-E38870D6569A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F5B98B-FCAE-49CE-8398-A431A09489D4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45345D6-F6D1-4D8C-9507-9D4584A4755F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35F9C00B-EB0E-437C-87DF-73838C4B3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26988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+mj-lt"/>
              </a:rPr>
              <a:t>Cortex-sparing (partial) Adrenalectomy</a:t>
            </a:r>
          </a:p>
        </p:txBody>
      </p:sp>
    </p:spTree>
    <p:extLst>
      <p:ext uri="{BB962C8B-B14F-4D97-AF65-F5344CB8AC3E}">
        <p14:creationId xmlns:p14="http://schemas.microsoft.com/office/powerpoint/2010/main" val="2842861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C53390A-8D9C-4F9B-9181-069BDE873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8933" y="342166"/>
            <a:ext cx="8490562" cy="3282461"/>
          </a:xfrm>
        </p:spPr>
        <p:txBody>
          <a:bodyPr>
            <a:normAutofit/>
          </a:bodyPr>
          <a:lstStyle/>
          <a:p>
            <a:r>
              <a:rPr lang="en-US" altLang="en-US" dirty="0">
                <a:cs typeface="Arial" panose="020B0604020202020204" pitchFamily="34" charset="0"/>
              </a:rPr>
              <a:t>So, when is Mini Back Scope Adrenalectomy (MBSA) not the preferred approach…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0D7794-C925-42DD-9DF2-3124C268BF3A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D9F297D-B702-4DE0-8B5A-B8791482CF00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DD82608-C02B-4A15-8C1C-F4DB477093B9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273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0BE4B9-418D-425F-986E-4AEDAB4C1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7" t="17600" r="13533" b="10933"/>
          <a:stretch/>
        </p:blipFill>
        <p:spPr>
          <a:xfrm>
            <a:off x="903839" y="1117012"/>
            <a:ext cx="5955792" cy="4778899"/>
          </a:xfrm>
          <a:prstGeom prst="rect">
            <a:avLst/>
          </a:prstGeom>
        </p:spPr>
      </p:pic>
      <p:sp>
        <p:nvSpPr>
          <p:cNvPr id="10" name="Down Arrow 4">
            <a:extLst>
              <a:ext uri="{FF2B5EF4-FFF2-40B4-BE49-F238E27FC236}">
                <a16:creationId xmlns:a16="http://schemas.microsoft.com/office/drawing/2014/main" id="{3537C88C-2A45-4807-BE64-17F9CB553BC1}"/>
              </a:ext>
            </a:extLst>
          </p:cNvPr>
          <p:cNvSpPr/>
          <p:nvPr/>
        </p:nvSpPr>
        <p:spPr>
          <a:xfrm rot="13175594">
            <a:off x="1132330" y="4542184"/>
            <a:ext cx="925832" cy="105028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Down Arrow 4">
            <a:extLst>
              <a:ext uri="{FF2B5EF4-FFF2-40B4-BE49-F238E27FC236}">
                <a16:creationId xmlns:a16="http://schemas.microsoft.com/office/drawing/2014/main" id="{D659A7CD-2B42-4499-BB24-D1A028E92D22}"/>
              </a:ext>
            </a:extLst>
          </p:cNvPr>
          <p:cNvSpPr/>
          <p:nvPr/>
        </p:nvSpPr>
        <p:spPr>
          <a:xfrm rot="2157435">
            <a:off x="3287738" y="2298856"/>
            <a:ext cx="925832" cy="105028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139AA1-4C38-4E20-97AB-CF232F43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5" t="12267" r="33591" b="12267"/>
          <a:stretch/>
        </p:blipFill>
        <p:spPr>
          <a:xfrm>
            <a:off x="6902303" y="1117012"/>
            <a:ext cx="4552305" cy="47548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63053B-BE91-4565-9796-F4014B91EA5C}"/>
              </a:ext>
            </a:extLst>
          </p:cNvPr>
          <p:cNvSpPr/>
          <p:nvPr/>
        </p:nvSpPr>
        <p:spPr>
          <a:xfrm>
            <a:off x="2681581" y="1819314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1325D0-57F2-4064-99A1-947234A23608}"/>
              </a:ext>
            </a:extLst>
          </p:cNvPr>
          <p:cNvSpPr/>
          <p:nvPr/>
        </p:nvSpPr>
        <p:spPr>
          <a:xfrm>
            <a:off x="10079414" y="2203362"/>
            <a:ext cx="36420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b="1" dirty="0"/>
          </a:p>
        </p:txBody>
      </p:sp>
      <p:sp>
        <p:nvSpPr>
          <p:cNvPr id="15" name="Down Arrow 4">
            <a:extLst>
              <a:ext uri="{FF2B5EF4-FFF2-40B4-BE49-F238E27FC236}">
                <a16:creationId xmlns:a16="http://schemas.microsoft.com/office/drawing/2014/main" id="{1B780E59-2E4E-4F89-AAB3-5DDA7CD0A218}"/>
              </a:ext>
            </a:extLst>
          </p:cNvPr>
          <p:cNvSpPr/>
          <p:nvPr/>
        </p:nvSpPr>
        <p:spPr>
          <a:xfrm rot="13175594">
            <a:off x="7100315" y="3469288"/>
            <a:ext cx="925832" cy="105028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Down Arrow 4">
            <a:extLst>
              <a:ext uri="{FF2B5EF4-FFF2-40B4-BE49-F238E27FC236}">
                <a16:creationId xmlns:a16="http://schemas.microsoft.com/office/drawing/2014/main" id="{46D78646-0CC0-4AC1-8562-587DC7C0FFBD}"/>
              </a:ext>
            </a:extLst>
          </p:cNvPr>
          <p:cNvSpPr/>
          <p:nvPr/>
        </p:nvSpPr>
        <p:spPr>
          <a:xfrm rot="2157435">
            <a:off x="9566617" y="1288765"/>
            <a:ext cx="925832" cy="105028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E9827-FA92-4F8D-9332-5DE81D9E1CAB}"/>
              </a:ext>
            </a:extLst>
          </p:cNvPr>
          <p:cNvSpPr/>
          <p:nvPr/>
        </p:nvSpPr>
        <p:spPr>
          <a:xfrm>
            <a:off x="9939206" y="3983394"/>
            <a:ext cx="3513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8B791B-38D9-48AE-BAFC-06C4BD4EB899}"/>
              </a:ext>
            </a:extLst>
          </p:cNvPr>
          <p:cNvSpPr/>
          <p:nvPr/>
        </p:nvSpPr>
        <p:spPr>
          <a:xfrm>
            <a:off x="7578983" y="1090783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  <a:endParaRPr 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742D92-8990-408B-87E2-00166BBFF690}"/>
              </a:ext>
            </a:extLst>
          </p:cNvPr>
          <p:cNvSpPr txBox="1"/>
          <p:nvPr/>
        </p:nvSpPr>
        <p:spPr>
          <a:xfrm>
            <a:off x="1248509" y="187828"/>
            <a:ext cx="105771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+mj-lt"/>
                <a:cs typeface="Arial" panose="020B0604020202020204" pitchFamily="34" charset="0"/>
              </a:rPr>
              <a:t>Laparoscopic transabdominal </a:t>
            </a:r>
            <a:r>
              <a:rPr lang="en-US" altLang="en-US" sz="3200" b="1" dirty="0" err="1">
                <a:latin typeface="+mj-lt"/>
                <a:cs typeface="Arial" panose="020B0604020202020204" pitchFamily="34" charset="0"/>
              </a:rPr>
              <a:t>handport</a:t>
            </a:r>
            <a:r>
              <a:rPr lang="en-US" altLang="en-US" sz="3200" b="1" dirty="0">
                <a:latin typeface="+mj-lt"/>
                <a:cs typeface="Arial" panose="020B0604020202020204" pitchFamily="34" charset="0"/>
              </a:rPr>
              <a:t>-assisted adrenalectomy </a:t>
            </a:r>
            <a:endParaRPr lang="en-US" sz="32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97CA38-2A9F-4A71-A895-EB5198BAD9B8}"/>
              </a:ext>
            </a:extLst>
          </p:cNvPr>
          <p:cNvSpPr txBox="1"/>
          <p:nvPr/>
        </p:nvSpPr>
        <p:spPr>
          <a:xfrm>
            <a:off x="3392078" y="5989419"/>
            <a:ext cx="6196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+mj-lt"/>
                <a:cs typeface="Arial" panose="020B0604020202020204" pitchFamily="34" charset="0"/>
              </a:rPr>
              <a:t>16 cm right pheochromocytoma</a:t>
            </a:r>
            <a:endParaRPr lang="en-US" sz="320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0357A4-D7E1-49D4-A204-82D72CFD3900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56D0C74-BBED-4444-BFC8-43A1D6155EB2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28713AC-7057-4946-A770-A1EAF44433A9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6835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6E02556-F2C0-4C3F-8345-5ABC7DDD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36034" r="81261" b="28471"/>
          <a:stretch>
            <a:fillRect/>
          </a:stretch>
        </p:blipFill>
        <p:spPr bwMode="auto">
          <a:xfrm>
            <a:off x="0" y="0"/>
            <a:ext cx="5979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67D4F46-8333-4E88-9C9B-7174187A685D}"/>
              </a:ext>
            </a:extLst>
          </p:cNvPr>
          <p:cNvSpPr/>
          <p:nvPr/>
        </p:nvSpPr>
        <p:spPr>
          <a:xfrm rot="12434175">
            <a:off x="2965323" y="2574481"/>
            <a:ext cx="603250" cy="11049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DA9590D3-5092-4200-8293-A09D94F0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35226" r="81766" b="29546"/>
          <a:stretch>
            <a:fillRect/>
          </a:stretch>
        </p:blipFill>
        <p:spPr bwMode="auto">
          <a:xfrm>
            <a:off x="5991143" y="0"/>
            <a:ext cx="62008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A99A315F-5DA2-4D1C-8B26-004BD4AD079F}"/>
              </a:ext>
            </a:extLst>
          </p:cNvPr>
          <p:cNvSpPr/>
          <p:nvPr/>
        </p:nvSpPr>
        <p:spPr>
          <a:xfrm rot="12434175">
            <a:off x="10469499" y="4194048"/>
            <a:ext cx="603250" cy="11049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4" name="Rectangle 1">
            <a:extLst>
              <a:ext uri="{FF2B5EF4-FFF2-40B4-BE49-F238E27FC236}">
                <a16:creationId xmlns:a16="http://schemas.microsoft.com/office/drawing/2014/main" id="{7EEE1910-6C76-4DC2-B5E1-EBF9AE4B6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804" y="35121"/>
            <a:ext cx="7442807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>
                <a:latin typeface="+mj-lt"/>
                <a:cs typeface="Arial" panose="020B0604020202020204" pitchFamily="34" charset="0"/>
              </a:rPr>
              <a:t>Open transabdominal surgery is required for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 dirty="0" err="1">
                <a:latin typeface="+mj-lt"/>
                <a:cs typeface="Arial" panose="020B0604020202020204" pitchFamily="34" charset="0"/>
              </a:rPr>
              <a:t>Pheochromocytomatosis</a:t>
            </a:r>
            <a:endParaRPr lang="en-US" alt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98F8C-BB97-4F14-9644-50D901FE078A}"/>
              </a:ext>
            </a:extLst>
          </p:cNvPr>
          <p:cNvSpPr/>
          <p:nvPr/>
        </p:nvSpPr>
        <p:spPr>
          <a:xfrm>
            <a:off x="10690094" y="6048494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MIBG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F21837-6E88-45F8-9E43-68394418EB43}"/>
              </a:ext>
            </a:extLst>
          </p:cNvPr>
          <p:cNvSpPr/>
          <p:nvPr/>
        </p:nvSpPr>
        <p:spPr>
          <a:xfrm>
            <a:off x="4545326" y="6085070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MIBG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85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303227E-61CC-4564-B50A-0EBA9F20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4999" r="78824" b="25513"/>
          <a:stretch>
            <a:fillRect/>
          </a:stretch>
        </p:blipFill>
        <p:spPr bwMode="auto">
          <a:xfrm>
            <a:off x="1524001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6D47E64B-857D-4398-9C84-5A3C9A2863F9}"/>
              </a:ext>
            </a:extLst>
          </p:cNvPr>
          <p:cNvSpPr/>
          <p:nvPr/>
        </p:nvSpPr>
        <p:spPr>
          <a:xfrm rot="8591480">
            <a:off x="7397751" y="3886201"/>
            <a:ext cx="828675" cy="131762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469BC9-8124-4C66-8083-41012859910D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3F70330-5AB6-4B5F-A61F-FE9060633EBB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CAB0A05-2102-44D5-9B72-AE90C6F6E540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71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CA Healthcare West Florida Division">
            <a:extLst>
              <a:ext uri="{FF2B5EF4-FFF2-40B4-BE49-F238E27FC236}">
                <a16:creationId xmlns:a16="http://schemas.microsoft.com/office/drawing/2014/main" id="{D8B5B722-4225-45E9-B1E3-B7EB98298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889" y="6479714"/>
            <a:ext cx="1507962" cy="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93DAC7-9B5F-4455-B906-4963C89DA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21" y="16308"/>
            <a:ext cx="11673838" cy="6358734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D6528867-9EDB-4C75-BEDF-84CE9619E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331" y="192143"/>
            <a:ext cx="45599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Hospital for Endocrine Surgery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Tampa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189A0C-41E3-42D0-88A6-C4D30A09DEA5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D61366-DCBE-44AE-BDCA-2B4A22FBC271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F966629-5296-4030-A65A-D98D839DB35B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929512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B0D83D6-E93B-41FD-92EE-993FF646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" t="32001" r="78534" b="25244"/>
          <a:stretch>
            <a:fillRect/>
          </a:stretch>
        </p:blipFill>
        <p:spPr bwMode="auto">
          <a:xfrm>
            <a:off x="1524000" y="0"/>
            <a:ext cx="9361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7ABF9B99-BC9D-426B-A351-B1FCB48C4618}"/>
              </a:ext>
            </a:extLst>
          </p:cNvPr>
          <p:cNvSpPr/>
          <p:nvPr/>
        </p:nvSpPr>
        <p:spPr>
          <a:xfrm rot="8591480">
            <a:off x="9528176" y="4689475"/>
            <a:ext cx="828675" cy="131603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2D37FC-90CC-4CE3-8479-F5CA11415036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E3A219-8F05-4B85-B92B-1B8C142B43FC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F245213-F63E-433A-87CD-218AE729D236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0162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tc255\Documents\Powerpoint\Endocrine Surgery\Adrenal\Pheochromocytomatosis\DSC_6379.JPG">
            <a:extLst>
              <a:ext uri="{FF2B5EF4-FFF2-40B4-BE49-F238E27FC236}">
                <a16:creationId xmlns:a16="http://schemas.microsoft.com/office/drawing/2014/main" id="{6FE8DA9B-8FCF-4E4C-A413-E0811A7E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FD3E0A41-9A75-448B-A535-55355E92A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722314"/>
            <a:ext cx="278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adrenal bed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CDDA7A2F-837C-47B6-9755-B5E04869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798514"/>
            <a:ext cx="3684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Spleen and Omentum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BB972D67-E75E-411C-9799-32020C76A8C7}"/>
              </a:ext>
            </a:extLst>
          </p:cNvPr>
          <p:cNvSpPr/>
          <p:nvPr/>
        </p:nvSpPr>
        <p:spPr>
          <a:xfrm rot="8109699">
            <a:off x="7977189" y="4629150"/>
            <a:ext cx="377825" cy="5222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DF8155E-F2A9-460A-9ABA-18ED587F2AF2}"/>
              </a:ext>
            </a:extLst>
          </p:cNvPr>
          <p:cNvSpPr/>
          <p:nvPr/>
        </p:nvSpPr>
        <p:spPr>
          <a:xfrm rot="8109699">
            <a:off x="2706689" y="2978150"/>
            <a:ext cx="377825" cy="5222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F7EE681-3B6A-4CC7-8CB3-0CAF0F05B6AB}"/>
              </a:ext>
            </a:extLst>
          </p:cNvPr>
          <p:cNvSpPr/>
          <p:nvPr/>
        </p:nvSpPr>
        <p:spPr>
          <a:xfrm rot="8109699">
            <a:off x="3024189" y="2343150"/>
            <a:ext cx="377825" cy="5222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FE90657-3B30-4B58-BE89-EED420EB11C3}"/>
              </a:ext>
            </a:extLst>
          </p:cNvPr>
          <p:cNvSpPr/>
          <p:nvPr/>
        </p:nvSpPr>
        <p:spPr>
          <a:xfrm rot="8109699">
            <a:off x="3109914" y="4629150"/>
            <a:ext cx="376237" cy="5222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376827E-6BE8-4A9C-862F-F5D4F7D78A80}"/>
              </a:ext>
            </a:extLst>
          </p:cNvPr>
          <p:cNvSpPr/>
          <p:nvPr/>
        </p:nvSpPr>
        <p:spPr>
          <a:xfrm rot="8109699">
            <a:off x="3176589" y="5416550"/>
            <a:ext cx="377825" cy="5222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BA0372C-469C-4624-94AF-D67C9E529890}"/>
              </a:ext>
            </a:extLst>
          </p:cNvPr>
          <p:cNvSpPr/>
          <p:nvPr/>
        </p:nvSpPr>
        <p:spPr>
          <a:xfrm rot="8109699">
            <a:off x="8104189" y="3992564"/>
            <a:ext cx="377825" cy="52228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D20DA2-554B-42F8-8A1E-8BC8F7F372ED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F318258-950C-453E-BA1C-0608CCB6737E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74ABBA-B5C6-4964-B6C6-E9C3312DEA81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9698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feet&#10;&#10;Description automatically generated">
            <a:extLst>
              <a:ext uri="{FF2B5EF4-FFF2-40B4-BE49-F238E27FC236}">
                <a16:creationId xmlns:a16="http://schemas.microsoft.com/office/drawing/2014/main" id="{A18B8BE9-3A24-4FBE-89E7-1BCD2DB14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1" r="12631"/>
          <a:stretch/>
        </p:blipFill>
        <p:spPr>
          <a:xfrm rot="5400000">
            <a:off x="5633839" y="336034"/>
            <a:ext cx="6894195" cy="6222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DC722-F21D-492A-BECD-D45FCDC81819}"/>
              </a:ext>
            </a:extLst>
          </p:cNvPr>
          <p:cNvSpPr txBox="1"/>
          <p:nvPr/>
        </p:nvSpPr>
        <p:spPr>
          <a:xfrm>
            <a:off x="657830" y="2907418"/>
            <a:ext cx="52373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Better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Faster (12-23 min. in non-obese)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Shorter LOS (&lt;23h) &amp; recovery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Less pain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Superior cosmesis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B1C4D1A-1563-4876-82F6-5F9F1C88A1CB}"/>
              </a:ext>
            </a:extLst>
          </p:cNvPr>
          <p:cNvSpPr txBox="1">
            <a:spLocks noChangeArrowheads="1"/>
          </p:cNvSpPr>
          <p:nvPr/>
        </p:nvSpPr>
        <p:spPr>
          <a:xfrm>
            <a:off x="745671" y="243771"/>
            <a:ext cx="4476173" cy="2526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cs typeface="Arial" panose="020B0604020202020204" pitchFamily="34" charset="0"/>
              </a:rPr>
              <a:t>Mini Back Scope Adrenalectomy (MBSA) </a:t>
            </a:r>
          </a:p>
          <a:p>
            <a:pPr algn="ctr"/>
            <a:endParaRPr lang="en-US" altLang="en-US" sz="2800" b="1" dirty="0">
              <a:cs typeface="Arial" panose="020B0604020202020204" pitchFamily="34" charset="0"/>
            </a:endParaRPr>
          </a:p>
          <a:p>
            <a:pPr algn="ctr"/>
            <a:r>
              <a:rPr lang="en-US" altLang="en-US" sz="2800" b="1" dirty="0">
                <a:cs typeface="Arial" panose="020B0604020202020204" pitchFamily="34" charset="0"/>
              </a:rPr>
              <a:t>Preferred approach in 96.3% of our cases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9D85A1-D627-4C30-A48A-0515DBE967FD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FEB60D-26B6-47F0-A54C-9DCE06DEA4C4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0CB670-0984-4936-8E09-DF10715389DE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2866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Prim Aldo Gross">
            <a:extLst>
              <a:ext uri="{FF2B5EF4-FFF2-40B4-BE49-F238E27FC236}">
                <a16:creationId xmlns:a16="http://schemas.microsoft.com/office/drawing/2014/main" id="{C9D42CF6-EAC9-4DFC-8AB6-437F5B0F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5" b="8923"/>
          <a:stretch>
            <a:fillRect/>
          </a:stretch>
        </p:blipFill>
        <p:spPr>
          <a:xfrm>
            <a:off x="3623062" y="4882660"/>
            <a:ext cx="2354263" cy="15303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DD260CA-1B2F-47A3-A1B6-4176695EF080}"/>
              </a:ext>
            </a:extLst>
          </p:cNvPr>
          <p:cNvGrpSpPr/>
          <p:nvPr/>
        </p:nvGrpSpPr>
        <p:grpSpPr>
          <a:xfrm>
            <a:off x="374064" y="3708943"/>
            <a:ext cx="11817936" cy="1015663"/>
            <a:chOff x="223427" y="3614458"/>
            <a:chExt cx="11817936" cy="1015663"/>
          </a:xfrm>
        </p:grpSpPr>
        <p:sp>
          <p:nvSpPr>
            <p:cNvPr id="31" name="TextBox 19">
              <a:extLst>
                <a:ext uri="{FF2B5EF4-FFF2-40B4-BE49-F238E27FC236}">
                  <a16:creationId xmlns:a16="http://schemas.microsoft.com/office/drawing/2014/main" id="{FBDA8B73-4916-4EB7-BE12-21B7B133A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27" y="3614458"/>
              <a:ext cx="28956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5% prove to be a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Pheochromocytoma</a:t>
              </a:r>
              <a:endParaRPr lang="en-US" altLang="en-US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20">
              <a:extLst>
                <a:ext uri="{FF2B5EF4-FFF2-40B4-BE49-F238E27FC236}">
                  <a16:creationId xmlns:a16="http://schemas.microsoft.com/office/drawing/2014/main" id="{088C6EBD-02F1-437F-A711-BFD2DF282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5763" y="3614458"/>
              <a:ext cx="28956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5% prove to be a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Metastasis</a:t>
              </a:r>
              <a:endParaRPr lang="en-US" altLang="en-US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44149455-2CE2-4ED7-8CC1-66803D28B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134" y="3614458"/>
              <a:ext cx="28956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5% prove to be an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Aldosteronoma (Conn’s) syndrome)</a:t>
              </a:r>
              <a:endParaRPr lang="en-US" altLang="en-US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AE4ECBF2-AED2-465D-BE81-820F46218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5949" y="3614458"/>
              <a:ext cx="289560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•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–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Char char="»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5% prove to be an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Adrenal Cushing’s syndrome</a:t>
              </a:r>
              <a:endParaRPr lang="en-US" altLang="en-US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2">
            <a:extLst>
              <a:ext uri="{FF2B5EF4-FFF2-40B4-BE49-F238E27FC236}">
                <a16:creationId xmlns:a16="http://schemas.microsoft.com/office/drawing/2014/main" id="{33818990-735C-4096-92BF-11C6824D8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689" y="1118225"/>
            <a:ext cx="9873363" cy="28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ClrTx/>
            </a:pPr>
            <a:r>
              <a:rPr lang="en-US" alt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Most are benign</a:t>
            </a:r>
          </a:p>
          <a:p>
            <a:pPr>
              <a:lnSpc>
                <a:spcPct val="107000"/>
              </a:lnSpc>
              <a:spcBef>
                <a:spcPct val="0"/>
              </a:spcBef>
              <a:buClrTx/>
            </a:pPr>
            <a:r>
              <a:rPr lang="en-US" alt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Prevalence in those &gt; 70 years old is about 5-7% but rare in those in their twenties (0.2%)</a:t>
            </a:r>
          </a:p>
          <a:p>
            <a:pPr>
              <a:lnSpc>
                <a:spcPct val="107000"/>
              </a:lnSpc>
              <a:spcBef>
                <a:spcPct val="0"/>
              </a:spcBef>
              <a:buClrTx/>
            </a:pPr>
            <a:r>
              <a:rPr lang="en-US" alt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Risk of malignancy increases with size</a:t>
            </a:r>
          </a:p>
          <a:p>
            <a:pPr lvl="1">
              <a:lnSpc>
                <a:spcPct val="107000"/>
              </a:lnSpc>
              <a:spcBef>
                <a:spcPct val="0"/>
              </a:spcBef>
              <a:buClrTx/>
            </a:pPr>
            <a:r>
              <a:rPr lang="en-US" altLang="en-US" b="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&gt; 4 cm need removed whether producing hormones or not</a:t>
            </a:r>
          </a:p>
          <a:p>
            <a:pPr>
              <a:lnSpc>
                <a:spcPct val="107000"/>
              </a:lnSpc>
              <a:spcBef>
                <a:spcPct val="0"/>
              </a:spcBef>
              <a:buClrTx/>
            </a:pPr>
            <a:r>
              <a:rPr lang="en-US" altLang="en-US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~ 20% turn out to be functional (hormone-producing)</a:t>
            </a:r>
          </a:p>
          <a:p>
            <a:pPr>
              <a:lnSpc>
                <a:spcPct val="107000"/>
              </a:lnSpc>
              <a:spcBef>
                <a:spcPct val="0"/>
              </a:spcBef>
              <a:buClrTx/>
            </a:pPr>
            <a:endParaRPr lang="en-US" altLang="en-US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FAEEDD-47A1-4076-B0F8-16EE9EC5F8D8}"/>
              </a:ext>
            </a:extLst>
          </p:cNvPr>
          <p:cNvCxnSpPr/>
          <p:nvPr/>
        </p:nvCxnSpPr>
        <p:spPr>
          <a:xfrm>
            <a:off x="853147" y="999460"/>
            <a:ext cx="1067154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Rectangle 2">
            <a:extLst>
              <a:ext uri="{FF2B5EF4-FFF2-40B4-BE49-F238E27FC236}">
                <a16:creationId xmlns:a16="http://schemas.microsoft.com/office/drawing/2014/main" id="{3DF19E98-2820-445E-B93C-F31C50EE4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2" y="311029"/>
            <a:ext cx="914400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Significance of Adrenal Incidentaloma</a:t>
            </a:r>
          </a:p>
        </p:txBody>
      </p:sp>
      <p:pic>
        <p:nvPicPr>
          <p:cNvPr id="47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A4973C70-4597-4266-B783-34C5EC01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316" t="18919" r="7433"/>
          <a:stretch/>
        </p:blipFill>
        <p:spPr>
          <a:xfrm>
            <a:off x="9647277" y="4730075"/>
            <a:ext cx="2264303" cy="1810772"/>
          </a:xfrm>
        </p:spPr>
      </p:pic>
      <p:pic>
        <p:nvPicPr>
          <p:cNvPr id="48" name="Picture 8" descr="pheo">
            <a:extLst>
              <a:ext uri="{FF2B5EF4-FFF2-40B4-BE49-F238E27FC236}">
                <a16:creationId xmlns:a16="http://schemas.microsoft.com/office/drawing/2014/main" id="{FA72B2FD-3719-41B8-B009-8D7D39C3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5" y="4765519"/>
            <a:ext cx="2354264" cy="173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Content Placeholder 4">
            <a:extLst>
              <a:ext uri="{FF2B5EF4-FFF2-40B4-BE49-F238E27FC236}">
                <a16:creationId xmlns:a16="http://schemas.microsoft.com/office/drawing/2014/main" id="{0E7E1036-04B2-4477-9A95-E29EE801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20" t="19291" r="44510" b="23785"/>
          <a:stretch/>
        </p:blipFill>
        <p:spPr>
          <a:xfrm>
            <a:off x="6712056" y="4765519"/>
            <a:ext cx="2115205" cy="18107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F975ED-587C-4D4B-9F89-DC5D4528EA1E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E139B6B-9601-49BA-BA8B-97CDA5850096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732138-8BA4-48A1-96BC-74243970F0FA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84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36BA4A-8DB2-8C44-8E6C-24DC463E3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75772" cy="68580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843D024-BA5D-4045-805F-8AA1461DE181}"/>
              </a:ext>
            </a:extLst>
          </p:cNvPr>
          <p:cNvSpPr txBox="1"/>
          <p:nvPr/>
        </p:nvSpPr>
        <p:spPr>
          <a:xfrm>
            <a:off x="6096000" y="1449969"/>
            <a:ext cx="587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+mj-lt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F2EC08-5ED6-4A18-965F-6E182B45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4316" r="15221" b="9778"/>
          <a:stretch>
            <a:fillRect/>
          </a:stretch>
        </p:blipFill>
        <p:spPr bwMode="auto">
          <a:xfrm>
            <a:off x="7863840" y="4561729"/>
            <a:ext cx="2554169" cy="192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553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326B8C46-D030-F445-8902-77E45E728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Times New Roman" panose="02020603050405020304" pitchFamily="18" charset="0"/>
              </a:rPr>
              <a:t>Visit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goodhormonehealth.com</a:t>
            </a:r>
            <a:r>
              <a:rPr lang="en-US" altLang="en-US" sz="4000" dirty="0">
                <a:latin typeface="Times New Roman" panose="02020603050405020304" pitchFamily="18" charset="0"/>
              </a:rPr>
              <a:t> and </a:t>
            </a:r>
            <a:r>
              <a:rPr lang="en-US" altLang="en-US" sz="4000" dirty="0" err="1">
                <a:latin typeface="Times New Roman" panose="02020603050405020304" pitchFamily="18" charset="0"/>
              </a:rPr>
              <a:t>adrenal.com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4214E3EF-623C-E749-9272-DC3EEEBD3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more information or to schedule an appointment.</a:t>
            </a:r>
          </a:p>
          <a:p>
            <a:pPr>
              <a:buClr>
                <a:schemeClr val="tx1"/>
              </a:buClr>
              <a:buSzPct val="100000"/>
              <a:defRPr/>
            </a:pP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 will posted on both websites in a few days</a:t>
            </a:r>
            <a:endParaRPr lang="en-US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SzPct val="100000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Carling will review your adrenal imaging, but please have Dr. Friedman refer you to him for surgery. </a:t>
            </a:r>
          </a:p>
          <a:p>
            <a:pPr>
              <a:buClr>
                <a:schemeClr val="tx1"/>
              </a:buClr>
              <a:buSzPct val="100000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mail@goodhormonehealth.com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SzPct val="100000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intake@adrenal.com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6">
            <a:extLst>
              <a:ext uri="{FF2B5EF4-FFF2-40B4-BE49-F238E27FC236}">
                <a16:creationId xmlns:a16="http://schemas.microsoft.com/office/drawing/2014/main" id="{F6CA4892-9443-40E2-8A04-C9F58DAD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4316" r="15221" b="9778"/>
          <a:stretch>
            <a:fillRect/>
          </a:stretch>
        </p:blipFill>
        <p:spPr bwMode="auto">
          <a:xfrm>
            <a:off x="2075447" y="1125066"/>
            <a:ext cx="2866072" cy="216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09954B-7A2F-453F-A3CA-6267917F4969}"/>
              </a:ext>
            </a:extLst>
          </p:cNvPr>
          <p:cNvGrpSpPr/>
          <p:nvPr/>
        </p:nvGrpSpPr>
        <p:grpSpPr>
          <a:xfrm>
            <a:off x="7360127" y="3630606"/>
            <a:ext cx="3140229" cy="1992954"/>
            <a:chOff x="7514000" y="4397550"/>
            <a:chExt cx="2802692" cy="1666158"/>
          </a:xfrm>
        </p:grpSpPr>
        <p:pic>
          <p:nvPicPr>
            <p:cNvPr id="19461" name="Picture 9">
              <a:extLst>
                <a:ext uri="{FF2B5EF4-FFF2-40B4-BE49-F238E27FC236}">
                  <a16:creationId xmlns:a16="http://schemas.microsoft.com/office/drawing/2014/main" id="{2FA7FA61-42C9-41DE-8B4C-ED1BF3B07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2" t="9909" r="76524" b="79816"/>
            <a:stretch>
              <a:fillRect/>
            </a:stretch>
          </p:blipFill>
          <p:spPr bwMode="auto">
            <a:xfrm>
              <a:off x="7514000" y="4397550"/>
              <a:ext cx="2756043" cy="138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Rectangle 10">
              <a:extLst>
                <a:ext uri="{FF2B5EF4-FFF2-40B4-BE49-F238E27FC236}">
                  <a16:creationId xmlns:a16="http://schemas.microsoft.com/office/drawing/2014/main" id="{468E278F-4F27-4299-AAB7-B6A103EEF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1263" y="5694376"/>
              <a:ext cx="27354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4376"/>
                  </a:solidFill>
                  <a:latin typeface="+mj-lt"/>
                </a:rPr>
                <a:t>Norman Parathyroid Center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760A62-F1D2-4624-A2B1-76FAF401AA75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617CC5-18F8-43C0-8106-ED77F174A590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CF1CBE-BCC0-4F1F-B55F-CD17FF0C766C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8CBDB48-21C7-48A9-A781-9D206B6F02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77" y="1059268"/>
            <a:ext cx="2382246" cy="1925544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FFA311E8-4253-4189-91F8-C820715D0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491" y="2996561"/>
            <a:ext cx="2866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scarless-thyroid.com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BE7AA0-6A1A-47C3-AADF-80FDC1E8E1D4}"/>
              </a:ext>
            </a:extLst>
          </p:cNvPr>
          <p:cNvGrpSpPr/>
          <p:nvPr/>
        </p:nvGrpSpPr>
        <p:grpSpPr>
          <a:xfrm>
            <a:off x="1691642" y="3838630"/>
            <a:ext cx="3577323" cy="1784930"/>
            <a:chOff x="2038173" y="4605574"/>
            <a:chExt cx="3230791" cy="1625298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A834EA8E-5FF3-42F4-A611-8ED25065A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172" y="4605574"/>
              <a:ext cx="2886792" cy="1586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2FCC33-FA2E-4EA2-A9EC-50D3C686989F}"/>
                </a:ext>
              </a:extLst>
            </p:cNvPr>
            <p:cNvSpPr/>
            <p:nvPr/>
          </p:nvSpPr>
          <p:spPr>
            <a:xfrm>
              <a:off x="2038173" y="5830762"/>
              <a:ext cx="32021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2000" dirty="0">
                  <a:solidFill>
                    <a:schemeClr val="accent5">
                      <a:lumMod val="75000"/>
                    </a:schemeClr>
                  </a:solidFill>
                  <a:latin typeface="Baskerville Old Face" panose="02020602080505020303" pitchFamily="18" charset="0"/>
                </a:rPr>
                <a:t>thyroidcancer.com</a:t>
              </a: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>
            <a:extLst>
              <a:ext uri="{FF2B5EF4-FFF2-40B4-BE49-F238E27FC236}">
                <a16:creationId xmlns:a16="http://schemas.microsoft.com/office/drawing/2014/main" id="{458E7D90-8472-4C35-A828-CA911EE5C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3415" y="1463875"/>
            <a:ext cx="9875520" cy="4572000"/>
          </a:xfrm>
        </p:spPr>
        <p:txBody>
          <a:bodyPr>
            <a:norm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Mini Back Scope Adrenalectomy (MBSA)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Laparoscopic Trans-Abdominal Adrenalectomy (LTA)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Laparoscopic Hand-port Assisted Trans-Abdominal Adrenalectomy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Open Standard Trans-Abdominal Adrenalectomy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Open Thoraco-Abdominal Adrenalectomy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Open Posterior Adrenalectomy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Open Retroperitoneal Adrenalectomy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Robotic (Robot-Assisted) Adrenalectomy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5CA372-C0B3-4812-9C4E-3BD1F0AE9437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20561C-83EE-46D1-8444-BABD02F899B3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00A4EE-9C58-4E80-B486-31118042A416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344FDF6C-E5A2-443A-BC1D-7261D1854B76}"/>
              </a:ext>
            </a:extLst>
          </p:cNvPr>
          <p:cNvSpPr txBox="1">
            <a:spLocks noChangeArrowheads="1"/>
          </p:cNvSpPr>
          <p:nvPr/>
        </p:nvSpPr>
        <p:spPr>
          <a:xfrm>
            <a:off x="1472138" y="388646"/>
            <a:ext cx="9137407" cy="774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dirty="0">
                <a:cs typeface="Arial" panose="020B0604020202020204" pitchFamily="34" charset="0"/>
              </a:rPr>
              <a:t>Eight Different Approaches to Adrenal Surgery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11B86A-D898-478E-946B-5DF53296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115" y="4096011"/>
            <a:ext cx="4744886" cy="26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3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feet&#10;&#10;Description automatically generated">
            <a:extLst>
              <a:ext uri="{FF2B5EF4-FFF2-40B4-BE49-F238E27FC236}">
                <a16:creationId xmlns:a16="http://schemas.microsoft.com/office/drawing/2014/main" id="{A18B8BE9-3A24-4FBE-89E7-1BCD2DB14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1" r="12631"/>
          <a:stretch/>
        </p:blipFill>
        <p:spPr>
          <a:xfrm rot="5400000">
            <a:off x="5633839" y="336034"/>
            <a:ext cx="6894195" cy="6222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7DC722-F21D-492A-BECD-D45FCDC81819}"/>
              </a:ext>
            </a:extLst>
          </p:cNvPr>
          <p:cNvSpPr txBox="1"/>
          <p:nvPr/>
        </p:nvSpPr>
        <p:spPr>
          <a:xfrm>
            <a:off x="657830" y="2907418"/>
            <a:ext cx="52373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Better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Faster (12-23 min. in non-obese)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Shorter LOS (&lt;23h) &amp; recovery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Less pain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  <a:cs typeface="Arial" panose="020B0604020202020204" pitchFamily="34" charset="0"/>
              </a:rPr>
              <a:t>Superior cosmesis</a:t>
            </a:r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B1C4D1A-1563-4876-82F6-5F9F1C88A1CB}"/>
              </a:ext>
            </a:extLst>
          </p:cNvPr>
          <p:cNvSpPr txBox="1">
            <a:spLocks noChangeArrowheads="1"/>
          </p:cNvSpPr>
          <p:nvPr/>
        </p:nvSpPr>
        <p:spPr>
          <a:xfrm>
            <a:off x="745671" y="243771"/>
            <a:ext cx="4476173" cy="25263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cs typeface="Arial" panose="020B0604020202020204" pitchFamily="34" charset="0"/>
              </a:rPr>
              <a:t>Mini Back Scope Adrenalectomy (MBSA) </a:t>
            </a:r>
          </a:p>
          <a:p>
            <a:pPr algn="ctr"/>
            <a:endParaRPr lang="en-US" altLang="en-US" sz="2800" b="1" dirty="0">
              <a:cs typeface="Arial" panose="020B0604020202020204" pitchFamily="34" charset="0"/>
            </a:endParaRPr>
          </a:p>
          <a:p>
            <a:pPr algn="ctr"/>
            <a:r>
              <a:rPr lang="en-US" altLang="en-US" sz="2800" b="1" dirty="0">
                <a:cs typeface="Arial" panose="020B0604020202020204" pitchFamily="34" charset="0"/>
              </a:rPr>
              <a:t>Preferred approach in 96.3% of our cases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9D85A1-D627-4C30-A48A-0515DBE967FD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AFEB60D-26B6-47F0-A54C-9DCE06DEA4C4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0CB670-0984-4936-8E09-DF10715389DE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827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7D9B335B-6865-48C5-8379-E3862073B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3A26CF-30FF-480B-BC32-AD620C651D84}"/>
              </a:ext>
            </a:extLst>
          </p:cNvPr>
          <p:cNvSpPr/>
          <p:nvPr/>
        </p:nvSpPr>
        <p:spPr>
          <a:xfrm>
            <a:off x="5791200" y="2819400"/>
            <a:ext cx="19050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Prone position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D26B3-800C-487F-97BD-C7E9B17AF61E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BE6FA8-C048-40E0-B559-71D35DE57071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F4D228-B23A-4A2D-B0A7-EC8D05748E07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6785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8C1BC496-5E54-4E38-B7D5-2276FA5C5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D27FB36-770E-4083-A91F-00B5519340E3}"/>
              </a:ext>
            </a:extLst>
          </p:cNvPr>
          <p:cNvGrpSpPr/>
          <p:nvPr/>
        </p:nvGrpSpPr>
        <p:grpSpPr>
          <a:xfrm>
            <a:off x="201386" y="0"/>
            <a:ext cx="79034" cy="6858000"/>
            <a:chOff x="277586" y="0"/>
            <a:chExt cx="79034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0CA458-15E9-416F-B638-982318C9BAA8}"/>
                </a:ext>
              </a:extLst>
            </p:cNvPr>
            <p:cNvCxnSpPr/>
            <p:nvPr/>
          </p:nvCxnSpPr>
          <p:spPr>
            <a:xfrm>
              <a:off x="277586" y="0"/>
              <a:ext cx="0" cy="6858000"/>
            </a:xfrm>
            <a:prstGeom prst="line">
              <a:avLst/>
            </a:prstGeom>
            <a:ln w="34925"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9EF84A-F023-4DC2-A536-CFC304C6F293}"/>
                </a:ext>
              </a:extLst>
            </p:cNvPr>
            <p:cNvCxnSpPr/>
            <p:nvPr/>
          </p:nvCxnSpPr>
          <p:spPr>
            <a:xfrm>
              <a:off x="356620" y="0"/>
              <a:ext cx="0" cy="6858000"/>
            </a:xfrm>
            <a:prstGeom prst="line">
              <a:avLst/>
            </a:prstGeom>
            <a:ln w="254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8792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</TotalTime>
  <Words>1443</Words>
  <Application>Microsoft Macintosh PowerPoint</Application>
  <PresentationFormat>Widescreen</PresentationFormat>
  <Paragraphs>447</Paragraphs>
  <Slides>45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Baskerville Old Face</vt:lpstr>
      <vt:lpstr>Calibri</vt:lpstr>
      <vt:lpstr>Calibri Light</vt:lpstr>
      <vt:lpstr>HelveticaNeueLT Std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when is Mini Back Scope Adrenalectomy (MBSA) not the preferred approach…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goodhormonehealth.com and adrenal.com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Ashby Green</dc:creator>
  <cp:lastModifiedBy>Theodore Friedman</cp:lastModifiedBy>
  <cp:revision>91</cp:revision>
  <dcterms:created xsi:type="dcterms:W3CDTF">2019-11-06T14:17:42Z</dcterms:created>
  <dcterms:modified xsi:type="dcterms:W3CDTF">2021-11-07T19:16:07Z</dcterms:modified>
</cp:coreProperties>
</file>