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328" r:id="rId3"/>
    <p:sldId id="476" r:id="rId4"/>
    <p:sldId id="320" r:id="rId5"/>
    <p:sldId id="327" r:id="rId6"/>
    <p:sldId id="289" r:id="rId7"/>
    <p:sldId id="390" r:id="rId8"/>
    <p:sldId id="321" r:id="rId9"/>
    <p:sldId id="333" r:id="rId10"/>
    <p:sldId id="336" r:id="rId11"/>
    <p:sldId id="458" r:id="rId12"/>
    <p:sldId id="463" r:id="rId13"/>
    <p:sldId id="468" r:id="rId14"/>
    <p:sldId id="301" r:id="rId15"/>
    <p:sldId id="376" r:id="rId16"/>
    <p:sldId id="377" r:id="rId17"/>
    <p:sldId id="282" r:id="rId18"/>
    <p:sldId id="469" r:id="rId19"/>
    <p:sldId id="470" r:id="rId20"/>
    <p:sldId id="471" r:id="rId21"/>
    <p:sldId id="483" r:id="rId22"/>
    <p:sldId id="472" r:id="rId23"/>
    <p:sldId id="484" r:id="rId24"/>
    <p:sldId id="485" r:id="rId25"/>
    <p:sldId id="473" r:id="rId26"/>
    <p:sldId id="477" r:id="rId27"/>
    <p:sldId id="478" r:id="rId28"/>
    <p:sldId id="480" r:id="rId29"/>
    <p:sldId id="481" r:id="rId30"/>
    <p:sldId id="474" r:id="rId31"/>
    <p:sldId id="482" r:id="rId32"/>
    <p:sldId id="475" r:id="rId33"/>
    <p:sldId id="479" r:id="rId34"/>
    <p:sldId id="358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5"/>
    <p:restoredTop sz="93041"/>
  </p:normalViewPr>
  <p:slideViewPr>
    <p:cSldViewPr snapToGrid="0" snapToObjects="1">
      <p:cViewPr varScale="1">
        <p:scale>
          <a:sx n="59" d="100"/>
          <a:sy n="59" d="100"/>
        </p:scale>
        <p:origin x="7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32031E-D4CB-0F4F-9DA0-F5992A793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0582F-0EC1-FF43-91C0-01D4AFBB82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410B88-B1DC-9442-BB3A-E65A7F1D07CA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88C326D-4934-1C43-AFAD-F54D2AE991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47DBB6-13F6-5D43-845D-77CF8EC3F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DE979-0616-AD44-ACC9-F43442F067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F6B44-2004-2043-BF75-4BCE085A5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692924-416D-0F47-86B6-E977E1B9FF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4F20218A-FB98-A543-BB09-E1CA721E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A8578017-C267-8F42-992F-B674C0C66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7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4F20218A-FB98-A543-BB09-E1CA721E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A8578017-C267-8F42-992F-B674C0C66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52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53D20E43-7733-8047-BBAB-894B575825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D943457C-102C-764F-8AD5-38857325C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2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94C051DD-DCCE-4146-B4D3-13CE5B049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01FD910F-2927-9C47-91C2-04D2393C1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4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026">
            <a:extLst>
              <a:ext uri="{FF2B5EF4-FFF2-40B4-BE49-F238E27FC236}">
                <a16:creationId xmlns:a16="http://schemas.microsoft.com/office/drawing/2014/main" id="{A216ECDC-47CD-164B-A73E-6D38D901A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1971" name="Rectangle 1027">
            <a:extLst>
              <a:ext uri="{FF2B5EF4-FFF2-40B4-BE49-F238E27FC236}">
                <a16:creationId xmlns:a16="http://schemas.microsoft.com/office/drawing/2014/main" id="{FD03995B-A2F4-4742-95F9-C8A9825EF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757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026">
            <a:extLst>
              <a:ext uri="{FF2B5EF4-FFF2-40B4-BE49-F238E27FC236}">
                <a16:creationId xmlns:a16="http://schemas.microsoft.com/office/drawing/2014/main" id="{668A2664-74C1-2D42-B34F-09DDEE83D4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1971" name="Rectangle 1027">
            <a:extLst>
              <a:ext uri="{FF2B5EF4-FFF2-40B4-BE49-F238E27FC236}">
                <a16:creationId xmlns:a16="http://schemas.microsoft.com/office/drawing/2014/main" id="{4D0F584E-E47D-DC4F-8989-321C63A8A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2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7EC7852-10E6-174C-99D2-FD1A21EBC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2DFEB9EB-3CAD-A34D-B4C4-3EDE0DB76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6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E1FC8-3241-4A41-B5E6-DBDF4B8C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0B901C-0105-1249-BA5B-FD9D34A28311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83DD-56A2-1B40-952E-FF088A7C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BFE3B-3B44-2B40-9D05-33CB5DF5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BB0DF-0A22-0844-98B6-C956F2998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9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4EBE-8DAF-DB42-B8F5-3E025B3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99FC6-E279-4049-9F4E-3D612DCE9239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3924-5C7D-AA40-88EA-E97FDAE3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483C-D7B4-CF45-A2D7-997DA1B9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B3AB9-5737-874A-A63F-554A6D4EE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D9B9-00C2-9C41-B63B-59E7C0B8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572C08-7476-B146-AF73-604EE8052B66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E84F-CCB7-984C-8E51-03E113A2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24C3-1BB7-714B-A3DF-29E9B913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12A3-AB4F-0642-B786-FFF1F2511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4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03024-7D30-7945-9FA8-CD5580C9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9AB85-82FA-3247-A3D5-93FF25561CC5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5AC8-E5DB-654F-92C5-4F66990E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F476D-EF1B-DB42-A6AB-758688EF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36FB-EA68-FD4D-9DA1-248D22849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83D0-DD71-204A-AF96-10CABF9C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F955F-B1AF-F249-9BE3-F1D49A06A257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4776-6256-5F46-8703-DB437D9A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42B8-667D-904C-9C66-53AC01CA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46C61-9943-364D-90DF-D41B9F3F6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05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2FD998-D271-0046-B269-425BC767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BE97D8-62BF-A948-B718-95595A8FB221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240470-988B-734C-86A8-206C00A1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C71325-2262-D34D-BDDB-72D451C0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9E5A5-AA13-9A45-A862-86C62D1F2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73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564C4B-65BD-974A-982D-65B19736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0BC11-6AA6-1947-878B-90CE9FBD2B72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E4EAD5-BA9A-D746-86B5-C38FA35E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A540AA-9462-B746-86D4-A9D9CB96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3608D-6B23-6540-B180-5D14936F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2482DD-7BE2-1242-A5C0-0B8EABE3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50F6-BBE3-384F-A65D-760D247D0B35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916532-62F9-C243-AD93-DB37E8D9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2E249D-2777-7B43-AA16-ECF81AAA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7D64F-ADC4-5C40-AAB1-B090F992E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F0AA15-28E0-4F43-812E-F91D0765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299796-651D-E64C-AFE0-2B61750C3859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38865B-C955-6342-9708-DF1B2C65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2D09C0-8815-8F4A-92B1-61DDAB27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7040E-A7AC-5843-8B4C-F179BEB2A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40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080C21-E509-6E41-B8E7-C2D8FFC5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A998A-73D2-DD44-BD89-7EF0472962B5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63B964-4AC4-B14F-B78F-387D6D90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172F1E-754B-D946-93CF-4F140C72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B66BC-0EBC-3C48-A80B-2AA637218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1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B74D12-9096-5E45-9DFE-D744775C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24D8BB-7A98-F843-BFD9-0565EBAEB94E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3FCA0A-28B5-674C-BDC8-44E64F8D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0413C3-37F6-A34F-91DB-8782E78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5576F-7395-CD46-8128-95B51197C1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68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CDB3A5-9424-6545-95A1-BE73CD5D67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123EB6-7B9A-F443-9B9F-A0814078EC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548A-63BB-454E-B795-E0E63600A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3A8D80-8861-6648-8642-448CBC4E9353}" type="datetime1">
              <a:rPr lang="en-US" altLang="en-US"/>
              <a:pPr/>
              <a:t>8/4/19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0439-52BD-9347-893C-1EFCF94F6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9507-7FE7-DB4D-BF3C-16B72B649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16A1F3-51DB-734B-8A4E-E689006525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neuroasst@houseclinic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D80065-9F0F-ED4C-8719-8C34F4058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0" y="266809"/>
            <a:ext cx="2107801" cy="2107801"/>
          </a:xfrm>
          <a:prstGeom prst="rect">
            <a:avLst/>
          </a:prstGeom>
        </p:spPr>
      </p:pic>
      <p:pic>
        <p:nvPicPr>
          <p:cNvPr id="9" name="Picture 8" descr="M:\Development\General Information\drew logo (2).png">
            <a:extLst>
              <a:ext uri="{FF2B5EF4-FFF2-40B4-BE49-F238E27FC236}">
                <a16:creationId xmlns:a16="http://schemas.microsoft.com/office/drawing/2014/main" id="{ECC63F8F-BD61-5146-99DE-FD31CB9A26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37" y="304266"/>
            <a:ext cx="2017614" cy="16100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0DA311E-3EBD-5A4D-B08F-28022EA1D5E6}"/>
              </a:ext>
            </a:extLst>
          </p:cNvPr>
          <p:cNvSpPr txBox="1">
            <a:spLocks/>
          </p:cNvSpPr>
          <p:nvPr/>
        </p:nvSpPr>
        <p:spPr bwMode="auto">
          <a:xfrm>
            <a:off x="232196" y="1914358"/>
            <a:ext cx="8825658" cy="332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Approaches for Pituitary Surgery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F9C652F-5F8F-0E4B-96A7-12A4B47BC077}"/>
              </a:ext>
            </a:extLst>
          </p:cNvPr>
          <p:cNvSpPr txBox="1">
            <a:spLocks/>
          </p:cNvSpPr>
          <p:nvPr/>
        </p:nvSpPr>
        <p:spPr bwMode="auto">
          <a:xfrm>
            <a:off x="232196" y="4022159"/>
            <a:ext cx="8825658" cy="86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GoodHormoneHealth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Webinar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August  4, 2019 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Please mute your phones!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Chat questions at the 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73DFF-3DDC-9B44-A760-F2CF4D70D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657" y="106952"/>
            <a:ext cx="1618343" cy="2427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8933A-4705-044B-8B86-014722A7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851" y="2133310"/>
            <a:ext cx="3086100" cy="48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4C761543-3856-EC41-A758-E1D0F2DCC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7600" y="719667"/>
            <a:ext cx="6908800" cy="1016000"/>
          </a:xfrm>
        </p:spPr>
        <p:txBody>
          <a:bodyPr/>
          <a:lstStyle/>
          <a:p>
            <a:r>
              <a:rPr lang="en-GB" altLang="en-US" sz="2489" dirty="0"/>
              <a:t>FIG. 1. Algorithm for testing patients suspected of having Cushing's syndrome (CS)</a:t>
            </a:r>
            <a:br>
              <a:rPr lang="en-GB" altLang="en-US" sz="2489" dirty="0"/>
            </a:br>
            <a:endParaRPr lang="en-US" altLang="en-US" sz="2489" dirty="0"/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58357F35-6043-2745-A8C3-AA691B8147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510" y="1443893"/>
            <a:ext cx="4894981" cy="4741333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1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2D0F3CD2-EBBB-E047-A736-472FACCB3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Episodic, Cyclical, Periodic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697113DE-96EC-AA41-A431-8B6CF7C58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778" dirty="0"/>
              <a:t>Periodic and cyclical refer to changes in cortisol levels that occur on a regular predictable basis.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778" dirty="0"/>
              <a:t>Episodic refers to high cortisol levels that are random.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778" dirty="0"/>
              <a:t>Most of my patients are episodic.</a:t>
            </a:r>
          </a:p>
          <a:p>
            <a:pPr eaLnBrk="1" hangingPunct="1">
              <a:lnSpc>
                <a:spcPct val="90000"/>
              </a:lnSpc>
            </a:pPr>
            <a:endParaRPr lang="en-US" altLang="en-US" sz="1778" dirty="0"/>
          </a:p>
        </p:txBody>
      </p:sp>
    </p:spTree>
    <p:extLst>
      <p:ext uri="{BB962C8B-B14F-4D97-AF65-F5344CB8AC3E}">
        <p14:creationId xmlns:p14="http://schemas.microsoft.com/office/powerpoint/2010/main" val="2589799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3C0E8B22-9B9D-8B4D-A705-D542D42CD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5333" y="516467"/>
            <a:ext cx="6908800" cy="1016000"/>
          </a:xfrm>
        </p:spPr>
        <p:txBody>
          <a:bodyPr/>
          <a:lstStyle/>
          <a:p>
            <a:pPr eaLnBrk="1" hangingPunct="1"/>
            <a:r>
              <a:rPr lang="en-US" altLang="en-US" sz="4267" dirty="0">
                <a:solidFill>
                  <a:srgbClr val="FF6600"/>
                </a:solidFill>
              </a:rPr>
              <a:t>Episodic Cushing's</a:t>
            </a:r>
            <a:endParaRPr lang="en-US" altLang="en-US" dirty="0">
              <a:solidFill>
                <a:srgbClr val="FF6600"/>
              </a:solidFill>
            </a:endParaRP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D837D18E-2A48-A040-B24D-5436272A1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5333" y="1735667"/>
            <a:ext cx="6908800" cy="419946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I agree with the Endocrine Society recommendations and like to see 2 different tests high.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The higher the test, the more likely Cushing's 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May limit the severity of the </a:t>
            </a:r>
            <a:r>
              <a:rPr lang="en-US" altLang="en-US" sz="2133" b="1" dirty="0"/>
              <a:t>signs</a:t>
            </a:r>
            <a:r>
              <a:rPr lang="en-US" altLang="en-US" sz="2133" dirty="0"/>
              <a:t> of hypercortisolism. (less weight gain)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Patients with mild/episodic Cushing's seem to have as many </a:t>
            </a:r>
            <a:r>
              <a:rPr lang="en-US" altLang="en-US" sz="2133" b="1" dirty="0"/>
              <a:t>symptoms</a:t>
            </a:r>
            <a:r>
              <a:rPr lang="en-US" altLang="en-US" sz="2133" dirty="0"/>
              <a:t> and as poor a quality of life as full-blown-may be due to daytime lows.</a:t>
            </a:r>
          </a:p>
        </p:txBody>
      </p:sp>
      <p:pic>
        <p:nvPicPr>
          <p:cNvPr id="25603" name="Picture 6" descr="MCPE01451_0000[1]">
            <a:extLst>
              <a:ext uri="{FF2B5EF4-FFF2-40B4-BE49-F238E27FC236}">
                <a16:creationId xmlns:a16="http://schemas.microsoft.com/office/drawing/2014/main" id="{D813F76B-54DE-9A45-B32B-0A9A1792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795" y="4412545"/>
            <a:ext cx="2065867" cy="172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46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B5DF178-8E67-DB49-80DC-9F2904513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5333" y="516467"/>
            <a:ext cx="6908800" cy="1016000"/>
          </a:xfrm>
        </p:spPr>
        <p:txBody>
          <a:bodyPr/>
          <a:lstStyle/>
          <a:p>
            <a:pPr eaLnBrk="1" hangingPunct="1"/>
            <a:r>
              <a:rPr lang="en-US" altLang="en-US" sz="4267" dirty="0">
                <a:solidFill>
                  <a:srgbClr val="FF6600"/>
                </a:solidFill>
              </a:rPr>
              <a:t>Episodic Cushing's Testing</a:t>
            </a:r>
            <a:br>
              <a:rPr lang="en-US" altLang="en-US" sz="4267" dirty="0">
                <a:solidFill>
                  <a:srgbClr val="FF6600"/>
                </a:solidFill>
              </a:rPr>
            </a:br>
            <a:r>
              <a:rPr lang="en-US" altLang="en-US" sz="4267" dirty="0">
                <a:solidFill>
                  <a:srgbClr val="FF6600"/>
                </a:solidFill>
              </a:rPr>
              <a:t>Need to test in a high</a:t>
            </a:r>
            <a:endParaRPr lang="en-US" altLang="en-US" dirty="0">
              <a:solidFill>
                <a:srgbClr val="FF6600"/>
              </a:solidFill>
            </a:endParaRP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F5980A7-6EB4-5248-B8E0-198EAA2819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5333" y="1579359"/>
            <a:ext cx="6908800" cy="419946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Multiple 24 </a:t>
            </a:r>
            <a:r>
              <a:rPr lang="en-US" altLang="en-US" sz="2133" dirty="0" err="1"/>
              <a:t>hr</a:t>
            </a:r>
            <a:r>
              <a:rPr lang="en-US" altLang="en-US" sz="2133" dirty="0"/>
              <a:t> UFC (and 17 OHS)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Multiple 11 PM salivary </a:t>
            </a:r>
            <a:r>
              <a:rPr lang="en-US" altLang="en-US" sz="2133" dirty="0" err="1"/>
              <a:t>cortisols</a:t>
            </a:r>
            <a:r>
              <a:rPr lang="en-US" altLang="en-US" sz="2133" dirty="0"/>
              <a:t>-when symptoms of high cortisol.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Midnight serum cortisol (&gt; 7.5 </a:t>
            </a:r>
            <a:r>
              <a:rPr lang="en-US" altLang="en-US" sz="2133" dirty="0" err="1"/>
              <a:t>ug</a:t>
            </a:r>
            <a:r>
              <a:rPr lang="en-US" altLang="en-US" sz="2133" dirty="0"/>
              <a:t>/</a:t>
            </a:r>
            <a:r>
              <a:rPr lang="en-US" altLang="en-US" sz="2133" dirty="0" err="1"/>
              <a:t>dL</a:t>
            </a:r>
            <a:r>
              <a:rPr lang="en-US" altLang="en-US" sz="2133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Ketoconazole trial</a:t>
            </a:r>
          </a:p>
          <a:p>
            <a:pPr eaLnBrk="1" hangingPunct="1">
              <a:lnSpc>
                <a:spcPct val="90000"/>
              </a:lnSpc>
            </a:pPr>
            <a:endParaRPr lang="en-US" altLang="en-US" sz="2133" dirty="0"/>
          </a:p>
          <a:p>
            <a:pPr eaLnBrk="1" hangingPunct="1">
              <a:lnSpc>
                <a:spcPct val="90000"/>
              </a:lnSpc>
            </a:pPr>
            <a:endParaRPr lang="en-US" altLang="en-US" sz="2133" dirty="0"/>
          </a:p>
          <a:p>
            <a:pPr eaLnBrk="1" hangingPunct="1">
              <a:lnSpc>
                <a:spcPct val="90000"/>
              </a:lnSpc>
            </a:pPr>
            <a:endParaRPr lang="en-US" altLang="en-US" sz="2133" dirty="0"/>
          </a:p>
        </p:txBody>
      </p:sp>
    </p:spTree>
    <p:extLst>
      <p:ext uri="{BB962C8B-B14F-4D97-AF65-F5344CB8AC3E}">
        <p14:creationId xmlns:p14="http://schemas.microsoft.com/office/powerpoint/2010/main" val="115857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072CF474-DF2C-6A48-AB3B-8AA7699D7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9867" y="550333"/>
            <a:ext cx="6908800" cy="1016000"/>
          </a:xfrm>
        </p:spPr>
        <p:txBody>
          <a:bodyPr/>
          <a:lstStyle/>
          <a:p>
            <a:r>
              <a:rPr lang="en-US" altLang="en-US" sz="2844" dirty="0">
                <a:solidFill>
                  <a:srgbClr val="FF0000"/>
                </a:solidFill>
              </a:rPr>
              <a:t>Role of Imaging for the diagnosis of Cushing’s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299E84E-BBCF-A048-8221-FBD76780EE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9867" y="1543352"/>
            <a:ext cx="6908800" cy="3657600"/>
          </a:xfrm>
        </p:spPr>
        <p:txBody>
          <a:bodyPr/>
          <a:lstStyle/>
          <a:p>
            <a:r>
              <a:rPr lang="en-US" altLang="en-US" sz="2489" dirty="0"/>
              <a:t>Most of the patients I see have pituitary Cushing’s disease.</a:t>
            </a:r>
          </a:p>
          <a:p>
            <a:r>
              <a:rPr lang="en-US" altLang="en-US" sz="2489" dirty="0"/>
              <a:t>3T MRIs are high quality; most pituitary tumors are seen on MRI. </a:t>
            </a:r>
          </a:p>
          <a:p>
            <a:r>
              <a:rPr lang="en-US" altLang="en-US" sz="2489" dirty="0"/>
              <a:t>Patients can have incidentalomas, so a tumor </a:t>
            </a:r>
            <a:r>
              <a:rPr lang="en-US" altLang="en-US" sz="2489" dirty="0" err="1"/>
              <a:t>doesn</a:t>
            </a:r>
            <a:r>
              <a:rPr lang="fr-FR" altLang="en-US" sz="2489" dirty="0"/>
              <a:t>’</a:t>
            </a:r>
            <a:r>
              <a:rPr lang="en-US" altLang="ja-JP" sz="2489" dirty="0"/>
              <a:t>t make the diagnosis of Cushing</a:t>
            </a:r>
            <a:r>
              <a:rPr lang="en-US" altLang="en-US" sz="2489" dirty="0"/>
              <a:t>’</a:t>
            </a:r>
            <a:r>
              <a:rPr lang="en-US" altLang="ja-JP" sz="2489" dirty="0"/>
              <a:t>s, but does give an important piece of information.</a:t>
            </a:r>
          </a:p>
          <a:p>
            <a:r>
              <a:rPr lang="en-US" altLang="en-US" sz="2489" dirty="0"/>
              <a:t>A negative MRI in a patient that has a normal or mildly elevated ACTH pretty much excludes Cushing’s (low ACTH=adrenal Cushing’s, high ACTH=ectopic)</a:t>
            </a:r>
          </a:p>
          <a:p>
            <a:r>
              <a:rPr lang="en-US" altLang="en-US" sz="2489" dirty="0"/>
              <a:t>Neurosurgeon usually more expertise in reading pituitary MRIs than Radiologists</a:t>
            </a:r>
          </a:p>
        </p:txBody>
      </p:sp>
    </p:spTree>
    <p:extLst>
      <p:ext uri="{BB962C8B-B14F-4D97-AF65-F5344CB8AC3E}">
        <p14:creationId xmlns:p14="http://schemas.microsoft.com/office/powerpoint/2010/main" val="7953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1635CCD5-BF83-3847-88B9-77DDC88CB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44" dirty="0">
                <a:solidFill>
                  <a:srgbClr val="FF0000"/>
                </a:solidFill>
              </a:rPr>
              <a:t>Ketoconazole Trial for Cushing’s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2AACCD73-42C6-9E4A-B81D-DF069715A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33" dirty="0"/>
              <a:t>Ketoconazole is safe, with the main side effect being increased liver tests, which usually occur at doses &gt; 1000 mg/day and are reversible.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It does interact with a lot of drugs, but these interactions can usually be dealt with by changing the other drug or watching for side effects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It has a short-half life so it should be given at night, when cortisol is inappropriate high in Cushing’s patients.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 usually give 200 mg at 8 and 10 PM and have patients take 5 mg of </a:t>
            </a:r>
            <a:r>
              <a:rPr lang="en-US" altLang="en-US" sz="2133" dirty="0" err="1"/>
              <a:t>Cortef</a:t>
            </a:r>
            <a:r>
              <a:rPr lang="en-US" altLang="en-US" sz="2133" dirty="0"/>
              <a:t> in the AM, if needed.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133" dirty="0"/>
              <a:t> </a:t>
            </a:r>
          </a:p>
          <a:p>
            <a:pPr>
              <a:lnSpc>
                <a:spcPct val="90000"/>
              </a:lnSpc>
            </a:pPr>
            <a:endParaRPr lang="en-US" altLang="en-US" sz="2489" dirty="0"/>
          </a:p>
        </p:txBody>
      </p:sp>
    </p:spTree>
    <p:extLst>
      <p:ext uri="{BB962C8B-B14F-4D97-AF65-F5344CB8AC3E}">
        <p14:creationId xmlns:p14="http://schemas.microsoft.com/office/powerpoint/2010/main" val="329384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26E857FD-553A-8D4A-ADF0-72A428207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7600" y="610252"/>
            <a:ext cx="6908800" cy="1016000"/>
          </a:xfrm>
        </p:spPr>
        <p:txBody>
          <a:bodyPr/>
          <a:lstStyle/>
          <a:p>
            <a:r>
              <a:rPr lang="en-US" altLang="en-US" sz="2844" dirty="0">
                <a:solidFill>
                  <a:srgbClr val="FF0000"/>
                </a:solidFill>
              </a:rPr>
              <a:t>Ketoconazole Trial for Cushing’s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B6E869D2-B159-524C-9FF1-0209F7F31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7600" y="1479322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33" dirty="0"/>
              <a:t>Ketoconazole can be used diagnostically to determine which symptoms a patient has are due to high cortisol.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 use it in patients who I am pretty sure, but not completely sure has Cushing's and I want them to get symptomatic relief.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I’m concerned if someone </a:t>
            </a:r>
            <a:r>
              <a:rPr lang="en-US" altLang="en-US" sz="2133" dirty="0" err="1"/>
              <a:t>doesn</a:t>
            </a:r>
            <a:r>
              <a:rPr lang="fr-FR" altLang="en-US" sz="2133" dirty="0"/>
              <a:t>’</a:t>
            </a:r>
            <a:r>
              <a:rPr lang="en-US" altLang="ja-JP" sz="2133" dirty="0"/>
              <a:t>t get better on ketoconazole, they really don’t have Cushing's.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 have kept patients on ketoconazole for up to 3 years without problems.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I often stop it for a round of testing, or if a patient develops a tumor on MRI.</a:t>
            </a:r>
          </a:p>
          <a:p>
            <a:pPr>
              <a:lnSpc>
                <a:spcPct val="90000"/>
              </a:lnSpc>
            </a:pPr>
            <a:r>
              <a:rPr lang="en-US" altLang="en-US" sz="2133" dirty="0"/>
              <a:t>Rise in ACTH following ketoconazole might be a sign of pituitary Cushing’s disease</a:t>
            </a:r>
          </a:p>
          <a:p>
            <a:pPr>
              <a:lnSpc>
                <a:spcPct val="90000"/>
              </a:lnSpc>
            </a:pPr>
            <a:endParaRPr lang="en-US" altLang="en-US" sz="2133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133" dirty="0"/>
              <a:t> </a:t>
            </a:r>
          </a:p>
          <a:p>
            <a:pPr>
              <a:lnSpc>
                <a:spcPct val="90000"/>
              </a:lnSpc>
            </a:pPr>
            <a:endParaRPr lang="en-US" altLang="en-US" sz="2489" dirty="0"/>
          </a:p>
        </p:txBody>
      </p:sp>
    </p:spTree>
    <p:extLst>
      <p:ext uri="{BB962C8B-B14F-4D97-AF65-F5344CB8AC3E}">
        <p14:creationId xmlns:p14="http://schemas.microsoft.com/office/powerpoint/2010/main" val="18207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Diagnosing Cushing’s Disease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Careful history and physical</a:t>
            </a:r>
          </a:p>
          <a:p>
            <a:r>
              <a:rPr lang="en-US" altLang="en-US" sz="2489" dirty="0"/>
              <a:t>At least 4 UFC and 17-OHS</a:t>
            </a:r>
          </a:p>
          <a:p>
            <a:r>
              <a:rPr lang="en-US" altLang="en-US" sz="2489" dirty="0"/>
              <a:t>At least 4 11 pm salivary </a:t>
            </a:r>
            <a:r>
              <a:rPr lang="en-US" altLang="en-US" sz="2489" dirty="0" err="1"/>
              <a:t>cortisols</a:t>
            </a:r>
            <a:endParaRPr lang="en-US" altLang="en-US" sz="2489" dirty="0"/>
          </a:p>
          <a:p>
            <a:r>
              <a:rPr lang="en-US" altLang="en-US" sz="2489" dirty="0"/>
              <a:t>Night time serum cortisol</a:t>
            </a:r>
          </a:p>
          <a:p>
            <a:r>
              <a:rPr lang="en-US" altLang="en-US" sz="2489" dirty="0"/>
              <a:t>MRI</a:t>
            </a:r>
          </a:p>
          <a:p>
            <a:r>
              <a:rPr lang="en-US" altLang="en-US" sz="2489" dirty="0"/>
              <a:t>Ketoconazole trial</a:t>
            </a:r>
          </a:p>
          <a:p>
            <a:r>
              <a:rPr lang="en-US" altLang="en-US" sz="2489" dirty="0"/>
              <a:t>Make diagnosis if two distinct values are high</a:t>
            </a:r>
          </a:p>
          <a:p>
            <a:r>
              <a:rPr lang="en-US" altLang="en-US" sz="2489" dirty="0"/>
              <a:t>Have patient keep a diary and try to collect when “high”</a:t>
            </a:r>
          </a:p>
        </p:txBody>
      </p:sp>
    </p:spTree>
    <p:extLst>
      <p:ext uri="{BB962C8B-B14F-4D97-AF65-F5344CB8AC3E}">
        <p14:creationId xmlns:p14="http://schemas.microsoft.com/office/powerpoint/2010/main" val="262223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Who goes to surgery for Cushing’s Disease?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Convincing Signs and Symptoms of Cushing’s syndrome</a:t>
            </a:r>
          </a:p>
          <a:p>
            <a:r>
              <a:rPr lang="en-US" altLang="en-US" sz="2489" dirty="0"/>
              <a:t>Two or more different positive values </a:t>
            </a:r>
          </a:p>
          <a:p>
            <a:r>
              <a:rPr lang="en-US" altLang="en-US" sz="2489" dirty="0"/>
              <a:t>Positive MRI</a:t>
            </a:r>
          </a:p>
          <a:p>
            <a:r>
              <a:rPr lang="en-US" altLang="en-US" sz="2489" dirty="0"/>
              <a:t>Responded to ketoconazole</a:t>
            </a:r>
          </a:p>
          <a:p>
            <a:r>
              <a:rPr lang="en-US" altLang="en-US" sz="2489" dirty="0"/>
              <a:t>Patient who wants to go with pituitary surgery</a:t>
            </a:r>
          </a:p>
        </p:txBody>
      </p:sp>
    </p:spTree>
    <p:extLst>
      <p:ext uri="{BB962C8B-B14F-4D97-AF65-F5344CB8AC3E}">
        <p14:creationId xmlns:p14="http://schemas.microsoft.com/office/powerpoint/2010/main" val="332179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What type of patients need surgery besides those with Cushing’s Disease?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Acromegaly (GH secreting tumor)</a:t>
            </a:r>
          </a:p>
          <a:p>
            <a:r>
              <a:rPr lang="en-US" altLang="en-US" sz="2489" dirty="0"/>
              <a:t>Large pituitary tumors compressing the optic nerve (not prolactinomas)</a:t>
            </a:r>
          </a:p>
          <a:p>
            <a:r>
              <a:rPr lang="en-US" altLang="en-US" sz="2489" dirty="0"/>
              <a:t>Prolactinomas should be treated with cabergoline as they usually shrink with treatment</a:t>
            </a:r>
          </a:p>
          <a:p>
            <a:r>
              <a:rPr lang="en-US" altLang="en-US" sz="2489" dirty="0"/>
              <a:t>Large craniopharyngiomas</a:t>
            </a:r>
          </a:p>
          <a:p>
            <a:r>
              <a:rPr lang="en-US" altLang="en-US" sz="2489" dirty="0"/>
              <a:t>I see many patients who are worse off after surgery, so it needs to be a careful decision between neurosurgery and endocrinologist </a:t>
            </a:r>
          </a:p>
          <a:p>
            <a:r>
              <a:rPr lang="en-US" altLang="en-US" sz="2489" dirty="0"/>
              <a:t>Tumor that is growing (most tumors don’t grow) and looks aggressive (I have had two patients with this)</a:t>
            </a:r>
          </a:p>
          <a:p>
            <a:r>
              <a:rPr lang="en-US" altLang="en-US" sz="2489" dirty="0"/>
              <a:t>Nelson’s syndrome</a:t>
            </a:r>
          </a:p>
        </p:txBody>
      </p:sp>
    </p:spTree>
    <p:extLst>
      <p:ext uri="{BB962C8B-B14F-4D97-AF65-F5344CB8AC3E}">
        <p14:creationId xmlns:p14="http://schemas.microsoft.com/office/powerpoint/2010/main" val="246052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63D78BA8-FE9C-F148-80FE-9F91BD322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Topics to be discussed include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12FEEF4B-85E5-3843-9CC0-9B643C50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How does Dr. Friedman diagnose Cushing’s Disease</a:t>
            </a:r>
          </a:p>
          <a:p>
            <a:r>
              <a:rPr lang="en-US" sz="2000" dirty="0"/>
              <a:t>How does Dr. Friedman determine who goes to surgery?</a:t>
            </a:r>
          </a:p>
          <a:p>
            <a:r>
              <a:rPr lang="en-US" sz="2000" dirty="0"/>
              <a:t>What type of patients need surgery besides those with Cushing’s Disease?</a:t>
            </a:r>
          </a:p>
          <a:p>
            <a:r>
              <a:rPr lang="en-US" sz="2000" dirty="0"/>
              <a:t>How do the neurosurgeon and the Endocrinologist work together?</a:t>
            </a:r>
          </a:p>
          <a:p>
            <a:r>
              <a:rPr lang="en-US" sz="2000" dirty="0"/>
              <a:t>How does the neurosurgeon read pituitary MRIs?</a:t>
            </a:r>
          </a:p>
          <a:p>
            <a:r>
              <a:rPr lang="en-US" sz="2000" dirty="0"/>
              <a:t>What types of surgical approaches are used for pituitary surgery?</a:t>
            </a:r>
          </a:p>
          <a:p>
            <a:r>
              <a:rPr lang="en-US" sz="2000" dirty="0"/>
              <a:t>How long does surgery take and how long will a patient be in the hospital? </a:t>
            </a:r>
          </a:p>
          <a:p>
            <a:r>
              <a:rPr lang="en-US" sz="2000" dirty="0"/>
              <a:t>What are the risks of pituitary surgery and how can they be minimized?</a:t>
            </a:r>
          </a:p>
        </p:txBody>
      </p:sp>
    </p:spTree>
    <p:extLst>
      <p:ext uri="{BB962C8B-B14F-4D97-AF65-F5344CB8AC3E}">
        <p14:creationId xmlns:p14="http://schemas.microsoft.com/office/powerpoint/2010/main" val="201039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How do the neurosurgeon and the Endocrinologist work together?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Endocrinologist does the hormonal workup.</a:t>
            </a:r>
          </a:p>
          <a:p>
            <a:r>
              <a:rPr lang="en-US" altLang="en-US" sz="2489" dirty="0"/>
              <a:t>Neurosurgeon consults by reading the MRI and determine if a tumor is present and the likelihood it can be removed</a:t>
            </a:r>
          </a:p>
          <a:p>
            <a:r>
              <a:rPr lang="en-US" altLang="en-US" sz="2489" dirty="0"/>
              <a:t>Following Neurosurgeon consult, Endocrinologist recommends surgery.</a:t>
            </a:r>
          </a:p>
          <a:p>
            <a:r>
              <a:rPr lang="en-US" altLang="en-US" sz="2489" dirty="0"/>
              <a:t>Neurosurgeon performs surgery and works with local Endocrinologist to assure proper perioperative management</a:t>
            </a:r>
          </a:p>
          <a:p>
            <a:r>
              <a:rPr lang="en-US" altLang="en-US" sz="2489" dirty="0"/>
              <a:t>Neurosurgeon informs Endocrinologist of surgical findings and pathology report</a:t>
            </a:r>
          </a:p>
          <a:p>
            <a:r>
              <a:rPr lang="en-US" altLang="en-US" sz="2489" dirty="0"/>
              <a:t>Endocrinologist recommends post-op cortisol replacement and does test to determine cure.</a:t>
            </a:r>
          </a:p>
        </p:txBody>
      </p:sp>
    </p:spTree>
    <p:extLst>
      <p:ext uri="{BB962C8B-B14F-4D97-AF65-F5344CB8AC3E}">
        <p14:creationId xmlns:p14="http://schemas.microsoft.com/office/powerpoint/2010/main" val="799338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does the neurosurgeon read pituitary MRIs?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BD31FA-4819-4A13-A4E8-39556F17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53" y="3030090"/>
            <a:ext cx="3813247" cy="32343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8FFC76-DCA9-4434-95E5-A87DE13A5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25" b="26341"/>
          <a:stretch/>
        </p:blipFill>
        <p:spPr>
          <a:xfrm>
            <a:off x="4930050" y="3030090"/>
            <a:ext cx="3455197" cy="3234378"/>
          </a:xfrm>
          <a:prstGeom prst="rect">
            <a:avLst/>
          </a:prstGeom>
        </p:spPr>
      </p:pic>
      <p:sp>
        <p:nvSpPr>
          <p:cNvPr id="26" name="Rectangle 3">
            <a:extLst>
              <a:ext uri="{FF2B5EF4-FFF2-40B4-BE49-F238E27FC236}">
                <a16:creationId xmlns:a16="http://schemas.microsoft.com/office/drawing/2014/main" id="{70402ADF-C855-4B95-96A8-DFAFCBBBB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89" dirty="0"/>
              <a:t>Pituitary MRI – “Brain MRI” alone is usually not sufficient</a:t>
            </a:r>
          </a:p>
          <a:p>
            <a:r>
              <a:rPr lang="en-US" altLang="en-US" sz="2489" dirty="0"/>
              <a:t>MRI with contrast dye – Pituitary gland bright, tumor dark</a:t>
            </a:r>
          </a:p>
          <a:p>
            <a:r>
              <a:rPr lang="en-US" altLang="en-US" sz="2489" dirty="0"/>
              <a:t>1.5 Tesla MRI usually identifies tumor, 3 Tesla may be better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6E5544-BF5C-4833-9BBB-6F964424F290}"/>
              </a:ext>
            </a:extLst>
          </p:cNvPr>
          <p:cNvSpPr txBox="1"/>
          <p:nvPr/>
        </p:nvSpPr>
        <p:spPr>
          <a:xfrm>
            <a:off x="497064" y="6308725"/>
            <a:ext cx="435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Coronal Image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70E666-7173-4367-AE32-B177D8F461C8}"/>
              </a:ext>
            </a:extLst>
          </p:cNvPr>
          <p:cNvSpPr txBox="1"/>
          <p:nvPr/>
        </p:nvSpPr>
        <p:spPr>
          <a:xfrm>
            <a:off x="4478360" y="6308725"/>
            <a:ext cx="435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Sagittal Image</a:t>
            </a:r>
          </a:p>
        </p:txBody>
      </p:sp>
    </p:spTree>
    <p:extLst>
      <p:ext uri="{BB962C8B-B14F-4D97-AF65-F5344CB8AC3E}">
        <p14:creationId xmlns:p14="http://schemas.microsoft.com/office/powerpoint/2010/main" val="2719778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does the neurosurgeon read pituitary MRIs?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01DA9F4-0572-450A-9C9C-A25E4100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1"/>
          <a:stretch/>
        </p:blipFill>
        <p:spPr>
          <a:xfrm>
            <a:off x="1699069" y="1710128"/>
            <a:ext cx="5745861" cy="48732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A5B5B5-208B-4CE8-AF73-63A3A229B6F0}"/>
              </a:ext>
            </a:extLst>
          </p:cNvPr>
          <p:cNvGrpSpPr/>
          <p:nvPr/>
        </p:nvGrpSpPr>
        <p:grpSpPr>
          <a:xfrm>
            <a:off x="4048018" y="3935540"/>
            <a:ext cx="2165561" cy="1139222"/>
            <a:chOff x="4048018" y="3935540"/>
            <a:chExt cx="2165561" cy="11392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17CEF0-8D9E-4A2B-BACE-BBAB56DA86F0}"/>
                </a:ext>
              </a:extLst>
            </p:cNvPr>
            <p:cNvSpPr txBox="1"/>
            <p:nvPr/>
          </p:nvSpPr>
          <p:spPr>
            <a:xfrm>
              <a:off x="4643919" y="393554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Optic Chiasm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D346E48-99B3-46CE-8FF6-4E79D3CF95BE}"/>
                </a:ext>
              </a:extLst>
            </p:cNvPr>
            <p:cNvCxnSpPr/>
            <p:nvPr/>
          </p:nvCxnSpPr>
          <p:spPr>
            <a:xfrm flipH="1">
              <a:off x="4643919" y="4304872"/>
              <a:ext cx="102742" cy="32877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ED6535-DEAC-463F-99C2-B91E2BEB1DB4}"/>
                </a:ext>
              </a:extLst>
            </p:cNvPr>
            <p:cNvSpPr/>
            <p:nvPr/>
          </p:nvSpPr>
          <p:spPr>
            <a:xfrm>
              <a:off x="4048018" y="4715435"/>
              <a:ext cx="1130159" cy="3593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CFC552-1918-4F1A-AC3D-FAE6B1563EBA}"/>
              </a:ext>
            </a:extLst>
          </p:cNvPr>
          <p:cNvGrpSpPr/>
          <p:nvPr/>
        </p:nvGrpSpPr>
        <p:grpSpPr>
          <a:xfrm>
            <a:off x="2200716" y="4110201"/>
            <a:ext cx="3285686" cy="1417296"/>
            <a:chOff x="2200716" y="4110201"/>
            <a:chExt cx="3285686" cy="14172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B3B575-5B34-44FA-86C6-BEC742C4B92D}"/>
                </a:ext>
              </a:extLst>
            </p:cNvPr>
            <p:cNvSpPr txBox="1"/>
            <p:nvPr/>
          </p:nvSpPr>
          <p:spPr>
            <a:xfrm>
              <a:off x="2200716" y="411020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Cavernous Sinus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Carotid Artery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875C176-D439-4009-A483-6C4C207A3BA3}"/>
                </a:ext>
              </a:extLst>
            </p:cNvPr>
            <p:cNvCxnSpPr>
              <a:cxnSpLocks/>
            </p:cNvCxnSpPr>
            <p:nvPr/>
          </p:nvCxnSpPr>
          <p:spPr>
            <a:xfrm>
              <a:off x="3828835" y="4766537"/>
              <a:ext cx="136990" cy="29249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D03CDCC-6CCD-4B3C-AD2A-86CB1B658151}"/>
                </a:ext>
              </a:extLst>
            </p:cNvPr>
            <p:cNvSpPr/>
            <p:nvPr/>
          </p:nvSpPr>
          <p:spPr>
            <a:xfrm>
              <a:off x="3839109" y="5028617"/>
              <a:ext cx="452065" cy="4988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BCBAC9-B02E-4D2A-B79C-0D426532A1F0}"/>
                </a:ext>
              </a:extLst>
            </p:cNvPr>
            <p:cNvSpPr/>
            <p:nvPr/>
          </p:nvSpPr>
          <p:spPr>
            <a:xfrm>
              <a:off x="5034337" y="5028617"/>
              <a:ext cx="452065" cy="4988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68B39-0F0A-46BA-8930-14733053E5AD}"/>
              </a:ext>
            </a:extLst>
          </p:cNvPr>
          <p:cNvGrpSpPr/>
          <p:nvPr/>
        </p:nvGrpSpPr>
        <p:grpSpPr>
          <a:xfrm>
            <a:off x="4078839" y="4340105"/>
            <a:ext cx="2262981" cy="1089205"/>
            <a:chOff x="4078839" y="4340105"/>
            <a:chExt cx="2262981" cy="108920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1F4E35-3074-41FF-B8B6-BB2F33218996}"/>
                </a:ext>
              </a:extLst>
            </p:cNvPr>
            <p:cNvSpPr/>
            <p:nvPr/>
          </p:nvSpPr>
          <p:spPr>
            <a:xfrm>
              <a:off x="4078839" y="4977506"/>
              <a:ext cx="1130159" cy="4518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506EB1-B133-47EC-A5B5-A02A58BC89D9}"/>
                </a:ext>
              </a:extLst>
            </p:cNvPr>
            <p:cNvSpPr txBox="1"/>
            <p:nvPr/>
          </p:nvSpPr>
          <p:spPr>
            <a:xfrm>
              <a:off x="4643919" y="4340105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Pituitary Gland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B99652B-F774-44D5-9D7F-3AC0111B6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5599" y="4664674"/>
              <a:ext cx="91062" cy="23042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675F1D-5F2F-4B0C-8D2C-F1B38830DA31}"/>
              </a:ext>
            </a:extLst>
          </p:cNvPr>
          <p:cNvSpPr txBox="1"/>
          <p:nvPr/>
        </p:nvSpPr>
        <p:spPr>
          <a:xfrm>
            <a:off x="2745858" y="5635473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Normal Pituitary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Gland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768174-30BB-4BC3-9E38-CCBAE6B75F4E}"/>
              </a:ext>
            </a:extLst>
          </p:cNvPr>
          <p:cNvSpPr txBox="1"/>
          <p:nvPr/>
        </p:nvSpPr>
        <p:spPr>
          <a:xfrm>
            <a:off x="4570569" y="5641372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Pituitary Tumor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7F9030F-5125-4582-980A-39E072259F65}"/>
              </a:ext>
            </a:extLst>
          </p:cNvPr>
          <p:cNvCxnSpPr>
            <a:cxnSpLocks/>
          </p:cNvCxnSpPr>
          <p:nvPr/>
        </p:nvCxnSpPr>
        <p:spPr>
          <a:xfrm flipV="1">
            <a:off x="4416175" y="5377258"/>
            <a:ext cx="0" cy="319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10F2A8-45A1-474F-8A9B-E26CBB850971}"/>
              </a:ext>
            </a:extLst>
          </p:cNvPr>
          <p:cNvCxnSpPr>
            <a:cxnSpLocks/>
          </p:cNvCxnSpPr>
          <p:nvPr/>
        </p:nvCxnSpPr>
        <p:spPr>
          <a:xfrm flipV="1">
            <a:off x="4756935" y="5377258"/>
            <a:ext cx="0" cy="319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76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does the neurosurgeon read pituitary MRIs?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70402ADF-C855-4B95-96A8-DFAFCBBBB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00200"/>
            <a:ext cx="36582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89" dirty="0"/>
              <a:t>Dynamic Imaging</a:t>
            </a:r>
          </a:p>
          <a:p>
            <a:pPr lvl="1"/>
            <a:r>
              <a:rPr lang="en-US" altLang="en-US" sz="2089" dirty="0"/>
              <a:t>Timing of contrast dye affects if we see tumor</a:t>
            </a:r>
          </a:p>
          <a:p>
            <a:pPr lvl="1"/>
            <a:r>
              <a:rPr lang="en-US" altLang="en-US" sz="2089" dirty="0"/>
              <a:t>Time window when pituitary gland takes up dye, but tumor does not</a:t>
            </a:r>
          </a:p>
          <a:p>
            <a:pPr lvl="1"/>
            <a:r>
              <a:rPr lang="en-US" altLang="en-US" sz="2089" dirty="0"/>
              <a:t>Multiple fast, lower resolution scans done right after contrast given</a:t>
            </a:r>
          </a:p>
          <a:p>
            <a:pPr lvl="1"/>
            <a:r>
              <a:rPr lang="en-US" altLang="en-US" sz="2089" b="1" dirty="0"/>
              <a:t>Final high-resolution scan delayed – often not done during optimal window – can lead to some tumors being missed</a:t>
            </a:r>
          </a:p>
        </p:txBody>
      </p:sp>
      <p:pic>
        <p:nvPicPr>
          <p:cNvPr id="1026" name="Picture 2" descr="Dynamic contrast-enhanced (DCE) imaging">
            <a:extLst>
              <a:ext uri="{FF2B5EF4-FFF2-40B4-BE49-F238E27FC236}">
                <a16:creationId xmlns:a16="http://schemas.microsoft.com/office/drawing/2014/main" id="{7AF9C13D-DCEB-41A5-8A15-AC388D05E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99" y="1600201"/>
            <a:ext cx="4571300" cy="33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22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does the neurosurgeon read pituitary MRIs?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70402ADF-C855-4B95-96A8-DFAFCBBBB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00200"/>
            <a:ext cx="82296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89" dirty="0"/>
              <a:t>What I see on MRI usually predicts what I find at surgery, but pituitary imaging can sometimes be misleading</a:t>
            </a:r>
          </a:p>
          <a:p>
            <a:endParaRPr lang="en-US" altLang="en-US" sz="2489" b="1" dirty="0"/>
          </a:p>
          <a:p>
            <a:endParaRPr lang="en-US" altLang="en-US" sz="2489" b="1" dirty="0"/>
          </a:p>
          <a:p>
            <a:endParaRPr lang="en-US" altLang="en-US" sz="2489" b="1" dirty="0"/>
          </a:p>
          <a:p>
            <a:endParaRPr lang="en-US" altLang="en-US" sz="2489" b="1" dirty="0"/>
          </a:p>
          <a:p>
            <a:endParaRPr lang="en-US" altLang="en-US" sz="2489" b="1" dirty="0"/>
          </a:p>
          <a:p>
            <a:endParaRPr lang="en-US" altLang="en-US" sz="2489" b="1" dirty="0"/>
          </a:p>
          <a:p>
            <a:r>
              <a:rPr lang="en-US" altLang="en-US" sz="2489" b="1" dirty="0"/>
              <a:t>Endocrinologist evaluation is key to diagnosis, MRI can help confirm diagnosis and aid with surgical approach</a:t>
            </a:r>
            <a:endParaRPr lang="en-US" altLang="en-US" sz="2089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9B63AF-425E-42D3-98C8-E0E37D73C476}"/>
              </a:ext>
            </a:extLst>
          </p:cNvPr>
          <p:cNvGrpSpPr/>
          <p:nvPr/>
        </p:nvGrpSpPr>
        <p:grpSpPr>
          <a:xfrm>
            <a:off x="608019" y="2702032"/>
            <a:ext cx="7927959" cy="2135684"/>
            <a:chOff x="735217" y="1311041"/>
            <a:chExt cx="6199632" cy="1780606"/>
          </a:xfrm>
        </p:grpSpPr>
        <p:pic>
          <p:nvPicPr>
            <p:cNvPr id="15" name="Picture 14" descr="Figure1clean.tif">
              <a:extLst>
                <a:ext uri="{FF2B5EF4-FFF2-40B4-BE49-F238E27FC236}">
                  <a16:creationId xmlns:a16="http://schemas.microsoft.com/office/drawing/2014/main" id="{BC9B3128-937D-45EC-B6A4-35666774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17" y="1311041"/>
              <a:ext cx="6199632" cy="1524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11FE8E-96E3-466B-87A7-B7BB7AED0D5E}"/>
                </a:ext>
              </a:extLst>
            </p:cNvPr>
            <p:cNvSpPr txBox="1"/>
            <p:nvPr/>
          </p:nvSpPr>
          <p:spPr>
            <a:xfrm>
              <a:off x="735217" y="2835041"/>
              <a:ext cx="6199632" cy="25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Dynamic – 2 minutes     High-res – 4 minutes    Standard – 8 minutes      FLAIR – 30 minutes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5A1D082-40B1-4E27-AB32-8C92CD854BCB}"/>
                </a:ext>
              </a:extLst>
            </p:cNvPr>
            <p:cNvSpPr/>
            <p:nvPr/>
          </p:nvSpPr>
          <p:spPr>
            <a:xfrm rot="19800000">
              <a:off x="1620943" y="2313350"/>
              <a:ext cx="66431" cy="9378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762E37-A94B-40D2-9E77-7A95F1658757}"/>
                </a:ext>
              </a:extLst>
            </p:cNvPr>
            <p:cNvSpPr/>
            <p:nvPr/>
          </p:nvSpPr>
          <p:spPr>
            <a:xfrm rot="19800000">
              <a:off x="3200756" y="2313348"/>
              <a:ext cx="66431" cy="9378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3CE6CBD-DAAB-4C8C-85D1-83194062F379}"/>
                </a:ext>
              </a:extLst>
            </p:cNvPr>
            <p:cNvSpPr/>
            <p:nvPr/>
          </p:nvSpPr>
          <p:spPr>
            <a:xfrm rot="19800000">
              <a:off x="4744294" y="2313349"/>
              <a:ext cx="66431" cy="9378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4FBE033-8973-4A73-A6BF-C4431E6856C9}"/>
                </a:ext>
              </a:extLst>
            </p:cNvPr>
            <p:cNvCxnSpPr/>
            <p:nvPr/>
          </p:nvCxnSpPr>
          <p:spPr>
            <a:xfrm flipV="1">
              <a:off x="1379415" y="2349073"/>
              <a:ext cx="27353" cy="13677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4D9BEB5-7105-4444-A645-24B2891DD16C}"/>
                </a:ext>
              </a:extLst>
            </p:cNvPr>
            <p:cNvCxnSpPr/>
            <p:nvPr/>
          </p:nvCxnSpPr>
          <p:spPr>
            <a:xfrm flipV="1">
              <a:off x="4519245" y="2333996"/>
              <a:ext cx="27353" cy="13677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81149DD-16B5-40B4-9F79-6DEAC21AD558}"/>
                </a:ext>
              </a:extLst>
            </p:cNvPr>
            <p:cNvCxnSpPr/>
            <p:nvPr/>
          </p:nvCxnSpPr>
          <p:spPr>
            <a:xfrm flipV="1">
              <a:off x="6092093" y="2333996"/>
              <a:ext cx="27353" cy="13677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6132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898E93-104A-4BB5-A6F0-295C3F4C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25" b="12734"/>
          <a:stretch/>
        </p:blipFill>
        <p:spPr>
          <a:xfrm>
            <a:off x="948754" y="2018873"/>
            <a:ext cx="3455197" cy="3831852"/>
          </a:xfrm>
          <a:prstGeom prst="rect">
            <a:avLst/>
          </a:prstGeom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types of surgical approaches are used for pituitary surgery?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FD7CB-EE11-4CBF-A952-C4BEA93B1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026568"/>
            <a:ext cx="4081085" cy="381646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BC817-B090-4714-BA08-017366E377F0}"/>
              </a:ext>
            </a:extLst>
          </p:cNvPr>
          <p:cNvCxnSpPr>
            <a:cxnSpLocks/>
          </p:cNvCxnSpPr>
          <p:nvPr/>
        </p:nvCxnSpPr>
        <p:spPr>
          <a:xfrm flipV="1">
            <a:off x="698643" y="4373520"/>
            <a:ext cx="1937845" cy="7943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A85327-9D5E-45B1-9C61-DB63245662B4}"/>
              </a:ext>
            </a:extLst>
          </p:cNvPr>
          <p:cNvCxnSpPr>
            <a:cxnSpLocks/>
          </p:cNvCxnSpPr>
          <p:nvPr/>
        </p:nvCxnSpPr>
        <p:spPr>
          <a:xfrm flipH="1">
            <a:off x="7195335" y="3811712"/>
            <a:ext cx="1491465" cy="226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B66465-9C9D-4802-99D1-AC8B7F8F88DA}"/>
              </a:ext>
            </a:extLst>
          </p:cNvPr>
          <p:cNvSpPr txBox="1"/>
          <p:nvPr/>
        </p:nvSpPr>
        <p:spPr>
          <a:xfrm>
            <a:off x="497064" y="5861268"/>
            <a:ext cx="435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Trans-sphenoidal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B8BAB-8AE4-4E92-992F-B3D3AD5CA232}"/>
              </a:ext>
            </a:extLst>
          </p:cNvPr>
          <p:cNvSpPr txBox="1"/>
          <p:nvPr/>
        </p:nvSpPr>
        <p:spPr>
          <a:xfrm>
            <a:off x="4433254" y="5861268"/>
            <a:ext cx="435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Trans-cranial</a:t>
            </a:r>
          </a:p>
        </p:txBody>
      </p:sp>
    </p:spTree>
    <p:extLst>
      <p:ext uri="{BB962C8B-B14F-4D97-AF65-F5344CB8AC3E}">
        <p14:creationId xmlns:p14="http://schemas.microsoft.com/office/powerpoint/2010/main" val="4280511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 we remove pituitary tumors at surgery?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6BA030-3998-4742-BE0C-41A835553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18699"/>
            <a:ext cx="41054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89" dirty="0"/>
              <a:t>Microscope</a:t>
            </a:r>
          </a:p>
          <a:p>
            <a:pPr lvl="1">
              <a:lnSpc>
                <a:spcPct val="90000"/>
              </a:lnSpc>
            </a:pPr>
            <a:r>
              <a:rPr lang="en-US" altLang="en-US" sz="2089" dirty="0"/>
              <a:t>Stable field of view</a:t>
            </a:r>
          </a:p>
          <a:p>
            <a:pPr lvl="1">
              <a:lnSpc>
                <a:spcPct val="90000"/>
              </a:lnSpc>
            </a:pPr>
            <a:r>
              <a:rPr lang="en-US" altLang="en-US" sz="2089" dirty="0"/>
              <a:t>Only requires one surgeon</a:t>
            </a:r>
          </a:p>
          <a:p>
            <a:pPr lvl="1">
              <a:lnSpc>
                <a:spcPct val="90000"/>
              </a:lnSpc>
            </a:pPr>
            <a:r>
              <a:rPr lang="en-US" altLang="en-US" sz="2089" dirty="0"/>
              <a:t>Faster surgery</a:t>
            </a:r>
          </a:p>
          <a:p>
            <a:pPr lvl="1">
              <a:lnSpc>
                <a:spcPct val="90000"/>
              </a:lnSpc>
            </a:pPr>
            <a:endParaRPr lang="en-US" altLang="en-US" sz="2089" dirty="0"/>
          </a:p>
          <a:p>
            <a:pPr>
              <a:lnSpc>
                <a:spcPct val="90000"/>
              </a:lnSpc>
            </a:pPr>
            <a:r>
              <a:rPr lang="en-US" altLang="en-US" sz="2489" dirty="0"/>
              <a:t>Endoscope</a:t>
            </a:r>
          </a:p>
          <a:p>
            <a:pPr lvl="1">
              <a:lnSpc>
                <a:spcPct val="90000"/>
              </a:lnSpc>
            </a:pPr>
            <a:r>
              <a:rPr lang="en-US" altLang="en-US" sz="2089" dirty="0"/>
              <a:t>Wider exposure</a:t>
            </a:r>
          </a:p>
          <a:p>
            <a:pPr lvl="1">
              <a:lnSpc>
                <a:spcPct val="90000"/>
              </a:lnSpc>
            </a:pPr>
            <a:r>
              <a:rPr lang="en-US" altLang="en-US" sz="2089" dirty="0"/>
              <a:t>Can see more structures (optic nerves, carotid artery)</a:t>
            </a:r>
          </a:p>
          <a:p>
            <a:pPr lvl="1">
              <a:lnSpc>
                <a:spcPct val="90000"/>
              </a:lnSpc>
            </a:pPr>
            <a:r>
              <a:rPr lang="en-US" altLang="en-US" sz="2089" dirty="0"/>
              <a:t>Less sinus pain right after surgery (but both do well over the long-term)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B058D-8AD5-4751-9D4F-761245E6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71710"/>
            <a:ext cx="4124199" cy="3117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6BE390-691C-43D7-951C-9E297A4C046A}"/>
              </a:ext>
            </a:extLst>
          </p:cNvPr>
          <p:cNvSpPr txBox="1"/>
          <p:nvPr/>
        </p:nvSpPr>
        <p:spPr>
          <a:xfrm>
            <a:off x="4562601" y="5207938"/>
            <a:ext cx="413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b="1" dirty="0"/>
              <a:t> Microscope               Endoscope</a:t>
            </a:r>
          </a:p>
        </p:txBody>
      </p:sp>
    </p:spTree>
    <p:extLst>
      <p:ext uri="{BB962C8B-B14F-4D97-AF65-F5344CB8AC3E}">
        <p14:creationId xmlns:p14="http://schemas.microsoft.com/office/powerpoint/2010/main" val="2019395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 we remove pituitary tumors at surgery?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68EAA391-E572-4C98-BCA0-AFE9DA339202}"/>
              </a:ext>
            </a:extLst>
          </p:cNvPr>
          <p:cNvGrpSpPr>
            <a:grpSpLocks/>
          </p:cNvGrpSpPr>
          <p:nvPr/>
        </p:nvGrpSpPr>
        <p:grpSpPr bwMode="auto">
          <a:xfrm>
            <a:off x="385281" y="1714154"/>
            <a:ext cx="5003350" cy="3384129"/>
            <a:chOff x="470" y="432"/>
            <a:chExt cx="4820" cy="345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734C14A0-6ECB-4CBA-92FA-24A803D8D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6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" y="432"/>
              <a:ext cx="4820" cy="3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C7C7B035-791B-4D36-9470-23EEB30E5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832"/>
              <a:ext cx="960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FFDC1716-CF0F-4C16-9B63-F5AE275B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t="14018" r="16623" b="18414"/>
          <a:stretch>
            <a:fillRect/>
          </a:stretch>
        </p:blipFill>
        <p:spPr bwMode="auto">
          <a:xfrm>
            <a:off x="3934126" y="3826390"/>
            <a:ext cx="5003350" cy="28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792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 we remove pituitary tumors at surgery?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" name="CushingsSmall">
            <a:hlinkClick r:id="" action="ppaction://media"/>
            <a:extLst>
              <a:ext uri="{FF2B5EF4-FFF2-40B4-BE49-F238E27FC236}">
                <a16:creationId xmlns:a16="http://schemas.microsoft.com/office/drawing/2014/main" id="{5F9C246A-CF3B-475E-A76F-E353F5E80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74860"/>
            <a:ext cx="8229600" cy="46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do we remove pituitary tumors at surgery?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A drawing of a person&#10;&#10;Description automatically generated">
            <a:extLst>
              <a:ext uri="{FF2B5EF4-FFF2-40B4-BE49-F238E27FC236}">
                <a16:creationId xmlns:a16="http://schemas.microsoft.com/office/drawing/2014/main" id="{273D7066-D0CF-4499-B901-2F55A15E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56" y="2371862"/>
            <a:ext cx="4151031" cy="3064628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643F6581-3734-47DB-AB8B-5BF791D57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71862"/>
            <a:ext cx="4415414" cy="30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63D78BA8-FE9C-F148-80FE-9F91BD322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Meet Gautam Mehta, MD 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12FEEF4B-85E5-3843-9CC0-9B643C50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54434" cy="4525963"/>
          </a:xfrm>
        </p:spPr>
        <p:txBody>
          <a:bodyPr/>
          <a:lstStyle/>
          <a:p>
            <a:r>
              <a:rPr lang="en-US" sz="2000" dirty="0"/>
              <a:t>Pituitary and skull base surgeon at the House Clinic – Downtown L.A.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Trained with Ed Oldfield at the NIH and University of Virginia and Ian McCutcheon at M.D. Anderson</a:t>
            </a:r>
          </a:p>
          <a:p>
            <a:endParaRPr lang="en-US" sz="2000" dirty="0"/>
          </a:p>
          <a:p>
            <a:r>
              <a:rPr lang="en-US" sz="2000" dirty="0"/>
              <a:t>Authored 20 publications and 4 book chapters on pituitary tumors</a:t>
            </a:r>
          </a:p>
          <a:p>
            <a:endParaRPr lang="en-US" sz="2000" dirty="0"/>
          </a:p>
          <a:p>
            <a:r>
              <a:rPr lang="en-US" sz="2000" dirty="0"/>
              <a:t>Awarded the American Brain Tumor Association Young Investigator Award for pituitary tumor research</a:t>
            </a:r>
          </a:p>
        </p:txBody>
      </p:sp>
      <p:pic>
        <p:nvPicPr>
          <p:cNvPr id="4" name="Picture 3" descr="A view of a large building&#10;&#10;Description automatically generated">
            <a:extLst>
              <a:ext uri="{FF2B5EF4-FFF2-40B4-BE49-F238E27FC236}">
                <a16:creationId xmlns:a16="http://schemas.microsoft.com/office/drawing/2014/main" id="{9D3C2E3F-6109-4C3F-877B-E8148734D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 b="4481"/>
          <a:stretch/>
        </p:blipFill>
        <p:spPr>
          <a:xfrm>
            <a:off x="4911634" y="1605979"/>
            <a:ext cx="3775166" cy="212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0BAC7-E7CB-4245-82AC-65F5391D6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8" r="6398"/>
          <a:stretch/>
        </p:blipFill>
        <p:spPr>
          <a:xfrm rot="5400000">
            <a:off x="6417114" y="4252665"/>
            <a:ext cx="2606068" cy="1933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6B8A3-5C12-45BE-8E0F-9BE45CCD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634" y="3916281"/>
            <a:ext cx="1737380" cy="26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How long does surgery take and how long will a patient be in the hospital?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Surgery – 2 to 3 hours</a:t>
            </a:r>
          </a:p>
          <a:p>
            <a:pPr lvl="1"/>
            <a:r>
              <a:rPr lang="en-US" altLang="en-US" sz="2089" dirty="0"/>
              <a:t>Operations where the tumor is unclear or not visible on MRI can take longer</a:t>
            </a:r>
          </a:p>
          <a:p>
            <a:pPr lvl="1"/>
            <a:r>
              <a:rPr lang="en-US" altLang="en-US" sz="2089" dirty="0"/>
              <a:t>Operations where the tumor enters the cavernous sinus can take longer</a:t>
            </a:r>
          </a:p>
          <a:p>
            <a:endParaRPr lang="en-US" altLang="en-US" sz="2489" dirty="0"/>
          </a:p>
          <a:p>
            <a:r>
              <a:rPr lang="en-US" altLang="en-US" sz="2489" dirty="0"/>
              <a:t>Recovery – Most patients require 2 days to recover in the hospital after surgery</a:t>
            </a:r>
          </a:p>
        </p:txBody>
      </p:sp>
    </p:spTree>
    <p:extLst>
      <p:ext uri="{BB962C8B-B14F-4D97-AF65-F5344CB8AC3E}">
        <p14:creationId xmlns:p14="http://schemas.microsoft.com/office/powerpoint/2010/main" val="3536805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What is the after-hospital recovery like? 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Most patients feel pretty normal by 2 weeks after surgery</a:t>
            </a:r>
          </a:p>
          <a:p>
            <a:endParaRPr lang="en-US" altLang="en-US" sz="2489" dirty="0"/>
          </a:p>
          <a:p>
            <a:r>
              <a:rPr lang="en-US" altLang="en-US" sz="2489" dirty="0"/>
              <a:t>Seen by otolaryngologist for nasal cleanings at 2 weeks after surgery - No sutures to remove</a:t>
            </a:r>
          </a:p>
          <a:p>
            <a:endParaRPr lang="en-US" altLang="en-US" sz="2489" dirty="0"/>
          </a:p>
          <a:p>
            <a:r>
              <a:rPr lang="en-US" altLang="en-US" sz="2489" dirty="0"/>
              <a:t>Most patients return to work 4-6 weeks after surgery (case-by-case)</a:t>
            </a:r>
          </a:p>
          <a:p>
            <a:endParaRPr lang="en-US" altLang="en-US" sz="2489" dirty="0"/>
          </a:p>
          <a:p>
            <a:r>
              <a:rPr lang="en-US" altLang="en-US" sz="2489" dirty="0"/>
              <a:t>No bending or heavy lifting for 4 weeks (this increases the risk of CSF leak)</a:t>
            </a:r>
          </a:p>
        </p:txBody>
      </p:sp>
    </p:spTree>
    <p:extLst>
      <p:ext uri="{BB962C8B-B14F-4D97-AF65-F5344CB8AC3E}">
        <p14:creationId xmlns:p14="http://schemas.microsoft.com/office/powerpoint/2010/main" val="2441502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What are the risks of pituitary surgery and how can they be minimized? 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Cerebrospinal fluid (CSF) leak – Can be common at the time of surgery, but is not common after surgery (&lt;1%)</a:t>
            </a:r>
          </a:p>
          <a:p>
            <a:pPr lvl="1"/>
            <a:r>
              <a:rPr lang="en-US" altLang="en-US" sz="2089" dirty="0"/>
              <a:t>This can be minimized by using the “</a:t>
            </a:r>
            <a:r>
              <a:rPr lang="en-US" altLang="en-US" sz="2089" dirty="0" err="1"/>
              <a:t>pseudocapsular</a:t>
            </a:r>
            <a:r>
              <a:rPr lang="en-US" altLang="en-US" sz="2089" dirty="0"/>
              <a:t> technique” developed by Dr. Ed </a:t>
            </a:r>
            <a:r>
              <a:rPr lang="en-US" altLang="en-US" sz="2089" dirty="0" err="1"/>
              <a:t>Olfield</a:t>
            </a:r>
            <a:r>
              <a:rPr lang="en-US" altLang="en-US" sz="2089" dirty="0"/>
              <a:t>. Dissect right on the border of the tumor.</a:t>
            </a:r>
          </a:p>
          <a:p>
            <a:pPr lvl="1"/>
            <a:r>
              <a:rPr lang="en-US" altLang="en-US" sz="2089" dirty="0"/>
              <a:t>Can be treated at surgery with a graft of abdominal fat or placement of a lumbar drain (requires 3 days of bedrest)</a:t>
            </a:r>
          </a:p>
          <a:p>
            <a:pPr lvl="1"/>
            <a:endParaRPr lang="en-US" altLang="en-US" sz="2089" dirty="0"/>
          </a:p>
          <a:p>
            <a:r>
              <a:rPr lang="en-US" altLang="en-US" sz="2489" dirty="0"/>
              <a:t>Diabetes insipidus (DI) – Some patients will have increased urine output after surgery due to low pituitary hormones</a:t>
            </a:r>
          </a:p>
          <a:p>
            <a:pPr lvl="1"/>
            <a:r>
              <a:rPr lang="en-US" altLang="en-US" sz="2089" dirty="0"/>
              <a:t>This is almost always temporary, but needs to be treated carefully</a:t>
            </a:r>
          </a:p>
          <a:p>
            <a:pPr lvl="1"/>
            <a:r>
              <a:rPr lang="en-US" altLang="en-US" sz="2089" dirty="0"/>
              <a:t>We watch urine output and blood sodium levels closely to monitor fluid levels</a:t>
            </a:r>
          </a:p>
          <a:p>
            <a:pPr lvl="1"/>
            <a:endParaRPr lang="en-US" altLang="en-US" sz="2089" dirty="0"/>
          </a:p>
        </p:txBody>
      </p:sp>
    </p:spTree>
    <p:extLst>
      <p:ext uri="{BB962C8B-B14F-4D97-AF65-F5344CB8AC3E}">
        <p14:creationId xmlns:p14="http://schemas.microsoft.com/office/powerpoint/2010/main" val="2681351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43EBFF4-5414-CB40-8422-7D95B26B7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What are the risks of pituitary surgery and how can they be minimized? 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E90CEF-B918-9A40-AF9A-2E2B9EA4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89" dirty="0"/>
              <a:t>Nasal stuffiness/dryness – can be common for 4-6 weeks after surgery</a:t>
            </a:r>
          </a:p>
          <a:p>
            <a:pPr lvl="1"/>
            <a:r>
              <a:rPr lang="en-US" altLang="en-US" sz="2089" dirty="0"/>
              <a:t>I recommend nasal rinses twice daily for 4 weeks</a:t>
            </a:r>
          </a:p>
          <a:p>
            <a:pPr lvl="1"/>
            <a:endParaRPr lang="en-US" altLang="en-US" sz="2089" dirty="0"/>
          </a:p>
          <a:p>
            <a:pPr lvl="1"/>
            <a:endParaRPr lang="en-US" altLang="en-US" sz="2089" dirty="0"/>
          </a:p>
          <a:p>
            <a:pPr lvl="1"/>
            <a:endParaRPr lang="en-US" altLang="en-US" sz="2089" dirty="0"/>
          </a:p>
          <a:p>
            <a:r>
              <a:rPr lang="en-US" altLang="en-US" sz="2400" dirty="0"/>
              <a:t>Carotid injury – VERY unlikely (less than 1 in 1000)</a:t>
            </a:r>
          </a:p>
          <a:p>
            <a:pPr lvl="1"/>
            <a:r>
              <a:rPr lang="en-US" altLang="en-US" sz="1800" dirty="0"/>
              <a:t>Surgeon should always use doppler or intraoperative image guidance to mark out the carotid</a:t>
            </a:r>
          </a:p>
          <a:p>
            <a:pPr lvl="1"/>
            <a:r>
              <a:rPr lang="en-US" altLang="en-US" sz="1800" dirty="0"/>
              <a:t>Increased risk if tumor extends into the cavernous sinus</a:t>
            </a:r>
          </a:p>
          <a:p>
            <a:pPr lvl="1"/>
            <a:r>
              <a:rPr lang="en-US" altLang="en-US" sz="1800" dirty="0"/>
              <a:t>Injury can be treated by interventional radiologists</a:t>
            </a:r>
          </a:p>
        </p:txBody>
      </p:sp>
      <p:sp>
        <p:nvSpPr>
          <p:cNvPr id="3" name="AutoShape 4" descr="NeilMed Pharmaceuticals Original Sinus Rinse Kit Packets - 50ct">
            <a:extLst>
              <a:ext uri="{FF2B5EF4-FFF2-40B4-BE49-F238E27FC236}">
                <a16:creationId xmlns:a16="http://schemas.microsoft.com/office/drawing/2014/main" id="{79E1CECC-36D4-4FA0-9B6E-0DC24F4D3A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12CBA-77CD-419A-9AD4-613AF4B5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971" y="2120106"/>
            <a:ext cx="17430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9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983FE80-B3C6-6B4E-9274-04001600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5850" y="1028700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Goudy Old Style" charset="0"/>
              </a:rPr>
              <a:t>Questions? </a:t>
            </a:r>
            <a:endParaRPr lang="en-US" sz="3200" dirty="0"/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2BBD58E-91D1-E345-9F66-7E126122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7775" y="1771650"/>
            <a:ext cx="5829300" cy="308610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/>
            <a:r>
              <a:rPr lang="en-US" altLang="en-US" sz="2400" b="1" i="1" dirty="0"/>
              <a:t>Please use the chat button</a:t>
            </a:r>
          </a:p>
          <a:p>
            <a:pPr eaLnBrk="1" hangingPunct="1"/>
            <a:r>
              <a:rPr lang="en-US" altLang="en-US" sz="2400" b="1" i="1" dirty="0"/>
              <a:t>Thank you for sharing your time tonight!</a:t>
            </a:r>
          </a:p>
          <a:p>
            <a:pPr eaLnBrk="1" hangingPunct="1"/>
            <a:r>
              <a:rPr lang="en-US" altLang="en-US" sz="2400" dirty="0"/>
              <a:t>If you have any more questions after tonight or want an appointment, please email: mail@goodhormonehealth.com</a:t>
            </a:r>
          </a:p>
          <a:p>
            <a:r>
              <a:rPr lang="en-US" altLang="en-US" sz="2400" dirty="0"/>
              <a:t>www.goodhormonehealth.com </a:t>
            </a:r>
          </a:p>
          <a:p>
            <a:r>
              <a:rPr lang="en-US" altLang="ja-JP" sz="24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Webinar will be posted in a few days</a:t>
            </a:r>
          </a:p>
          <a:p>
            <a:r>
              <a:rPr lang="en-US" altLang="ja-JP" sz="24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Contact Dr. Mehta through his assistant Noemi-</a:t>
            </a:r>
            <a:r>
              <a:rPr lang="en-US" sz="2400" dirty="0"/>
              <a:t> </a:t>
            </a:r>
            <a:r>
              <a:rPr lang="en-US" sz="2400" dirty="0">
                <a:hlinkClick r:id="rId3"/>
              </a:rPr>
              <a:t>neuroasst@houseclinic.com</a:t>
            </a:r>
            <a:endParaRPr lang="en-US" sz="2400" dirty="0"/>
          </a:p>
          <a:p>
            <a:r>
              <a:rPr lang="en-US" altLang="ja-JP" sz="24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https://</a:t>
            </a:r>
            <a:r>
              <a:rPr lang="en-US" altLang="ja-JP" sz="2400" dirty="0" err="1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www.houseclinic.com</a:t>
            </a:r>
            <a:r>
              <a:rPr lang="en-US" altLang="ja-JP" sz="24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/</a:t>
            </a:r>
            <a:r>
              <a:rPr lang="en-US" altLang="ja-JP" sz="2400" dirty="0" err="1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mehta</a:t>
            </a:r>
            <a:endParaRPr lang="en-US" altLang="ja-JP" sz="2400" dirty="0"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013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A5C76B9-8131-2343-9FD5-EF4D2F5B4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Need to Distinguish Early or Mild Cushing’s from Other Diseases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082EC14-4323-FF47-AAF1-430E88719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3067" y="2616200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89"/>
              <a:t>Cushing’s is considered rare, but may not be that rare.</a:t>
            </a:r>
          </a:p>
          <a:p>
            <a:pPr>
              <a:lnSpc>
                <a:spcPct val="90000"/>
              </a:lnSpc>
            </a:pPr>
            <a:r>
              <a:rPr lang="en-US" altLang="en-US" sz="2489"/>
              <a:t>It is vastly under diagnosed.</a:t>
            </a:r>
          </a:p>
          <a:p>
            <a:pPr>
              <a:lnSpc>
                <a:spcPct val="90000"/>
              </a:lnSpc>
            </a:pPr>
            <a:r>
              <a:rPr lang="en-US" altLang="en-US" sz="2489"/>
              <a:t>Other diseases that have some symptoms/signs in common with Cushing’s (PCOS or Metabolic Syndrome) are more common, but present differently from Cushing’s. The treatment is different for these other diseases</a:t>
            </a:r>
          </a:p>
          <a:p>
            <a:pPr>
              <a:lnSpc>
                <a:spcPct val="90000"/>
              </a:lnSpc>
            </a:pPr>
            <a:r>
              <a:rPr lang="en-US" altLang="en-US" sz="2489"/>
              <a:t>Thus, a strategy needs to be developed to diagnose Cushing’s syndrome.</a:t>
            </a:r>
          </a:p>
        </p:txBody>
      </p:sp>
    </p:spTree>
    <p:extLst>
      <p:ext uri="{BB962C8B-B14F-4D97-AF65-F5344CB8AC3E}">
        <p14:creationId xmlns:p14="http://schemas.microsoft.com/office/powerpoint/2010/main" val="76018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5EB40E1D-06B5-094F-B5CE-EB64B124F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7200" y="1126067"/>
            <a:ext cx="6908800" cy="1016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Should Cushing’s be Diagnosed Early?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1E369A46-924A-3046-8FBF-5CDAEC50C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3067" y="2616200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89" dirty="0"/>
              <a:t>Cushing’s patients are miserable.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Effective treatment (surgery and medicines) exists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Less pharmaceutical funding (better with </a:t>
            </a:r>
            <a:r>
              <a:rPr lang="en-US" altLang="en-US" sz="2489" dirty="0" err="1"/>
              <a:t>Corcept</a:t>
            </a:r>
            <a:r>
              <a:rPr lang="en-US" altLang="en-US" sz="2489" dirty="0"/>
              <a:t>).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Most doctors are not familiar with Cushing’s syndrome and may only be familiar with severe cases.</a:t>
            </a:r>
          </a:p>
        </p:txBody>
      </p:sp>
      <p:pic>
        <p:nvPicPr>
          <p:cNvPr id="87046" name="Picture 6">
            <a:extLst>
              <a:ext uri="{FF2B5EF4-FFF2-40B4-BE49-F238E27FC236}">
                <a16:creationId xmlns:a16="http://schemas.microsoft.com/office/drawing/2014/main" id="{896B1475-D8FA-3A4B-A5ED-5762EC5A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51933"/>
            <a:ext cx="1134533" cy="120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55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747D168-01AF-8C43-ADFC-B38545D57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3561" y="347133"/>
            <a:ext cx="6908800" cy="1016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How to Diagnose Cushing’s Syndrome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C031573-60E5-D342-B2CA-CEC324A61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67933"/>
            <a:ext cx="6908800" cy="4064000"/>
          </a:xfrm>
        </p:spPr>
        <p:txBody>
          <a:bodyPr/>
          <a:lstStyle/>
          <a:p>
            <a:pPr algn="just"/>
            <a:r>
              <a:rPr lang="en-US" altLang="en-US" sz="1778" dirty="0"/>
              <a:t>Careful history and physical</a:t>
            </a:r>
          </a:p>
          <a:p>
            <a:pPr algn="just"/>
            <a:r>
              <a:rPr lang="en-US" altLang="en-US" sz="1778" dirty="0"/>
              <a:t>Change in weight and body habitus</a:t>
            </a:r>
          </a:p>
          <a:p>
            <a:pPr algn="just"/>
            <a:r>
              <a:rPr lang="en-US" altLang="en-US" sz="1778" dirty="0"/>
              <a:t>Look at old pictures</a:t>
            </a:r>
          </a:p>
          <a:p>
            <a:r>
              <a:rPr lang="en-US" altLang="en-US" sz="1778" dirty="0"/>
              <a:t>Not all patients have all signs and symptoms, especially “early” and “episodic” patients.</a:t>
            </a:r>
          </a:p>
          <a:p>
            <a:r>
              <a:rPr lang="en-US" altLang="en-US" sz="1778" dirty="0"/>
              <a:t>Most published data compared severe Cushing’s with </a:t>
            </a:r>
            <a:r>
              <a:rPr lang="en-US" altLang="en-US" sz="1778" dirty="0" err="1"/>
              <a:t>normals</a:t>
            </a:r>
            <a:r>
              <a:rPr lang="en-US" altLang="en-US" sz="1778" dirty="0"/>
              <a:t>.</a:t>
            </a:r>
          </a:p>
          <a:p>
            <a:r>
              <a:rPr lang="en-US" altLang="en-US" sz="1778" dirty="0"/>
              <a:t>Important to diagnose early before devastating sequelae develop.</a:t>
            </a:r>
          </a:p>
          <a:p>
            <a:r>
              <a:rPr lang="en-US" altLang="en-US" sz="1778" dirty="0"/>
              <a:t>Initial diagnosis most difficult aspect of Cushing’s syndrome.</a:t>
            </a:r>
          </a:p>
          <a:p>
            <a:r>
              <a:rPr lang="en-US" altLang="en-US" sz="1778" dirty="0"/>
              <a:t>“Gestalt” with as much information as possible</a:t>
            </a:r>
          </a:p>
          <a:p>
            <a:r>
              <a:rPr lang="en-US" altLang="en-US" sz="1778" dirty="0"/>
              <a:t>Episodic Cushing’s common, so one positive test may be worth more than 10 negative tests</a:t>
            </a:r>
          </a:p>
        </p:txBody>
      </p:sp>
      <p:pic>
        <p:nvPicPr>
          <p:cNvPr id="39942" name="Picture 6" descr="MCj03970480000[1]">
            <a:extLst>
              <a:ext uri="{FF2B5EF4-FFF2-40B4-BE49-F238E27FC236}">
                <a16:creationId xmlns:a16="http://schemas.microsoft.com/office/drawing/2014/main" id="{5CD4EE2E-F8CB-6F40-843C-5022090F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35" y="1532468"/>
            <a:ext cx="1054100" cy="10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9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1069B2EE-E914-BE46-BCB0-91A882DE0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1156" y="595489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2844" dirty="0">
                <a:solidFill>
                  <a:srgbClr val="FF0000"/>
                </a:solidFill>
                <a:cs typeface="+mj-cs"/>
              </a:rPr>
              <a:t>Common symptoms I see 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4181ECEC-9831-FF40-9A60-721F7A76F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701800"/>
            <a:ext cx="69088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Wired at night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Trouble sleeping-trouble falling asleep or frequent awakenings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Severe fatigue-new onset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Abrupt weight gain-without other cause such as decreased activity or depression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Decreased ability to exercise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Menstrual abnormalities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Cognitive changes- </a:t>
            </a:r>
            <a:r>
              <a:rPr lang="ja-JP" altLang="en-US" sz="2133"/>
              <a:t>“</a:t>
            </a:r>
            <a:r>
              <a:rPr lang="en-US" altLang="ja-JP" sz="2133" dirty="0"/>
              <a:t>brain fog</a:t>
            </a:r>
            <a:r>
              <a:rPr lang="ja-JP" altLang="en-US" sz="2133"/>
              <a:t>”</a:t>
            </a:r>
            <a:endParaRPr lang="en-US" altLang="ja-JP" sz="2133" dirty="0"/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Decreased libido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Symptoms of adrenal insufficiency-joint pains, can</a:t>
            </a:r>
            <a:r>
              <a:rPr lang="ja-JP" altLang="en-US" sz="2133"/>
              <a:t>’</a:t>
            </a:r>
            <a:r>
              <a:rPr lang="en-US" altLang="ja-JP" sz="2133" dirty="0"/>
              <a:t>t get out of bed, nausea and vomiting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133" dirty="0"/>
              <a:t>Depression, anxiety, mood-swings</a:t>
            </a:r>
          </a:p>
        </p:txBody>
      </p:sp>
    </p:spTree>
    <p:extLst>
      <p:ext uri="{BB962C8B-B14F-4D97-AF65-F5344CB8AC3E}">
        <p14:creationId xmlns:p14="http://schemas.microsoft.com/office/powerpoint/2010/main" val="165376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E620753E-E40C-AB48-99E5-289533B74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Common Signs I see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C7C2090F-89F8-5C44-9C62-FC7FC4D38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89" dirty="0"/>
              <a:t>Central obesity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Muscle atrophy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Thin skin on top of hand (Liddle’s sign)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Buffalo hump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Round, red face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Bruising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Extra hair growth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Acne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Loss of hair on head</a:t>
            </a:r>
          </a:p>
          <a:p>
            <a:pPr>
              <a:lnSpc>
                <a:spcPct val="90000"/>
              </a:lnSpc>
            </a:pPr>
            <a:r>
              <a:rPr lang="en-US" altLang="en-US" sz="2489" dirty="0"/>
              <a:t>Stretch marks</a:t>
            </a:r>
          </a:p>
        </p:txBody>
      </p:sp>
    </p:spTree>
    <p:extLst>
      <p:ext uri="{BB962C8B-B14F-4D97-AF65-F5344CB8AC3E}">
        <p14:creationId xmlns:p14="http://schemas.microsoft.com/office/powerpoint/2010/main" val="195768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C5521469-3D57-5D42-9441-76AB4CC28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133" b="1" dirty="0">
                <a:solidFill>
                  <a:srgbClr val="FF0000"/>
                </a:solidFill>
              </a:rPr>
              <a:t>The Diagnosis of Cushing’s Syndrome: An Endocrine</a:t>
            </a:r>
            <a:br>
              <a:rPr lang="en-US" altLang="en-US" sz="2133" b="1" dirty="0">
                <a:solidFill>
                  <a:srgbClr val="FF0000"/>
                </a:solidFill>
              </a:rPr>
            </a:br>
            <a:r>
              <a:rPr lang="en-US" altLang="en-US" sz="2133" b="1" dirty="0">
                <a:solidFill>
                  <a:srgbClr val="FF0000"/>
                </a:solidFill>
              </a:rPr>
              <a:t>Society Clinical Practice Guideline</a:t>
            </a:r>
            <a:b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1778" dirty="0"/>
              <a:t>J </a:t>
            </a:r>
            <a:r>
              <a:rPr lang="en-US" altLang="en-US" sz="1778" dirty="0" err="1"/>
              <a:t>Clin</a:t>
            </a:r>
            <a:r>
              <a:rPr lang="en-US" altLang="en-US" sz="1778" dirty="0"/>
              <a:t> Endocrinol </a:t>
            </a:r>
            <a:r>
              <a:rPr lang="en-US" altLang="en-US" sz="1778" dirty="0" err="1"/>
              <a:t>Metab</a:t>
            </a:r>
            <a:r>
              <a:rPr lang="en-US" altLang="en-US" sz="1778" dirty="0"/>
              <a:t>. May 2008, 93(5):1526–1540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0DCF680-9D5C-9B4F-B942-AE5F0F8DA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33"/>
              <a:t>1st line recommended tests</a:t>
            </a:r>
          </a:p>
          <a:p>
            <a:pPr lvl="1">
              <a:lnSpc>
                <a:spcPct val="90000"/>
              </a:lnSpc>
            </a:pPr>
            <a:r>
              <a:rPr lang="en-US" altLang="en-US" sz="2133"/>
              <a:t>UFC</a:t>
            </a:r>
          </a:p>
          <a:p>
            <a:pPr lvl="1">
              <a:lnSpc>
                <a:spcPct val="90000"/>
              </a:lnSpc>
            </a:pPr>
            <a:r>
              <a:rPr lang="en-US" altLang="en-US" sz="2133"/>
              <a:t>Low dose or overnight dexamethasone test</a:t>
            </a:r>
          </a:p>
          <a:p>
            <a:pPr lvl="1">
              <a:lnSpc>
                <a:spcPct val="90000"/>
              </a:lnSpc>
            </a:pPr>
            <a:r>
              <a:rPr lang="en-US" altLang="en-US" sz="2133"/>
              <a:t>Night-time salivary cortisols</a:t>
            </a:r>
          </a:p>
          <a:p>
            <a:r>
              <a:rPr lang="en-US" altLang="en-US" sz="2133"/>
              <a:t>Testing for Cushing’s syndrome in patients with multiple and progressive features compatible with the syndrome</a:t>
            </a:r>
          </a:p>
          <a:p>
            <a:r>
              <a:rPr lang="en-US" altLang="en-US" sz="2133"/>
              <a:t>Patients with an abnormal result see an endocrinologist and undergo a second test, either one of the above or, in some cases, a serum midnight cortisol or dexamethasone-CRH test.</a:t>
            </a:r>
            <a:r>
              <a:rPr lang="en-US" altLang="en-US" sz="2489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0917655"/>
      </p:ext>
    </p:extLst>
  </p:cSld>
  <p:clrMapOvr>
    <a:masterClrMapping/>
  </p:clrMapOvr>
</p:sld>
</file>

<file path=ppt/theme/theme1.xml><?xml version="1.0" encoding="utf-8"?>
<a:theme xmlns:a="http://schemas.openxmlformats.org/drawingml/2006/main" name="Dr.Da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Dr.Dae.thmx</Template>
  <TotalTime>5905</TotalTime>
  <Words>1947</Words>
  <Application>Microsoft Macintosh PowerPoint</Application>
  <PresentationFormat>On-screen Show (4:3)</PresentationFormat>
  <Paragraphs>225</Paragraphs>
  <Slides>34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ＭＳ Ｐゴシック</vt:lpstr>
      <vt:lpstr>ヒラギノ角ゴ Pro W3</vt:lpstr>
      <vt:lpstr>Arial</vt:lpstr>
      <vt:lpstr>Calibri</vt:lpstr>
      <vt:lpstr>Goudy Old Style</vt:lpstr>
      <vt:lpstr>Dr.Dae</vt:lpstr>
      <vt:lpstr>PowerPoint Presentation</vt:lpstr>
      <vt:lpstr>Topics to be discussed include</vt:lpstr>
      <vt:lpstr>Meet Gautam Mehta, MD </vt:lpstr>
      <vt:lpstr>Need to Distinguish Early or Mild Cushing’s from Other Diseases</vt:lpstr>
      <vt:lpstr>Should Cushing’s be Diagnosed Early?</vt:lpstr>
      <vt:lpstr>How to Diagnose Cushing’s Syndrome</vt:lpstr>
      <vt:lpstr>Common symptoms I see </vt:lpstr>
      <vt:lpstr>Common Signs I see</vt:lpstr>
      <vt:lpstr>The Diagnosis of Cushing’s Syndrome: An Endocrine Society Clinical Practice Guideline J Clin Endocrinol Metab. May 2008, 93(5):1526–1540</vt:lpstr>
      <vt:lpstr>FIG. 1. Algorithm for testing patients suspected of having Cushing's syndrome (CS) </vt:lpstr>
      <vt:lpstr>Episodic, Cyclical, Periodic</vt:lpstr>
      <vt:lpstr>Episodic Cushing's</vt:lpstr>
      <vt:lpstr>Episodic Cushing's Testing Need to test in a high</vt:lpstr>
      <vt:lpstr>Role of Imaging for the diagnosis of Cushing’s</vt:lpstr>
      <vt:lpstr>Ketoconazole Trial for Cushing’s</vt:lpstr>
      <vt:lpstr>Ketoconazole Trial for Cushing’s</vt:lpstr>
      <vt:lpstr>Diagnosing Cushing’s Disease</vt:lpstr>
      <vt:lpstr>Who goes to surgery for Cushing’s Disease?</vt:lpstr>
      <vt:lpstr>What type of patients need surgery besides those with Cushing’s Disease? </vt:lpstr>
      <vt:lpstr>How do the neurosurgeon and the Endocrinologist work together? </vt:lpstr>
      <vt:lpstr>How does the neurosurgeon read pituitary MRIs? </vt:lpstr>
      <vt:lpstr>How does the neurosurgeon read pituitary MRIs? </vt:lpstr>
      <vt:lpstr>How does the neurosurgeon read pituitary MRIs? </vt:lpstr>
      <vt:lpstr>How does the neurosurgeon read pituitary MRIs? </vt:lpstr>
      <vt:lpstr>What types of surgical approaches are used for pituitary surgery? </vt:lpstr>
      <vt:lpstr>How do we remove pituitary tumors at surgery? </vt:lpstr>
      <vt:lpstr>How do we remove pituitary tumors at surgery? </vt:lpstr>
      <vt:lpstr>How do we remove pituitary tumors at surgery? </vt:lpstr>
      <vt:lpstr>How do we remove pituitary tumors at surgery? </vt:lpstr>
      <vt:lpstr>How long does surgery take and how long will a patient be in the hospital? </vt:lpstr>
      <vt:lpstr>What is the after-hospital recovery like? </vt:lpstr>
      <vt:lpstr>What are the risks of pituitary surgery and how can they be minimized? </vt:lpstr>
      <vt:lpstr>What are the risks of pituitary surgery and how can they be minimized? </vt:lpstr>
      <vt:lpstr>Questions? </vt:lpstr>
    </vt:vector>
  </TitlesOfParts>
  <Company>healthydaes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Daemon Jones</dc:creator>
  <cp:lastModifiedBy>Theodore Friedman</cp:lastModifiedBy>
  <cp:revision>135</cp:revision>
  <dcterms:created xsi:type="dcterms:W3CDTF">2009-10-15T18:55:35Z</dcterms:created>
  <dcterms:modified xsi:type="dcterms:W3CDTF">2019-08-04T21:25:25Z</dcterms:modified>
</cp:coreProperties>
</file>