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3" r:id="rId3"/>
    <p:sldId id="276" r:id="rId4"/>
    <p:sldId id="279" r:id="rId5"/>
    <p:sldId id="282" r:id="rId6"/>
    <p:sldId id="284" r:id="rId7"/>
    <p:sldId id="285" r:id="rId8"/>
    <p:sldId id="287" r:id="rId9"/>
    <p:sldId id="288" r:id="rId10"/>
    <p:sldId id="295" r:id="rId11"/>
    <p:sldId id="291" r:id="rId12"/>
    <p:sldId id="292" r:id="rId13"/>
    <p:sldId id="296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D3CED-D328-42BB-871C-7A414091B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56D860-550C-48E1-9242-CF87C3900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3D55F-2C1D-41C8-BAB9-E4F3DB6C8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F42-C56E-486B-A799-3B5713F4BF6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863A2-0D70-49A6-819A-6A90BF32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91FEE-206D-4629-9B1F-688DEB03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5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AA553-0F35-4553-A580-21D426C4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F88BF-221F-4772-968C-88B4FF7B7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673BC-8CF5-42AA-A224-06CB1379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F42-C56E-486B-A799-3B5713F4BF6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378A8-EDB9-4413-9EF2-438FE9D4E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F5590-F5C0-4F39-A893-A203ABA3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2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23EEC-7000-4601-9D3C-1C644FAFE5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F21B1B-D1BF-4CE8-BFA5-9DBFA1CA9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13910-B45C-4E41-BDF6-6BE8E619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F42-C56E-486B-A799-3B5713F4BF6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983DD-96FF-4BBB-A685-2341ECD1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29099-90A4-4A20-BD0F-37104539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1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4E660-9533-4B98-B8F2-BD86134B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A5996-0B8C-4070-AD4B-6E7CC5F17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1B8BF-A3B2-4D25-96F0-E8DD9613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F42-C56E-486B-A799-3B5713F4BF6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F5AC0-7D91-43B5-87F5-11A2EB44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EC75C-160A-4BEB-BC23-96E9511F0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41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0D25-C49B-453A-984C-9CE0FAFF4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52E70-6366-4620-861B-D23A97574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FE314-E09B-4645-9DBB-BDFD47441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F42-C56E-486B-A799-3B5713F4BF6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5560D-C450-4A08-9F73-F11A8727C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911DF-92DC-4194-AECA-17795B3F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92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709FB-C78F-4D23-9E76-3A92894E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53DC0-6E23-4BF9-90C7-77EE0CB20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CB5B1-2F4C-4288-81A5-C4ADA27FC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18C3D-EE1C-4C23-995F-1CFBCBF6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F42-C56E-486B-A799-3B5713F4BF6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C14EB-E165-47A2-9BF7-43A66A79D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B8C75-1C20-425B-B7D0-738206219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2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0E69-CD92-4D33-8BB3-34F879BD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15983-3F1B-41BA-9C34-7E85CC117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CE2B9-7A77-4118-8E5E-6400C10C5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476B2-B83E-4109-BC02-CEEC0D786C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C089D5-7D1F-43A6-B75B-1ECAC38D8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4FFB87-3F9C-48A6-A9FE-614444D64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F42-C56E-486B-A799-3B5713F4BF6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002C76-03D3-48BD-BC02-23CBC012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373A8-CCD4-4469-958E-3779BFBF4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5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E97A6-5080-4FE5-9CC1-8EF54E8DE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9DD8B9-BAE0-40D2-990C-5156DBF49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F42-C56E-486B-A799-3B5713F4BF6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46E02E-B776-4820-99A1-D0FE14AA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F0103-7E20-4A32-80EE-53766751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1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F3434-A81E-408A-A2B4-87F935F46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F42-C56E-486B-A799-3B5713F4BF6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C61709-7281-4A2A-AF44-7456565DF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0C65A-5865-422C-BE49-2288CCA2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1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1EDA-D63F-4165-970D-BCE4610F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4C640-A8F1-4D17-B01C-686EFC716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09535-BC82-4076-AA02-F7E83689B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0F3EE-D897-487F-B2A9-63AFE8FEC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F42-C56E-486B-A799-3B5713F4BF6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D7DCD-C87D-4099-8498-2295C7D7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41DAE-1A48-4AB4-AEC7-42BECA297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1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BD48-030A-4BD6-BEE7-A46C7960A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4C3B93-880D-4686-833C-BBBBC2591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2B7CC-1A74-4359-B739-62167DCE4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5D8D0-09B0-4A0A-9B82-E2685C5A6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F42-C56E-486B-A799-3B5713F4BF6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026-1FB3-41DC-BB79-3483EEE7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34F62-2185-4C78-85C4-BE0C2E57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1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BF95C8-D4B8-4A8C-9D2A-750ED6830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E9217-4267-4E92-B17A-EC1A65D4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209F0-46F5-44DE-A3E3-F7D86F227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5EF42-C56E-486B-A799-3B5713F4BF6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9F107-1865-4E1F-9455-FC4A50E42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11DD4-B9C9-4463-9B25-AA555A028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9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7F78-73D2-4213-B22B-58E68512BB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b="1" u="sng" dirty="0"/>
              <a:t>Vegetarian, Vegan, and Caveman Diets?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661A7-1F80-4F89-B344-D6D70DF97A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876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C2F5-3C18-4268-B509-4FEF507F7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u="sng"/>
              <a:t>Paleo Diet = Caveman Diet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156F7-F08C-4F16-8CE0-A18628A05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05AB3-8170-43D1-934A-7B59BA7F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98" y="921939"/>
            <a:ext cx="7920875" cy="593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15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33F0-928F-491F-BA63-F065E6EA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822"/>
            <a:ext cx="10515600" cy="1325563"/>
          </a:xfrm>
        </p:spPr>
        <p:txBody>
          <a:bodyPr/>
          <a:lstStyle/>
          <a:p>
            <a:r>
              <a:rPr lang="en-US" b="1" u="sng" dirty="0"/>
              <a:t>Paleo Diet = Caveman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1F840-1352-4E6E-9483-400E9ED01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99" y="1255468"/>
            <a:ext cx="7224979" cy="5602532"/>
          </a:xfrm>
        </p:spPr>
        <p:txBody>
          <a:bodyPr>
            <a:normAutofit/>
          </a:bodyPr>
          <a:lstStyle/>
          <a:p>
            <a:r>
              <a:rPr lang="en-US" sz="4000" dirty="0"/>
              <a:t>Pros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Less</a:t>
            </a:r>
            <a:r>
              <a:rPr lang="en-US" sz="3600" dirty="0"/>
              <a:t> Calories, Fat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More</a:t>
            </a:r>
            <a:r>
              <a:rPr lang="en-US" sz="3600" dirty="0"/>
              <a:t> Fiber, Fullness</a:t>
            </a:r>
          </a:p>
          <a:p>
            <a:pPr lvl="1"/>
            <a:r>
              <a:rPr lang="en-US" sz="3600" dirty="0"/>
              <a:t>Can easily </a:t>
            </a:r>
            <a:r>
              <a:rPr lang="en-US" sz="3600" dirty="0">
                <a:solidFill>
                  <a:srgbClr val="FF0000"/>
                </a:solidFill>
              </a:rPr>
              <a:t>Protein</a:t>
            </a:r>
          </a:p>
          <a:p>
            <a:endParaRPr lang="en-US" sz="4000" dirty="0"/>
          </a:p>
          <a:p>
            <a:r>
              <a:rPr lang="en-US" sz="4000" dirty="0"/>
              <a:t>Cons</a:t>
            </a:r>
          </a:p>
          <a:p>
            <a:pPr lvl="1"/>
            <a:r>
              <a:rPr lang="en-US" sz="4000" dirty="0"/>
              <a:t>Could have lots of </a:t>
            </a:r>
            <a:r>
              <a:rPr lang="en-US" sz="4000" dirty="0" err="1"/>
              <a:t>Calories,Fat</a:t>
            </a:r>
            <a:endParaRPr lang="en-US" sz="4000" dirty="0"/>
          </a:p>
          <a:p>
            <a:pPr lvl="1"/>
            <a:r>
              <a:rPr lang="en-US" sz="4000" dirty="0"/>
              <a:t>Cooked meat and Cancer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DC377B-A33A-4E95-8640-B780C2F94A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01179" y="3329006"/>
            <a:ext cx="3528994" cy="352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7168B-A7CE-4774-AE0F-38145D77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179" y="0"/>
            <a:ext cx="4890821" cy="33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79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12A7-79A9-4C2D-A9CF-A12423C8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u="sng" dirty="0"/>
              <a:t>Vegan vs. Vegetarian vs. Paleo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13BD-C0CA-4C3E-AC25-CCE090972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3497"/>
            <a:ext cx="11661289" cy="5661697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Can gain or lose weight with any diet</a:t>
            </a:r>
          </a:p>
          <a:p>
            <a:pPr lvl="1"/>
            <a:r>
              <a:rPr lang="en-US" sz="3600" dirty="0"/>
              <a:t>Depends on the portion</a:t>
            </a:r>
          </a:p>
          <a:p>
            <a:pPr lvl="2"/>
            <a:r>
              <a:rPr lang="en-US" sz="3600" dirty="0"/>
              <a:t>Eat </a:t>
            </a:r>
            <a:r>
              <a:rPr lang="en-US" sz="3600" dirty="0">
                <a:solidFill>
                  <a:srgbClr val="FF0000"/>
                </a:solidFill>
              </a:rPr>
              <a:t>right amount </a:t>
            </a:r>
            <a:r>
              <a:rPr lang="en-US" sz="3600" dirty="0"/>
              <a:t>and will lose weight</a:t>
            </a:r>
          </a:p>
          <a:p>
            <a:pPr lvl="1"/>
            <a:r>
              <a:rPr lang="en-US" sz="3600" dirty="0"/>
              <a:t>Depends on the food type</a:t>
            </a:r>
          </a:p>
          <a:p>
            <a:pPr lvl="2"/>
            <a:r>
              <a:rPr lang="en-US" sz="3600" dirty="0"/>
              <a:t>Eat </a:t>
            </a:r>
            <a:r>
              <a:rPr lang="en-US" sz="3600" dirty="0">
                <a:solidFill>
                  <a:srgbClr val="FF0000"/>
                </a:solidFill>
              </a:rPr>
              <a:t>right food </a:t>
            </a:r>
            <a:r>
              <a:rPr lang="en-US" sz="3600" dirty="0"/>
              <a:t>and will lose weight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D43C6-34A6-42CC-AE82-5D913262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836" y="3821690"/>
            <a:ext cx="4823164" cy="303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3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12A7-79A9-4C2D-A9CF-A12423C8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515600" cy="1325563"/>
          </a:xfrm>
        </p:spPr>
        <p:txBody>
          <a:bodyPr/>
          <a:lstStyle/>
          <a:p>
            <a:r>
              <a:rPr lang="en-US" b="1" u="sng" dirty="0"/>
              <a:t>Vegan vs. Vegetarian vs. Paleo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13BD-C0CA-4C3E-AC25-CCE090972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32741"/>
            <a:ext cx="11478409" cy="5484196"/>
          </a:xfrm>
        </p:spPr>
        <p:txBody>
          <a:bodyPr/>
          <a:lstStyle/>
          <a:p>
            <a:r>
              <a:rPr lang="en-US" sz="3200" dirty="0"/>
              <a:t>Vegan: </a:t>
            </a:r>
          </a:p>
          <a:p>
            <a:pPr lvl="1"/>
            <a:r>
              <a:rPr lang="en-US" sz="3200" dirty="0"/>
              <a:t>Very difficult to follow</a:t>
            </a:r>
          </a:p>
          <a:p>
            <a:pPr lvl="1"/>
            <a:r>
              <a:rPr lang="en-US" sz="3200" dirty="0"/>
              <a:t>Too little protein can cause stroke</a:t>
            </a:r>
          </a:p>
          <a:p>
            <a:r>
              <a:rPr lang="en-US" sz="3200" dirty="0"/>
              <a:t>Vegetarian</a:t>
            </a:r>
          </a:p>
          <a:p>
            <a:pPr lvl="1"/>
            <a:r>
              <a:rPr lang="en-US" sz="3200" dirty="0"/>
              <a:t>Difficult to follow</a:t>
            </a:r>
          </a:p>
          <a:p>
            <a:pPr lvl="1"/>
            <a:r>
              <a:rPr lang="en-US" sz="3200" dirty="0"/>
              <a:t>May get enough protein</a:t>
            </a:r>
          </a:p>
          <a:p>
            <a:r>
              <a:rPr lang="en-US" sz="3200" dirty="0"/>
              <a:t>Paleo (Caveman)</a:t>
            </a:r>
          </a:p>
          <a:p>
            <a:pPr lvl="1"/>
            <a:r>
              <a:rPr lang="en-US" sz="3200" dirty="0"/>
              <a:t>Easiest to follow</a:t>
            </a:r>
          </a:p>
          <a:p>
            <a:pPr lvl="1"/>
            <a:r>
              <a:rPr lang="en-US" sz="3200" dirty="0"/>
              <a:t>Cooked meat and Cancer</a:t>
            </a:r>
          </a:p>
          <a:p>
            <a:pPr lvl="1"/>
            <a:r>
              <a:rPr lang="en-US" sz="3200" dirty="0"/>
              <a:t>Easiest to make unhealthy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D43C6-34A6-42CC-AE82-5D913262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065" y="3088436"/>
            <a:ext cx="5987935" cy="37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80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7EEB0-06AF-497F-9BD2-0D2079C34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02062"/>
            <a:ext cx="12192000" cy="2169477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Winner is</a:t>
            </a:r>
            <a:r>
              <a:rPr lang="en-US" b="1" dirty="0"/>
              <a:t>: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Paleo Diet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A1127-F9E2-4890-BCBC-E0268120E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72522"/>
            <a:ext cx="12192000" cy="2963732"/>
          </a:xfrm>
        </p:spPr>
        <p:txBody>
          <a:bodyPr>
            <a:normAutofit/>
          </a:bodyPr>
          <a:lstStyle/>
          <a:p>
            <a:r>
              <a:rPr lang="en-US" sz="5400" dirty="0"/>
              <a:t>Low Fat</a:t>
            </a:r>
          </a:p>
          <a:p>
            <a:r>
              <a:rPr lang="en-US" sz="5400" dirty="0"/>
              <a:t>Low Carb</a:t>
            </a:r>
          </a:p>
        </p:txBody>
      </p:sp>
    </p:spTree>
    <p:extLst>
      <p:ext uri="{BB962C8B-B14F-4D97-AF65-F5344CB8AC3E}">
        <p14:creationId xmlns:p14="http://schemas.microsoft.com/office/powerpoint/2010/main" val="1293743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D0AE-36EB-4FDA-B9F3-3D68C7F7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90" y="188653"/>
            <a:ext cx="10515600" cy="1325563"/>
          </a:xfrm>
        </p:spPr>
        <p:txBody>
          <a:bodyPr/>
          <a:lstStyle/>
          <a:p>
            <a:r>
              <a:rPr lang="en-US" b="1" u="sng" dirty="0"/>
              <a:t>Diet Matters: Heart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677E5-4204-49DC-92F8-30F604252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990" y="1190924"/>
            <a:ext cx="6488495" cy="5667076"/>
          </a:xfrm>
        </p:spPr>
        <p:txBody>
          <a:bodyPr>
            <a:normAutofit/>
          </a:bodyPr>
          <a:lstStyle/>
          <a:p>
            <a:r>
              <a:rPr lang="en-US" sz="4000" dirty="0"/>
              <a:t>Leading Cause of Death in US</a:t>
            </a:r>
          </a:p>
          <a:p>
            <a:r>
              <a:rPr lang="en-US" sz="4000" dirty="0">
                <a:solidFill>
                  <a:srgbClr val="FF0000"/>
                </a:solidFill>
              </a:rPr>
              <a:t>LDL</a:t>
            </a:r>
            <a:r>
              <a:rPr lang="en-US" sz="4000" dirty="0"/>
              <a:t> = bad cholesterol</a:t>
            </a:r>
          </a:p>
          <a:p>
            <a:r>
              <a:rPr lang="en-US" sz="4000" dirty="0"/>
              <a:t>High </a:t>
            </a:r>
            <a:r>
              <a:rPr lang="en-US" sz="4000" dirty="0">
                <a:solidFill>
                  <a:srgbClr val="FF0000"/>
                </a:solidFill>
              </a:rPr>
              <a:t>Fat</a:t>
            </a:r>
            <a:r>
              <a:rPr lang="en-US" sz="4000" dirty="0"/>
              <a:t> diets increase </a:t>
            </a:r>
            <a:r>
              <a:rPr lang="en-US" sz="4000" dirty="0">
                <a:solidFill>
                  <a:srgbClr val="FF0000"/>
                </a:solidFill>
              </a:rPr>
              <a:t>LDL</a:t>
            </a:r>
          </a:p>
          <a:p>
            <a:endParaRPr lang="en-US" sz="3600" dirty="0"/>
          </a:p>
          <a:p>
            <a:r>
              <a:rPr lang="en-US" sz="3600" dirty="0"/>
              <a:t>Robert Atkins</a:t>
            </a:r>
          </a:p>
          <a:p>
            <a:pPr lvl="1"/>
            <a:r>
              <a:rPr lang="en-US" sz="3600" dirty="0"/>
              <a:t>Created the “Atkins Diet”</a:t>
            </a:r>
          </a:p>
          <a:p>
            <a:pPr lvl="1"/>
            <a:r>
              <a:rPr lang="en-US" sz="3600" dirty="0"/>
              <a:t>Not Overweight</a:t>
            </a:r>
          </a:p>
          <a:p>
            <a:pPr lvl="1"/>
            <a:r>
              <a:rPr lang="en-US" sz="3600" dirty="0"/>
              <a:t>Had Multiple Heart Attacks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1D491C1-B7CB-4B11-8FCD-B7A12B5BBD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41482" y="0"/>
            <a:ext cx="4292361" cy="35306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0FE0C0-1F7B-49B3-8353-1C1B24BDC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482" y="3529285"/>
            <a:ext cx="3243364" cy="332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4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D0AE-36EB-4FDA-B9F3-3D68C7F7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90" y="188653"/>
            <a:ext cx="10515600" cy="1325563"/>
          </a:xfrm>
        </p:spPr>
        <p:txBody>
          <a:bodyPr/>
          <a:lstStyle/>
          <a:p>
            <a:r>
              <a:rPr lang="en-US" b="1" u="sng" dirty="0"/>
              <a:t>Diet Matters: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677E5-4204-49DC-92F8-30F604252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989" y="1190924"/>
            <a:ext cx="6888481" cy="5667076"/>
          </a:xfrm>
        </p:spPr>
        <p:txBody>
          <a:bodyPr>
            <a:normAutofit/>
          </a:bodyPr>
          <a:lstStyle/>
          <a:p>
            <a:r>
              <a:rPr lang="en-US" sz="4000" dirty="0"/>
              <a:t>2nd Cause of Death in US</a:t>
            </a:r>
          </a:p>
          <a:p>
            <a:r>
              <a:rPr lang="en-US" sz="4000" dirty="0"/>
              <a:t>Fat, Processed </a:t>
            </a:r>
            <a:r>
              <a:rPr lang="en-US" sz="4000" dirty="0">
                <a:solidFill>
                  <a:srgbClr val="FF0000"/>
                </a:solidFill>
              </a:rPr>
              <a:t>Increases</a:t>
            </a:r>
          </a:p>
          <a:p>
            <a:r>
              <a:rPr lang="en-US" sz="4000" dirty="0"/>
              <a:t>Grilled, Smoked </a:t>
            </a:r>
            <a:r>
              <a:rPr lang="en-US" sz="4000" dirty="0">
                <a:solidFill>
                  <a:srgbClr val="FF0000"/>
                </a:solidFill>
              </a:rPr>
              <a:t>Increases</a:t>
            </a:r>
          </a:p>
          <a:p>
            <a:r>
              <a:rPr lang="en-US" sz="4000" dirty="0"/>
              <a:t>Fruit, Vegetable, Fiber </a:t>
            </a:r>
            <a:r>
              <a:rPr lang="en-US" sz="4000" dirty="0">
                <a:solidFill>
                  <a:srgbClr val="FF0000"/>
                </a:solidFill>
              </a:rPr>
              <a:t>Reduces</a:t>
            </a:r>
          </a:p>
          <a:p>
            <a:endParaRPr lang="en-US" sz="4000" dirty="0"/>
          </a:p>
          <a:p>
            <a:r>
              <a:rPr lang="en-US" sz="4000" dirty="0"/>
              <a:t>Digestive System Cancers</a:t>
            </a:r>
          </a:p>
          <a:p>
            <a:pPr lvl="1"/>
            <a:r>
              <a:rPr lang="en-US" sz="4000" dirty="0"/>
              <a:t>US has 50% more than Japan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1C8683-92AB-4D20-9C97-2B22F00031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FDA60-0173-4717-AFB9-4FF04CB4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692" y="0"/>
            <a:ext cx="5363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88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F0E9-B091-419F-91AE-D5EC6DA8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u="sng" dirty="0"/>
              <a:t>Vegetable Diets: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AFF78-9E7A-4565-B5A7-6BBB899FE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99" y="942602"/>
            <a:ext cx="6651171" cy="5621484"/>
          </a:xfrm>
        </p:spPr>
        <p:txBody>
          <a:bodyPr>
            <a:normAutofit/>
          </a:bodyPr>
          <a:lstStyle/>
          <a:p>
            <a:r>
              <a:rPr lang="en-US" sz="4000" dirty="0"/>
              <a:t>Improve Health</a:t>
            </a:r>
          </a:p>
          <a:p>
            <a:r>
              <a:rPr lang="en-US" sz="4000" dirty="0"/>
              <a:t>Prevent Animal Cruelty</a:t>
            </a:r>
          </a:p>
          <a:p>
            <a:r>
              <a:rPr lang="en-US" sz="4000" dirty="0"/>
              <a:t>Fight Global Warming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AC1FFA-0F2D-4F40-A732-C059A91E26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2239" y="0"/>
            <a:ext cx="5289761" cy="2977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7A19A-E52E-4146-907E-E603ACFAB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239" y="2977502"/>
            <a:ext cx="3896390" cy="38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3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F0E9-B091-419F-91AE-D5EC6DA8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u="sng" dirty="0"/>
              <a:t>Vegan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AFF78-9E7A-4565-B5A7-6BBB899FE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931716"/>
            <a:ext cx="6977743" cy="5926284"/>
          </a:xfrm>
        </p:spPr>
        <p:txBody>
          <a:bodyPr/>
          <a:lstStyle/>
          <a:p>
            <a:r>
              <a:rPr lang="en-US" sz="4000" dirty="0"/>
              <a:t>Grains, seeds, nuts, legumes, soy, fruits, vegetables, and oils</a:t>
            </a:r>
          </a:p>
          <a:p>
            <a:endParaRPr lang="en-US" sz="4000" dirty="0"/>
          </a:p>
          <a:p>
            <a:r>
              <a:rPr lang="en-US" sz="4000" dirty="0"/>
              <a:t>No Animal Products</a:t>
            </a:r>
          </a:p>
          <a:p>
            <a:pPr lvl="1"/>
            <a:r>
              <a:rPr lang="en-US" sz="4000" dirty="0"/>
              <a:t>No diary</a:t>
            </a:r>
          </a:p>
          <a:p>
            <a:pPr lvl="1"/>
            <a:r>
              <a:rPr lang="en-US" sz="4000" dirty="0"/>
              <a:t>No eggs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E7375A-A3E0-453D-90B3-542AD245AB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1BF596-D892-4BBD-9DD9-91B4F06CA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924" y="0"/>
            <a:ext cx="4693429" cy="3128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1282D2-B60B-455A-8274-93FAA5FAB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924" y="3128953"/>
            <a:ext cx="3169962" cy="373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71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F0E9-B091-419F-91AE-D5EC6DA8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u="sng" dirty="0"/>
              <a:t>Vegan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AFF78-9E7A-4565-B5A7-6BBB899FE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931716"/>
            <a:ext cx="8030936" cy="5926284"/>
          </a:xfrm>
        </p:spPr>
        <p:txBody>
          <a:bodyPr>
            <a:normAutofit/>
          </a:bodyPr>
          <a:lstStyle/>
          <a:p>
            <a:r>
              <a:rPr lang="en-US" sz="4000" dirty="0"/>
              <a:t>Pros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Less</a:t>
            </a:r>
            <a:r>
              <a:rPr lang="en-US" sz="3600" dirty="0"/>
              <a:t> Calories, Fat (generally)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More</a:t>
            </a:r>
            <a:r>
              <a:rPr lang="en-US" sz="3600" dirty="0"/>
              <a:t> Fiber, Fullness</a:t>
            </a:r>
          </a:p>
          <a:p>
            <a:endParaRPr lang="en-US" sz="4000" dirty="0"/>
          </a:p>
          <a:p>
            <a:r>
              <a:rPr lang="en-US" sz="4000" dirty="0"/>
              <a:t>Cons</a:t>
            </a:r>
          </a:p>
          <a:p>
            <a:pPr lvl="1"/>
            <a:r>
              <a:rPr lang="en-US" sz="4000" dirty="0"/>
              <a:t>Could have lots of </a:t>
            </a:r>
            <a:r>
              <a:rPr lang="en-US" sz="4000" dirty="0" err="1"/>
              <a:t>Calories,Fat</a:t>
            </a:r>
            <a:endParaRPr lang="en-US" sz="4000" dirty="0"/>
          </a:p>
          <a:p>
            <a:pPr lvl="1"/>
            <a:r>
              <a:rPr lang="en-US" sz="4000" dirty="0"/>
              <a:t>Difficult to obtain </a:t>
            </a:r>
            <a:r>
              <a:rPr lang="en-US" sz="4000" dirty="0">
                <a:solidFill>
                  <a:srgbClr val="FF0000"/>
                </a:solidFill>
              </a:rPr>
              <a:t>Protein</a:t>
            </a:r>
          </a:p>
          <a:p>
            <a:pPr lvl="1"/>
            <a:r>
              <a:rPr lang="en-US" sz="4000" dirty="0"/>
              <a:t>Need “complimentary” </a:t>
            </a:r>
            <a:r>
              <a:rPr lang="en-US" sz="4000" dirty="0">
                <a:solidFill>
                  <a:srgbClr val="FF0000"/>
                </a:solidFill>
              </a:rPr>
              <a:t>Proteins</a:t>
            </a:r>
            <a:r>
              <a:rPr lang="en-US" sz="4000" dirty="0"/>
              <a:t> (</a:t>
            </a:r>
            <a:r>
              <a:rPr lang="en-US" sz="3600" dirty="0"/>
              <a:t>beans and rice)</a:t>
            </a:r>
          </a:p>
          <a:p>
            <a:pPr lvl="1"/>
            <a:endParaRPr lang="en-US" sz="4000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AF46EF-AD96-47DA-B024-22B484E470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22029" y="3113314"/>
            <a:ext cx="3175045" cy="3744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2A356D-AADC-41C0-A414-90556E38E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029" y="0"/>
            <a:ext cx="4669971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67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A5359-3ADB-4C01-9D80-F94FE53E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u="sng" dirty="0"/>
              <a:t>Vegetarian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1E40D-7E74-444B-AB41-F61DB1B3F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54256"/>
            <a:ext cx="7788536" cy="5903744"/>
          </a:xfrm>
        </p:spPr>
        <p:txBody>
          <a:bodyPr>
            <a:normAutofit/>
          </a:bodyPr>
          <a:lstStyle/>
          <a:p>
            <a:r>
              <a:rPr lang="en-US" sz="4000" dirty="0"/>
              <a:t>Many variations</a:t>
            </a:r>
          </a:p>
          <a:p>
            <a:r>
              <a:rPr lang="en-US" sz="4000" dirty="0"/>
              <a:t>Same as Vegan but:</a:t>
            </a:r>
          </a:p>
          <a:p>
            <a:pPr lvl="1"/>
            <a:r>
              <a:rPr lang="en-US" sz="4000" dirty="0"/>
              <a:t>May eat dairy </a:t>
            </a:r>
            <a:r>
              <a:rPr lang="en-US" sz="3600" dirty="0"/>
              <a:t>(lacto-vegetarian)</a:t>
            </a:r>
          </a:p>
          <a:p>
            <a:pPr lvl="1"/>
            <a:r>
              <a:rPr lang="en-US" sz="4000" dirty="0"/>
              <a:t>May eat eggs  (ovo-vegetarian)</a:t>
            </a:r>
          </a:p>
          <a:p>
            <a:pPr marL="457200" lvl="1" indent="0">
              <a:buNone/>
            </a:pP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99CDF-DD1F-4017-9857-41C77793E5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F5350A-2E3B-4F3C-92D1-E3740721D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756" y="-10886"/>
            <a:ext cx="4111244" cy="54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22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A5359-3ADB-4C01-9D80-F94FE53E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u="sng" dirty="0"/>
              <a:t>Vegetarian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1E40D-7E74-444B-AB41-F61DB1B3F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54256"/>
            <a:ext cx="7788536" cy="5903744"/>
          </a:xfrm>
        </p:spPr>
        <p:txBody>
          <a:bodyPr>
            <a:normAutofit/>
          </a:bodyPr>
          <a:lstStyle/>
          <a:p>
            <a:r>
              <a:rPr lang="en-US" sz="4000" dirty="0"/>
              <a:t>Pros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Less</a:t>
            </a:r>
            <a:r>
              <a:rPr lang="en-US" sz="3600" dirty="0"/>
              <a:t> Calories, Fat (generally)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More</a:t>
            </a:r>
            <a:r>
              <a:rPr lang="en-US" sz="3600" dirty="0"/>
              <a:t> Fiber, Fullness </a:t>
            </a:r>
          </a:p>
          <a:p>
            <a:pPr lvl="1"/>
            <a:r>
              <a:rPr lang="en-US" sz="3600" dirty="0"/>
              <a:t>Can get </a:t>
            </a:r>
            <a:r>
              <a:rPr lang="en-US" sz="3600" dirty="0">
                <a:solidFill>
                  <a:srgbClr val="FF0000"/>
                </a:solidFill>
              </a:rPr>
              <a:t>Protein</a:t>
            </a:r>
          </a:p>
          <a:p>
            <a:endParaRPr lang="en-US" sz="4000" dirty="0"/>
          </a:p>
          <a:p>
            <a:r>
              <a:rPr lang="en-US" sz="4000" dirty="0"/>
              <a:t>Cons</a:t>
            </a:r>
          </a:p>
          <a:p>
            <a:pPr lvl="1"/>
            <a:r>
              <a:rPr lang="en-US" sz="4000" dirty="0"/>
              <a:t>Could have lots of </a:t>
            </a:r>
            <a:r>
              <a:rPr lang="en-US" sz="4000" dirty="0" err="1"/>
              <a:t>Calories,Fat</a:t>
            </a:r>
            <a:endParaRPr lang="en-US" sz="4000" dirty="0"/>
          </a:p>
          <a:p>
            <a:pPr lvl="1"/>
            <a:r>
              <a:rPr lang="en-US" sz="4000" dirty="0"/>
              <a:t>Need to get enough </a:t>
            </a:r>
            <a:r>
              <a:rPr lang="en-US" sz="4000" dirty="0">
                <a:solidFill>
                  <a:srgbClr val="FF0000"/>
                </a:solidFill>
              </a:rPr>
              <a:t>Protein</a:t>
            </a:r>
          </a:p>
          <a:p>
            <a:pPr marL="457200" lvl="1" indent="0">
              <a:buNone/>
            </a:pP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99CDF-DD1F-4017-9857-41C77793E5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E6D48-72E2-42D5-960E-4A3C44287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684" y="-13266"/>
            <a:ext cx="5355316" cy="2677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E28E77-5217-4211-AB5A-7F4E03AA1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160" y="3679371"/>
            <a:ext cx="5143840" cy="31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2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33F0-928F-491F-BA63-F065E6EA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822"/>
            <a:ext cx="10515600" cy="1325563"/>
          </a:xfrm>
        </p:spPr>
        <p:txBody>
          <a:bodyPr/>
          <a:lstStyle/>
          <a:p>
            <a:r>
              <a:rPr lang="en-US" b="1" u="sng" dirty="0"/>
              <a:t>Paleo Diet = Caveman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1F840-1352-4E6E-9483-400E9ED01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00028"/>
            <a:ext cx="6096000" cy="5602532"/>
          </a:xfrm>
        </p:spPr>
        <p:txBody>
          <a:bodyPr>
            <a:normAutofit/>
          </a:bodyPr>
          <a:lstStyle/>
          <a:p>
            <a:r>
              <a:rPr lang="en-US" sz="3200" dirty="0"/>
              <a:t>Humans “born” began 500,000 years ago during last Ice Age</a:t>
            </a:r>
          </a:p>
          <a:p>
            <a:pPr lvl="1"/>
            <a:endParaRPr lang="en-US" sz="3200" dirty="0"/>
          </a:p>
          <a:p>
            <a:r>
              <a:rPr lang="en-US" sz="3600" dirty="0"/>
              <a:t>For 490,000 years no farms</a:t>
            </a:r>
          </a:p>
          <a:p>
            <a:pPr lvl="1"/>
            <a:r>
              <a:rPr lang="en-US" sz="3200" dirty="0"/>
              <a:t>No bread or processed foods</a:t>
            </a:r>
          </a:p>
          <a:p>
            <a:pPr lvl="1"/>
            <a:r>
              <a:rPr lang="en-US" sz="3200" dirty="0"/>
              <a:t>Meat, Vegetables, Nuts, Berries</a:t>
            </a:r>
          </a:p>
          <a:p>
            <a:pPr lvl="1"/>
            <a:endParaRPr lang="en-US" sz="3200" dirty="0"/>
          </a:p>
          <a:p>
            <a:r>
              <a:rPr lang="en-US" sz="3200" dirty="0"/>
              <a:t>Should we be eating bread?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82B2EC-C71E-47CB-8C4E-B772F8EDE4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6422" y="2926080"/>
            <a:ext cx="3574100" cy="3949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FCE6D-A026-43D5-8BCE-4BBD3F336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22" y="1"/>
            <a:ext cx="4681728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25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5449</TotalTime>
  <Words>358</Words>
  <Application>Microsoft Office PowerPoint</Application>
  <PresentationFormat>Widescreen</PresentationFormat>
  <Paragraphs>95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Vegetarian, Vegan, and Caveman Diets?</vt:lpstr>
      <vt:lpstr>Diet Matters: Heart Disease</vt:lpstr>
      <vt:lpstr>Diet Matters: Cancer</vt:lpstr>
      <vt:lpstr>Vegetable Diets: Motivation</vt:lpstr>
      <vt:lpstr>Vegan</vt:lpstr>
      <vt:lpstr>Vegan</vt:lpstr>
      <vt:lpstr>Vegetarian</vt:lpstr>
      <vt:lpstr>Vegetarian</vt:lpstr>
      <vt:lpstr>Paleo Diet = Caveman Diet</vt:lpstr>
      <vt:lpstr>Paleo Diet = Caveman Diet</vt:lpstr>
      <vt:lpstr>Paleo Diet = Caveman Diet</vt:lpstr>
      <vt:lpstr>Vegan vs. Vegetarian vs. Paleo</vt:lpstr>
      <vt:lpstr>Vegan vs. Vegetarian vs. Paleo</vt:lpstr>
      <vt:lpstr>The Winner is: Paleo Diet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Connections Of Nicotine To Cancer by: Sergei A. Grando</dc:title>
  <dc:creator>Admin</dc:creator>
  <cp:lastModifiedBy>Julian</cp:lastModifiedBy>
  <cp:revision>124</cp:revision>
  <dcterms:created xsi:type="dcterms:W3CDTF">2018-02-16T03:46:29Z</dcterms:created>
  <dcterms:modified xsi:type="dcterms:W3CDTF">2018-08-19T17:28:35Z</dcterms:modified>
</cp:coreProperties>
</file>