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5"/>
  </p:notesMasterIdLst>
  <p:sldIdLst>
    <p:sldId id="258" r:id="rId2"/>
    <p:sldId id="391" r:id="rId3"/>
    <p:sldId id="414" r:id="rId4"/>
    <p:sldId id="457" r:id="rId5"/>
    <p:sldId id="347" r:id="rId6"/>
    <p:sldId id="462" r:id="rId7"/>
    <p:sldId id="463" r:id="rId8"/>
    <p:sldId id="401" r:id="rId9"/>
    <p:sldId id="410" r:id="rId10"/>
    <p:sldId id="403" r:id="rId11"/>
    <p:sldId id="402" r:id="rId12"/>
    <p:sldId id="387" r:id="rId13"/>
    <p:sldId id="367" r:id="rId14"/>
    <p:sldId id="368" r:id="rId15"/>
    <p:sldId id="388" r:id="rId16"/>
    <p:sldId id="405" r:id="rId17"/>
    <p:sldId id="406" r:id="rId18"/>
    <p:sldId id="407" r:id="rId19"/>
    <p:sldId id="408" r:id="rId20"/>
    <p:sldId id="433" r:id="rId21"/>
    <p:sldId id="436" r:id="rId22"/>
    <p:sldId id="434" r:id="rId23"/>
    <p:sldId id="437" r:id="rId24"/>
    <p:sldId id="440" r:id="rId25"/>
    <p:sldId id="438" r:id="rId26"/>
    <p:sldId id="439" r:id="rId27"/>
    <p:sldId id="441" r:id="rId28"/>
    <p:sldId id="442" r:id="rId29"/>
    <p:sldId id="466" r:id="rId30"/>
    <p:sldId id="443" r:id="rId31"/>
    <p:sldId id="444" r:id="rId32"/>
    <p:sldId id="445" r:id="rId33"/>
    <p:sldId id="446" r:id="rId34"/>
    <p:sldId id="447" r:id="rId35"/>
    <p:sldId id="448" r:id="rId36"/>
    <p:sldId id="458" r:id="rId37"/>
    <p:sldId id="389" r:id="rId38"/>
    <p:sldId id="386" r:id="rId39"/>
    <p:sldId id="459" r:id="rId40"/>
    <p:sldId id="404" r:id="rId41"/>
    <p:sldId id="460" r:id="rId42"/>
    <p:sldId id="461" r:id="rId43"/>
    <p:sldId id="432" r:id="rId44"/>
    <p:sldId id="449" r:id="rId45"/>
    <p:sldId id="450" r:id="rId46"/>
    <p:sldId id="451" r:id="rId47"/>
    <p:sldId id="409" r:id="rId48"/>
    <p:sldId id="411" r:id="rId49"/>
    <p:sldId id="412" r:id="rId50"/>
    <p:sldId id="452" r:id="rId51"/>
    <p:sldId id="453" r:id="rId52"/>
    <p:sldId id="454" r:id="rId53"/>
    <p:sldId id="455" r:id="rId54"/>
    <p:sldId id="413" r:id="rId55"/>
    <p:sldId id="415" r:id="rId56"/>
    <p:sldId id="416" r:id="rId57"/>
    <p:sldId id="417" r:id="rId58"/>
    <p:sldId id="397" r:id="rId59"/>
    <p:sldId id="418" r:id="rId60"/>
    <p:sldId id="419" r:id="rId61"/>
    <p:sldId id="467" r:id="rId62"/>
    <p:sldId id="420" r:id="rId63"/>
    <p:sldId id="468" r:id="rId64"/>
    <p:sldId id="421" r:id="rId65"/>
    <p:sldId id="422" r:id="rId66"/>
    <p:sldId id="464" r:id="rId67"/>
    <p:sldId id="465" r:id="rId68"/>
    <p:sldId id="423" r:id="rId69"/>
    <p:sldId id="424" r:id="rId70"/>
    <p:sldId id="426" r:id="rId71"/>
    <p:sldId id="390" r:id="rId72"/>
    <p:sldId id="431" r:id="rId73"/>
    <p:sldId id="306"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40"/>
    <p:restoredTop sz="93061"/>
  </p:normalViewPr>
  <p:slideViewPr>
    <p:cSldViewPr>
      <p:cViewPr varScale="1">
        <p:scale>
          <a:sx n="119" d="100"/>
          <a:sy n="119" d="100"/>
        </p:scale>
        <p:origin x="2304" y="184"/>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0" d="100"/>
          <a:sy n="140" d="100"/>
        </p:scale>
        <p:origin x="-11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29BD0C3-7284-D142-8B0C-F37C982854B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1" name="Rectangle 3">
            <a:extLst>
              <a:ext uri="{FF2B5EF4-FFF2-40B4-BE49-F238E27FC236}">
                <a16:creationId xmlns:a16="http://schemas.microsoft.com/office/drawing/2014/main" id="{84DB59B9-6845-2941-AC53-4613BA12066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endParaRPr lang="en-US"/>
          </a:p>
        </p:txBody>
      </p:sp>
      <p:sp>
        <p:nvSpPr>
          <p:cNvPr id="13316" name="Rectangle 4">
            <a:extLst>
              <a:ext uri="{FF2B5EF4-FFF2-40B4-BE49-F238E27FC236}">
                <a16:creationId xmlns:a16="http://schemas.microsoft.com/office/drawing/2014/main" id="{1D746CF4-4746-5644-AFE2-0E8D537FD5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a:extLst>
              <a:ext uri="{FF2B5EF4-FFF2-40B4-BE49-F238E27FC236}">
                <a16:creationId xmlns:a16="http://schemas.microsoft.com/office/drawing/2014/main" id="{18FE0976-1610-644D-94D9-D6CD1CC5599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a:extLst>
              <a:ext uri="{FF2B5EF4-FFF2-40B4-BE49-F238E27FC236}">
                <a16:creationId xmlns:a16="http://schemas.microsoft.com/office/drawing/2014/main" id="{4033200B-4591-1B47-95F8-E7232921964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5" name="Rectangle 7">
            <a:extLst>
              <a:ext uri="{FF2B5EF4-FFF2-40B4-BE49-F238E27FC236}">
                <a16:creationId xmlns:a16="http://schemas.microsoft.com/office/drawing/2014/main" id="{BB58FC3D-1C15-324F-8858-63DD0722188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F916654-FCE3-C64D-A244-D25A8B87DC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a:extLst>
              <a:ext uri="{FF2B5EF4-FFF2-40B4-BE49-F238E27FC236}">
                <a16:creationId xmlns:a16="http://schemas.microsoft.com/office/drawing/2014/main" id="{888BEDC9-9080-BD4F-A566-48C48F68112B}"/>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E283A3A1-B4AC-E843-A78D-EDAD1FEA7A0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6269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26">
            <a:extLst>
              <a:ext uri="{FF2B5EF4-FFF2-40B4-BE49-F238E27FC236}">
                <a16:creationId xmlns:a16="http://schemas.microsoft.com/office/drawing/2014/main" id="{B1E7286A-CE44-6E47-8A88-176507BA2789}"/>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E6D881C-2C4D-7B40-B904-DD4D947C7BF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a:extLst>
              <a:ext uri="{FF2B5EF4-FFF2-40B4-BE49-F238E27FC236}">
                <a16:creationId xmlns:a16="http://schemas.microsoft.com/office/drawing/2014/main" id="{94F56C6A-7B96-074E-BAF8-2C32BF3D23D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C922DC40-A01D-C645-A6A2-E0ECACDD459E}"/>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a:extLst>
              <a:ext uri="{FF2B5EF4-FFF2-40B4-BE49-F238E27FC236}">
                <a16:creationId xmlns:a16="http://schemas.microsoft.com/office/drawing/2014/main" id="{9EA87B75-CBCE-AD4A-BAC3-1549464921C6}"/>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9DC86365-B5BD-614E-940D-7BFE563E4D6B}"/>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777874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73489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720424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0230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668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DB59DA80-0736-8246-B046-2423F3AA0989}"/>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472130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52238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05195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8427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73509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264465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7593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93898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18961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16442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8863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26">
            <a:extLst>
              <a:ext uri="{FF2B5EF4-FFF2-40B4-BE49-F238E27FC236}">
                <a16:creationId xmlns:a16="http://schemas.microsoft.com/office/drawing/2014/main" id="{6033779C-6877-B740-9CDD-D4BFA613A50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320143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656836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901058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127813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15686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34235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357330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6410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1A15700-DF0A-6344-AE4F-B00CC3FAEC10}"/>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7091" name="Rectangle 1027">
            <a:extLst>
              <a:ext uri="{FF2B5EF4-FFF2-40B4-BE49-F238E27FC236}">
                <a16:creationId xmlns:a16="http://schemas.microsoft.com/office/drawing/2014/main" id="{BCBE6BA2-8C5E-DA48-81E1-D12ED01C2126}"/>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692192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680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873203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47984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4235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41194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74934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924951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98712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8617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54703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1A15700-DF0A-6344-AE4F-B00CC3FAEC10}"/>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 xmlns:ma14="http://schemas.microsoft.com/office/mac/drawingml/2011/main" val="1"/>
            </a:ext>
          </a:extLst>
        </p:spPr>
      </p:sp>
      <p:sp>
        <p:nvSpPr>
          <p:cNvPr id="217091" name="Rectangle 1027">
            <a:extLst>
              <a:ext uri="{FF2B5EF4-FFF2-40B4-BE49-F238E27FC236}">
                <a16:creationId xmlns:a16="http://schemas.microsoft.com/office/drawing/2014/main" id="{BCBE6BA2-8C5E-DA48-81E1-D12ED01C2126}"/>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118331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661164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862759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47582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828831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193014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662073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26633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a:extLst>
              <a:ext uri="{FF2B5EF4-FFF2-40B4-BE49-F238E27FC236}">
                <a16:creationId xmlns:a16="http://schemas.microsoft.com/office/drawing/2014/main" id="{CCFEA56E-4555-8E40-A042-1422D3485E57}"/>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57499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1441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1A15700-DF0A-6344-AE4F-B00CC3FAEC10}"/>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7091" name="Rectangle 1027">
            <a:extLst>
              <a:ext uri="{FF2B5EF4-FFF2-40B4-BE49-F238E27FC236}">
                <a16:creationId xmlns:a16="http://schemas.microsoft.com/office/drawing/2014/main" id="{BCBE6BA2-8C5E-DA48-81E1-D12ED01C2126}"/>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892565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68458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229432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084090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988501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903752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015941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54757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08329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31004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51575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A46CF83C-6D59-BB4C-B11E-54E2A7435240}"/>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BE20A11C-8D0F-4847-9DE8-6844F878034F}"/>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F652E1-935C-8A4B-9A3C-650E890D32A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9052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A46CF83C-6D59-BB4C-B11E-54E2A7435240}"/>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01856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0742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672D78-A05B-494D-A343-BC6DCB7E7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7A1A85-D3BC-5742-B46B-FB8D96CD6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19B4B6-18E4-AA49-ABFF-F1D46709918B}"/>
              </a:ext>
            </a:extLst>
          </p:cNvPr>
          <p:cNvSpPr>
            <a:spLocks noGrp="1" noChangeArrowheads="1"/>
          </p:cNvSpPr>
          <p:nvPr>
            <p:ph type="sldNum" sz="quarter" idx="12"/>
          </p:nvPr>
        </p:nvSpPr>
        <p:spPr>
          <a:ln/>
        </p:spPr>
        <p:txBody>
          <a:bodyPr/>
          <a:lstStyle>
            <a:lvl1pPr>
              <a:defRPr/>
            </a:lvl1pPr>
          </a:lstStyle>
          <a:p>
            <a:pPr>
              <a:defRPr/>
            </a:pPr>
            <a:fld id="{0AA92779-EA86-D24F-9122-F619DD32A914}" type="slidenum">
              <a:rPr lang="en-US" altLang="en-US"/>
              <a:pPr>
                <a:defRPr/>
              </a:pPr>
              <a:t>‹#›</a:t>
            </a:fld>
            <a:endParaRPr lang="en-US" altLang="en-US"/>
          </a:p>
        </p:txBody>
      </p:sp>
    </p:spTree>
    <p:extLst>
      <p:ext uri="{BB962C8B-B14F-4D97-AF65-F5344CB8AC3E}">
        <p14:creationId xmlns:p14="http://schemas.microsoft.com/office/powerpoint/2010/main" val="241324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3FC1EB-758D-8848-A745-8FB0910CF3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57894B-F044-754F-B91F-716932244C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5CEAD1-B0C4-254A-B743-CE64C007B02E}"/>
              </a:ext>
            </a:extLst>
          </p:cNvPr>
          <p:cNvSpPr>
            <a:spLocks noGrp="1" noChangeArrowheads="1"/>
          </p:cNvSpPr>
          <p:nvPr>
            <p:ph type="sldNum" sz="quarter" idx="12"/>
          </p:nvPr>
        </p:nvSpPr>
        <p:spPr>
          <a:ln/>
        </p:spPr>
        <p:txBody>
          <a:bodyPr/>
          <a:lstStyle>
            <a:lvl1pPr>
              <a:defRPr/>
            </a:lvl1pPr>
          </a:lstStyle>
          <a:p>
            <a:pPr>
              <a:defRPr/>
            </a:pPr>
            <a:fld id="{0D7CD641-151D-554D-87DB-0644A4F6B2C4}" type="slidenum">
              <a:rPr lang="en-US" altLang="en-US"/>
              <a:pPr>
                <a:defRPr/>
              </a:pPr>
              <a:t>‹#›</a:t>
            </a:fld>
            <a:endParaRPr lang="en-US" altLang="en-US"/>
          </a:p>
        </p:txBody>
      </p:sp>
    </p:spTree>
    <p:extLst>
      <p:ext uri="{BB962C8B-B14F-4D97-AF65-F5344CB8AC3E}">
        <p14:creationId xmlns:p14="http://schemas.microsoft.com/office/powerpoint/2010/main" val="80629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A1CE49-E16D-D44B-AAE6-42C809AE43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8231AE-768D-F349-91D1-2416CA318E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2E9FB5-1150-C346-8676-53159F8187F8}"/>
              </a:ext>
            </a:extLst>
          </p:cNvPr>
          <p:cNvSpPr>
            <a:spLocks noGrp="1" noChangeArrowheads="1"/>
          </p:cNvSpPr>
          <p:nvPr>
            <p:ph type="sldNum" sz="quarter" idx="12"/>
          </p:nvPr>
        </p:nvSpPr>
        <p:spPr>
          <a:ln/>
        </p:spPr>
        <p:txBody>
          <a:bodyPr/>
          <a:lstStyle>
            <a:lvl1pPr>
              <a:defRPr/>
            </a:lvl1pPr>
          </a:lstStyle>
          <a:p>
            <a:pPr>
              <a:defRPr/>
            </a:pPr>
            <a:fld id="{0A599695-1AD6-7F4E-A932-4C0781B53FE4}" type="slidenum">
              <a:rPr lang="en-US" altLang="en-US"/>
              <a:pPr>
                <a:defRPr/>
              </a:pPr>
              <a:t>‹#›</a:t>
            </a:fld>
            <a:endParaRPr lang="en-US" altLang="en-US"/>
          </a:p>
        </p:txBody>
      </p:sp>
    </p:spTree>
    <p:extLst>
      <p:ext uri="{BB962C8B-B14F-4D97-AF65-F5344CB8AC3E}">
        <p14:creationId xmlns:p14="http://schemas.microsoft.com/office/powerpoint/2010/main" val="102986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7CE7B0-36EF-144E-A075-2204A52BC5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064717-6F4E-CC4D-9178-2F617D3C3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C9F11B-9DD3-F242-BA00-BE05462CE14C}"/>
              </a:ext>
            </a:extLst>
          </p:cNvPr>
          <p:cNvSpPr>
            <a:spLocks noGrp="1" noChangeArrowheads="1"/>
          </p:cNvSpPr>
          <p:nvPr>
            <p:ph type="sldNum" sz="quarter" idx="12"/>
          </p:nvPr>
        </p:nvSpPr>
        <p:spPr>
          <a:ln/>
        </p:spPr>
        <p:txBody>
          <a:bodyPr/>
          <a:lstStyle>
            <a:lvl1pPr>
              <a:defRPr/>
            </a:lvl1pPr>
          </a:lstStyle>
          <a:p>
            <a:pPr>
              <a:defRPr/>
            </a:pPr>
            <a:fld id="{E5F9B3C6-BF68-7B4F-AD03-D3032365679A}" type="slidenum">
              <a:rPr lang="en-US" altLang="en-US"/>
              <a:pPr>
                <a:defRPr/>
              </a:pPr>
              <a:t>‹#›</a:t>
            </a:fld>
            <a:endParaRPr lang="en-US" altLang="en-US"/>
          </a:p>
        </p:txBody>
      </p:sp>
    </p:spTree>
    <p:extLst>
      <p:ext uri="{BB962C8B-B14F-4D97-AF65-F5344CB8AC3E}">
        <p14:creationId xmlns:p14="http://schemas.microsoft.com/office/powerpoint/2010/main" val="15290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1949CB-15B5-864D-9269-DCDDE56937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47A57-A6BA-074C-9072-D5A954D4C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871982-A2EA-D749-8107-648AEC84B4FE}"/>
              </a:ext>
            </a:extLst>
          </p:cNvPr>
          <p:cNvSpPr>
            <a:spLocks noGrp="1" noChangeArrowheads="1"/>
          </p:cNvSpPr>
          <p:nvPr>
            <p:ph type="sldNum" sz="quarter" idx="12"/>
          </p:nvPr>
        </p:nvSpPr>
        <p:spPr>
          <a:ln/>
        </p:spPr>
        <p:txBody>
          <a:bodyPr/>
          <a:lstStyle>
            <a:lvl1pPr>
              <a:defRPr/>
            </a:lvl1pPr>
          </a:lstStyle>
          <a:p>
            <a:pPr>
              <a:defRPr/>
            </a:pPr>
            <a:fld id="{332B3F36-3BAB-954D-AFDD-1208411D619C}" type="slidenum">
              <a:rPr lang="en-US" altLang="en-US"/>
              <a:pPr>
                <a:defRPr/>
              </a:pPr>
              <a:t>‹#›</a:t>
            </a:fld>
            <a:endParaRPr lang="en-US" altLang="en-US"/>
          </a:p>
        </p:txBody>
      </p:sp>
    </p:spTree>
    <p:extLst>
      <p:ext uri="{BB962C8B-B14F-4D97-AF65-F5344CB8AC3E}">
        <p14:creationId xmlns:p14="http://schemas.microsoft.com/office/powerpoint/2010/main" val="412627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4DE0E3-5CB2-2848-87F4-23D5A8DD9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DA2D69-590A-E043-874C-D28DA9651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054A11-6CB7-5047-8EA9-9ACB86E3C18D}"/>
              </a:ext>
            </a:extLst>
          </p:cNvPr>
          <p:cNvSpPr>
            <a:spLocks noGrp="1" noChangeArrowheads="1"/>
          </p:cNvSpPr>
          <p:nvPr>
            <p:ph type="sldNum" sz="quarter" idx="12"/>
          </p:nvPr>
        </p:nvSpPr>
        <p:spPr>
          <a:ln/>
        </p:spPr>
        <p:txBody>
          <a:bodyPr/>
          <a:lstStyle>
            <a:lvl1pPr>
              <a:defRPr/>
            </a:lvl1pPr>
          </a:lstStyle>
          <a:p>
            <a:pPr>
              <a:defRPr/>
            </a:pPr>
            <a:fld id="{7936322B-8A9B-9B41-A561-C9763D79B73E}" type="slidenum">
              <a:rPr lang="en-US" altLang="en-US"/>
              <a:pPr>
                <a:defRPr/>
              </a:pPr>
              <a:t>‹#›</a:t>
            </a:fld>
            <a:endParaRPr lang="en-US" altLang="en-US"/>
          </a:p>
        </p:txBody>
      </p:sp>
    </p:spTree>
    <p:extLst>
      <p:ext uri="{BB962C8B-B14F-4D97-AF65-F5344CB8AC3E}">
        <p14:creationId xmlns:p14="http://schemas.microsoft.com/office/powerpoint/2010/main" val="38686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7E2F95-A342-004D-A17B-BB055CBA19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A6B0AD-6BF7-4441-81EE-3C5340FFF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5A92A8-D297-8146-9526-2A0E77C7B00D}"/>
              </a:ext>
            </a:extLst>
          </p:cNvPr>
          <p:cNvSpPr>
            <a:spLocks noGrp="1" noChangeArrowheads="1"/>
          </p:cNvSpPr>
          <p:nvPr>
            <p:ph type="sldNum" sz="quarter" idx="12"/>
          </p:nvPr>
        </p:nvSpPr>
        <p:spPr>
          <a:ln/>
        </p:spPr>
        <p:txBody>
          <a:bodyPr/>
          <a:lstStyle>
            <a:lvl1pPr>
              <a:defRPr/>
            </a:lvl1pPr>
          </a:lstStyle>
          <a:p>
            <a:pPr>
              <a:defRPr/>
            </a:pPr>
            <a:fld id="{D655FF28-E79D-8B4B-ADD8-DDE906DB019D}" type="slidenum">
              <a:rPr lang="en-US" altLang="en-US"/>
              <a:pPr>
                <a:defRPr/>
              </a:pPr>
              <a:t>‹#›</a:t>
            </a:fld>
            <a:endParaRPr lang="en-US" altLang="en-US"/>
          </a:p>
        </p:txBody>
      </p:sp>
    </p:spTree>
    <p:extLst>
      <p:ext uri="{BB962C8B-B14F-4D97-AF65-F5344CB8AC3E}">
        <p14:creationId xmlns:p14="http://schemas.microsoft.com/office/powerpoint/2010/main" val="326052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B50FE2-FB83-1A46-9BDA-617755C310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51DA7A-34C0-9E49-8E79-E43E1E493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D35690-C808-E440-8CFD-7B85E3F5F912}"/>
              </a:ext>
            </a:extLst>
          </p:cNvPr>
          <p:cNvSpPr>
            <a:spLocks noGrp="1" noChangeArrowheads="1"/>
          </p:cNvSpPr>
          <p:nvPr>
            <p:ph type="sldNum" sz="quarter" idx="12"/>
          </p:nvPr>
        </p:nvSpPr>
        <p:spPr>
          <a:ln/>
        </p:spPr>
        <p:txBody>
          <a:bodyPr/>
          <a:lstStyle>
            <a:lvl1pPr>
              <a:defRPr/>
            </a:lvl1pPr>
          </a:lstStyle>
          <a:p>
            <a:pPr>
              <a:defRPr/>
            </a:pPr>
            <a:fld id="{12281D63-7509-4C44-A364-8AE0F5CA27B1}" type="slidenum">
              <a:rPr lang="en-US" altLang="en-US"/>
              <a:pPr>
                <a:defRPr/>
              </a:pPr>
              <a:t>‹#›</a:t>
            </a:fld>
            <a:endParaRPr lang="en-US" altLang="en-US"/>
          </a:p>
        </p:txBody>
      </p:sp>
    </p:spTree>
    <p:extLst>
      <p:ext uri="{BB962C8B-B14F-4D97-AF65-F5344CB8AC3E}">
        <p14:creationId xmlns:p14="http://schemas.microsoft.com/office/powerpoint/2010/main" val="109691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0E8CD7-C81A-7848-BF7D-5EBCAC72D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DC3786-A428-BA44-B7A5-AF9975A4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EB48DAB-81AB-7E42-AA98-CEE76C194553}"/>
              </a:ext>
            </a:extLst>
          </p:cNvPr>
          <p:cNvSpPr>
            <a:spLocks noGrp="1" noChangeArrowheads="1"/>
          </p:cNvSpPr>
          <p:nvPr>
            <p:ph type="sldNum" sz="quarter" idx="12"/>
          </p:nvPr>
        </p:nvSpPr>
        <p:spPr>
          <a:ln/>
        </p:spPr>
        <p:txBody>
          <a:bodyPr/>
          <a:lstStyle>
            <a:lvl1pPr>
              <a:defRPr/>
            </a:lvl1pPr>
          </a:lstStyle>
          <a:p>
            <a:pPr>
              <a:defRPr/>
            </a:pPr>
            <a:fld id="{4FEA6813-26E7-3443-8662-DA620357D920}" type="slidenum">
              <a:rPr lang="en-US" altLang="en-US"/>
              <a:pPr>
                <a:defRPr/>
              </a:pPr>
              <a:t>‹#›</a:t>
            </a:fld>
            <a:endParaRPr lang="en-US" altLang="en-US"/>
          </a:p>
        </p:txBody>
      </p:sp>
    </p:spTree>
    <p:extLst>
      <p:ext uri="{BB962C8B-B14F-4D97-AF65-F5344CB8AC3E}">
        <p14:creationId xmlns:p14="http://schemas.microsoft.com/office/powerpoint/2010/main" val="6306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252150-06CF-CA4E-883F-0FA0F00FA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A0F678-B1EE-6240-A75B-31D94484F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5B2C4C-CACD-ED45-8757-0B6F36988F15}"/>
              </a:ext>
            </a:extLst>
          </p:cNvPr>
          <p:cNvSpPr>
            <a:spLocks noGrp="1" noChangeArrowheads="1"/>
          </p:cNvSpPr>
          <p:nvPr>
            <p:ph type="sldNum" sz="quarter" idx="12"/>
          </p:nvPr>
        </p:nvSpPr>
        <p:spPr>
          <a:ln/>
        </p:spPr>
        <p:txBody>
          <a:bodyPr/>
          <a:lstStyle>
            <a:lvl1pPr>
              <a:defRPr/>
            </a:lvl1pPr>
          </a:lstStyle>
          <a:p>
            <a:pPr>
              <a:defRPr/>
            </a:pPr>
            <a:fld id="{5FF6E4C1-45E2-9041-9D24-590AD2006F34}" type="slidenum">
              <a:rPr lang="en-US" altLang="en-US"/>
              <a:pPr>
                <a:defRPr/>
              </a:pPr>
              <a:t>‹#›</a:t>
            </a:fld>
            <a:endParaRPr lang="en-US" altLang="en-US"/>
          </a:p>
        </p:txBody>
      </p:sp>
    </p:spTree>
    <p:extLst>
      <p:ext uri="{BB962C8B-B14F-4D97-AF65-F5344CB8AC3E}">
        <p14:creationId xmlns:p14="http://schemas.microsoft.com/office/powerpoint/2010/main" val="389934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E53718-A176-D242-8DD4-E86C382A40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7AE09A-3B29-6C4B-A08F-20E444B28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E33B23-9912-2C48-8E14-E68D29FA1107}"/>
              </a:ext>
            </a:extLst>
          </p:cNvPr>
          <p:cNvSpPr>
            <a:spLocks noGrp="1" noChangeArrowheads="1"/>
          </p:cNvSpPr>
          <p:nvPr>
            <p:ph type="sldNum" sz="quarter" idx="12"/>
          </p:nvPr>
        </p:nvSpPr>
        <p:spPr>
          <a:ln/>
        </p:spPr>
        <p:txBody>
          <a:bodyPr/>
          <a:lstStyle>
            <a:lvl1pPr>
              <a:defRPr/>
            </a:lvl1pPr>
          </a:lstStyle>
          <a:p>
            <a:pPr>
              <a:defRPr/>
            </a:pPr>
            <a:fld id="{11A7AB3C-B770-904C-B8CD-0202973606CD}" type="slidenum">
              <a:rPr lang="en-US" altLang="en-US"/>
              <a:pPr>
                <a:defRPr/>
              </a:pPr>
              <a:t>‹#›</a:t>
            </a:fld>
            <a:endParaRPr lang="en-US" altLang="en-US"/>
          </a:p>
        </p:txBody>
      </p:sp>
    </p:spTree>
    <p:extLst>
      <p:ext uri="{BB962C8B-B14F-4D97-AF65-F5344CB8AC3E}">
        <p14:creationId xmlns:p14="http://schemas.microsoft.com/office/powerpoint/2010/main" val="62721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7C9D61-87E1-6546-B0D9-27E77AA351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05D979F-7804-8146-B966-32BC2311DF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705719-6AFC-8342-9EC5-6E8F066D551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752DEFA3-2E48-F84F-A318-B48A2CD27FF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E8C44669-9F77-9F44-A6DB-6C7D1DDB7E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3AB9006-5F92-DE44-8681-A92999D5048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hyperlink" Target="https://www.arborpatientdirect.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maryshomon.medium.com/whats-really-going-on-with-the-fda-and-natural-desiccated-thyroid-drugs-5b8448987c8"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opensecrets.org/political-action-committees-pacs/abbvie-inc/C00536573/candidate-recipients/2020"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mail@goodhormonehealth.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A9B59E07-04E1-0D41-BA33-2380E0B0ADC2}"/>
              </a:ext>
            </a:extLst>
          </p:cNvPr>
          <p:cNvSpPr>
            <a:spLocks noChangeArrowheads="1"/>
          </p:cNvSpPr>
          <p:nvPr/>
        </p:nvSpPr>
        <p:spPr bwMode="auto">
          <a:xfrm>
            <a:off x="660428" y="1143000"/>
            <a:ext cx="734983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None/>
            </a:pPr>
            <a:r>
              <a:rPr lang="en-US" altLang="en-US" sz="2800" dirty="0">
                <a:solidFill>
                  <a:srgbClr val="FAFD00"/>
                </a:solidFill>
                <a:latin typeface="Times" pitchFamily="2" charset="0"/>
                <a:ea typeface="ＭＳ Ｐゴシック" panose="020B0600070205080204" pitchFamily="34" charset="-128"/>
              </a:rPr>
              <a:t>Theodore C. Friedman, M.D., Ph.D.</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 (the Wiz) </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Professor of Medicine-UCLA</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Chairman, Department of Internal Medicine</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Charles R. Drew University</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Dr. Friedman’s Endocrinology Clinic</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      </a:t>
            </a:r>
            <a:r>
              <a:rPr lang="en-US" dirty="0"/>
              <a:t>Updates on Treating Hypothyroidism</a:t>
            </a:r>
          </a:p>
          <a:p>
            <a:pPr algn="ctr">
              <a:spcBef>
                <a:spcPct val="0"/>
              </a:spcBef>
              <a:buFontTx/>
              <a:buNone/>
            </a:pPr>
            <a:endParaRPr lang="en-US" altLang="en-US" sz="2800" dirty="0">
              <a:solidFill>
                <a:srgbClr val="FF0000"/>
              </a:solidFill>
              <a:latin typeface="Times" pitchFamily="2" charset="0"/>
              <a:ea typeface="ＭＳ Ｐゴシック" panose="020B0600070205080204" pitchFamily="34" charset="-128"/>
            </a:endParaRPr>
          </a:p>
          <a:p>
            <a:pPr algn="ctr">
              <a:spcBef>
                <a:spcPct val="0"/>
              </a:spcBef>
              <a:buFontTx/>
              <a:buNone/>
            </a:pPr>
            <a:r>
              <a:rPr lang="en-US" altLang="en-US" sz="2800" dirty="0" err="1">
                <a:solidFill>
                  <a:srgbClr val="FAFD00"/>
                </a:solidFill>
                <a:latin typeface="Times" pitchFamily="2" charset="0"/>
                <a:ea typeface="ＭＳ Ｐゴシック" panose="020B0600070205080204" pitchFamily="34" charset="-128"/>
              </a:rPr>
              <a:t>GoodHormoneHealth</a:t>
            </a:r>
            <a:r>
              <a:rPr lang="en-US" altLang="en-US" sz="2800" dirty="0">
                <a:solidFill>
                  <a:srgbClr val="FAFD00"/>
                </a:solidFill>
                <a:latin typeface="Times" pitchFamily="2" charset="0"/>
                <a:ea typeface="ＭＳ Ｐゴシック" panose="020B0600070205080204" pitchFamily="34" charset="-128"/>
              </a:rPr>
              <a:t> Webinar</a:t>
            </a:r>
            <a:br>
              <a:rPr lang="en-US" altLang="en-US" sz="2800" dirty="0">
                <a:solidFill>
                  <a:srgbClr val="FAFD00"/>
                </a:solidFill>
                <a:latin typeface="Times" pitchFamily="2" charset="0"/>
                <a:ea typeface="ＭＳ Ｐゴシック" panose="020B0600070205080204" pitchFamily="34" charset="-128"/>
              </a:rPr>
            </a:b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April 30, 2023</a:t>
            </a:r>
            <a:br>
              <a:rPr lang="en-US" altLang="en-US" sz="3600" dirty="0">
                <a:solidFill>
                  <a:srgbClr val="FAFD00"/>
                </a:solidFill>
                <a:latin typeface="Times" pitchFamily="2" charset="0"/>
                <a:ea typeface="ＭＳ Ｐゴシック" panose="020B0600070205080204" pitchFamily="34" charset="-128"/>
              </a:rPr>
            </a:br>
            <a:endParaRPr lang="en-US" altLang="en-US" sz="2800" dirty="0">
              <a:latin typeface="Times" pitchFamily="2" charset="0"/>
            </a:endParaRPr>
          </a:p>
        </p:txBody>
      </p:sp>
      <p:pic>
        <p:nvPicPr>
          <p:cNvPr id="14338" name="Picture 3">
            <a:extLst>
              <a:ext uri="{FF2B5EF4-FFF2-40B4-BE49-F238E27FC236}">
                <a16:creationId xmlns:a16="http://schemas.microsoft.com/office/drawing/2014/main" id="{73848D56-3B37-CE43-A8F8-EF335DD32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5" y="457200"/>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39" name="Picture 2">
            <a:extLst>
              <a:ext uri="{FF2B5EF4-FFF2-40B4-BE49-F238E27FC236}">
                <a16:creationId xmlns:a16="http://schemas.microsoft.com/office/drawing/2014/main" id="{7BF9EEF9-472A-AE4E-8A39-1EABE51F7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3422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03D573-1DB8-8441-9AF8-AFC8504F95D1}"/>
              </a:ext>
            </a:extLst>
          </p:cNvPr>
          <p:cNvPicPr>
            <a:picLocks noChangeAspect="1"/>
          </p:cNvPicPr>
          <p:nvPr/>
        </p:nvPicPr>
        <p:blipFill>
          <a:blip r:embed="rId4">
            <a:duotone>
              <a:prstClr val="black"/>
              <a:srgbClr val="FF0000">
                <a:tint val="45000"/>
                <a:satMod val="400000"/>
              </a:srgbClr>
            </a:duotone>
          </a:blip>
          <a:stretch>
            <a:fillRect/>
          </a:stretch>
        </p:blipFill>
        <p:spPr>
          <a:xfrm>
            <a:off x="3657600" y="424332"/>
            <a:ext cx="3086100" cy="48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Treatment-Desiccated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1600" dirty="0">
                <a:latin typeface="Arial" panose="020B0604020202020204" pitchFamily="34" charset="0"/>
                <a:cs typeface="Arial" panose="020B0604020202020204" pitchFamily="34" charset="0"/>
              </a:rPr>
              <a:t>Desiccated thyroid has a higher T3/T4 ratio than the human thyroid.</a:t>
            </a:r>
          </a:p>
          <a:p>
            <a:pPr>
              <a:defRPr/>
            </a:pPr>
            <a:r>
              <a:rPr lang="en-US" sz="1600" dirty="0">
                <a:latin typeface="Arial" panose="020B0604020202020204" pitchFamily="34" charset="0"/>
                <a:cs typeface="Arial" panose="020B0604020202020204" pitchFamily="34" charset="0"/>
              </a:rPr>
              <a:t>Many patients on desiccated thyroid alone have high fT3, low fT4 and low TSH</a:t>
            </a:r>
          </a:p>
          <a:p>
            <a:pPr>
              <a:defRPr/>
            </a:pPr>
            <a:r>
              <a:rPr lang="en-US" sz="1600" dirty="0">
                <a:latin typeface="Arial" panose="020B0604020202020204" pitchFamily="34" charset="0"/>
                <a:cs typeface="Arial" panose="020B0604020202020204" pitchFamily="34" charset="0"/>
              </a:rPr>
              <a:t>Desiccated thyroid has a higher T3/T4 ratio than the human thyroid. Some patients on desiccated thyroid (especially </a:t>
            </a:r>
            <a:r>
              <a:rPr lang="en-US" sz="1600" dirty="0" err="1">
                <a:latin typeface="Arial" panose="020B0604020202020204" pitchFamily="34" charset="0"/>
                <a:cs typeface="Arial" panose="020B0604020202020204" pitchFamily="34" charset="0"/>
              </a:rPr>
              <a:t>Armour</a:t>
            </a:r>
            <a:r>
              <a:rPr lang="en-US" sz="1600" dirty="0">
                <a:latin typeface="Arial" panose="020B0604020202020204" pitchFamily="34" charset="0"/>
                <a:cs typeface="Arial" panose="020B0604020202020204" pitchFamily="34" charset="0"/>
              </a:rPr>
              <a:t>) alone have high fT3, low fT4 and low TSH</a:t>
            </a:r>
          </a:p>
          <a:p>
            <a:pPr>
              <a:defRPr/>
            </a:pPr>
            <a:r>
              <a:rPr lang="en-US" sz="1600" dirty="0" err="1">
                <a:latin typeface="Arial" panose="020B0604020202020204" pitchFamily="34" charset="0"/>
                <a:cs typeface="Arial" panose="020B0604020202020204" pitchFamily="34" charset="0"/>
              </a:rPr>
              <a:t>Armour</a:t>
            </a:r>
            <a:r>
              <a:rPr lang="en-US" sz="1600" dirty="0">
                <a:latin typeface="Arial" panose="020B0604020202020204" pitchFamily="34" charset="0"/>
                <a:cs typeface="Arial" panose="020B0604020202020204" pitchFamily="34" charset="0"/>
              </a:rPr>
              <a:t> thyroid is now made by </a:t>
            </a:r>
            <a:r>
              <a:rPr lang="en-US" sz="1600" dirty="0" err="1">
                <a:latin typeface="Arial" panose="020B0604020202020204" pitchFamily="34" charset="0"/>
                <a:cs typeface="Arial" panose="020B0604020202020204" pitchFamily="34" charset="0"/>
              </a:rPr>
              <a:t>Abbvie</a:t>
            </a:r>
            <a:r>
              <a:rPr lang="en-US" sz="1600" dirty="0">
                <a:latin typeface="Arial" panose="020B0604020202020204" pitchFamily="34" charset="0"/>
                <a:cs typeface="Arial" panose="020B0604020202020204" pitchFamily="34" charset="0"/>
              </a:rPr>
              <a:t> and distributed by</a:t>
            </a:r>
            <a:r>
              <a:rPr lang="en-US" sz="1600" b="0" i="0" u="none" strike="noStrike" dirty="0">
                <a:solidFill>
                  <a:srgbClr val="202124"/>
                </a:solidFill>
                <a:effectLst/>
                <a:latin typeface="Arial" panose="020B0604020202020204" pitchFamily="34" charset="0"/>
                <a:cs typeface="Arial" panose="020B0604020202020204" pitchFamily="34" charset="0"/>
              </a:rPr>
              <a:t> </a:t>
            </a:r>
            <a:r>
              <a:rPr lang="en-US" sz="1600" b="0" i="0" u="none" strike="noStrike" dirty="0">
                <a:effectLst/>
                <a:latin typeface="Arial" panose="020B0604020202020204" pitchFamily="34" charset="0"/>
                <a:cs typeface="Arial" panose="020B0604020202020204" pitchFamily="34" charset="0"/>
              </a:rPr>
              <a:t>Allergan USA </a:t>
            </a:r>
            <a:r>
              <a:rPr lang="en-US" sz="1600" dirty="0">
                <a:latin typeface="Arial" panose="020B0604020202020204" pitchFamily="34" charset="0"/>
                <a:cs typeface="Arial" panose="020B0604020202020204" pitchFamily="34" charset="0"/>
              </a:rPr>
              <a:t>and concern about variability of preparations and lack of standardization are unfounded.</a:t>
            </a:r>
          </a:p>
          <a:p>
            <a:pPr>
              <a:defRPr/>
            </a:pPr>
            <a:r>
              <a:rPr lang="en-US" sz="1600" dirty="0" err="1">
                <a:latin typeface="Arial" panose="020B0604020202020204" pitchFamily="34" charset="0"/>
                <a:cs typeface="Arial" panose="020B0604020202020204" pitchFamily="34" charset="0"/>
              </a:rPr>
              <a:t>Abbvie</a:t>
            </a:r>
            <a:r>
              <a:rPr lang="en-US" sz="1600" dirty="0">
                <a:latin typeface="Arial" panose="020B0604020202020204" pitchFamily="34" charset="0"/>
                <a:cs typeface="Arial" panose="020B0604020202020204" pitchFamily="34" charset="0"/>
              </a:rPr>
              <a:t> has over 60 products</a:t>
            </a:r>
          </a:p>
          <a:p>
            <a:pPr>
              <a:defRPr/>
            </a:pPr>
            <a:r>
              <a:rPr lang="en-US" sz="1600" dirty="0">
                <a:latin typeface="Arial" panose="020B0604020202020204" pitchFamily="34" charset="0"/>
                <a:cs typeface="Arial" panose="020B0604020202020204" pitchFamily="34" charset="0"/>
              </a:rPr>
              <a:t>WP thyroid was a brand of desiccated thyroid with minimal binders and fillers</a:t>
            </a:r>
          </a:p>
          <a:p>
            <a:pPr>
              <a:defRPr/>
            </a:pPr>
            <a:r>
              <a:rPr lang="en-US" sz="1600" dirty="0" err="1">
                <a:latin typeface="Arial" panose="020B0604020202020204" pitchFamily="34" charset="0"/>
                <a:cs typeface="Arial" panose="020B0604020202020204" pitchFamily="34" charset="0"/>
              </a:rPr>
              <a:t>NatureThroid</a:t>
            </a:r>
            <a:r>
              <a:rPr lang="en-US" sz="1600" dirty="0">
                <a:latin typeface="Arial" panose="020B0604020202020204" pitchFamily="34" charset="0"/>
                <a:cs typeface="Arial" panose="020B0604020202020204" pitchFamily="34" charset="0"/>
              </a:rPr>
              <a:t> has more fillers than WP thyroid, but still pretty pure.</a:t>
            </a:r>
          </a:p>
          <a:p>
            <a:pPr>
              <a:defRPr/>
            </a:pPr>
            <a:r>
              <a:rPr lang="en-US" sz="1600" dirty="0" err="1">
                <a:latin typeface="Arial" panose="020B0604020202020204" pitchFamily="34" charset="0"/>
                <a:cs typeface="Arial" panose="020B0604020202020204" pitchFamily="34" charset="0"/>
              </a:rPr>
              <a:t>NatureThroid</a:t>
            </a:r>
            <a:r>
              <a:rPr lang="en-US" sz="1600" dirty="0">
                <a:latin typeface="Arial" panose="020B0604020202020204" pitchFamily="34" charset="0"/>
                <a:cs typeface="Arial" panose="020B0604020202020204" pitchFamily="34" charset="0"/>
              </a:rPr>
              <a:t> was recalled in 2020, but not recently</a:t>
            </a:r>
          </a:p>
          <a:p>
            <a:pPr>
              <a:defRPr/>
            </a:pPr>
            <a:r>
              <a:rPr lang="en-US" sz="1600" dirty="0">
                <a:latin typeface="Arial" panose="020B0604020202020204" pitchFamily="34" charset="0"/>
                <a:cs typeface="Arial" panose="020B0604020202020204" pitchFamily="34" charset="0"/>
              </a:rPr>
              <a:t>Both WP thyroid and </a:t>
            </a:r>
            <a:r>
              <a:rPr lang="en-US" sz="1600" dirty="0" err="1">
                <a:latin typeface="Arial" panose="020B0604020202020204" pitchFamily="34" charset="0"/>
                <a:cs typeface="Arial" panose="020B0604020202020204" pitchFamily="34" charset="0"/>
              </a:rPr>
              <a:t>NatureThroid</a:t>
            </a:r>
            <a:r>
              <a:rPr lang="en-US" sz="1600" dirty="0">
                <a:latin typeface="Arial" panose="020B0604020202020204" pitchFamily="34" charset="0"/>
                <a:cs typeface="Arial" panose="020B0604020202020204" pitchFamily="34" charset="0"/>
              </a:rPr>
              <a:t> (made by RLC labs) have been on backorder for 4 years and unlikely to return.</a:t>
            </a:r>
          </a:p>
          <a:p>
            <a:pPr marL="0" indent="0">
              <a:buFontTx/>
              <a:buNone/>
              <a:defRPr/>
            </a:pPr>
            <a:endParaRPr lang="en-US" sz="1778" dirty="0"/>
          </a:p>
        </p:txBody>
      </p:sp>
    </p:spTree>
    <p:extLst>
      <p:ext uri="{BB962C8B-B14F-4D97-AF65-F5344CB8AC3E}">
        <p14:creationId xmlns:p14="http://schemas.microsoft.com/office/powerpoint/2010/main" val="169163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219200" y="457200"/>
            <a:ext cx="6908800" cy="1016000"/>
          </a:xfrm>
        </p:spPr>
        <p:txBody>
          <a:bodyPr/>
          <a:lstStyle/>
          <a:p>
            <a:pPr>
              <a:defRPr/>
            </a:pPr>
            <a:r>
              <a:rPr lang="en-US" sz="3556" dirty="0">
                <a:solidFill>
                  <a:srgbClr val="FFC000"/>
                </a:solidFill>
              </a:rPr>
              <a:t>Hypothyroidism Treatment-Desiccated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1778" dirty="0"/>
              <a:t>T3 has a short half-life and desiccated thyroid or T3 or should be given </a:t>
            </a:r>
            <a:r>
              <a:rPr lang="en-US" sz="1778" dirty="0">
                <a:solidFill>
                  <a:srgbClr val="FFFF00"/>
                </a:solidFill>
              </a:rPr>
              <a:t>twice a day</a:t>
            </a:r>
          </a:p>
          <a:p>
            <a:pPr>
              <a:defRPr/>
            </a:pPr>
            <a:r>
              <a:rPr lang="en-US" sz="1778" dirty="0"/>
              <a:t>Otherwise the T3 is gone from your system and you are hypothyroid in the evening and next morning</a:t>
            </a:r>
          </a:p>
          <a:p>
            <a:pPr>
              <a:defRPr/>
            </a:pPr>
            <a:r>
              <a:rPr lang="en-US" sz="1778" dirty="0"/>
              <a:t>2</a:t>
            </a:r>
            <a:r>
              <a:rPr lang="en-US" sz="1778" baseline="30000" dirty="0"/>
              <a:t>nd</a:t>
            </a:r>
            <a:r>
              <a:rPr lang="en-US" sz="1778" dirty="0"/>
              <a:t> dose can be around 2-3 PM</a:t>
            </a:r>
          </a:p>
          <a:p>
            <a:pPr>
              <a:defRPr/>
            </a:pPr>
            <a:r>
              <a:rPr lang="en-US" sz="1778" dirty="0"/>
              <a:t>There may be other components of thyroid missing in synthetic preparations.</a:t>
            </a:r>
          </a:p>
          <a:p>
            <a:pPr>
              <a:defRPr/>
            </a:pPr>
            <a:r>
              <a:rPr lang="en-US" sz="1778" dirty="0"/>
              <a:t>I usually give desiccated thyroid in a twice a day, especially in patients with a poor quality of life on L-T4 alone.</a:t>
            </a:r>
          </a:p>
          <a:p>
            <a:pPr>
              <a:defRPr/>
            </a:pPr>
            <a:r>
              <a:rPr lang="en-US" sz="1778" dirty="0"/>
              <a:t>Both doses should be separate from food by about 45 min</a:t>
            </a:r>
          </a:p>
          <a:p>
            <a:pPr marL="0" indent="0">
              <a:buFontTx/>
              <a:buNone/>
              <a:defRPr/>
            </a:pPr>
            <a:endParaRPr lang="en-US" sz="1778" dirty="0"/>
          </a:p>
        </p:txBody>
      </p:sp>
    </p:spTree>
    <p:extLst>
      <p:ext uri="{BB962C8B-B14F-4D97-AF65-F5344CB8AC3E}">
        <p14:creationId xmlns:p14="http://schemas.microsoft.com/office/powerpoint/2010/main" val="420980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4DF6AE8-96D7-5345-B07C-960F78F28FC8}"/>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Treatment-Desiccated Thyroid- JCEM article</a:t>
            </a:r>
            <a:endParaRPr lang="en-US" dirty="0">
              <a:solidFill>
                <a:srgbClr val="FFC000"/>
              </a:solidFill>
            </a:endParaRPr>
          </a:p>
        </p:txBody>
      </p:sp>
      <p:sp>
        <p:nvSpPr>
          <p:cNvPr id="167939" name="Rectangle 3">
            <a:extLst>
              <a:ext uri="{FF2B5EF4-FFF2-40B4-BE49-F238E27FC236}">
                <a16:creationId xmlns:a16="http://schemas.microsoft.com/office/drawing/2014/main" id="{E8EB3BC5-20CB-4545-A73C-821C844AA422}"/>
              </a:ext>
            </a:extLst>
          </p:cNvPr>
          <p:cNvSpPr>
            <a:spLocks noGrp="1" noChangeArrowheads="1"/>
          </p:cNvSpPr>
          <p:nvPr>
            <p:ph type="body" idx="1"/>
          </p:nvPr>
        </p:nvSpPr>
        <p:spPr>
          <a:xfrm>
            <a:off x="450850" y="1770063"/>
            <a:ext cx="7462838" cy="3657600"/>
          </a:xfrm>
        </p:spPr>
        <p:txBody>
          <a:bodyPr/>
          <a:lstStyle/>
          <a:p>
            <a:pPr>
              <a:defRPr/>
            </a:pPr>
            <a:r>
              <a:rPr lang="en-US" altLang="en-US" sz="1778" dirty="0"/>
              <a:t>In the May 2013 issue of </a:t>
            </a:r>
            <a:r>
              <a:rPr lang="en-US" altLang="en-US" sz="1778" i="1" dirty="0"/>
              <a:t>Journal of Clinical Endocrinology and Metabolism </a:t>
            </a:r>
            <a:r>
              <a:rPr lang="en-US" altLang="en-US" sz="1778" u="sng" dirty="0"/>
              <a:t>http://</a:t>
            </a:r>
            <a:r>
              <a:rPr lang="en-US" altLang="en-US" sz="1778" u="sng" dirty="0" err="1"/>
              <a:t>www.ncbi.nlm.nih.gov</a:t>
            </a:r>
            <a:r>
              <a:rPr lang="en-US" altLang="en-US" sz="1778" u="sng" dirty="0"/>
              <a:t>/</a:t>
            </a:r>
            <a:r>
              <a:rPr lang="en-US" altLang="en-US" sz="1778" u="sng" dirty="0" err="1"/>
              <a:t>pubmed</a:t>
            </a:r>
            <a:r>
              <a:rPr lang="en-US" altLang="en-US" sz="1778" u="sng" dirty="0"/>
              <a:t>/23539727</a:t>
            </a:r>
            <a:r>
              <a:rPr lang="en-US" altLang="en-US" sz="1778" dirty="0"/>
              <a:t>, Huang and colleagues from the Walter Reed Medical National Military Medical Center in Bethesda, Maryland published the results of a randomized crossover study in which 70 patients completed the study and received either desiccated thyroid or levothyroxine replacement. </a:t>
            </a:r>
          </a:p>
          <a:p>
            <a:pPr>
              <a:buFontTx/>
              <a:buNone/>
              <a:defRPr/>
            </a:pPr>
            <a:endParaRPr lang="en-US" altLang="en-US" sz="1778"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411DE47-74B6-6942-B043-FAA832DF556F}"/>
              </a:ext>
            </a:extLst>
          </p:cNvPr>
          <p:cNvSpPr>
            <a:spLocks noGrp="1" noChangeArrowheads="1"/>
          </p:cNvSpPr>
          <p:nvPr>
            <p:ph type="title"/>
          </p:nvPr>
        </p:nvSpPr>
        <p:spPr>
          <a:xfrm>
            <a:off x="1117600" y="617538"/>
            <a:ext cx="7721600" cy="1016000"/>
          </a:xfrm>
        </p:spPr>
        <p:txBody>
          <a:bodyPr/>
          <a:lstStyle/>
          <a:p>
            <a:pPr>
              <a:defRPr/>
            </a:pPr>
            <a:r>
              <a:rPr lang="en-US" sz="3200" dirty="0">
                <a:solidFill>
                  <a:srgbClr val="FFC000"/>
                </a:solidFill>
              </a:rPr>
              <a:t>Hypothyroidism Treatment-Desiccated Thyroid- JCEM article</a:t>
            </a:r>
          </a:p>
        </p:txBody>
      </p:sp>
      <p:sp>
        <p:nvSpPr>
          <p:cNvPr id="167939" name="Rectangle 3">
            <a:extLst>
              <a:ext uri="{FF2B5EF4-FFF2-40B4-BE49-F238E27FC236}">
                <a16:creationId xmlns:a16="http://schemas.microsoft.com/office/drawing/2014/main" id="{BA2DF6E6-EAC3-3C42-BF41-64F9AB2A5C05}"/>
              </a:ext>
            </a:extLst>
          </p:cNvPr>
          <p:cNvSpPr>
            <a:spLocks noGrp="1" noChangeArrowheads="1"/>
          </p:cNvSpPr>
          <p:nvPr>
            <p:ph type="body" idx="1"/>
          </p:nvPr>
        </p:nvSpPr>
        <p:spPr>
          <a:xfrm>
            <a:off x="450850" y="1770063"/>
            <a:ext cx="7462838" cy="3657600"/>
          </a:xfrm>
        </p:spPr>
        <p:txBody>
          <a:bodyPr/>
          <a:lstStyle/>
          <a:p>
            <a:pPr>
              <a:defRPr/>
            </a:pPr>
            <a:r>
              <a:rPr lang="en-US" sz="1778" dirty="0"/>
              <a:t>Patients were on a stable dose of levothyroxine and had a normal TSH before the study started. </a:t>
            </a:r>
          </a:p>
          <a:p>
            <a:pPr>
              <a:defRPr/>
            </a:pPr>
            <a:r>
              <a:rPr lang="en-US" sz="1778" dirty="0"/>
              <a:t>78 patients were randomized and 70 concluding the study, with 35 received </a:t>
            </a:r>
            <a:r>
              <a:rPr lang="en-US" sz="1778" dirty="0" err="1"/>
              <a:t>Armour</a:t>
            </a:r>
            <a:r>
              <a:rPr lang="en-US" sz="1778" dirty="0"/>
              <a:t> Thyroid at the beginning and 35 received levothyroxine at the beginning. </a:t>
            </a:r>
          </a:p>
          <a:p>
            <a:pPr>
              <a:defRPr/>
            </a:pPr>
            <a:r>
              <a:rPr lang="en-US" sz="1778" dirty="0"/>
              <a:t>The dose of either the levothyroxine or the </a:t>
            </a:r>
            <a:r>
              <a:rPr lang="en-US" sz="1778" dirty="0" err="1"/>
              <a:t>Armour</a:t>
            </a:r>
            <a:r>
              <a:rPr lang="en-US" sz="1778" dirty="0"/>
              <a:t> Thyroid was adjusted after six weeks so that the TSH was between 0.5 and 3.0. </a:t>
            </a:r>
          </a:p>
          <a:p>
            <a:pPr>
              <a:defRPr/>
            </a:pPr>
            <a:r>
              <a:rPr lang="en-US" sz="1778" dirty="0"/>
              <a:t>They continued on that dose for an additional 10 weeks. </a:t>
            </a:r>
          </a:p>
          <a:p>
            <a:pPr>
              <a:defRPr/>
            </a:pPr>
            <a:r>
              <a:rPr lang="en-US" sz="1778" dirty="0"/>
              <a:t>After 16 weeks, patients were switched over to the other compound with the same adjustment at 6 weeks and continued for another 10 weeks.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0C9A71A-D1AA-FB42-8DAF-5E96CBF253F1}"/>
              </a:ext>
            </a:extLst>
          </p:cNvPr>
          <p:cNvSpPr>
            <a:spLocks noGrp="1" noChangeArrowheads="1"/>
          </p:cNvSpPr>
          <p:nvPr>
            <p:ph type="title"/>
          </p:nvPr>
        </p:nvSpPr>
        <p:spPr>
          <a:xfrm>
            <a:off x="1117600" y="617538"/>
            <a:ext cx="73406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04809B0A-FD2C-7A4D-BCD9-E4EBB4EA6B2B}"/>
              </a:ext>
            </a:extLst>
          </p:cNvPr>
          <p:cNvSpPr>
            <a:spLocks noGrp="1" noChangeArrowheads="1"/>
          </p:cNvSpPr>
          <p:nvPr>
            <p:ph type="body" idx="1"/>
          </p:nvPr>
        </p:nvSpPr>
        <p:spPr>
          <a:xfrm>
            <a:off x="450850" y="1770063"/>
            <a:ext cx="7462838" cy="3657600"/>
          </a:xfrm>
        </p:spPr>
        <p:txBody>
          <a:bodyPr/>
          <a:lstStyle/>
          <a:p>
            <a:pPr>
              <a:defRPr/>
            </a:pPr>
            <a:r>
              <a:rPr lang="en-US" altLang="en-US" sz="1778" dirty="0"/>
              <a:t>There was not a statistical improvement in symptoms for general health questionnaires or neuropsychological testing, however there was a trend toward improvement in these tests for the group that took the desiccated thyroid compared to the levothyroxine replacement group. </a:t>
            </a:r>
          </a:p>
          <a:p>
            <a:pPr>
              <a:defRPr/>
            </a:pPr>
            <a:r>
              <a:rPr lang="en-US" altLang="en-US" sz="1778" dirty="0"/>
              <a:t>There was a 2.9 pound weight loss among the group that took the desiccated thyroid compared to the levothyroxine group that was significant.</a:t>
            </a:r>
          </a:p>
          <a:p>
            <a:pPr>
              <a:defRPr/>
            </a:pPr>
            <a:r>
              <a:rPr lang="en-US" altLang="en-US" sz="1778" dirty="0"/>
              <a:t>Patients on </a:t>
            </a:r>
            <a:r>
              <a:rPr lang="en-US" altLang="en-US" sz="1778" dirty="0" err="1"/>
              <a:t>Armour</a:t>
            </a:r>
            <a:r>
              <a:rPr lang="en-US" altLang="en-US" sz="1778" dirty="0"/>
              <a:t> Thyroid did have a slightly lower HDL level that is the good cholesterol, so that could be a potential detriment to </a:t>
            </a:r>
            <a:r>
              <a:rPr lang="en-US" altLang="en-US" sz="1778" dirty="0" err="1"/>
              <a:t>Armour</a:t>
            </a:r>
            <a:r>
              <a:rPr lang="en-US" altLang="en-US" sz="1778" dirty="0"/>
              <a:t> replacement. </a:t>
            </a:r>
          </a:p>
          <a:p>
            <a:pPr>
              <a:defRPr/>
            </a:pPr>
            <a:r>
              <a:rPr lang="en-US" altLang="en-US" sz="1778" dirty="0"/>
              <a:t>Both total T4 and free T4 were much lower on the </a:t>
            </a:r>
            <a:r>
              <a:rPr lang="en-US" altLang="en-US" sz="1778" dirty="0" err="1"/>
              <a:t>Armour</a:t>
            </a:r>
            <a:r>
              <a:rPr lang="en-US" altLang="en-US" sz="1778" dirty="0"/>
              <a:t> Thyroid than on levothyroxine replacement indicating that patients on </a:t>
            </a:r>
            <a:r>
              <a:rPr lang="en-US" altLang="en-US" sz="1778" dirty="0" err="1"/>
              <a:t>Armour</a:t>
            </a:r>
            <a:r>
              <a:rPr lang="en-US" altLang="en-US" sz="1778" dirty="0"/>
              <a:t> Thyroid need an additional low dose of levothyroxine, as Dr. Friedman often prescribes.</a:t>
            </a:r>
          </a:p>
          <a:p>
            <a:pPr>
              <a:defRPr/>
            </a:pPr>
            <a:r>
              <a:rPr lang="en-US" altLang="en-US" sz="1778" dirty="0"/>
              <a:t>rT3 was higher in the levothyroxine replacement group, which may be detrimental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pPr>
              <a:defRPr/>
            </a:pPr>
            <a:r>
              <a:rPr lang="en-US" altLang="en-US" sz="1778" dirty="0"/>
              <a:t>Most importantly, 49% of the patients preferred </a:t>
            </a:r>
            <a:r>
              <a:rPr lang="en-US" altLang="en-US" sz="1778" dirty="0" err="1"/>
              <a:t>Armour</a:t>
            </a:r>
            <a:r>
              <a:rPr lang="en-US" altLang="en-US" sz="1778" dirty="0"/>
              <a:t> Thyroid, 19% preferred levothyroxine and 33% did not notice a difference.</a:t>
            </a:r>
          </a:p>
          <a:p>
            <a:pPr>
              <a:defRPr/>
            </a:pPr>
            <a:r>
              <a:rPr lang="en-US" altLang="en-US" sz="1778" dirty="0"/>
              <a:t>This was important as the study was blinded and they didn’t know which thyroid preparation they were taking and indicates some subtle improvement in how they were feeling with </a:t>
            </a:r>
            <a:r>
              <a:rPr lang="en-US" altLang="en-US" sz="1778" dirty="0" err="1"/>
              <a:t>Armour</a:t>
            </a:r>
            <a:r>
              <a:rPr lang="en-US" altLang="en-US" sz="1778" dirty="0"/>
              <a:t> Thyroid. </a:t>
            </a:r>
          </a:p>
          <a:p>
            <a:pPr>
              <a:defRPr/>
            </a:pPr>
            <a:r>
              <a:rPr lang="en-US" altLang="en-US" sz="1778" dirty="0"/>
              <a:t>The subgroup that preferred </a:t>
            </a:r>
            <a:r>
              <a:rPr lang="en-US" altLang="en-US" sz="1778" dirty="0" err="1"/>
              <a:t>Armour</a:t>
            </a:r>
            <a:r>
              <a:rPr lang="en-US" altLang="en-US" sz="1778" dirty="0"/>
              <a:t> Thyroid lost even more weight; they lost 4 pounds on </a:t>
            </a:r>
            <a:r>
              <a:rPr lang="en-US" altLang="en-US" sz="1778" dirty="0" err="1"/>
              <a:t>Armour</a:t>
            </a:r>
            <a:r>
              <a:rPr lang="en-US" altLang="en-US" sz="1778" dirty="0"/>
              <a:t> Thyroid compared to levothyroxine. </a:t>
            </a:r>
          </a:p>
          <a:p>
            <a:pPr>
              <a:defRPr/>
            </a:pPr>
            <a:r>
              <a:rPr lang="en-US" altLang="en-US" sz="1778" dirty="0"/>
              <a:t>They had better well-being and their thyroid symptoms were significantly better with better cognitive function on </a:t>
            </a:r>
            <a:r>
              <a:rPr lang="en-US" altLang="en-US" sz="1778" dirty="0" err="1"/>
              <a:t>Armour</a:t>
            </a:r>
            <a:r>
              <a:rPr lang="en-US" altLang="en-US" sz="1778" dirty="0"/>
              <a:t> Thyroid compared to when they were on levothyroxine. </a:t>
            </a:r>
          </a:p>
          <a:p>
            <a:pPr>
              <a:defRPr/>
            </a:pPr>
            <a:r>
              <a:rPr lang="en-US" altLang="en-US" sz="1778" dirty="0"/>
              <a:t>This suggests that a subset of patients need </a:t>
            </a:r>
            <a:r>
              <a:rPr lang="en-US" altLang="en-US" sz="1778" dirty="0" err="1"/>
              <a:t>Armour</a:t>
            </a:r>
            <a:r>
              <a:rPr lang="en-US" altLang="en-US" sz="1778" dirty="0"/>
              <a:t> Thyroid as opposed to levothyroxine alone. </a:t>
            </a:r>
          </a:p>
          <a:p>
            <a:pPr>
              <a:defRPr/>
            </a:pPr>
            <a:r>
              <a:rPr lang="en-US" altLang="en-US" sz="1778" dirty="0"/>
              <a:t>These patients may be poor converters of T4 to T3.</a:t>
            </a:r>
          </a:p>
          <a:p>
            <a:pPr>
              <a:buFontTx/>
              <a:buNone/>
              <a:defRPr/>
            </a:pPr>
            <a:endParaRPr lang="en-US" altLang="en-US" sz="1778"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r>
              <a:rPr lang="en-US" sz="2400" dirty="0"/>
              <a:t>There were no side effects in the </a:t>
            </a:r>
            <a:r>
              <a:rPr lang="en-US" sz="2400" dirty="0" err="1"/>
              <a:t>Armour</a:t>
            </a:r>
            <a:r>
              <a:rPr lang="en-US" sz="2400" dirty="0"/>
              <a:t> Thyroid group; specifically there was no increase in heart rate or pulse.</a:t>
            </a:r>
          </a:p>
          <a:p>
            <a:pPr>
              <a:defRPr/>
            </a:pPr>
            <a:r>
              <a:rPr lang="en-US" sz="2400" dirty="0"/>
              <a:t>The authors concluded that improvement with </a:t>
            </a:r>
            <a:r>
              <a:rPr lang="en-US" sz="2400" dirty="0" err="1"/>
              <a:t>Armour</a:t>
            </a:r>
            <a:r>
              <a:rPr lang="en-US" sz="2400" dirty="0"/>
              <a:t> Thyroid may not be detected by the relatively insensitive methods used in the study.</a:t>
            </a:r>
          </a:p>
          <a:p>
            <a:pPr>
              <a:defRPr/>
            </a:pPr>
            <a:r>
              <a:rPr lang="en-US" sz="2400" dirty="0"/>
              <a:t>They also concluded that once-daily desiccated thyroid in place of levothyroxine caused modest weight loss and possible improvements in symptoms and mental health without appreciable adverse effects.</a:t>
            </a:r>
            <a:endParaRPr lang="en-US" altLang="en-US" sz="2400" dirty="0"/>
          </a:p>
        </p:txBody>
      </p:sp>
    </p:spTree>
    <p:extLst>
      <p:ext uri="{BB962C8B-B14F-4D97-AF65-F5344CB8AC3E}">
        <p14:creationId xmlns:p14="http://schemas.microsoft.com/office/powerpoint/2010/main" val="39204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I found it to be a very well designed and well executed study done by a reputable group and published in a superb journal. </a:t>
            </a:r>
          </a:p>
          <a:p>
            <a:r>
              <a:rPr lang="en-US" sz="2400" dirty="0"/>
              <a:t>I note that the </a:t>
            </a:r>
            <a:r>
              <a:rPr lang="en-US" sz="2400" dirty="0" err="1"/>
              <a:t>Armour</a:t>
            </a:r>
            <a:r>
              <a:rPr lang="en-US" sz="2400" dirty="0"/>
              <a:t> Thyroid was given as a single dose once a day without levothyroxine. Since </a:t>
            </a:r>
            <a:r>
              <a:rPr lang="en-US" sz="2400" dirty="0" err="1"/>
              <a:t>Armour</a:t>
            </a:r>
            <a:r>
              <a:rPr lang="en-US" sz="2400" dirty="0"/>
              <a:t> Thyroid contains T3 that has a short half-life, I prescribe </a:t>
            </a:r>
            <a:r>
              <a:rPr lang="en-US" sz="2400" dirty="0" err="1"/>
              <a:t>Armour</a:t>
            </a:r>
            <a:r>
              <a:rPr lang="en-US" sz="2400" dirty="0"/>
              <a:t> Thyroid twice a day.</a:t>
            </a:r>
          </a:p>
          <a:p>
            <a:r>
              <a:rPr lang="en-US" sz="2400" dirty="0"/>
              <a:t>I suspect that if the study gave </a:t>
            </a:r>
            <a:r>
              <a:rPr lang="en-US" sz="2400" dirty="0" err="1"/>
              <a:t>Armour</a:t>
            </a:r>
            <a:r>
              <a:rPr lang="en-US" sz="2400" dirty="0"/>
              <a:t> Thyroid twice a day, those patients would have done even better than on once a day </a:t>
            </a:r>
            <a:r>
              <a:rPr lang="en-US" sz="2400" dirty="0" err="1"/>
              <a:t>Armour</a:t>
            </a:r>
            <a:r>
              <a:rPr lang="en-US" sz="2400" dirty="0"/>
              <a:t> Thyroid. </a:t>
            </a:r>
          </a:p>
          <a:p>
            <a:r>
              <a:rPr lang="en-US" sz="2400" dirty="0"/>
              <a:t>This study clearly refuted that </a:t>
            </a:r>
            <a:r>
              <a:rPr lang="en-US" sz="2400" dirty="0" err="1"/>
              <a:t>Armour</a:t>
            </a:r>
            <a:r>
              <a:rPr lang="en-US" sz="2400" dirty="0"/>
              <a:t> Thyroid is inferior to levothyroxine.</a:t>
            </a:r>
          </a:p>
        </p:txBody>
      </p:sp>
    </p:spTree>
    <p:extLst>
      <p:ext uri="{BB962C8B-B14F-4D97-AF65-F5344CB8AC3E}">
        <p14:creationId xmlns:p14="http://schemas.microsoft.com/office/powerpoint/2010/main" val="55022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762000" y="1244600"/>
            <a:ext cx="7462838" cy="3657600"/>
          </a:xfrm>
        </p:spPr>
        <p:txBody>
          <a:bodyPr/>
          <a:lstStyle/>
          <a:p>
            <a:r>
              <a:rPr lang="en-US" sz="2400" dirty="0"/>
              <a:t>The study also pointed out the importance of trying to determine the subset of patients to put on desiccated thyroid. </a:t>
            </a:r>
          </a:p>
          <a:p>
            <a:r>
              <a:rPr lang="en-US" sz="2400" dirty="0"/>
              <a:t>A significant subset of patients did prefer the desiccated thyroid. </a:t>
            </a:r>
          </a:p>
          <a:p>
            <a:r>
              <a:rPr lang="en-US" sz="2400" dirty="0"/>
              <a:t>Those who preferred desiccated thyroid were more likely to have autoimmune thyroid disease and had a slightly higher reverse T3, although neither of these were significant. </a:t>
            </a:r>
          </a:p>
        </p:txBody>
      </p:sp>
    </p:spTree>
    <p:extLst>
      <p:ext uri="{BB962C8B-B14F-4D97-AF65-F5344CB8AC3E}">
        <p14:creationId xmlns:p14="http://schemas.microsoft.com/office/powerpoint/2010/main" val="3262037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The study examined all patients with hypothyroidism on levothyroxine replacement, most of whom were doing well. </a:t>
            </a:r>
          </a:p>
          <a:p>
            <a:r>
              <a:rPr lang="en-US" sz="2400" dirty="0"/>
              <a:t>If the study used the subset of patients who were on levothyroxine replacement and feeling poor, I surmises that they would have done even better on desiccated thyroid. </a:t>
            </a:r>
          </a:p>
          <a:p>
            <a:r>
              <a:rPr lang="en-US" sz="2400" dirty="0"/>
              <a:t>Many of the patients who come to see me have a low quality-of-life on levothyroxine replacement. </a:t>
            </a:r>
          </a:p>
          <a:p>
            <a:r>
              <a:rPr lang="en-US" sz="2400" dirty="0"/>
              <a:t>If your doctor refuses to prescribe desiccated thyroid, show him the 2013 article or better yet, come out and see me.</a:t>
            </a:r>
          </a:p>
        </p:txBody>
      </p:sp>
    </p:spTree>
    <p:extLst>
      <p:ext uri="{BB962C8B-B14F-4D97-AF65-F5344CB8AC3E}">
        <p14:creationId xmlns:p14="http://schemas.microsoft.com/office/powerpoint/2010/main" val="1609111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21277AB7-2619-714F-B627-1597E04898EB}"/>
              </a:ext>
            </a:extLst>
          </p:cNvPr>
          <p:cNvSpPr>
            <a:spLocks noGrp="1" noChangeArrowheads="1"/>
          </p:cNvSpPr>
          <p:nvPr>
            <p:ph type="title"/>
          </p:nvPr>
        </p:nvSpPr>
        <p:spPr>
          <a:xfrm>
            <a:off x="685800" y="228600"/>
            <a:ext cx="7772400" cy="1143000"/>
          </a:xfrm>
        </p:spPr>
        <p:txBody>
          <a:bodyPr/>
          <a:lstStyle/>
          <a:p>
            <a:r>
              <a:rPr lang="en-US" altLang="en-US" dirty="0">
                <a:solidFill>
                  <a:srgbClr val="FFC000"/>
                </a:solidFill>
              </a:rPr>
              <a:t>Outline</a:t>
            </a:r>
          </a:p>
        </p:txBody>
      </p:sp>
      <p:sp>
        <p:nvSpPr>
          <p:cNvPr id="15362" name="Rectangle 3">
            <a:extLst>
              <a:ext uri="{FF2B5EF4-FFF2-40B4-BE49-F238E27FC236}">
                <a16:creationId xmlns:a16="http://schemas.microsoft.com/office/drawing/2014/main" id="{09C023BF-D412-5947-8DAC-A62A92EA3569}"/>
              </a:ext>
            </a:extLst>
          </p:cNvPr>
          <p:cNvSpPr>
            <a:spLocks noGrp="1" noChangeArrowheads="1"/>
          </p:cNvSpPr>
          <p:nvPr>
            <p:ph type="body" idx="1"/>
          </p:nvPr>
        </p:nvSpPr>
        <p:spPr>
          <a:xfrm>
            <a:off x="685800" y="1143000"/>
            <a:ext cx="7772400" cy="4114800"/>
          </a:xfrm>
        </p:spPr>
        <p:txBody>
          <a:bodyPr/>
          <a:lstStyle/>
          <a:p>
            <a:r>
              <a:rPr lang="en-US" altLang="en-US" sz="2400" dirty="0"/>
              <a:t>Which thyroid medicine is the best?</a:t>
            </a:r>
          </a:p>
          <a:p>
            <a:r>
              <a:rPr lang="en-US" altLang="en-US" sz="2400" dirty="0"/>
              <a:t>Importance of measuring T4/T3</a:t>
            </a:r>
          </a:p>
          <a:p>
            <a:r>
              <a:rPr lang="en-US" altLang="en-US" sz="2400" dirty="0"/>
              <a:t>What is the difference between desiccated thyroid and synthetic thyroid hormones? </a:t>
            </a:r>
          </a:p>
          <a:p>
            <a:pPr lvl="0"/>
            <a:r>
              <a:rPr lang="en-US" sz="2400" dirty="0"/>
              <a:t>New articles showing patients prefer desiccated thyroid</a:t>
            </a:r>
          </a:p>
          <a:p>
            <a:r>
              <a:rPr lang="en-US" sz="2400" dirty="0"/>
              <a:t>New thyroid hormone preparations</a:t>
            </a:r>
          </a:p>
          <a:p>
            <a:r>
              <a:rPr lang="en-US" sz="2400" dirty="0"/>
              <a:t>T3 alone?</a:t>
            </a:r>
          </a:p>
          <a:p>
            <a:pPr lvl="0"/>
            <a:r>
              <a:rPr lang="en-US" sz="2400" dirty="0"/>
              <a:t>Is rT3 important?</a:t>
            </a:r>
          </a:p>
          <a:p>
            <a:pPr lvl="0"/>
            <a:r>
              <a:rPr lang="en-US" sz="2400" dirty="0"/>
              <a:t>Does biotin affect thyroid tests?</a:t>
            </a:r>
          </a:p>
          <a:p>
            <a:r>
              <a:rPr lang="en-US" altLang="en-US" sz="2400" dirty="0"/>
              <a:t>Hypothyroidism diet?</a:t>
            </a:r>
          </a:p>
          <a:p>
            <a:pPr lvl="0"/>
            <a:endParaRPr lang="en-US" sz="2000" dirty="0"/>
          </a:p>
          <a:p>
            <a:pPr marL="0" indent="0">
              <a:buNone/>
            </a:pPr>
            <a:endParaRPr lang="en-US" alt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Shakir 2022 JCEM</a:t>
            </a:r>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96DC9D9B-FECE-3E82-1B9A-D7A0E48B9079}"/>
              </a:ext>
            </a:extLst>
          </p:cNvPr>
          <p:cNvPicPr>
            <a:picLocks noChangeAspect="1"/>
          </p:cNvPicPr>
          <p:nvPr/>
        </p:nvPicPr>
        <p:blipFill rotWithShape="1">
          <a:blip r:embed="rId3"/>
          <a:srcRect l="17709" t="11765" r="39216" b="53377"/>
          <a:stretch/>
        </p:blipFill>
        <p:spPr>
          <a:xfrm>
            <a:off x="1289554" y="1904999"/>
            <a:ext cx="3348038" cy="1524001"/>
          </a:xfrm>
          <a:prstGeom prst="rect">
            <a:avLst/>
          </a:prstGeom>
        </p:spPr>
      </p:pic>
    </p:spTree>
    <p:extLst>
      <p:ext uri="{BB962C8B-B14F-4D97-AF65-F5344CB8AC3E}">
        <p14:creationId xmlns:p14="http://schemas.microsoft.com/office/powerpoint/2010/main" val="58300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Methods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1295400" y="1490008"/>
            <a:ext cx="5943600" cy="3785652"/>
          </a:xfrm>
          <a:prstGeom prst="rect">
            <a:avLst/>
          </a:prstGeom>
        </p:spPr>
        <p:txBody>
          <a:bodyPr wrap="square">
            <a:spAutoFit/>
          </a:bodyPr>
          <a:lstStyle/>
          <a:p>
            <a:r>
              <a:rPr lang="en-US" b="1" dirty="0"/>
              <a:t> </a:t>
            </a:r>
            <a:endParaRPr lang="en-US" dirty="0"/>
          </a:p>
          <a:p>
            <a:pPr marL="342900" indent="-342900">
              <a:buFont typeface="Arial" panose="020B0604020202020204" pitchFamily="34" charset="0"/>
              <a:buChar char="•"/>
            </a:pPr>
            <a:r>
              <a:rPr lang="en-US" dirty="0"/>
              <a:t>This was a prospective, randomized, crossover study. </a:t>
            </a:r>
          </a:p>
          <a:p>
            <a:pPr marL="342900" indent="-342900">
              <a:buFont typeface="Arial" panose="020B0604020202020204" pitchFamily="34" charset="0"/>
              <a:buChar char="•"/>
            </a:pPr>
            <a:r>
              <a:rPr lang="en-US" dirty="0"/>
              <a:t>75 subjects completed the study. </a:t>
            </a:r>
          </a:p>
          <a:p>
            <a:pPr marL="342900" indent="-342900">
              <a:buFont typeface="Arial" panose="020B0604020202020204" pitchFamily="34" charset="0"/>
              <a:buChar char="•"/>
            </a:pPr>
            <a:r>
              <a:rPr lang="en-US" dirty="0"/>
              <a:t>There were 3 arms: DTE, LT4+T3 combination, and LT4</a:t>
            </a:r>
            <a:br>
              <a:rPr lang="en-US" dirty="0"/>
            </a:br>
            <a:r>
              <a:rPr lang="en-US" dirty="0"/>
              <a:t>alone and </a:t>
            </a:r>
            <a:r>
              <a:rPr lang="en-US" dirty="0">
                <a:solidFill>
                  <a:srgbClr val="FF0000"/>
                </a:solidFill>
              </a:rPr>
              <a:t>blinded</a:t>
            </a:r>
            <a:r>
              <a:rPr lang="en-US" dirty="0"/>
              <a:t> as to treatment. </a:t>
            </a:r>
          </a:p>
          <a:p>
            <a:pPr marL="342900" indent="-342900">
              <a:buFont typeface="Arial" panose="020B0604020202020204" pitchFamily="34" charset="0"/>
              <a:buChar char="•"/>
            </a:pPr>
            <a:r>
              <a:rPr lang="en-US" dirty="0"/>
              <a:t>Each subject was randomly allocated to one of these 3 arms for 12 weeks and then crossed over. </a:t>
            </a:r>
            <a:endParaRPr lang="en-US" dirty="0">
              <a:effectLst/>
            </a:endParaRPr>
          </a:p>
        </p:txBody>
      </p:sp>
    </p:spTree>
    <p:extLst>
      <p:ext uri="{BB962C8B-B14F-4D97-AF65-F5344CB8AC3E}">
        <p14:creationId xmlns:p14="http://schemas.microsoft.com/office/powerpoint/2010/main" val="29104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Huang 2021 Endocrine Society abstract</a:t>
            </a:r>
            <a:endParaRPr lang="en-US" dirty="0"/>
          </a:p>
        </p:txBody>
      </p:sp>
      <p:pic>
        <p:nvPicPr>
          <p:cNvPr id="1025" name="Picture 1" descr="page1image2092292784">
            <a:extLst>
              <a:ext uri="{FF2B5EF4-FFF2-40B4-BE49-F238E27FC236}">
                <a16:creationId xmlns:a16="http://schemas.microsoft.com/office/drawing/2014/main" id="{FCC3057D-95BF-2A43-8665-B8661D859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828800"/>
            <a:ext cx="79121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73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Results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6370975"/>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Overall, 45% of patients indicated they preferred desiccated thyroid as their first choice of treatment, 32% preferred LT4/T3 as their first choice, and 23%       preferred LT4 alone.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There was no significant difference between the 3 arms on the thyroid symptom questionnaire (p=.32).</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the secondary endpoints of weight, general health, depression (assessed using the Beck Depression Inventory), memory (Wechsler Memory Scale), lipids, and thyroid function, again, there were no significant differences between groups in any of the measures.</a:t>
            </a:r>
          </a:p>
          <a:p>
            <a:pPr marL="342900" indent="-342900">
              <a:buFont typeface="Arial" panose="020B0604020202020204" pitchFamily="34" charset="0"/>
              <a:buChar char="•"/>
            </a:pPr>
            <a:r>
              <a:rPr lang="en-US" dirty="0"/>
              <a:t>Polymorphisms did not affect outcomes</a:t>
            </a:r>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1945889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Hoang gave a Product talk at the 2021 Endocrine Society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1244600"/>
            <a:ext cx="8407400" cy="3785652"/>
          </a:xfrm>
          <a:prstGeom prst="rect">
            <a:avLst/>
          </a:prstGeom>
        </p:spPr>
        <p:txBody>
          <a:bodyPr wrap="square">
            <a:sp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Sponsored by </a:t>
            </a:r>
            <a:r>
              <a:rPr lang="en-US" dirty="0" err="1"/>
              <a:t>Acella</a:t>
            </a:r>
            <a:endParaRPr lang="en-US" dirty="0"/>
          </a:p>
          <a:p>
            <a:pPr marL="342900" indent="-342900">
              <a:buFont typeface="Arial" panose="020B0604020202020204" pitchFamily="34" charset="0"/>
              <a:buChar char="•"/>
            </a:pPr>
            <a:r>
              <a:rPr lang="en-US" dirty="0"/>
              <a:t>Well-attended</a:t>
            </a:r>
          </a:p>
          <a:p>
            <a:pPr marL="342900" indent="-342900">
              <a:buFont typeface="Arial" panose="020B0604020202020204" pitchFamily="34" charset="0"/>
              <a:buChar char="•"/>
            </a:pPr>
            <a:r>
              <a:rPr lang="en-US" dirty="0"/>
              <a:t>Advocated for once a day desiccated thyroid use</a:t>
            </a:r>
          </a:p>
          <a:p>
            <a:pPr marL="342900" indent="-342900">
              <a:buFont typeface="Arial" panose="020B0604020202020204" pitchFamily="34" charset="0"/>
              <a:buChar char="•"/>
            </a:pPr>
            <a:r>
              <a:rPr lang="en-US" dirty="0"/>
              <a:t>Advocated for monitoring TSH</a:t>
            </a:r>
          </a:p>
          <a:p>
            <a:pPr marL="342900" indent="-342900">
              <a:buFont typeface="Arial" panose="020B0604020202020204" pitchFamily="34" charset="0"/>
              <a:buChar char="•"/>
            </a:pPr>
            <a:r>
              <a:rPr lang="en-US" dirty="0"/>
              <a:t>Mentioned several other articles showing increased patient satisfaction on desiccated thyroid.</a:t>
            </a:r>
          </a:p>
          <a:p>
            <a:endParaRPr lang="en-US" dirty="0"/>
          </a:p>
          <a:p>
            <a:pPr marL="342900" indent="-342900">
              <a:buFont typeface="Arial" panose="020B0604020202020204" pitchFamily="34" charset="0"/>
              <a:buChar char="•"/>
            </a:pPr>
            <a:endParaRPr lang="en-US" dirty="0"/>
          </a:p>
          <a:p>
            <a:endParaRPr lang="en-US" dirty="0">
              <a:effectLst/>
            </a:endParaRPr>
          </a:p>
        </p:txBody>
      </p:sp>
      <p:pic>
        <p:nvPicPr>
          <p:cNvPr id="4" name="Picture 3">
            <a:extLst>
              <a:ext uri="{FF2B5EF4-FFF2-40B4-BE49-F238E27FC236}">
                <a16:creationId xmlns:a16="http://schemas.microsoft.com/office/drawing/2014/main" id="{6F6D6835-197B-A445-A156-415A10376C64}"/>
              </a:ext>
            </a:extLst>
          </p:cNvPr>
          <p:cNvPicPr>
            <a:picLocks noChangeAspect="1"/>
          </p:cNvPicPr>
          <p:nvPr/>
        </p:nvPicPr>
        <p:blipFill>
          <a:blip r:embed="rId3"/>
          <a:stretch>
            <a:fillRect/>
          </a:stretch>
        </p:blipFill>
        <p:spPr>
          <a:xfrm>
            <a:off x="1066800" y="3951280"/>
            <a:ext cx="5715000" cy="2636971"/>
          </a:xfrm>
          <a:prstGeom prst="rect">
            <a:avLst/>
          </a:prstGeom>
        </p:spPr>
      </p:pic>
    </p:spTree>
    <p:extLst>
      <p:ext uri="{BB962C8B-B14F-4D97-AF65-F5344CB8AC3E}">
        <p14:creationId xmlns:p14="http://schemas.microsoft.com/office/powerpoint/2010/main" val="3594251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Hoang’s comments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5632311"/>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Subgroup analysis based on the scores of symptom questionnaires, we found that symptomatic patients on LT4 improved while being treated with LT4/T3 or desiccated thyroid</a:t>
            </a:r>
          </a:p>
          <a:p>
            <a:pPr marL="342900" indent="-342900">
              <a:buFont typeface="Arial" panose="020B0604020202020204" pitchFamily="34" charset="0"/>
              <a:buChar char="•"/>
            </a:pPr>
            <a:r>
              <a:rPr lang="en-US" dirty="0"/>
              <a:t>Reports of improvements in switching to desiccated thyroid were notable, Hoang added. "Many patients when switched from LT4 to desiccated thyroid extract said they felt much better, [with] more energy, less mental fogginess, a better outlook, less flair of lupus symptoms, easier to lose weight, etc."</a:t>
            </a:r>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235946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Dr. Friedman’s comments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6740307"/>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Advantage of the study is that it was blinded.</a:t>
            </a:r>
          </a:p>
          <a:p>
            <a:pPr marL="342900" indent="-342900">
              <a:buFont typeface="Arial" panose="020B0604020202020204" pitchFamily="34" charset="0"/>
              <a:buChar char="•"/>
            </a:pPr>
            <a:r>
              <a:rPr lang="en-US" dirty="0"/>
              <a:t>Small number of participants, but clearly desiccated thyroid was more preferred with a low number preferring  L-T4 alone.</a:t>
            </a:r>
          </a:p>
          <a:p>
            <a:pPr marL="342900" indent="-342900">
              <a:buFont typeface="Arial" panose="020B0604020202020204" pitchFamily="34" charset="0"/>
              <a:buChar char="•"/>
            </a:pPr>
            <a:r>
              <a:rPr lang="en-US" dirty="0"/>
              <a:t>Didn’t pick patients specifically with hypothyroid symptoms. </a:t>
            </a:r>
          </a:p>
          <a:p>
            <a:pPr marL="342900" indent="-342900">
              <a:buFont typeface="Arial" panose="020B0604020202020204" pitchFamily="34" charset="0"/>
              <a:buChar char="•"/>
            </a:pPr>
            <a:r>
              <a:rPr lang="en-US" dirty="0"/>
              <a:t>Probably those with hypothyroid symptoms will likely have more pronounced.</a:t>
            </a:r>
          </a:p>
          <a:p>
            <a:pPr marL="342900" indent="-342900">
              <a:buFont typeface="Arial" panose="020B0604020202020204" pitchFamily="34" charset="0"/>
              <a:buChar char="•"/>
            </a:pPr>
            <a:r>
              <a:rPr lang="en-US" dirty="0"/>
              <a:t>Desiccated thyroid should be given twice a day, this was only once a day.</a:t>
            </a:r>
          </a:p>
          <a:p>
            <a:pPr marL="342900" indent="-342900">
              <a:buFont typeface="Arial" panose="020B0604020202020204" pitchFamily="34" charset="0"/>
              <a:buChar char="•"/>
            </a:pPr>
            <a:r>
              <a:rPr lang="en-US" dirty="0"/>
              <a:t>Huang gives desiccated thyroid to have a normal TSH, Dr. Friedman aims for a normal to high freeT4 and freeT3 and can have a suppressed TSH.</a:t>
            </a:r>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161691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Desiccated Thyroid Articles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1938992"/>
          </a:xfrm>
          <a:prstGeom prst="rect">
            <a:avLst/>
          </a:prstGeom>
        </p:spPr>
        <p:txBody>
          <a:bodyPr wrap="square">
            <a:spAutoFit/>
          </a:bodyPr>
          <a:lstStyle/>
          <a:p>
            <a:endParaRPr lang="en-US" dirty="0"/>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pic>
        <p:nvPicPr>
          <p:cNvPr id="4" name="Picture 3">
            <a:extLst>
              <a:ext uri="{FF2B5EF4-FFF2-40B4-BE49-F238E27FC236}">
                <a16:creationId xmlns:a16="http://schemas.microsoft.com/office/drawing/2014/main" id="{492A2CB7-7181-4646-9FAD-19EF7827F2C5}"/>
              </a:ext>
            </a:extLst>
          </p:cNvPr>
          <p:cNvPicPr>
            <a:picLocks noChangeAspect="1"/>
          </p:cNvPicPr>
          <p:nvPr/>
        </p:nvPicPr>
        <p:blipFill rotWithShape="1">
          <a:blip r:embed="rId3"/>
          <a:srcRect l="21428" t="32222" r="21958" b="20371"/>
          <a:stretch/>
        </p:blipFill>
        <p:spPr>
          <a:xfrm>
            <a:off x="625733" y="1872357"/>
            <a:ext cx="8056305" cy="3614043"/>
          </a:xfrm>
          <a:prstGeom prst="rect">
            <a:avLst/>
          </a:prstGeom>
        </p:spPr>
      </p:pic>
    </p:spTree>
    <p:extLst>
      <p:ext uri="{BB962C8B-B14F-4D97-AF65-F5344CB8AC3E}">
        <p14:creationId xmlns:p14="http://schemas.microsoft.com/office/powerpoint/2010/main" val="2105617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2755939"/>
            <a:ext cx="8407400" cy="2000548"/>
          </a:xfrm>
          <a:prstGeom prst="rect">
            <a:avLst/>
          </a:prstGeom>
        </p:spPr>
        <p:txBody>
          <a:bodyPr wrap="square">
            <a:spAutoFit/>
          </a:bodyPr>
          <a:lstStyle/>
          <a:p>
            <a:pPr marL="342900" indent="-342900">
              <a:buFont typeface="Arial" panose="020B0604020202020204" pitchFamily="34" charset="0"/>
              <a:buChar char="•"/>
            </a:pPr>
            <a:r>
              <a:rPr lang="en-US" sz="2000" dirty="0"/>
              <a:t>Patients were started on a combination therapy if they complained of hypothyroid signs and symptoms despite optimal trials of LT4 monotherapy for at least 1 year and if they continued to have low normal FT3 (2.5–3 </a:t>
            </a:r>
            <a:r>
              <a:rPr lang="el-GR" sz="2000" dirty="0"/>
              <a:t>μ</a:t>
            </a:r>
            <a:r>
              <a:rPr lang="en-US" sz="2000" dirty="0"/>
              <a:t>IU/mL).Then natural or synthetic T4/T3 was chosen based on physician and patient preferences.</a:t>
            </a:r>
          </a:p>
          <a:p>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7" name="Picture 6">
            <a:extLst>
              <a:ext uri="{FF2B5EF4-FFF2-40B4-BE49-F238E27FC236}">
                <a16:creationId xmlns:a16="http://schemas.microsoft.com/office/drawing/2014/main" id="{F4D81CDB-4D8E-2D42-A724-2EC46A83526C}"/>
              </a:ext>
            </a:extLst>
          </p:cNvPr>
          <p:cNvPicPr>
            <a:picLocks noChangeAspect="1"/>
          </p:cNvPicPr>
          <p:nvPr/>
        </p:nvPicPr>
        <p:blipFill>
          <a:blip r:embed="rId3"/>
          <a:stretch>
            <a:fillRect/>
          </a:stretch>
        </p:blipFill>
        <p:spPr>
          <a:xfrm>
            <a:off x="2710947" y="4362113"/>
            <a:ext cx="3899906" cy="2398752"/>
          </a:xfrm>
          <a:prstGeom prst="rect">
            <a:avLst/>
          </a:prstGeom>
        </p:spPr>
      </p:pic>
      <p:sp>
        <p:nvSpPr>
          <p:cNvPr id="8" name="Rectangle 7">
            <a:extLst>
              <a:ext uri="{FF2B5EF4-FFF2-40B4-BE49-F238E27FC236}">
                <a16:creationId xmlns:a16="http://schemas.microsoft.com/office/drawing/2014/main" id="{433AFEC3-B3D7-024E-8040-DFA50958D713}"/>
              </a:ext>
            </a:extLst>
          </p:cNvPr>
          <p:cNvSpPr/>
          <p:nvPr/>
        </p:nvSpPr>
        <p:spPr>
          <a:xfrm>
            <a:off x="368300" y="2099993"/>
            <a:ext cx="8534400" cy="461665"/>
          </a:xfrm>
          <a:prstGeom prst="rect">
            <a:avLst/>
          </a:prstGeom>
        </p:spPr>
        <p:txBody>
          <a:bodyPr wrap="square">
            <a:spAutoFit/>
          </a:bodyPr>
          <a:lstStyle/>
          <a:p>
            <a:r>
              <a:rPr lang="en-US" dirty="0">
                <a:latin typeface="Times" pitchFamily="2" charset="0"/>
              </a:rPr>
              <a:t>Southern Medical Journal </a:t>
            </a:r>
            <a:r>
              <a:rPr lang="en-US" dirty="0">
                <a:latin typeface="Helvetica" pitchFamily="2" charset="0"/>
              </a:rPr>
              <a:t>• </a:t>
            </a:r>
            <a:r>
              <a:rPr lang="en-US" dirty="0">
                <a:latin typeface="Times" pitchFamily="2" charset="0"/>
              </a:rPr>
              <a:t>Volume 111, Number 6, June 2018</a:t>
            </a:r>
            <a:endParaRPr lang="en-US" dirty="0">
              <a:effectLst/>
              <a:latin typeface="Times" pitchFamily="2" charset="0"/>
            </a:endParaRPr>
          </a:p>
        </p:txBody>
      </p:sp>
      <p:pic>
        <p:nvPicPr>
          <p:cNvPr id="10" name="Picture 9">
            <a:extLst>
              <a:ext uri="{FF2B5EF4-FFF2-40B4-BE49-F238E27FC236}">
                <a16:creationId xmlns:a16="http://schemas.microsoft.com/office/drawing/2014/main" id="{8157B573-A22B-B248-9F53-4D890AC774E2}"/>
              </a:ext>
            </a:extLst>
          </p:cNvPr>
          <p:cNvPicPr>
            <a:picLocks noChangeAspect="1"/>
          </p:cNvPicPr>
          <p:nvPr/>
        </p:nvPicPr>
        <p:blipFill rotWithShape="1">
          <a:blip r:embed="rId4"/>
          <a:srcRect l="30833" t="25985" r="17500" b="47037"/>
          <a:stretch/>
        </p:blipFill>
        <p:spPr>
          <a:xfrm>
            <a:off x="2369247" y="862214"/>
            <a:ext cx="4405506" cy="1197723"/>
          </a:xfrm>
          <a:prstGeom prst="rect">
            <a:avLst/>
          </a:prstGeom>
        </p:spPr>
      </p:pic>
    </p:spTree>
    <p:extLst>
      <p:ext uri="{BB962C8B-B14F-4D97-AF65-F5344CB8AC3E}">
        <p14:creationId xmlns:p14="http://schemas.microsoft.com/office/powerpoint/2010/main" val="3588273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2755939"/>
            <a:ext cx="8407400" cy="1569660"/>
          </a:xfrm>
          <a:prstGeom prst="rect">
            <a:avLst/>
          </a:prstGeom>
        </p:spPr>
        <p:txBody>
          <a:bodyPr wrap="square">
            <a:spAutoFit/>
          </a:bodyPr>
          <a:lstStyle/>
          <a:p>
            <a:pPr marL="342900" indent="-342900">
              <a:buFont typeface="Arial" panose="020B0604020202020204" pitchFamily="34" charset="0"/>
              <a:buChar char="•"/>
            </a:pPr>
            <a:r>
              <a:rPr lang="en-US" sz="1600" b="0" i="0" u="none" strike="noStrike" dirty="0">
                <a:solidFill>
                  <a:schemeClr val="tx2"/>
                </a:solidFill>
                <a:effectLst/>
                <a:latin typeface="Cambria" panose="02040503050406030204" pitchFamily="18" charset="0"/>
              </a:rPr>
              <a:t>In our subset population, the symptoms of hypothyroidism improved significantly with no increase in hyperthyroidism. </a:t>
            </a:r>
          </a:p>
          <a:p>
            <a:pPr marL="342900" indent="-342900">
              <a:buFont typeface="Arial" panose="020B0604020202020204" pitchFamily="34" charset="0"/>
              <a:buChar char="•"/>
            </a:pPr>
            <a:r>
              <a:rPr lang="en-US" sz="1600" b="0" i="0" u="none" strike="noStrike" dirty="0">
                <a:solidFill>
                  <a:schemeClr val="tx2"/>
                </a:solidFill>
                <a:effectLst/>
                <a:latin typeface="Cambria" panose="02040503050406030204" pitchFamily="18" charset="0"/>
              </a:rPr>
              <a:t>The abnormally low TSH and elevated FT4 and FT3 levels persisted only for a short duration because of dosage adjustments and varied among patients. </a:t>
            </a:r>
          </a:p>
          <a:p>
            <a:pPr marL="342900" indent="-342900">
              <a:buFont typeface="Arial" panose="020B0604020202020204" pitchFamily="34" charset="0"/>
              <a:buChar char="•"/>
            </a:pPr>
            <a:r>
              <a:rPr lang="en-US" sz="1600" b="0" i="0" u="none" strike="noStrike" dirty="0">
                <a:solidFill>
                  <a:schemeClr val="tx2"/>
                </a:solidFill>
                <a:effectLst/>
                <a:latin typeface="Cambria" panose="02040503050406030204" pitchFamily="18" charset="0"/>
              </a:rPr>
              <a:t>We did not find any difference in levels in patients according to the etiology of hypothyroidism.</a:t>
            </a:r>
            <a:endParaRPr lang="en-US" dirty="0">
              <a:solidFill>
                <a:schemeClr val="tx2"/>
              </a:solidFill>
            </a:endParaRPr>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8" name="Rectangle 7">
            <a:extLst>
              <a:ext uri="{FF2B5EF4-FFF2-40B4-BE49-F238E27FC236}">
                <a16:creationId xmlns:a16="http://schemas.microsoft.com/office/drawing/2014/main" id="{433AFEC3-B3D7-024E-8040-DFA50958D713}"/>
              </a:ext>
            </a:extLst>
          </p:cNvPr>
          <p:cNvSpPr/>
          <p:nvPr/>
        </p:nvSpPr>
        <p:spPr>
          <a:xfrm>
            <a:off x="368300" y="2099993"/>
            <a:ext cx="8534400" cy="461665"/>
          </a:xfrm>
          <a:prstGeom prst="rect">
            <a:avLst/>
          </a:prstGeom>
        </p:spPr>
        <p:txBody>
          <a:bodyPr wrap="square">
            <a:spAutoFit/>
          </a:bodyPr>
          <a:lstStyle/>
          <a:p>
            <a:r>
              <a:rPr lang="en-US" dirty="0">
                <a:latin typeface="Times" pitchFamily="2" charset="0"/>
              </a:rPr>
              <a:t>Southern Medical Journal </a:t>
            </a:r>
            <a:r>
              <a:rPr lang="en-US" dirty="0">
                <a:latin typeface="Helvetica" pitchFamily="2" charset="0"/>
              </a:rPr>
              <a:t>• </a:t>
            </a:r>
            <a:r>
              <a:rPr lang="en-US" dirty="0">
                <a:latin typeface="Times" pitchFamily="2" charset="0"/>
              </a:rPr>
              <a:t>Volume 111, Number 6, June 2018</a:t>
            </a:r>
            <a:endParaRPr lang="en-US" dirty="0">
              <a:effectLst/>
              <a:latin typeface="Times" pitchFamily="2" charset="0"/>
            </a:endParaRPr>
          </a:p>
        </p:txBody>
      </p:sp>
      <p:pic>
        <p:nvPicPr>
          <p:cNvPr id="10" name="Picture 9">
            <a:extLst>
              <a:ext uri="{FF2B5EF4-FFF2-40B4-BE49-F238E27FC236}">
                <a16:creationId xmlns:a16="http://schemas.microsoft.com/office/drawing/2014/main" id="{8157B573-A22B-B248-9F53-4D890AC774E2}"/>
              </a:ext>
            </a:extLst>
          </p:cNvPr>
          <p:cNvPicPr>
            <a:picLocks noChangeAspect="1"/>
          </p:cNvPicPr>
          <p:nvPr/>
        </p:nvPicPr>
        <p:blipFill rotWithShape="1">
          <a:blip r:embed="rId3"/>
          <a:srcRect l="30833" t="25985" r="17500" b="47037"/>
          <a:stretch/>
        </p:blipFill>
        <p:spPr>
          <a:xfrm>
            <a:off x="2369247" y="862214"/>
            <a:ext cx="4405506" cy="1197723"/>
          </a:xfrm>
          <a:prstGeom prst="rect">
            <a:avLst/>
          </a:prstGeom>
        </p:spPr>
      </p:pic>
    </p:spTree>
    <p:extLst>
      <p:ext uri="{BB962C8B-B14F-4D97-AF65-F5344CB8AC3E}">
        <p14:creationId xmlns:p14="http://schemas.microsoft.com/office/powerpoint/2010/main" val="63873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3C73B7-DE6D-DC43-AB57-4A8B10E5A017}"/>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Thyroid</a:t>
            </a:r>
          </a:p>
        </p:txBody>
      </p:sp>
      <p:pic>
        <p:nvPicPr>
          <p:cNvPr id="3" name="Picture 2">
            <a:extLst>
              <a:ext uri="{FF2B5EF4-FFF2-40B4-BE49-F238E27FC236}">
                <a16:creationId xmlns:a16="http://schemas.microsoft.com/office/drawing/2014/main" id="{31B3B691-31D7-8D4D-88D2-5A0D5FA6F54F}"/>
              </a:ext>
            </a:extLst>
          </p:cNvPr>
          <p:cNvPicPr>
            <a:picLocks noChangeAspect="1"/>
          </p:cNvPicPr>
          <p:nvPr/>
        </p:nvPicPr>
        <p:blipFill>
          <a:blip r:embed="rId3"/>
          <a:stretch>
            <a:fillRect/>
          </a:stretch>
        </p:blipFill>
        <p:spPr>
          <a:xfrm>
            <a:off x="2121172" y="2057400"/>
            <a:ext cx="5104856" cy="2870200"/>
          </a:xfrm>
          <a:prstGeom prst="rect">
            <a:avLst/>
          </a:prstGeom>
        </p:spPr>
      </p:pic>
    </p:spTree>
    <p:extLst>
      <p:ext uri="{BB962C8B-B14F-4D97-AF65-F5344CB8AC3E}">
        <p14:creationId xmlns:p14="http://schemas.microsoft.com/office/powerpoint/2010/main" val="402275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302A4C90-9FE1-304E-BD0E-73F9611D8E86}"/>
              </a:ext>
            </a:extLst>
          </p:cNvPr>
          <p:cNvPicPr>
            <a:picLocks noChangeAspect="1"/>
          </p:cNvPicPr>
          <p:nvPr/>
        </p:nvPicPr>
        <p:blipFill rotWithShape="1">
          <a:blip r:embed="rId3"/>
          <a:srcRect l="30834" t="18889" r="20000" b="6950"/>
          <a:stretch/>
        </p:blipFill>
        <p:spPr>
          <a:xfrm>
            <a:off x="1219199" y="1113135"/>
            <a:ext cx="6795241" cy="5765427"/>
          </a:xfrm>
          <a:prstGeom prst="rect">
            <a:avLst/>
          </a:prstGeom>
        </p:spPr>
      </p:pic>
    </p:spTree>
    <p:extLst>
      <p:ext uri="{BB962C8B-B14F-4D97-AF65-F5344CB8AC3E}">
        <p14:creationId xmlns:p14="http://schemas.microsoft.com/office/powerpoint/2010/main" val="62533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FD3A868C-A23B-FA45-87C8-6BCE6F4816A1}"/>
              </a:ext>
            </a:extLst>
          </p:cNvPr>
          <p:cNvPicPr>
            <a:picLocks noChangeAspect="1"/>
          </p:cNvPicPr>
          <p:nvPr/>
        </p:nvPicPr>
        <p:blipFill rotWithShape="1">
          <a:blip r:embed="rId3"/>
          <a:srcRect l="18334" t="26296" r="13333" b="6950"/>
          <a:stretch/>
        </p:blipFill>
        <p:spPr>
          <a:xfrm>
            <a:off x="1447800" y="914401"/>
            <a:ext cx="5791200" cy="3182236"/>
          </a:xfrm>
          <a:prstGeom prst="rect">
            <a:avLst/>
          </a:prstGeom>
        </p:spPr>
      </p:pic>
      <p:sp>
        <p:nvSpPr>
          <p:cNvPr id="5" name="Rectangle 4">
            <a:extLst>
              <a:ext uri="{FF2B5EF4-FFF2-40B4-BE49-F238E27FC236}">
                <a16:creationId xmlns:a16="http://schemas.microsoft.com/office/drawing/2014/main" id="{18CB79CE-A817-A248-94C2-DF1C242661BC}"/>
              </a:ext>
            </a:extLst>
          </p:cNvPr>
          <p:cNvSpPr/>
          <p:nvPr/>
        </p:nvSpPr>
        <p:spPr>
          <a:xfrm>
            <a:off x="914400" y="4397455"/>
            <a:ext cx="6762750" cy="1569660"/>
          </a:xfrm>
          <a:prstGeom prst="rect">
            <a:avLst/>
          </a:prstGeom>
        </p:spPr>
        <p:txBody>
          <a:bodyPr wrap="square">
            <a:spAutoFit/>
          </a:bodyPr>
          <a:lstStyle/>
          <a:p>
            <a:pPr marL="342900" indent="-342900">
              <a:buFont typeface="Arial" panose="020B0604020202020204" pitchFamily="34" charset="0"/>
              <a:buChar char="•"/>
            </a:pPr>
            <a:r>
              <a:rPr lang="en-US" dirty="0">
                <a:latin typeface="Helvetica" pitchFamily="2" charset="0"/>
              </a:rPr>
              <a:t>They conducted a mixed-methods study by evaluating the content of online posts from three popular hypothyroidism forums from patients currently taking DTE (n = 673).</a:t>
            </a:r>
            <a:endParaRPr lang="en-US" dirty="0">
              <a:effectLst/>
              <a:latin typeface="Helvetica" pitchFamily="2" charset="0"/>
            </a:endParaRPr>
          </a:p>
        </p:txBody>
      </p:sp>
    </p:spTree>
    <p:extLst>
      <p:ext uri="{BB962C8B-B14F-4D97-AF65-F5344CB8AC3E}">
        <p14:creationId xmlns:p14="http://schemas.microsoft.com/office/powerpoint/2010/main" val="1797472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FD3A868C-A23B-FA45-87C8-6BCE6F4816A1}"/>
              </a:ext>
            </a:extLst>
          </p:cNvPr>
          <p:cNvPicPr>
            <a:picLocks noChangeAspect="1"/>
          </p:cNvPicPr>
          <p:nvPr/>
        </p:nvPicPr>
        <p:blipFill rotWithShape="1">
          <a:blip r:embed="rId3"/>
          <a:srcRect l="18334" t="26296" r="13333" b="41270"/>
          <a:stretch/>
        </p:blipFill>
        <p:spPr>
          <a:xfrm>
            <a:off x="1447800" y="914401"/>
            <a:ext cx="5791200" cy="1546144"/>
          </a:xfrm>
          <a:prstGeom prst="rect">
            <a:avLst/>
          </a:prstGeom>
        </p:spPr>
      </p:pic>
      <p:sp>
        <p:nvSpPr>
          <p:cNvPr id="5" name="Rectangle 4">
            <a:extLst>
              <a:ext uri="{FF2B5EF4-FFF2-40B4-BE49-F238E27FC236}">
                <a16:creationId xmlns:a16="http://schemas.microsoft.com/office/drawing/2014/main" id="{18CB79CE-A817-A248-94C2-DF1C242661BC}"/>
              </a:ext>
            </a:extLst>
          </p:cNvPr>
          <p:cNvSpPr/>
          <p:nvPr/>
        </p:nvSpPr>
        <p:spPr>
          <a:xfrm>
            <a:off x="304801" y="2686487"/>
            <a:ext cx="8724900" cy="4093428"/>
          </a:xfrm>
          <a:prstGeom prst="rect">
            <a:avLst/>
          </a:prstGeom>
        </p:spPr>
        <p:txBody>
          <a:bodyPr wrap="square">
            <a:spAutoFit/>
          </a:bodyPr>
          <a:lstStyle/>
          <a:p>
            <a:pPr marL="342900" indent="-342900">
              <a:buFont typeface="Arial" panose="020B0604020202020204" pitchFamily="34" charset="0"/>
              <a:buChar char="•"/>
            </a:pPr>
            <a:r>
              <a:rPr lang="en-US" sz="2000" dirty="0"/>
              <a:t>Nearly half (46%) of the patients reported that a clinician initially drove their interest in trying DTE. </a:t>
            </a:r>
          </a:p>
          <a:p>
            <a:pPr marL="342900" indent="-342900">
              <a:buFont typeface="Arial" panose="020B0604020202020204" pitchFamily="34" charset="0"/>
              <a:buChar char="•"/>
            </a:pPr>
            <a:r>
              <a:rPr lang="en-US" sz="2000" dirty="0"/>
              <a:t>Patients described many reasons for switching from a previous therapeutic approach to DTE, including lack of improvement in hypothyroidism-related symptoms (58%) and the development of side effects (22%). </a:t>
            </a:r>
          </a:p>
          <a:p>
            <a:pPr marL="342900" indent="-342900">
              <a:buFont typeface="Arial" panose="020B0604020202020204" pitchFamily="34" charset="0"/>
              <a:buChar char="•"/>
            </a:pPr>
            <a:r>
              <a:rPr lang="en-US" sz="2000" dirty="0"/>
              <a:t>The majority of patients described DTE as moderately to majorly effective overall (81%) and more effective than the previous therapy (77%). </a:t>
            </a:r>
          </a:p>
          <a:p>
            <a:pPr marL="342900" indent="-342900">
              <a:buFont typeface="Arial" panose="020B0604020202020204" pitchFamily="34" charset="0"/>
              <a:buChar char="•"/>
            </a:pPr>
            <a:r>
              <a:rPr lang="en-US" sz="2000" dirty="0"/>
              <a:t>The most frequently described benefits associated with DTE use were an improvement in symptoms (56%) and a change in overall well-being (34%). </a:t>
            </a:r>
          </a:p>
          <a:p>
            <a:pPr marL="342900" indent="-342900">
              <a:buFont typeface="Arial" panose="020B0604020202020204" pitchFamily="34" charset="0"/>
              <a:buChar char="•"/>
            </a:pPr>
            <a:r>
              <a:rPr lang="en-US" sz="2000" dirty="0"/>
              <a:t>One-fifth of patients described side effects related to the use of DTE.</a:t>
            </a:r>
          </a:p>
        </p:txBody>
      </p:sp>
    </p:spTree>
    <p:extLst>
      <p:ext uri="{BB962C8B-B14F-4D97-AF65-F5344CB8AC3E}">
        <p14:creationId xmlns:p14="http://schemas.microsoft.com/office/powerpoint/2010/main" val="370925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3665835"/>
            <a:ext cx="8724900" cy="3416320"/>
          </a:xfrm>
          <a:prstGeom prst="rect">
            <a:avLst/>
          </a:prstGeom>
        </p:spPr>
        <p:txBody>
          <a:bodyPr wrap="square">
            <a:spAutoFit/>
          </a:bodyPr>
          <a:lstStyle/>
          <a:p>
            <a:pPr marL="342900" indent="-342900">
              <a:buFont typeface="Arial" panose="020B0604020202020204" pitchFamily="34" charset="0"/>
              <a:buChar char="•"/>
            </a:pPr>
            <a:r>
              <a:rPr lang="en-US" dirty="0"/>
              <a:t>Methods: An online survey for hypothyroid patients was posted on the American Thyroid Association Web site and forwarded to multiple groups. </a:t>
            </a:r>
          </a:p>
          <a:p>
            <a:pPr marL="342900" indent="-342900">
              <a:buFont typeface="Arial" panose="020B0604020202020204" pitchFamily="34" charset="0"/>
              <a:buChar char="•"/>
            </a:pPr>
            <a:r>
              <a:rPr lang="en-US" dirty="0"/>
              <a:t>Respondents were asked to rank satisfaction with their treatment for hypothyroidism and their treating physician</a:t>
            </a:r>
          </a:p>
          <a:p>
            <a:pPr marL="342900" indent="-342900">
              <a:buFont typeface="Arial" panose="020B0604020202020204" pitchFamily="34" charset="0"/>
              <a:buChar char="•"/>
            </a:pPr>
            <a:r>
              <a:rPr lang="en-US" dirty="0"/>
              <a:t>Respondents reported the therapy they were taking, categorized as LT4, LT4 and liothyronine (LT4 +LT3), or desiccated thyroid extract (DTE).</a:t>
            </a:r>
          </a:p>
          <a:p>
            <a:endParaRPr lang="en-US" dirty="0"/>
          </a:p>
        </p:txBody>
      </p:sp>
      <p:pic>
        <p:nvPicPr>
          <p:cNvPr id="4" name="Picture 3">
            <a:extLst>
              <a:ext uri="{FF2B5EF4-FFF2-40B4-BE49-F238E27FC236}">
                <a16:creationId xmlns:a16="http://schemas.microsoft.com/office/drawing/2014/main" id="{8D7251BA-3937-D240-97C5-685344AA0BF0}"/>
              </a:ext>
            </a:extLst>
          </p:cNvPr>
          <p:cNvPicPr>
            <a:picLocks noChangeAspect="1"/>
          </p:cNvPicPr>
          <p:nvPr/>
        </p:nvPicPr>
        <p:blipFill rotWithShape="1">
          <a:blip r:embed="rId3"/>
          <a:srcRect l="15000" t="20415" r="22500" b="27778"/>
          <a:stretch/>
        </p:blipFill>
        <p:spPr>
          <a:xfrm>
            <a:off x="1371600" y="943570"/>
            <a:ext cx="5715000" cy="2664678"/>
          </a:xfrm>
          <a:prstGeom prst="rect">
            <a:avLst/>
          </a:prstGeom>
        </p:spPr>
      </p:pic>
    </p:spTree>
    <p:extLst>
      <p:ext uri="{BB962C8B-B14F-4D97-AF65-F5344CB8AC3E}">
        <p14:creationId xmlns:p14="http://schemas.microsoft.com/office/powerpoint/2010/main" val="412655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3288774"/>
            <a:ext cx="8724900" cy="3785652"/>
          </a:xfrm>
          <a:prstGeom prst="rect">
            <a:avLst/>
          </a:prstGeom>
        </p:spPr>
        <p:txBody>
          <a:bodyPr wrap="square">
            <a:spAutoFit/>
          </a:bodyPr>
          <a:lstStyle/>
          <a:p>
            <a:pPr marL="342900" indent="-342900">
              <a:buFont typeface="Arial" panose="020B0604020202020204" pitchFamily="34" charset="0"/>
              <a:buChar char="•"/>
            </a:pPr>
            <a:r>
              <a:rPr lang="en-US" dirty="0"/>
              <a:t>Individuals taking DTE reported a higher median treatment satisfaction of 7 (IQR = 5–9) compared to other treatments.</a:t>
            </a:r>
          </a:p>
          <a:p>
            <a:pPr marL="342900" indent="-342900">
              <a:buFont typeface="Arial" panose="020B0604020202020204" pitchFamily="34" charset="0"/>
              <a:buChar char="•"/>
            </a:pPr>
            <a:r>
              <a:rPr lang="en-US" dirty="0"/>
              <a:t>At the same time, the LT4 treatment group exhibited the lowest satisfaction of 5 (IQR = 3–7), and for the LT4 + LT3 treatment group, satisfaction was 6 (IQR = 3–8).</a:t>
            </a:r>
          </a:p>
          <a:p>
            <a:pPr marL="342900" indent="-342900">
              <a:buFont typeface="Arial" panose="020B0604020202020204" pitchFamily="34" charset="0"/>
              <a:buChar char="•"/>
            </a:pPr>
            <a:r>
              <a:rPr lang="en-US" dirty="0"/>
              <a:t>Respondents taking DTE were also less likely to report problems with weight management, fatigue/energy levels, mood, and memory compared to those taking LT4 or LT4 + LT3.</a:t>
            </a:r>
          </a:p>
          <a:p>
            <a:endParaRPr lang="en-US" dirty="0"/>
          </a:p>
        </p:txBody>
      </p:sp>
      <p:pic>
        <p:nvPicPr>
          <p:cNvPr id="4" name="Picture 3">
            <a:extLst>
              <a:ext uri="{FF2B5EF4-FFF2-40B4-BE49-F238E27FC236}">
                <a16:creationId xmlns:a16="http://schemas.microsoft.com/office/drawing/2014/main" id="{8D7251BA-3937-D240-97C5-685344AA0BF0}"/>
              </a:ext>
            </a:extLst>
          </p:cNvPr>
          <p:cNvPicPr>
            <a:picLocks noChangeAspect="1"/>
          </p:cNvPicPr>
          <p:nvPr/>
        </p:nvPicPr>
        <p:blipFill rotWithShape="1">
          <a:blip r:embed="rId3"/>
          <a:srcRect l="15000" t="20415" r="22500" b="27778"/>
          <a:stretch/>
        </p:blipFill>
        <p:spPr>
          <a:xfrm>
            <a:off x="1371600" y="943570"/>
            <a:ext cx="5181600" cy="2415975"/>
          </a:xfrm>
          <a:prstGeom prst="rect">
            <a:avLst/>
          </a:prstGeom>
        </p:spPr>
      </p:pic>
    </p:spTree>
    <p:extLst>
      <p:ext uri="{BB962C8B-B14F-4D97-AF65-F5344CB8AC3E}">
        <p14:creationId xmlns:p14="http://schemas.microsoft.com/office/powerpoint/2010/main" val="210378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Summary 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1973640"/>
            <a:ext cx="8724900" cy="3785652"/>
          </a:xfrm>
          <a:prstGeom prst="rect">
            <a:avLst/>
          </a:prstGeom>
        </p:spPr>
        <p:txBody>
          <a:bodyPr wrap="square">
            <a:spAutoFit/>
          </a:bodyPr>
          <a:lstStyle/>
          <a:p>
            <a:pPr marL="342900" indent="-342900">
              <a:buFont typeface="Arial" panose="020B0604020202020204" pitchFamily="34" charset="0"/>
              <a:buChar char="•"/>
            </a:pPr>
            <a:r>
              <a:rPr lang="en-US" dirty="0"/>
              <a:t>7 peer-reviewed articles (some good and some not so good journals) showed that DTE was preferred over L-T4 and some articles over L-T4/L-T3</a:t>
            </a:r>
          </a:p>
          <a:p>
            <a:pPr marL="342900" indent="-342900">
              <a:buFont typeface="Arial" panose="020B0604020202020204" pitchFamily="34" charset="0"/>
              <a:buChar char="•"/>
            </a:pPr>
            <a:r>
              <a:rPr lang="en-US" dirty="0"/>
              <a:t>No studies showed L-T4 was better than desiccated thyroid</a:t>
            </a:r>
          </a:p>
          <a:p>
            <a:pPr marL="342900" indent="-342900">
              <a:buFont typeface="Arial" panose="020B0604020202020204" pitchFamily="34" charset="0"/>
              <a:buChar char="•"/>
            </a:pPr>
            <a:r>
              <a:rPr lang="en-US" dirty="0"/>
              <a:t>Side effects including hyperthyroidism were minimal</a:t>
            </a:r>
          </a:p>
          <a:p>
            <a:pPr marL="342900" indent="-342900">
              <a:buFont typeface="Arial" panose="020B0604020202020204" pitchFamily="34" charset="0"/>
              <a:buChar char="•"/>
            </a:pPr>
            <a:r>
              <a:rPr lang="en-US" dirty="0"/>
              <a:t>Bottom Line: Patients feel better on desiccated thyroid.</a:t>
            </a:r>
          </a:p>
          <a:p>
            <a:pPr marL="342900" indent="-342900">
              <a:buFont typeface="Arial" panose="020B0604020202020204" pitchFamily="34" charset="0"/>
              <a:buChar char="•"/>
            </a:pPr>
            <a:r>
              <a:rPr lang="en-US" dirty="0"/>
              <a:t>https://</a:t>
            </a:r>
            <a:r>
              <a:rPr lang="en-US" dirty="0" err="1"/>
              <a:t>www.medscape.com</a:t>
            </a:r>
            <a:r>
              <a:rPr lang="en-US" dirty="0"/>
              <a:t>/</a:t>
            </a:r>
            <a:r>
              <a:rPr lang="en-US" dirty="0" err="1"/>
              <a:t>viewarticle</a:t>
            </a:r>
            <a:r>
              <a:rPr lang="en-US" dirty="0"/>
              <a:t>/928573</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287240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Is there a problem with a </a:t>
            </a:r>
            <a:r>
              <a:rPr lang="en-US" sz="3600" b="1"/>
              <a:t>low TSH?</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1973640"/>
            <a:ext cx="8724900" cy="4524315"/>
          </a:xfrm>
          <a:prstGeom prst="rect">
            <a:avLst/>
          </a:prstGeom>
        </p:spPr>
        <p:txBody>
          <a:bodyPr wrap="square">
            <a:spAutoFit/>
          </a:bodyPr>
          <a:lstStyle/>
          <a:p>
            <a:pPr marL="342900" indent="-342900">
              <a:buFont typeface="Arial" panose="020B0604020202020204" pitchFamily="34" charset="0"/>
              <a:buChar char="•"/>
            </a:pPr>
            <a:r>
              <a:rPr lang="en-US" dirty="0"/>
              <a:t>Probably not (heart and bones main problem)</a:t>
            </a:r>
          </a:p>
          <a:p>
            <a:pPr marL="342900" indent="-342900">
              <a:buFont typeface="Arial" panose="020B0604020202020204" pitchFamily="34" charset="0"/>
              <a:buChar char="•"/>
            </a:pPr>
            <a:r>
              <a:rPr lang="en-US" dirty="0"/>
              <a:t>Urine N-telopeptide looks at bone turnover.</a:t>
            </a:r>
          </a:p>
          <a:p>
            <a:pPr marL="342900" indent="-342900">
              <a:buFont typeface="Arial" panose="020B0604020202020204" pitchFamily="34" charset="0"/>
              <a:buChar char="•"/>
            </a:pPr>
            <a:r>
              <a:rPr lang="en-US" dirty="0"/>
              <a:t>The values reported are the urine N-telopeptide concentration in nmol BCE (bone collagen equivalents) over the concentration of creatinine in mg/dL and the range at LabCorp is 5 to 65.</a:t>
            </a:r>
          </a:p>
          <a:p>
            <a:pPr marL="342900" indent="-342900">
              <a:buFont typeface="Arial" panose="020B0604020202020204" pitchFamily="34" charset="0"/>
              <a:buChar char="•"/>
            </a:pPr>
            <a:r>
              <a:rPr lang="en-US" dirty="0"/>
              <a:t>I do every 6-12 months, aim for less than 60 </a:t>
            </a:r>
          </a:p>
          <a:p>
            <a:pPr marL="342900" indent="-342900">
              <a:buFont typeface="Arial" panose="020B0604020202020204" pitchFamily="34" charset="0"/>
              <a:buChar char="•"/>
            </a:pPr>
            <a:r>
              <a:rPr lang="en-US" dirty="0"/>
              <a:t>Atrial fibrillation, unlikely in a younger person, use caution with desiccated thyroid in an older patient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380798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T4/T3 or desiccated thyroid treatment</a:t>
            </a:r>
            <a:endParaRPr lang="en-US"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1004888" y="1770063"/>
            <a:ext cx="6908800" cy="3657600"/>
          </a:xfrm>
        </p:spPr>
        <p:txBody>
          <a:bodyPr/>
          <a:lstStyle/>
          <a:p>
            <a:pPr>
              <a:defRPr/>
            </a:pPr>
            <a:r>
              <a:rPr lang="en-US" sz="2133" dirty="0"/>
              <a:t>In general, take thyroid medicine first thing in AM on an empty stomach (45 min from food)</a:t>
            </a:r>
          </a:p>
          <a:p>
            <a:pPr>
              <a:defRPr/>
            </a:pPr>
            <a:r>
              <a:rPr lang="en-US" sz="2133" dirty="0"/>
              <a:t>If on twice a day treatment, take 2</a:t>
            </a:r>
            <a:r>
              <a:rPr lang="en-US" sz="2133" baseline="30000" dirty="0"/>
              <a:t>nd</a:t>
            </a:r>
            <a:r>
              <a:rPr lang="en-US" sz="2133" dirty="0"/>
              <a:t> dose in mid- afternoon</a:t>
            </a:r>
          </a:p>
          <a:p>
            <a:pPr>
              <a:defRPr/>
            </a:pPr>
            <a:r>
              <a:rPr lang="en-US" sz="2133" dirty="0"/>
              <a:t>Avoid taking with </a:t>
            </a:r>
          </a:p>
          <a:p>
            <a:pPr lvl="1">
              <a:defRPr/>
            </a:pPr>
            <a:r>
              <a:rPr lang="en-US" sz="1733" dirty="0"/>
              <a:t>Iron</a:t>
            </a:r>
          </a:p>
          <a:p>
            <a:pPr lvl="1">
              <a:defRPr/>
            </a:pPr>
            <a:r>
              <a:rPr lang="en-US" sz="1733" dirty="0"/>
              <a:t>Calcium</a:t>
            </a:r>
          </a:p>
          <a:p>
            <a:pPr lvl="1">
              <a:defRPr/>
            </a:pPr>
            <a:r>
              <a:rPr lang="en-US" sz="1733" dirty="0"/>
              <a:t>Vitamins with iron or calcium</a:t>
            </a:r>
          </a:p>
          <a:p>
            <a:pPr lvl="1">
              <a:defRPr/>
            </a:pPr>
            <a:r>
              <a:rPr lang="en-US" sz="1733" dirty="0"/>
              <a:t>Proton pump inhibitors, </a:t>
            </a:r>
            <a:r>
              <a:rPr lang="en-US" sz="1733" dirty="0" err="1"/>
              <a:t>carafate</a:t>
            </a:r>
            <a:r>
              <a:rPr lang="en-US" sz="1733" dirty="0"/>
              <a:t>, oral </a:t>
            </a:r>
            <a:r>
              <a:rPr lang="en-US" sz="1733" dirty="0" err="1"/>
              <a:t>bisphosponates</a:t>
            </a:r>
            <a:r>
              <a:rPr lang="en-US" sz="1733" dirty="0"/>
              <a:t> (Fosamax), </a:t>
            </a:r>
            <a:r>
              <a:rPr lang="en-US" sz="1733" dirty="0" err="1"/>
              <a:t>orlistat</a:t>
            </a:r>
            <a:r>
              <a:rPr lang="en-US" sz="1733" dirty="0"/>
              <a:t>, </a:t>
            </a:r>
            <a:r>
              <a:rPr lang="en-US" sz="1733" dirty="0" err="1"/>
              <a:t>cholestyramine</a:t>
            </a:r>
            <a:endParaRPr lang="en-US" sz="1733" dirty="0"/>
          </a:p>
          <a:p>
            <a:pPr>
              <a:defRPr/>
            </a:pPr>
            <a:r>
              <a:rPr lang="en-US" sz="2133" dirty="0"/>
              <a:t>Minor effect of soy</a:t>
            </a:r>
          </a:p>
          <a:p>
            <a:pPr>
              <a:defRPr/>
            </a:pPr>
            <a:endParaRPr lang="en-US" sz="1778"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r>
              <a:rPr lang="en-US" sz="3556" dirty="0" err="1">
                <a:solidFill>
                  <a:srgbClr val="FFC000"/>
                </a:solidFill>
              </a:rPr>
              <a:t>Armour</a:t>
            </a:r>
            <a:r>
              <a:rPr lang="en-US" sz="3556" dirty="0">
                <a:solidFill>
                  <a:srgbClr val="FFC000"/>
                </a:solidFill>
              </a:rPr>
              <a:t>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609600" y="1752600"/>
            <a:ext cx="7843838" cy="3657600"/>
          </a:xfrm>
        </p:spPr>
        <p:txBody>
          <a:bodyPr/>
          <a:lstStyle/>
          <a:p>
            <a:pPr>
              <a:defRPr/>
            </a:pPr>
            <a:r>
              <a:rPr lang="en-US" sz="2000" dirty="0" err="1"/>
              <a:t>Armour</a:t>
            </a:r>
            <a:r>
              <a:rPr lang="en-US" sz="2000" dirty="0"/>
              <a:t> Thyroid has been in use for almost 100 years (since the 1920s) although it went out-of-favor about 30 years ago with more doctors prescribing synthetic levothyroxine. </a:t>
            </a:r>
          </a:p>
          <a:p>
            <a:pPr>
              <a:defRPr/>
            </a:pPr>
            <a:r>
              <a:rPr lang="en-US" sz="2000" dirty="0"/>
              <a:t>However recently there has been an added interest in using </a:t>
            </a:r>
            <a:r>
              <a:rPr lang="en-US" sz="2000" dirty="0" err="1"/>
              <a:t>Armour</a:t>
            </a:r>
            <a:r>
              <a:rPr lang="en-US" sz="2000" dirty="0"/>
              <a:t> Thyroid and other formulations of desiccated thyroid, partly because of the low quality-of-life some patients have on levothyroxine replacement and partly because of an interest in patients to use something they consider “more natural” and less synthetic. </a:t>
            </a:r>
          </a:p>
          <a:p>
            <a:pPr>
              <a:defRPr/>
            </a:pPr>
            <a:r>
              <a:rPr lang="en-US" sz="2000" dirty="0"/>
              <a:t>Most endocrinologists and consensus guidelines by the American Thyroid Association still recommend the use of synthetic levothyroxine and to avoid desiccated thyroid, in part due to the erroneous belief that desiccated thyroid is not standardized. </a:t>
            </a:r>
          </a:p>
        </p:txBody>
      </p:sp>
      <p:pic>
        <p:nvPicPr>
          <p:cNvPr id="2" name="Picture 1">
            <a:extLst>
              <a:ext uri="{FF2B5EF4-FFF2-40B4-BE49-F238E27FC236}">
                <a16:creationId xmlns:a16="http://schemas.microsoft.com/office/drawing/2014/main" id="{C68BDDF4-6B0F-0D45-80A2-7EEF342E462E}"/>
              </a:ext>
            </a:extLst>
          </p:cNvPr>
          <p:cNvPicPr>
            <a:picLocks noChangeAspect="1"/>
          </p:cNvPicPr>
          <p:nvPr/>
        </p:nvPicPr>
        <p:blipFill>
          <a:blip r:embed="rId3"/>
          <a:stretch>
            <a:fillRect/>
          </a:stretch>
        </p:blipFill>
        <p:spPr>
          <a:xfrm>
            <a:off x="107950" y="1111283"/>
            <a:ext cx="2019300" cy="5207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r>
              <a:rPr lang="en-US" sz="3556" dirty="0" err="1">
                <a:solidFill>
                  <a:srgbClr val="FFC000"/>
                </a:solidFill>
              </a:rPr>
              <a:t>Armour</a:t>
            </a:r>
            <a:r>
              <a:rPr lang="en-US" sz="3556" dirty="0">
                <a:solidFill>
                  <a:srgbClr val="FFC000"/>
                </a:solidFill>
              </a:rPr>
              <a:t>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609600" y="1752600"/>
            <a:ext cx="7843838" cy="3657600"/>
          </a:xfrm>
        </p:spPr>
        <p:txBody>
          <a:bodyPr/>
          <a:lstStyle/>
          <a:p>
            <a:pPr algn="l"/>
            <a:r>
              <a:rPr lang="en-US" sz="1600" b="1" i="0" u="none" strike="noStrike" dirty="0">
                <a:solidFill>
                  <a:schemeClr val="tx2"/>
                </a:solidFill>
                <a:effectLst/>
                <a:latin typeface="Times New Roman" panose="02020603050405020304" pitchFamily="18" charset="0"/>
                <a:cs typeface="Times New Roman" panose="02020603050405020304" pitchFamily="18" charset="0"/>
              </a:rPr>
              <a:t>A Study of </a:t>
            </a:r>
            <a:r>
              <a:rPr lang="en-US" sz="1600" b="1" i="0" u="none" strike="noStrike" dirty="0" err="1">
                <a:solidFill>
                  <a:schemeClr val="tx2"/>
                </a:solidFill>
                <a:effectLst/>
                <a:latin typeface="Times New Roman" panose="02020603050405020304" pitchFamily="18" charset="0"/>
                <a:cs typeface="Times New Roman" panose="02020603050405020304" pitchFamily="18" charset="0"/>
              </a:rPr>
              <a:t>Armour</a:t>
            </a:r>
            <a:r>
              <a:rPr lang="en-US" sz="1600" b="1" i="0" u="none" strike="noStrike" dirty="0">
                <a:solidFill>
                  <a:schemeClr val="tx2"/>
                </a:solidFill>
                <a:effectLst/>
                <a:latin typeface="Times New Roman" panose="02020603050405020304" pitchFamily="18" charset="0"/>
                <a:cs typeface="Times New Roman" panose="02020603050405020304" pitchFamily="18" charset="0"/>
              </a:rPr>
              <a:t>® Thyroid Compared to Synthetic T4 (Levothyroxine) in Previously Hypothyroid Participants</a:t>
            </a:r>
          </a:p>
          <a:p>
            <a:pPr algn="l"/>
            <a:r>
              <a:rPr lang="en-US" sz="1600" b="0" i="0" u="none" strike="noStrike" dirty="0" err="1">
                <a:solidFill>
                  <a:schemeClr val="tx2"/>
                </a:solidFill>
                <a:effectLst/>
                <a:latin typeface="Times New Roman" panose="02020603050405020304" pitchFamily="18" charset="0"/>
                <a:cs typeface="Times New Roman" panose="02020603050405020304" pitchFamily="18" charset="0"/>
              </a:rPr>
              <a:t>ClinicalTrials.gov</a:t>
            </a:r>
            <a:r>
              <a:rPr lang="en-US" sz="1600" b="0" i="0" u="none" strike="noStrike" dirty="0">
                <a:solidFill>
                  <a:schemeClr val="tx2"/>
                </a:solidFill>
                <a:effectLst/>
                <a:latin typeface="Times New Roman" panose="02020603050405020304" pitchFamily="18" charset="0"/>
                <a:cs typeface="Times New Roman" panose="02020603050405020304" pitchFamily="18" charset="0"/>
              </a:rPr>
              <a:t> Identifier: NCT04124705</a:t>
            </a:r>
            <a:endParaRPr lang="en-US" sz="1600" b="1" dirty="0">
              <a:solidFill>
                <a:schemeClr val="tx2"/>
              </a:solidFill>
              <a:latin typeface="Times New Roman" panose="02020603050405020304" pitchFamily="18" charset="0"/>
              <a:cs typeface="Times New Roman" panose="02020603050405020304" pitchFamily="18" charset="0"/>
            </a:endParaRPr>
          </a:p>
          <a:p>
            <a:pPr algn="l"/>
            <a:r>
              <a:rPr lang="en-US" sz="1600" b="1" i="0" u="none" strike="noStrike" dirty="0">
                <a:solidFill>
                  <a:schemeClr val="tx2"/>
                </a:solidFill>
                <a:effectLst/>
                <a:latin typeface="Times New Roman" panose="02020603050405020304" pitchFamily="18" charset="0"/>
                <a:cs typeface="Times New Roman" panose="02020603050405020304" pitchFamily="18" charset="0"/>
              </a:rPr>
              <a:t>Started in 2019</a:t>
            </a:r>
          </a:p>
          <a:p>
            <a:pPr algn="l"/>
            <a:r>
              <a:rPr lang="en-US" sz="1600" b="1" dirty="0">
                <a:solidFill>
                  <a:schemeClr val="tx2"/>
                </a:solidFill>
                <a:latin typeface="Times New Roman" panose="02020603050405020304" pitchFamily="18" charset="0"/>
                <a:cs typeface="Times New Roman" panose="02020603050405020304" pitchFamily="18" charset="0"/>
              </a:rPr>
              <a:t>Funded by </a:t>
            </a:r>
            <a:r>
              <a:rPr lang="en-US" sz="1600" b="0" i="0" u="none" strike="noStrike" dirty="0">
                <a:solidFill>
                  <a:schemeClr val="tx2"/>
                </a:solidFill>
                <a:effectLst/>
                <a:latin typeface="Times New Roman" panose="02020603050405020304" pitchFamily="18" charset="0"/>
                <a:cs typeface="Times New Roman" panose="02020603050405020304" pitchFamily="18" charset="0"/>
              </a:rPr>
              <a:t>Allergan</a:t>
            </a:r>
            <a:endParaRPr lang="en-US" sz="1600" b="1" i="0" u="none" strike="noStrike" dirty="0">
              <a:solidFill>
                <a:schemeClr val="tx2"/>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8BDDF4-6B0F-0D45-80A2-7EEF342E462E}"/>
              </a:ext>
            </a:extLst>
          </p:cNvPr>
          <p:cNvPicPr>
            <a:picLocks noChangeAspect="1"/>
          </p:cNvPicPr>
          <p:nvPr/>
        </p:nvPicPr>
        <p:blipFill>
          <a:blip r:embed="rId3"/>
          <a:stretch>
            <a:fillRect/>
          </a:stretch>
        </p:blipFill>
        <p:spPr>
          <a:xfrm>
            <a:off x="107950" y="1111283"/>
            <a:ext cx="2019300" cy="520700"/>
          </a:xfrm>
          <a:prstGeom prst="rect">
            <a:avLst/>
          </a:prstGeom>
        </p:spPr>
      </p:pic>
    </p:spTree>
    <p:extLst>
      <p:ext uri="{BB962C8B-B14F-4D97-AF65-F5344CB8AC3E}">
        <p14:creationId xmlns:p14="http://schemas.microsoft.com/office/powerpoint/2010/main" val="161044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6908800" cy="3657600"/>
          </a:xfrm>
        </p:spPr>
        <p:txBody>
          <a:bodyPr/>
          <a:lstStyle/>
          <a:p>
            <a:pPr>
              <a:defRPr/>
            </a:pPr>
            <a:r>
              <a:rPr lang="en-US" sz="1778" dirty="0"/>
              <a:t>Many options for thyroid hormone replacement.</a:t>
            </a:r>
          </a:p>
          <a:p>
            <a:pPr>
              <a:defRPr/>
            </a:pPr>
            <a:r>
              <a:rPr lang="en-US" sz="1778" dirty="0"/>
              <a:t>L-T4 alone (Levothyroxine, Synthroid, </a:t>
            </a:r>
            <a:r>
              <a:rPr lang="en-US" sz="1778" dirty="0" err="1"/>
              <a:t>Levoxyl</a:t>
            </a:r>
            <a:r>
              <a:rPr lang="en-US" sz="1778" dirty="0"/>
              <a:t>, </a:t>
            </a:r>
            <a:r>
              <a:rPr lang="en-US" sz="1778" dirty="0" err="1"/>
              <a:t>Tirosint</a:t>
            </a:r>
            <a:r>
              <a:rPr lang="en-US" sz="1778" dirty="0"/>
              <a:t>, </a:t>
            </a:r>
            <a:r>
              <a:rPr lang="en-US" sz="1778" dirty="0" err="1"/>
              <a:t>Unithroid</a:t>
            </a:r>
            <a:r>
              <a:rPr lang="en-US" sz="1778" dirty="0"/>
              <a:t>)</a:t>
            </a:r>
          </a:p>
          <a:p>
            <a:pPr>
              <a:defRPr/>
            </a:pPr>
            <a:r>
              <a:rPr lang="en-US" sz="1778" dirty="0"/>
              <a:t>L-T4 gel capsules-</a:t>
            </a:r>
            <a:r>
              <a:rPr lang="en-US" sz="1778" dirty="0" err="1"/>
              <a:t>Tirosint</a:t>
            </a:r>
            <a:r>
              <a:rPr lang="en-US" sz="1778" dirty="0"/>
              <a:t>, generic </a:t>
            </a:r>
            <a:r>
              <a:rPr lang="en-US" sz="1778" dirty="0" err="1"/>
              <a:t>Tirosint</a:t>
            </a:r>
            <a:r>
              <a:rPr lang="en-US" sz="1778" dirty="0"/>
              <a:t>, </a:t>
            </a:r>
            <a:r>
              <a:rPr lang="en-US" sz="1778" dirty="0" err="1"/>
              <a:t>Thyquidity</a:t>
            </a:r>
            <a:endParaRPr lang="en-US" sz="1778" dirty="0"/>
          </a:p>
          <a:p>
            <a:pPr>
              <a:defRPr/>
            </a:pPr>
            <a:r>
              <a:rPr lang="en-US" sz="1778" dirty="0"/>
              <a:t>L-T3 (Cytomel, liothyronine) alone</a:t>
            </a:r>
          </a:p>
          <a:p>
            <a:pPr>
              <a:defRPr/>
            </a:pPr>
            <a:r>
              <a:rPr lang="en-US" sz="1778" dirty="0"/>
              <a:t>L-T4/L-T3 combinations</a:t>
            </a:r>
          </a:p>
          <a:p>
            <a:pPr>
              <a:defRPr/>
            </a:pPr>
            <a:r>
              <a:rPr lang="en-US" sz="1778" dirty="0"/>
              <a:t>Desiccated thyroid (</a:t>
            </a:r>
            <a:r>
              <a:rPr lang="en-US" sz="1778" dirty="0" err="1"/>
              <a:t>Adthyza</a:t>
            </a:r>
            <a:r>
              <a:rPr lang="en-US" sz="1778" dirty="0"/>
              <a:t>, </a:t>
            </a:r>
            <a:r>
              <a:rPr lang="en-US" sz="1778" dirty="0" err="1"/>
              <a:t>Armour</a:t>
            </a:r>
            <a:r>
              <a:rPr lang="en-US" sz="1778" dirty="0"/>
              <a:t>, </a:t>
            </a:r>
            <a:r>
              <a:rPr lang="en-US" sz="1778" dirty="0" err="1"/>
              <a:t>NatureThroid</a:t>
            </a:r>
            <a:r>
              <a:rPr lang="en-US" sz="1778" dirty="0"/>
              <a:t>, WP thyroid, </a:t>
            </a:r>
            <a:r>
              <a:rPr lang="en-US" sz="1778" dirty="0" err="1"/>
              <a:t>Erfa</a:t>
            </a:r>
            <a:r>
              <a:rPr lang="en-US" sz="1778" dirty="0"/>
              <a:t>)-from pig thyroid. Often called Natural Desiccated Thyroid (NDT) or Desiccated Thyroid Extract (DTE)</a:t>
            </a:r>
          </a:p>
          <a:p>
            <a:pPr>
              <a:defRPr/>
            </a:pPr>
            <a:r>
              <a:rPr lang="en-US" sz="1778" dirty="0" err="1"/>
              <a:t>Thyrogold</a:t>
            </a:r>
            <a:r>
              <a:rPr lang="en-US" sz="1778" dirty="0"/>
              <a:t>-New Zealand cows</a:t>
            </a:r>
          </a:p>
          <a:p>
            <a:pPr>
              <a:defRPr/>
            </a:pPr>
            <a:r>
              <a:rPr lang="en-US" sz="1778" dirty="0"/>
              <a:t>Desiccated thyroid/L-T4 combinations</a:t>
            </a:r>
          </a:p>
          <a:p>
            <a:pPr>
              <a:defRPr/>
            </a:pPr>
            <a:r>
              <a:rPr lang="en-US" sz="1778" dirty="0"/>
              <a:t>Proper treatment needs to be individualized (not one blood pressure medicine).</a:t>
            </a:r>
          </a:p>
          <a:p>
            <a:pPr>
              <a:defRPr/>
            </a:pPr>
            <a:r>
              <a:rPr lang="en-US" sz="1778" dirty="0"/>
              <a:t>Multiple studies have shown poor quality of life among patients on L-T4 replacement alone</a:t>
            </a:r>
          </a:p>
          <a:p>
            <a:pPr marL="0" indent="0">
              <a:buFontTx/>
              <a:buNone/>
              <a:defRPr/>
            </a:pPr>
            <a:endParaRPr lang="en-US" sz="1778"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Treatment-NP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831850" y="3065463"/>
            <a:ext cx="7462838" cy="3657600"/>
          </a:xfrm>
        </p:spPr>
        <p:txBody>
          <a:bodyPr/>
          <a:lstStyle/>
          <a:p>
            <a:pPr>
              <a:defRPr/>
            </a:pPr>
            <a:r>
              <a:rPr lang="en-US" sz="1778" dirty="0"/>
              <a:t>NP thyroid made by </a:t>
            </a:r>
            <a:r>
              <a:rPr lang="en-US" sz="1778" dirty="0" err="1"/>
              <a:t>Acella</a:t>
            </a:r>
            <a:r>
              <a:rPr lang="en-US" sz="1778" dirty="0"/>
              <a:t> is an excellent product and readily available</a:t>
            </a:r>
          </a:p>
          <a:p>
            <a:pPr>
              <a:defRPr/>
            </a:pPr>
            <a:r>
              <a:rPr lang="en-US" sz="1778" dirty="0"/>
              <a:t>Recalled in 2020, but not since</a:t>
            </a:r>
          </a:p>
          <a:p>
            <a:pPr>
              <a:defRPr/>
            </a:pPr>
            <a:r>
              <a:rPr lang="en-US" sz="1778" dirty="0"/>
              <a:t>In 2021, CVS made a business decision not to stock NP thyroid saying it is on backorder</a:t>
            </a:r>
          </a:p>
          <a:p>
            <a:pPr>
              <a:defRPr/>
            </a:pPr>
            <a:r>
              <a:rPr lang="en-US" sz="1778" dirty="0"/>
              <a:t>But it is now readily available </a:t>
            </a:r>
          </a:p>
          <a:p>
            <a:pPr marL="0" indent="0">
              <a:buFontTx/>
              <a:buNone/>
              <a:defRPr/>
            </a:pPr>
            <a:endParaRPr lang="en-US" sz="1778" dirty="0"/>
          </a:p>
        </p:txBody>
      </p:sp>
      <p:pic>
        <p:nvPicPr>
          <p:cNvPr id="2" name="Picture 1">
            <a:extLst>
              <a:ext uri="{FF2B5EF4-FFF2-40B4-BE49-F238E27FC236}">
                <a16:creationId xmlns:a16="http://schemas.microsoft.com/office/drawing/2014/main" id="{0A9A0DD7-AEDA-7E4B-8AE0-7DA000B70006}"/>
              </a:ext>
            </a:extLst>
          </p:cNvPr>
          <p:cNvPicPr>
            <a:picLocks noChangeAspect="1"/>
          </p:cNvPicPr>
          <p:nvPr/>
        </p:nvPicPr>
        <p:blipFill>
          <a:blip r:embed="rId3"/>
          <a:stretch>
            <a:fillRect/>
          </a:stretch>
        </p:blipFill>
        <p:spPr>
          <a:xfrm>
            <a:off x="685800" y="1536700"/>
            <a:ext cx="3206750" cy="1282700"/>
          </a:xfrm>
          <a:prstGeom prst="rect">
            <a:avLst/>
          </a:prstGeom>
          <a:ln>
            <a:solidFill>
              <a:schemeClr val="tx2">
                <a:lumMod val="90000"/>
                <a:alpha val="74000"/>
              </a:schemeClr>
            </a:solidFill>
          </a:ln>
        </p:spPr>
      </p:pic>
    </p:spTree>
    <p:extLst>
      <p:ext uri="{BB962C8B-B14F-4D97-AF65-F5344CB8AC3E}">
        <p14:creationId xmlns:p14="http://schemas.microsoft.com/office/powerpoint/2010/main" val="4174470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 </a:t>
            </a:r>
            <a:r>
              <a:rPr lang="en-US" sz="3556" dirty="0" err="1">
                <a:solidFill>
                  <a:srgbClr val="FFC000"/>
                </a:solidFill>
              </a:rPr>
              <a:t>Adthyza</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831850" y="3065463"/>
            <a:ext cx="7462838" cy="3657600"/>
          </a:xfrm>
        </p:spPr>
        <p:txBody>
          <a:bodyPr/>
          <a:lstStyle/>
          <a:p>
            <a:pPr>
              <a:defRPr/>
            </a:pPr>
            <a:r>
              <a:rPr lang="en-US" sz="1800" dirty="0" err="1">
                <a:solidFill>
                  <a:schemeClr val="tx2"/>
                </a:solidFill>
              </a:rPr>
              <a:t>Adthyza</a:t>
            </a:r>
            <a:r>
              <a:rPr lang="en-US" sz="1800" dirty="0">
                <a:solidFill>
                  <a:schemeClr val="tx2"/>
                </a:solidFill>
              </a:rPr>
              <a:t> is made by </a:t>
            </a:r>
            <a:r>
              <a:rPr lang="en-US" sz="1800" b="0" i="0" u="none" strike="noStrike" dirty="0" err="1">
                <a:solidFill>
                  <a:schemeClr val="tx2"/>
                </a:solidFill>
                <a:effectLst/>
              </a:rPr>
              <a:t>Azurity</a:t>
            </a:r>
            <a:r>
              <a:rPr lang="en-US" sz="1800" dirty="0">
                <a:solidFill>
                  <a:schemeClr val="tx2"/>
                </a:solidFill>
              </a:rPr>
              <a:t> and came out in 2023. It’s a desiccated thyroid product that comes in 16.25 mg, 32.5 mg, 65 mg, and97.5 mg, 130 mg</a:t>
            </a:r>
          </a:p>
          <a:p>
            <a:pPr>
              <a:defRPr/>
            </a:pPr>
            <a:r>
              <a:rPr lang="en-US" sz="1800" dirty="0">
                <a:solidFill>
                  <a:schemeClr val="tx2"/>
                </a:solidFill>
              </a:rPr>
              <a:t>I think it will be a game changer as it’s a major company that </a:t>
            </a:r>
            <a:r>
              <a:rPr lang="en-US" sz="1100" b="0" i="0" u="none" strike="noStrike" dirty="0">
                <a:solidFill>
                  <a:srgbClr val="666666"/>
                </a:solidFill>
                <a:effectLst/>
                <a:latin typeface="Open Sans" panose="020B0606030504020204" pitchFamily="34" charset="0"/>
              </a:rPr>
              <a:t> </a:t>
            </a:r>
            <a:r>
              <a:rPr lang="en-US" sz="1800" b="0" i="0" u="none" strike="noStrike" dirty="0">
                <a:solidFill>
                  <a:schemeClr val="tx2"/>
                </a:solidFill>
                <a:effectLst/>
              </a:rPr>
              <a:t>focuses on innovative products that meet the needs of patients with underserved conditions</a:t>
            </a:r>
            <a:endParaRPr lang="en-US" sz="1800" dirty="0">
              <a:solidFill>
                <a:schemeClr val="tx2"/>
              </a:solidFill>
            </a:endParaRPr>
          </a:p>
          <a:p>
            <a:pPr>
              <a:defRPr/>
            </a:pPr>
            <a:r>
              <a:rPr lang="en-US" sz="1800" b="0" i="0" u="none" strike="noStrike" dirty="0">
                <a:solidFill>
                  <a:schemeClr val="tx2"/>
                </a:solidFill>
                <a:effectLst/>
              </a:rPr>
              <a:t>The potencies of both T</a:t>
            </a:r>
            <a:r>
              <a:rPr lang="en-US" sz="1800" b="0" i="0" u="none" strike="noStrike" baseline="-25000" dirty="0">
                <a:solidFill>
                  <a:schemeClr val="tx2"/>
                </a:solidFill>
                <a:effectLst/>
              </a:rPr>
              <a:t>4</a:t>
            </a:r>
            <a:r>
              <a:rPr lang="en-US" sz="1800" b="0" i="0" u="none" strike="noStrike" dirty="0">
                <a:solidFill>
                  <a:schemeClr val="tx2"/>
                </a:solidFill>
                <a:effectLst/>
              </a:rPr>
              <a:t> and T</a:t>
            </a:r>
            <a:r>
              <a:rPr lang="en-US" sz="1800" b="0" i="0" u="none" strike="noStrike" baseline="-25000" dirty="0">
                <a:solidFill>
                  <a:schemeClr val="tx2"/>
                </a:solidFill>
                <a:effectLst/>
              </a:rPr>
              <a:t>3</a:t>
            </a:r>
            <a:r>
              <a:rPr lang="en-US" sz="1800" b="0" i="0" u="none" strike="noStrike" dirty="0">
                <a:solidFill>
                  <a:schemeClr val="tx2"/>
                </a:solidFill>
                <a:effectLst/>
              </a:rPr>
              <a:t> in ADTHYZA are confirmed with LC assays to ensure the product meets USP specification standards</a:t>
            </a:r>
            <a:endParaRPr lang="en-US" sz="1800" dirty="0">
              <a:solidFill>
                <a:schemeClr val="tx2"/>
              </a:solidFill>
            </a:endParaRPr>
          </a:p>
          <a:p>
            <a:pPr>
              <a:defRPr/>
            </a:pPr>
            <a:r>
              <a:rPr lang="en-US" sz="1800" dirty="0">
                <a:solidFill>
                  <a:schemeClr val="tx2"/>
                </a:solidFill>
              </a:rPr>
              <a:t>Each lot is individually tested (you can enter your lot number) (important because prior recalls were due to variation in thyroid potency by lots)</a:t>
            </a:r>
          </a:p>
          <a:p>
            <a:pPr>
              <a:defRPr/>
            </a:pPr>
            <a:r>
              <a:rPr lang="en-US" sz="1800" dirty="0">
                <a:solidFill>
                  <a:schemeClr val="tx2"/>
                </a:solidFill>
              </a:rPr>
              <a:t>It looks like its covered by insurance (may need a pre-auth)</a:t>
            </a:r>
          </a:p>
          <a:p>
            <a:pPr marL="0" indent="0">
              <a:buFontTx/>
              <a:buNone/>
              <a:defRPr/>
            </a:pPr>
            <a:endParaRPr lang="en-US" sz="1778" dirty="0"/>
          </a:p>
        </p:txBody>
      </p:sp>
      <p:pic>
        <p:nvPicPr>
          <p:cNvPr id="3" name="Picture 2">
            <a:extLst>
              <a:ext uri="{FF2B5EF4-FFF2-40B4-BE49-F238E27FC236}">
                <a16:creationId xmlns:a16="http://schemas.microsoft.com/office/drawing/2014/main" id="{87E9EE62-E0FB-2857-4CC1-0D61E7483727}"/>
              </a:ext>
            </a:extLst>
          </p:cNvPr>
          <p:cNvPicPr>
            <a:picLocks noChangeAspect="1"/>
          </p:cNvPicPr>
          <p:nvPr/>
        </p:nvPicPr>
        <p:blipFill>
          <a:blip r:embed="rId3"/>
          <a:stretch>
            <a:fillRect/>
          </a:stretch>
        </p:blipFill>
        <p:spPr>
          <a:xfrm>
            <a:off x="609600" y="2044700"/>
            <a:ext cx="1739900" cy="3048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897DA321-32AA-D1F4-21F6-77241A98A149}"/>
              </a:ext>
            </a:extLst>
          </p:cNvPr>
          <p:cNvPicPr>
            <a:picLocks noChangeAspect="1"/>
          </p:cNvPicPr>
          <p:nvPr/>
        </p:nvPicPr>
        <p:blipFill rotWithShape="1">
          <a:blip r:embed="rId4"/>
          <a:srcRect l="44118" t="30937" r="6863" b="41176"/>
          <a:stretch/>
        </p:blipFill>
        <p:spPr>
          <a:xfrm>
            <a:off x="3200400" y="1744233"/>
            <a:ext cx="3810000" cy="1219201"/>
          </a:xfrm>
          <a:prstGeom prst="rect">
            <a:avLst/>
          </a:prstGeom>
        </p:spPr>
      </p:pic>
    </p:spTree>
    <p:extLst>
      <p:ext uri="{BB962C8B-B14F-4D97-AF65-F5344CB8AC3E}">
        <p14:creationId xmlns:p14="http://schemas.microsoft.com/office/powerpoint/2010/main" val="1737085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lgn="l" fontAlgn="base"/>
            <a:r>
              <a:rPr lang="en-US" sz="3600" b="1" i="0" u="none" strike="noStrike" dirty="0">
                <a:solidFill>
                  <a:srgbClr val="2C624A"/>
                </a:solidFill>
                <a:effectLst/>
                <a:latin typeface="ysans-std"/>
                <a:hlinkClick r:id="rId3"/>
              </a:rPr>
              <a:t>ADTHYZA</a:t>
            </a:r>
            <a:r>
              <a:rPr lang="en-US" sz="3600" b="1" i="0" u="none" strike="noStrike" baseline="30000" dirty="0">
                <a:solidFill>
                  <a:srgbClr val="2C624A"/>
                </a:solidFill>
                <a:effectLst/>
                <a:latin typeface="ysans-std"/>
                <a:hlinkClick r:id="rId3"/>
              </a:rPr>
              <a:t>TM</a:t>
            </a:r>
            <a:r>
              <a:rPr lang="en-US" sz="3600" b="1" i="0" u="none" strike="noStrike" dirty="0">
                <a:solidFill>
                  <a:srgbClr val="2C624A"/>
                </a:solidFill>
                <a:effectLst/>
                <a:latin typeface="ysans-std"/>
                <a:hlinkClick r:id="rId3"/>
              </a:rPr>
              <a:t> Cares Program</a:t>
            </a:r>
          </a:p>
        </p:txBody>
      </p:sp>
      <p:pic>
        <p:nvPicPr>
          <p:cNvPr id="3" name="Picture 2">
            <a:extLst>
              <a:ext uri="{FF2B5EF4-FFF2-40B4-BE49-F238E27FC236}">
                <a16:creationId xmlns:a16="http://schemas.microsoft.com/office/drawing/2014/main" id="{87E9EE62-E0FB-2857-4CC1-0D61E7483727}"/>
              </a:ext>
            </a:extLst>
          </p:cNvPr>
          <p:cNvPicPr>
            <a:picLocks noChangeAspect="1"/>
          </p:cNvPicPr>
          <p:nvPr/>
        </p:nvPicPr>
        <p:blipFill>
          <a:blip r:embed="rId4"/>
          <a:stretch>
            <a:fillRect/>
          </a:stretch>
        </p:blipFill>
        <p:spPr>
          <a:xfrm>
            <a:off x="609600" y="2044700"/>
            <a:ext cx="1739900" cy="3048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030582C8-EF1B-C215-079C-F11CD3E85E5B}"/>
              </a:ext>
            </a:extLst>
          </p:cNvPr>
          <p:cNvPicPr>
            <a:picLocks noChangeAspect="1"/>
          </p:cNvPicPr>
          <p:nvPr/>
        </p:nvPicPr>
        <p:blipFill rotWithShape="1">
          <a:blip r:embed="rId5"/>
          <a:srcRect l="41177" t="27160" r="7843" b="28976"/>
          <a:stretch/>
        </p:blipFill>
        <p:spPr>
          <a:xfrm>
            <a:off x="1117599" y="2969390"/>
            <a:ext cx="6758769" cy="3271071"/>
          </a:xfrm>
          <a:prstGeom prst="rect">
            <a:avLst/>
          </a:prstGeom>
        </p:spPr>
      </p:pic>
    </p:spTree>
    <p:extLst>
      <p:ext uri="{BB962C8B-B14F-4D97-AF65-F5344CB8AC3E}">
        <p14:creationId xmlns:p14="http://schemas.microsoft.com/office/powerpoint/2010/main" val="890644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err="1">
                <a:solidFill>
                  <a:srgbClr val="FFC000"/>
                </a:solidFill>
              </a:rPr>
              <a:t>Tirosint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457200" y="1770063"/>
            <a:ext cx="8534400" cy="3657600"/>
          </a:xfrm>
        </p:spPr>
        <p:txBody>
          <a:bodyPr/>
          <a:lstStyle/>
          <a:p>
            <a:r>
              <a:rPr lang="en-US" sz="2400" dirty="0"/>
              <a:t>Gel capsule with almost no binders or fillers.</a:t>
            </a:r>
          </a:p>
          <a:p>
            <a:r>
              <a:rPr lang="en-US" altLang="en-US" sz="2400" dirty="0"/>
              <a:t>Less interference with medicines.</a:t>
            </a:r>
          </a:p>
          <a:p>
            <a:r>
              <a:rPr lang="en-US" altLang="en-US" sz="2400" dirty="0"/>
              <a:t>Doesn’t need acid in stomach for absorption (can take with antacids)</a:t>
            </a:r>
          </a:p>
          <a:p>
            <a:r>
              <a:rPr lang="en-US" altLang="en-US" sz="2400" dirty="0"/>
              <a:t>Expensive and often not covered by insurance.</a:t>
            </a:r>
          </a:p>
          <a:p>
            <a:r>
              <a:rPr lang="en-US" altLang="en-US" sz="2400" dirty="0"/>
              <a:t>Fixed dose liquid also available</a:t>
            </a:r>
          </a:p>
          <a:p>
            <a:r>
              <a:rPr lang="en-US" altLang="en-US" sz="2400" dirty="0"/>
              <a:t>Can start with the lowest dose of liquid (13 mcg), put in a glass of water and take only part of the glass and titrate up</a:t>
            </a:r>
          </a:p>
          <a:p>
            <a:r>
              <a:rPr lang="en-US" sz="2400" dirty="0"/>
              <a:t>Is available as 13 mcg, 25 mcg, 37.5 mcg, 44 mcg, 50 mcg, 62.5 mcg, 75 mcg, 88 mcg, 100 mcg, 112 mcg, 125 mcg, 137 mcg, 150 mcg, 175 mcg, and 200 mcg strength capsules</a:t>
            </a:r>
            <a:endParaRPr lang="en-US" altLang="en-US" sz="2400" dirty="0"/>
          </a:p>
          <a:p>
            <a:pPr>
              <a:defRPr/>
            </a:pPr>
            <a:endParaRPr lang="en-US" altLang="en-US" sz="1778" dirty="0"/>
          </a:p>
        </p:txBody>
      </p:sp>
    </p:spTree>
    <p:extLst>
      <p:ext uri="{BB962C8B-B14F-4D97-AF65-F5344CB8AC3E}">
        <p14:creationId xmlns:p14="http://schemas.microsoft.com/office/powerpoint/2010/main" val="1806938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Generic </a:t>
            </a:r>
            <a:r>
              <a:rPr lang="en-US" sz="3556" dirty="0" err="1">
                <a:solidFill>
                  <a:srgbClr val="FFC000"/>
                </a:solidFill>
              </a:rPr>
              <a:t>Tirosint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502444" y="1633538"/>
            <a:ext cx="8139112" cy="3657600"/>
          </a:xfrm>
        </p:spPr>
        <p:txBody>
          <a:bodyPr/>
          <a:lstStyle/>
          <a:p>
            <a:r>
              <a:rPr lang="en-US" altLang="en-US" sz="2400" dirty="0"/>
              <a:t>Made by </a:t>
            </a:r>
            <a:r>
              <a:rPr lang="en-US" altLang="en-US" sz="2400" dirty="0" err="1"/>
              <a:t>Lannett</a:t>
            </a:r>
            <a:r>
              <a:rPr lang="en-US" altLang="en-US" sz="2400" dirty="0"/>
              <a:t> that also make </a:t>
            </a:r>
            <a:r>
              <a:rPr lang="en-US" altLang="en-US" sz="2400" dirty="0" err="1"/>
              <a:t>Unithroid</a:t>
            </a:r>
            <a:endParaRPr lang="en-US" altLang="en-US" sz="2400" dirty="0"/>
          </a:p>
          <a:p>
            <a:r>
              <a:rPr lang="en-US" sz="2400" dirty="0"/>
              <a:t>It is also a gel capsule that only contains levothyroxine, gelatin, glycerin and water. </a:t>
            </a:r>
          </a:p>
          <a:p>
            <a:r>
              <a:rPr lang="en-US" sz="2400" dirty="0"/>
              <a:t>There are no dyes and it is gluten and lactose free. </a:t>
            </a:r>
          </a:p>
          <a:p>
            <a:r>
              <a:rPr lang="en-US" sz="2400" dirty="0"/>
              <a:t>It is manufactured in Switzerland with similar dosing</a:t>
            </a:r>
          </a:p>
          <a:p>
            <a:r>
              <a:rPr lang="en-US" altLang="en-US" sz="2400" dirty="0"/>
              <a:t>Unclear if the price is less than brand </a:t>
            </a:r>
            <a:r>
              <a:rPr lang="en-US" altLang="en-US" sz="2400" dirty="0" err="1"/>
              <a:t>Tirosint</a:t>
            </a:r>
            <a:r>
              <a:rPr lang="en-US" altLang="en-US" sz="2400" dirty="0"/>
              <a:t>   </a:t>
            </a:r>
          </a:p>
          <a:p>
            <a:endParaRPr lang="en-US" altLang="en-US" sz="2400" dirty="0"/>
          </a:p>
          <a:p>
            <a:pPr>
              <a:defRPr/>
            </a:pPr>
            <a:endParaRPr lang="en-US" altLang="en-US" sz="1778" dirty="0"/>
          </a:p>
        </p:txBody>
      </p:sp>
    </p:spTree>
    <p:extLst>
      <p:ext uri="{BB962C8B-B14F-4D97-AF65-F5344CB8AC3E}">
        <p14:creationId xmlns:p14="http://schemas.microsoft.com/office/powerpoint/2010/main" val="2228594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325438"/>
            <a:ext cx="6908800" cy="1016000"/>
          </a:xfrm>
        </p:spPr>
        <p:txBody>
          <a:bodyPr/>
          <a:lstStyle/>
          <a:p>
            <a:pPr>
              <a:defRPr/>
            </a:pPr>
            <a:r>
              <a:rPr lang="en-US" sz="3600" dirty="0" err="1"/>
              <a:t>Thyquidity</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502444" y="1341438"/>
            <a:ext cx="8139112" cy="3657600"/>
          </a:xfrm>
        </p:spPr>
        <p:txBody>
          <a:bodyPr/>
          <a:lstStyle/>
          <a:p>
            <a:r>
              <a:rPr lang="en-US" altLang="en-US" sz="2400" dirty="0"/>
              <a:t>Oral solution 100 mcg/5 mL</a:t>
            </a:r>
          </a:p>
          <a:p>
            <a:r>
              <a:rPr lang="en-US" sz="2400" dirty="0"/>
              <a:t>Inactive ingredients include citric acid monohydrate, glycerin, methylparaben sodium, sodium hydroxide and purified water.</a:t>
            </a:r>
          </a:p>
          <a:p>
            <a:r>
              <a:rPr lang="en-US" sz="2400" dirty="0"/>
              <a:t>Made by </a:t>
            </a:r>
            <a:r>
              <a:rPr lang="en-US" sz="2400" dirty="0" err="1"/>
              <a:t>Vertice</a:t>
            </a:r>
            <a:r>
              <a:rPr lang="en-US" sz="2400" dirty="0"/>
              <a:t> Specialty Group</a:t>
            </a:r>
          </a:p>
          <a:p>
            <a:r>
              <a:rPr lang="en-US" sz="2400" dirty="0"/>
              <a:t>THYQUIDITY enables gradual dose adjustments</a:t>
            </a:r>
            <a:endParaRPr lang="en-US" sz="2400" baseline="30000" dirty="0"/>
          </a:p>
          <a:p>
            <a:r>
              <a:rPr lang="en-US" sz="2400" dirty="0"/>
              <a:t>The use of a calibrated oral syringe can help meet your patients’ unique needs</a:t>
            </a:r>
            <a:endParaRPr lang="en-US" sz="2400" baseline="30000" dirty="0"/>
          </a:p>
          <a:p>
            <a:r>
              <a:rPr lang="en-US" sz="2400" dirty="0"/>
              <a:t>THYQUIDITY is gluten-free, sulfur-free, and lactose-free</a:t>
            </a:r>
          </a:p>
          <a:p>
            <a:r>
              <a:rPr lang="en-US" sz="2400" dirty="0"/>
              <a:t>THYQUIDITY is supplied in a package of two 100 mL bottles</a:t>
            </a:r>
          </a:p>
          <a:p>
            <a:r>
              <a:rPr lang="en-US" altLang="en-US" sz="2400" dirty="0"/>
              <a:t>Can get a co-pay and savings card at https://</a:t>
            </a:r>
            <a:r>
              <a:rPr lang="en-US" altLang="en-US" sz="2400" dirty="0" err="1"/>
              <a:t>www.thyquidity.com</a:t>
            </a:r>
            <a:r>
              <a:rPr lang="en-US" altLang="en-US" sz="2400" dirty="0"/>
              <a:t>/resources</a:t>
            </a:r>
          </a:p>
          <a:p>
            <a:pPr>
              <a:defRPr/>
            </a:pPr>
            <a:endParaRPr lang="en-US" altLang="en-US" sz="1778" dirty="0"/>
          </a:p>
        </p:txBody>
      </p:sp>
      <p:pic>
        <p:nvPicPr>
          <p:cNvPr id="3" name="Picture 2">
            <a:extLst>
              <a:ext uri="{FF2B5EF4-FFF2-40B4-BE49-F238E27FC236}">
                <a16:creationId xmlns:a16="http://schemas.microsoft.com/office/drawing/2014/main" id="{9E29436C-7DB0-CF45-9F00-33D45FAA2A2B}"/>
              </a:ext>
            </a:extLst>
          </p:cNvPr>
          <p:cNvPicPr>
            <a:picLocks noChangeAspect="1"/>
          </p:cNvPicPr>
          <p:nvPr/>
        </p:nvPicPr>
        <p:blipFill>
          <a:blip r:embed="rId3"/>
          <a:stretch>
            <a:fillRect/>
          </a:stretch>
        </p:blipFill>
        <p:spPr>
          <a:xfrm>
            <a:off x="5486400" y="3170238"/>
            <a:ext cx="1270000" cy="292100"/>
          </a:xfrm>
          <a:prstGeom prst="rect">
            <a:avLst/>
          </a:prstGeom>
        </p:spPr>
      </p:pic>
    </p:spTree>
    <p:extLst>
      <p:ext uri="{BB962C8B-B14F-4D97-AF65-F5344CB8AC3E}">
        <p14:creationId xmlns:p14="http://schemas.microsoft.com/office/powerpoint/2010/main" val="699621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600" dirty="0" err="1"/>
              <a:t>Thyquidity</a:t>
            </a:r>
            <a:endParaRPr lang="en-US" dirty="0">
              <a:solidFill>
                <a:srgbClr val="FFC000"/>
              </a:solidFill>
            </a:endParaRPr>
          </a:p>
        </p:txBody>
      </p:sp>
      <p:pic>
        <p:nvPicPr>
          <p:cNvPr id="3" name="Picture 2">
            <a:extLst>
              <a:ext uri="{FF2B5EF4-FFF2-40B4-BE49-F238E27FC236}">
                <a16:creationId xmlns:a16="http://schemas.microsoft.com/office/drawing/2014/main" id="{9E29436C-7DB0-CF45-9F00-33D45FAA2A2B}"/>
              </a:ext>
            </a:extLst>
          </p:cNvPr>
          <p:cNvPicPr>
            <a:picLocks noChangeAspect="1"/>
          </p:cNvPicPr>
          <p:nvPr/>
        </p:nvPicPr>
        <p:blipFill>
          <a:blip r:embed="rId3"/>
          <a:stretch>
            <a:fillRect/>
          </a:stretch>
        </p:blipFill>
        <p:spPr>
          <a:xfrm>
            <a:off x="5486400" y="3170238"/>
            <a:ext cx="1270000" cy="292100"/>
          </a:xfrm>
          <a:prstGeom prst="rect">
            <a:avLst/>
          </a:prstGeom>
        </p:spPr>
      </p:pic>
      <p:pic>
        <p:nvPicPr>
          <p:cNvPr id="5" name="Picture 4">
            <a:extLst>
              <a:ext uri="{FF2B5EF4-FFF2-40B4-BE49-F238E27FC236}">
                <a16:creationId xmlns:a16="http://schemas.microsoft.com/office/drawing/2014/main" id="{26C5B7E6-A537-5743-8FA6-579B77198A3D}"/>
              </a:ext>
            </a:extLst>
          </p:cNvPr>
          <p:cNvPicPr>
            <a:picLocks noChangeAspect="1"/>
          </p:cNvPicPr>
          <p:nvPr/>
        </p:nvPicPr>
        <p:blipFill>
          <a:blip r:embed="rId4"/>
          <a:stretch>
            <a:fillRect/>
          </a:stretch>
        </p:blipFill>
        <p:spPr>
          <a:xfrm>
            <a:off x="1943100" y="1631950"/>
            <a:ext cx="5257800" cy="3594100"/>
          </a:xfrm>
          <a:prstGeom prst="rect">
            <a:avLst/>
          </a:prstGeom>
        </p:spPr>
      </p:pic>
    </p:spTree>
    <p:extLst>
      <p:ext uri="{BB962C8B-B14F-4D97-AF65-F5344CB8AC3E}">
        <p14:creationId xmlns:p14="http://schemas.microsoft.com/office/powerpoint/2010/main" val="929691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pPr>
              <a:defRPr/>
            </a:pPr>
            <a:r>
              <a:rPr lang="en-US" sz="2400" dirty="0"/>
              <a:t>The brand name of T3 is called Cytomel and the generic is called liothyronine. </a:t>
            </a:r>
          </a:p>
          <a:p>
            <a:pPr>
              <a:defRPr/>
            </a:pPr>
            <a:r>
              <a:rPr lang="en-US" altLang="en-US" sz="2400" dirty="0" err="1"/>
              <a:t>Celi</a:t>
            </a:r>
            <a:r>
              <a:rPr lang="en-US" altLang="en-US" sz="2400" dirty="0"/>
              <a:t> et al. (JCEM, 2011, 96:3466-74) found that patients on L-T3 alone had lower weight and better lipid profiles than those on L-T4 alone.</a:t>
            </a:r>
          </a:p>
          <a:p>
            <a:pPr>
              <a:defRPr/>
            </a:pPr>
            <a:r>
              <a:rPr lang="en-US" sz="2400" dirty="0"/>
              <a:t>I frequently uses different combinations of thyroid medicine, including T4/T3 combinations and desiccated thyroid.  </a:t>
            </a:r>
          </a:p>
          <a:p>
            <a:pPr>
              <a:defRPr/>
            </a:pPr>
            <a:r>
              <a:rPr lang="en-US" sz="2400" dirty="0"/>
              <a:t>However, some more alternative doctors are prescribing only T3 to patients. </a:t>
            </a:r>
          </a:p>
          <a:p>
            <a:pPr marL="0" indent="0">
              <a:buNone/>
              <a:defRPr/>
            </a:pPr>
            <a:endParaRPr lang="en-US" altLang="en-US" sz="1778" dirty="0"/>
          </a:p>
        </p:txBody>
      </p:sp>
    </p:spTree>
    <p:extLst>
      <p:ext uri="{BB962C8B-B14F-4D97-AF65-F5344CB8AC3E}">
        <p14:creationId xmlns:p14="http://schemas.microsoft.com/office/powerpoint/2010/main" val="2965610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I recommend against this for several reasons. </a:t>
            </a:r>
          </a:p>
          <a:p>
            <a:r>
              <a:rPr lang="en-US" sz="2400" dirty="0"/>
              <a:t>First of all, several studies have shown that T4 gets into the brain much better than T3 does, and once it's in the brain the T4 can get converted to T3.  </a:t>
            </a:r>
          </a:p>
          <a:p>
            <a:r>
              <a:rPr lang="en-US" sz="2400" dirty="0"/>
              <a:t>Therefore, in patients only on T3, the level of thyroid hormone in the brain might be quite low.  </a:t>
            </a:r>
          </a:p>
          <a:p>
            <a:r>
              <a:rPr lang="en-US" sz="2400" dirty="0"/>
              <a:t>Additional, T4 has a long half-life and acts as a reservoir, while T3 has a short half-life and needs to be given several times a day if it is not in combination with T4.  </a:t>
            </a:r>
            <a:endParaRPr lang="en-US" altLang="en-US" sz="1778" dirty="0"/>
          </a:p>
        </p:txBody>
      </p:sp>
    </p:spTree>
    <p:extLst>
      <p:ext uri="{BB962C8B-B14F-4D97-AF65-F5344CB8AC3E}">
        <p14:creationId xmlns:p14="http://schemas.microsoft.com/office/powerpoint/2010/main" val="2858825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I also thinks it is un-physiological to have a very low T4 level, which is what happens if someone is only taking T3.</a:t>
            </a:r>
          </a:p>
          <a:p>
            <a:r>
              <a:rPr lang="en-US" sz="2400" dirty="0"/>
              <a:t>If someone was misdiagnosed and really did not have hypothyroidism or has very mild hypothyroidism, the T4 could still be detectable (or even normal) when on only T3.</a:t>
            </a:r>
          </a:p>
          <a:p>
            <a:pPr>
              <a:defRPr/>
            </a:pPr>
            <a:r>
              <a:rPr lang="en-US" altLang="en-US" sz="2400" dirty="0"/>
              <a:t>I usually do not give T3 alone treatment as I like the long acting “reservoir” of the T4 along with the shorter acting “boost” T3 effect.</a:t>
            </a:r>
          </a:p>
          <a:p>
            <a:pPr>
              <a:defRPr/>
            </a:pPr>
            <a:endParaRPr lang="en-US" altLang="en-US" sz="1778" dirty="0"/>
          </a:p>
        </p:txBody>
      </p:sp>
    </p:spTree>
    <p:extLst>
      <p:ext uri="{BB962C8B-B14F-4D97-AF65-F5344CB8AC3E}">
        <p14:creationId xmlns:p14="http://schemas.microsoft.com/office/powerpoint/2010/main" val="60052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FC57F79-466C-7B45-913A-56A56CD34830}"/>
              </a:ext>
            </a:extLst>
          </p:cNvPr>
          <p:cNvSpPr>
            <a:spLocks noGrp="1" noChangeArrowheads="1"/>
          </p:cNvSpPr>
          <p:nvPr>
            <p:ph type="title"/>
          </p:nvPr>
        </p:nvSpPr>
        <p:spPr>
          <a:xfrm>
            <a:off x="1117600" y="618067"/>
            <a:ext cx="6908800" cy="1016000"/>
          </a:xfrm>
        </p:spPr>
        <p:txBody>
          <a:bodyPr/>
          <a:lstStyle/>
          <a:p>
            <a:pPr>
              <a:defRPr/>
            </a:pPr>
            <a:r>
              <a:rPr lang="en-US" sz="3556" dirty="0">
                <a:solidFill>
                  <a:srgbClr val="FFC000"/>
                </a:solidFill>
              </a:rPr>
              <a:t>Hypothyroidism-T4/T3 treatment</a:t>
            </a:r>
            <a:endParaRPr lang="en-US" dirty="0">
              <a:solidFill>
                <a:srgbClr val="FFC000"/>
              </a:solidFill>
            </a:endParaRPr>
          </a:p>
        </p:txBody>
      </p:sp>
      <p:sp>
        <p:nvSpPr>
          <p:cNvPr id="167939" name="Rectangle 3">
            <a:extLst>
              <a:ext uri="{FF2B5EF4-FFF2-40B4-BE49-F238E27FC236}">
                <a16:creationId xmlns:a16="http://schemas.microsoft.com/office/drawing/2014/main" id="{1B2D7241-974D-8C46-A989-001D90C88319}"/>
              </a:ext>
            </a:extLst>
          </p:cNvPr>
          <p:cNvSpPr>
            <a:spLocks noGrp="1" noChangeArrowheads="1"/>
          </p:cNvSpPr>
          <p:nvPr>
            <p:ph type="body" idx="1"/>
          </p:nvPr>
        </p:nvSpPr>
        <p:spPr>
          <a:xfrm>
            <a:off x="1004711" y="1769533"/>
            <a:ext cx="6908800" cy="3657600"/>
          </a:xfrm>
        </p:spPr>
        <p:txBody>
          <a:bodyPr/>
          <a:lstStyle/>
          <a:p>
            <a:pPr>
              <a:defRPr/>
            </a:pPr>
            <a:r>
              <a:rPr lang="en-US" sz="2133" dirty="0"/>
              <a:t>Some but not all studies show a benefit of L-T4/L-T3 treatment over L-T4 alone.</a:t>
            </a:r>
          </a:p>
          <a:p>
            <a:pPr>
              <a:defRPr/>
            </a:pPr>
            <a:r>
              <a:rPr lang="en-US" sz="2133" dirty="0"/>
              <a:t>Large study in Italy (</a:t>
            </a:r>
            <a:r>
              <a:rPr lang="en-US" sz="2133" dirty="0" err="1"/>
              <a:t>Gullo</a:t>
            </a:r>
            <a:r>
              <a:rPr lang="en-US" sz="2133" dirty="0"/>
              <a:t>, </a:t>
            </a:r>
            <a:r>
              <a:rPr lang="en-US" sz="2133" dirty="0" err="1"/>
              <a:t>PLoS</a:t>
            </a:r>
            <a:r>
              <a:rPr lang="en-US" sz="2133" dirty="0"/>
              <a:t> One, 2011, 6:e22552) found that in patients without a thyroid given L-T4 replacement, 15% had a low serum fT3 level, but normal TSH levels.</a:t>
            </a:r>
          </a:p>
          <a:p>
            <a:pPr>
              <a:defRPr/>
            </a:pPr>
            <a:r>
              <a:rPr lang="en-US" sz="2133" dirty="0"/>
              <a:t>This suggests that certain patients have a different setpoint for TSH secretion and that some patients need L-T4/L-T3 treatment to achieve normal freeT3 and freeT4 levels.</a:t>
            </a:r>
          </a:p>
        </p:txBody>
      </p:sp>
    </p:spTree>
    <p:extLst>
      <p:ext uri="{BB962C8B-B14F-4D97-AF65-F5344CB8AC3E}">
        <p14:creationId xmlns:p14="http://schemas.microsoft.com/office/powerpoint/2010/main" val="2650892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325438"/>
            <a:ext cx="6908800" cy="1016000"/>
          </a:xfrm>
        </p:spPr>
        <p:txBody>
          <a:bodyPr/>
          <a:lstStyle/>
          <a:p>
            <a:pPr lvl="0"/>
            <a:r>
              <a:rPr lang="en-US" sz="3600" dirty="0"/>
              <a:t>Update on desiccated thyroid recalls-Mary </a:t>
            </a:r>
            <a:r>
              <a:rPr lang="en-US" sz="3600" dirty="0" err="1"/>
              <a:t>Shomon</a:t>
            </a:r>
            <a:endParaRPr lang="en-US" sz="3600" dirty="0"/>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502444" y="1341438"/>
            <a:ext cx="8139112" cy="3657600"/>
          </a:xfrm>
        </p:spPr>
        <p:txBody>
          <a:bodyPr/>
          <a:lstStyle/>
          <a:p>
            <a:r>
              <a:rPr lang="en-US" u="sng" dirty="0">
                <a:hlinkClick r:id="rId3"/>
              </a:rPr>
              <a:t>https://maryshomon.medium.com/whats-really-going-on-with-the-fda-and-natural-desiccated-thyroid-drugs-5b8448987c8</a:t>
            </a:r>
            <a:endParaRPr lang="en-US" altLang="en-US" sz="1778" dirty="0"/>
          </a:p>
        </p:txBody>
      </p:sp>
      <p:pic>
        <p:nvPicPr>
          <p:cNvPr id="4" name="Picture 3">
            <a:extLst>
              <a:ext uri="{FF2B5EF4-FFF2-40B4-BE49-F238E27FC236}">
                <a16:creationId xmlns:a16="http://schemas.microsoft.com/office/drawing/2014/main" id="{FAB97CF7-289E-1B41-8E5C-8EFE21918A29}"/>
              </a:ext>
            </a:extLst>
          </p:cNvPr>
          <p:cNvPicPr>
            <a:picLocks noChangeAspect="1"/>
          </p:cNvPicPr>
          <p:nvPr/>
        </p:nvPicPr>
        <p:blipFill>
          <a:blip r:embed="rId4"/>
          <a:stretch>
            <a:fillRect/>
          </a:stretch>
        </p:blipFill>
        <p:spPr>
          <a:xfrm>
            <a:off x="2667000" y="3124200"/>
            <a:ext cx="3124200" cy="2021541"/>
          </a:xfrm>
          <a:prstGeom prst="rect">
            <a:avLst/>
          </a:prstGeom>
        </p:spPr>
      </p:pic>
    </p:spTree>
    <p:extLst>
      <p:ext uri="{BB962C8B-B14F-4D97-AF65-F5344CB8AC3E}">
        <p14:creationId xmlns:p14="http://schemas.microsoft.com/office/powerpoint/2010/main" val="3157001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2800" dirty="0">
                <a:solidFill>
                  <a:srgbClr val="FFFF00"/>
                </a:solidFill>
                <a:latin typeface="charter" panose="02040503050506020203" pitchFamily="18" charset="0"/>
              </a:rPr>
              <a:t>There are three companies making NDT drugs in the U.S.: two are small companies:</a:t>
            </a: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5262979"/>
          </a:xfrm>
          <a:prstGeom prst="rect">
            <a:avLst/>
          </a:prstGeom>
        </p:spPr>
        <p:txBody>
          <a:bodyPr wrap="square">
            <a:spAutoFit/>
          </a:bodyPr>
          <a:lstStyle/>
          <a:p>
            <a:r>
              <a:rPr lang="en-US" dirty="0">
                <a:solidFill>
                  <a:srgbClr val="FFFF00"/>
                </a:solidFill>
                <a:latin typeface="charter" panose="02040503050506020203" pitchFamily="18" charset="0"/>
              </a:rPr>
              <a:t>There are three companies making NDT drugs in the U.S.: two are, as noted, small companies:</a:t>
            </a:r>
          </a:p>
          <a:p>
            <a:pPr>
              <a:buFont typeface="Arial" panose="020B0604020202020204" pitchFamily="34" charset="0"/>
              <a:buChar char="•"/>
            </a:pPr>
            <a:r>
              <a:rPr lang="en-US" dirty="0" err="1">
                <a:solidFill>
                  <a:srgbClr val="FFFF00"/>
                </a:solidFill>
                <a:latin typeface="charter" panose="02040503050506020203" pitchFamily="18" charset="0"/>
              </a:rPr>
              <a:t>Acella</a:t>
            </a:r>
            <a:r>
              <a:rPr lang="en-US" dirty="0">
                <a:solidFill>
                  <a:srgbClr val="FFFF00"/>
                </a:solidFill>
                <a:latin typeface="charter" panose="02040503050506020203" pitchFamily="18" charset="0"/>
              </a:rPr>
              <a:t>, which makes NP Thyroid, has less than 200 employees, and around $120 million in annual revenue.</a:t>
            </a:r>
          </a:p>
          <a:p>
            <a:pPr>
              <a:buFont typeface="Arial" panose="020B0604020202020204" pitchFamily="34" charset="0"/>
              <a:buChar char="•"/>
            </a:pPr>
            <a:r>
              <a:rPr lang="en-US" dirty="0">
                <a:solidFill>
                  <a:srgbClr val="FFFF00"/>
                </a:solidFill>
                <a:latin typeface="charter" panose="02040503050506020203" pitchFamily="18" charset="0"/>
              </a:rPr>
              <a:t>RLC, which makes WP Thyroid and Nature-</a:t>
            </a:r>
            <a:r>
              <a:rPr lang="en-US" dirty="0" err="1">
                <a:solidFill>
                  <a:srgbClr val="FFFF00"/>
                </a:solidFill>
                <a:latin typeface="charter" panose="02040503050506020203" pitchFamily="18" charset="0"/>
              </a:rPr>
              <a:t>throid</a:t>
            </a:r>
            <a:r>
              <a:rPr lang="en-US" dirty="0">
                <a:solidFill>
                  <a:srgbClr val="FFFF00"/>
                </a:solidFill>
                <a:latin typeface="charter" panose="02040503050506020203" pitchFamily="18" charset="0"/>
              </a:rPr>
              <a:t>, has less than 50 employees, and around $30 million in annual revenue.</a:t>
            </a:r>
          </a:p>
          <a:p>
            <a:pPr>
              <a:buFont typeface="Arial" panose="020B0604020202020204" pitchFamily="34" charset="0"/>
              <a:buChar char="•"/>
            </a:pPr>
            <a:r>
              <a:rPr lang="en-US" dirty="0">
                <a:solidFill>
                  <a:srgbClr val="FFFF00"/>
                </a:solidFill>
                <a:latin typeface="charter" panose="02040503050506020203" pitchFamily="18" charset="0"/>
              </a:rPr>
              <a:t>AbbVie, which makes </a:t>
            </a:r>
            <a:r>
              <a:rPr lang="en-US" dirty="0" err="1">
                <a:solidFill>
                  <a:srgbClr val="FFFF00"/>
                </a:solidFill>
                <a:latin typeface="charter" panose="02040503050506020203" pitchFamily="18" charset="0"/>
              </a:rPr>
              <a:t>Armour</a:t>
            </a:r>
            <a:r>
              <a:rPr lang="en-US" dirty="0">
                <a:solidFill>
                  <a:srgbClr val="FFFF00"/>
                </a:solidFill>
                <a:latin typeface="charter" panose="02040503050506020203" pitchFamily="18" charset="0"/>
              </a:rPr>
              <a:t> Thyroid, employs about 30,000 people in 75 countries, and has annual revenue of around $30 billion — yes, billion — a year. This global pharma behemoth also has huge armies of drug reps, marketing teams, and lobbyists on staff. Note that AbbVie only </a:t>
            </a:r>
            <a:r>
              <a:rPr lang="en-US" i="1" dirty="0">
                <a:solidFill>
                  <a:srgbClr val="FFFF00"/>
                </a:solidFill>
                <a:latin typeface="Charter" panose="02040503050506020203" pitchFamily="18" charset="0"/>
              </a:rPr>
              <a:t>recently</a:t>
            </a:r>
            <a:r>
              <a:rPr lang="en-US" dirty="0">
                <a:solidFill>
                  <a:srgbClr val="FFFF00"/>
                </a:solidFill>
                <a:latin typeface="charter" panose="02040503050506020203" pitchFamily="18" charset="0"/>
              </a:rPr>
              <a:t> acquired Allergan — and </a:t>
            </a:r>
            <a:r>
              <a:rPr lang="en-US" dirty="0" err="1">
                <a:solidFill>
                  <a:srgbClr val="FFFF00"/>
                </a:solidFill>
                <a:latin typeface="charter" panose="02040503050506020203" pitchFamily="18" charset="0"/>
              </a:rPr>
              <a:t>Armour</a:t>
            </a:r>
            <a:r>
              <a:rPr lang="en-US" dirty="0">
                <a:solidFill>
                  <a:srgbClr val="FFFF00"/>
                </a:solidFill>
                <a:latin typeface="charter" panose="02040503050506020203" pitchFamily="18" charset="0"/>
              </a:rPr>
              <a:t>.</a:t>
            </a:r>
          </a:p>
          <a:p>
            <a:pPr>
              <a:buFont typeface="Arial" panose="020B0604020202020204" pitchFamily="34" charset="0"/>
              <a:buChar char="•"/>
            </a:pPr>
            <a:r>
              <a:rPr lang="en-US" dirty="0">
                <a:solidFill>
                  <a:srgbClr val="FFFF00"/>
                </a:solidFill>
              </a:rPr>
              <a:t>AbbVie also manufactures the best-known brand of levothyroxine: Synthroid</a:t>
            </a: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3175793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3200" dirty="0">
                <a:solidFill>
                  <a:srgbClr val="FFFF00"/>
                </a:solidFill>
                <a:latin typeface="charter" panose="02040503050506020203" pitchFamily="18" charset="0"/>
              </a:rPr>
              <a:t>Price </a:t>
            </a: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5262979"/>
          </a:xfrm>
          <a:prstGeom prst="rect">
            <a:avLst/>
          </a:prstGeom>
        </p:spPr>
        <p:txBody>
          <a:bodyPr wrap="square">
            <a:spAutoFit/>
          </a:bodyPr>
          <a:lstStyle/>
          <a:p>
            <a:pPr marL="342900" indent="-342900">
              <a:buFont typeface="Arial" panose="020B0604020202020204" pitchFamily="34" charset="0"/>
              <a:buChar char="•"/>
            </a:pPr>
            <a:r>
              <a:rPr lang="en-US" dirty="0">
                <a:solidFill>
                  <a:srgbClr val="FFFF00"/>
                </a:solidFill>
              </a:rPr>
              <a:t>Synthroid has the </a:t>
            </a:r>
            <a:r>
              <a:rPr lang="en-US" i="1" dirty="0">
                <a:solidFill>
                  <a:srgbClr val="FFFF00"/>
                </a:solidFill>
              </a:rPr>
              <a:t>highest </a:t>
            </a:r>
            <a:r>
              <a:rPr lang="en-US" dirty="0">
                <a:solidFill>
                  <a:srgbClr val="FFFF00"/>
                </a:solidFill>
              </a:rPr>
              <a:t>retail price of any brand-name levothyroxine tablet. </a:t>
            </a:r>
          </a:p>
          <a:p>
            <a:pPr marL="342900" indent="-342900">
              <a:buFont typeface="Arial" panose="020B0604020202020204" pitchFamily="34" charset="0"/>
              <a:buChar char="•"/>
            </a:pPr>
            <a:r>
              <a:rPr lang="en-US" dirty="0" err="1">
                <a:solidFill>
                  <a:srgbClr val="FFFF00"/>
                </a:solidFill>
              </a:rPr>
              <a:t>Armour</a:t>
            </a:r>
            <a:r>
              <a:rPr lang="en-US" dirty="0">
                <a:solidFill>
                  <a:srgbClr val="FFFF00"/>
                </a:solidFill>
              </a:rPr>
              <a:t> Thyroid has the </a:t>
            </a:r>
            <a:r>
              <a:rPr lang="en-US" i="1" dirty="0">
                <a:solidFill>
                  <a:srgbClr val="FFFF00"/>
                </a:solidFill>
              </a:rPr>
              <a:t>highest </a:t>
            </a:r>
            <a:r>
              <a:rPr lang="en-US" dirty="0">
                <a:solidFill>
                  <a:srgbClr val="FFFF00"/>
                </a:solidFill>
              </a:rPr>
              <a:t>retail price of any natural desiccated thyroid drug. </a:t>
            </a:r>
          </a:p>
          <a:p>
            <a:pPr marL="342900" indent="-342900">
              <a:buFont typeface="Arial" panose="020B0604020202020204" pitchFamily="34" charset="0"/>
              <a:buChar char="•"/>
            </a:pPr>
            <a:r>
              <a:rPr lang="en-US" dirty="0">
                <a:solidFill>
                  <a:srgbClr val="FFFF00"/>
                </a:solidFill>
              </a:rPr>
              <a:t>AbbVie’s two thyroid drugs, in fact, frequently have a retail price that is more than </a:t>
            </a:r>
            <a:r>
              <a:rPr lang="en-US" i="1" dirty="0">
                <a:solidFill>
                  <a:srgbClr val="FFFF00"/>
                </a:solidFill>
              </a:rPr>
              <a:t>double </a:t>
            </a:r>
            <a:r>
              <a:rPr lang="en-US" dirty="0">
                <a:solidFill>
                  <a:srgbClr val="FFFF00"/>
                </a:solidFill>
              </a:rPr>
              <a:t>other brand names.</a:t>
            </a:r>
          </a:p>
          <a:p>
            <a:pPr marL="342900" indent="-342900">
              <a:buFont typeface="Arial" panose="020B0604020202020204" pitchFamily="34" charset="0"/>
              <a:buChar char="•"/>
            </a:pPr>
            <a:r>
              <a:rPr lang="en-US" u="sng" dirty="0">
                <a:solidFill>
                  <a:srgbClr val="00FFFF"/>
                </a:solidFill>
                <a:hlinkClick r:id="rId3">
                  <a:extLst>
                    <a:ext uri="{A12FA001-AC4F-418D-AE19-62706E023703}">
                      <ahyp:hlinkClr xmlns:ahyp="http://schemas.microsoft.com/office/drawing/2018/hyperlinkcolor" val="tx"/>
                    </a:ext>
                  </a:extLst>
                </a:hlinkClick>
              </a:rPr>
              <a:t>AbbVie PAC has </a:t>
            </a:r>
            <a:r>
              <a:rPr lang="en-US" u="sng" dirty="0">
                <a:solidFill>
                  <a:srgbClr val="FFFF00"/>
                </a:solidFill>
                <a:hlinkClick r:id="rId3">
                  <a:extLst>
                    <a:ext uri="{A12FA001-AC4F-418D-AE19-62706E023703}">
                      <ahyp:hlinkClr xmlns:ahyp="http://schemas.microsoft.com/office/drawing/2018/hyperlinkcolor" val="tx"/>
                    </a:ext>
                  </a:extLst>
                </a:hlinkClick>
              </a:rPr>
              <a:t>donated almost $1.5 million to candidates during the 2020 election cycle</a:t>
            </a:r>
            <a:r>
              <a:rPr lang="en-US" dirty="0">
                <a:solidFill>
                  <a:srgbClr val="FFFF00"/>
                </a:solidFill>
              </a:rPr>
              <a:t>.</a:t>
            </a:r>
          </a:p>
          <a:p>
            <a:pPr marL="342900" indent="-342900">
              <a:buFont typeface="Arial" panose="020B0604020202020204" pitchFamily="34" charset="0"/>
              <a:buChar char="•"/>
            </a:pPr>
            <a:r>
              <a:rPr lang="en-US" dirty="0">
                <a:solidFill>
                  <a:srgbClr val="FFFF00"/>
                </a:solidFill>
              </a:rPr>
              <a:t>The FDA may decide NDT a “new drug,” and all the NDT drugs will have to go through the new drug application (NDA) approvals process</a:t>
            </a:r>
          </a:p>
          <a:p>
            <a:pPr marL="342900" indent="-342900">
              <a:buFont typeface="Arial" panose="020B0604020202020204" pitchFamily="34" charset="0"/>
              <a:buChar char="•"/>
            </a:pPr>
            <a:r>
              <a:rPr lang="en-US" dirty="0">
                <a:solidFill>
                  <a:srgbClr val="FFFF00"/>
                </a:solidFill>
              </a:rPr>
              <a:t>The FDA letters to </a:t>
            </a:r>
            <a:r>
              <a:rPr lang="en-US" dirty="0" err="1">
                <a:solidFill>
                  <a:srgbClr val="FFFF00"/>
                </a:solidFill>
              </a:rPr>
              <a:t>Acella</a:t>
            </a:r>
            <a:r>
              <a:rPr lang="en-US" dirty="0">
                <a:solidFill>
                  <a:srgbClr val="FFFF00"/>
                </a:solidFill>
              </a:rPr>
              <a:t> and RLC also indicated that the FDA intends to change the designation of NDT drugs to define them as “biologics.”</a:t>
            </a: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1949026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3200" dirty="0"/>
              <a:t>Biologics</a:t>
            </a:r>
            <a:endParaRPr lang="en-US" sz="3200" dirty="0">
              <a:solidFill>
                <a:srgbClr val="FFFF00"/>
              </a:solidFill>
              <a:latin typeface="charter" panose="02040503050506020203" pitchFamily="18" charset="0"/>
            </a:endParaRP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4801314"/>
          </a:xfrm>
          <a:prstGeom prst="rect">
            <a:avLst/>
          </a:prstGeom>
        </p:spPr>
        <p:txBody>
          <a:bodyPr wrap="square">
            <a:spAutoFit/>
          </a:bodyPr>
          <a:lstStyle/>
          <a:p>
            <a:pPr marL="285750" indent="-285750">
              <a:buFont typeface="Arial" panose="020B0604020202020204" pitchFamily="34" charset="0"/>
              <a:buChar char="•"/>
            </a:pPr>
            <a:r>
              <a:rPr lang="en-US" sz="1800" b="0" i="0" u="none" strike="noStrike" dirty="0">
                <a:solidFill>
                  <a:schemeClr val="tx2"/>
                </a:solidFill>
                <a:effectLst/>
                <a:cs typeface="Arial" panose="020B0604020202020204" pitchFamily="34" charset="0"/>
              </a:rPr>
              <a:t>September 16, 2022 FDA sent a letter to </a:t>
            </a:r>
            <a:r>
              <a:rPr lang="en-US" sz="1800" dirty="0">
                <a:solidFill>
                  <a:schemeClr val="tx2"/>
                </a:solidFill>
                <a:effectLst/>
                <a:cs typeface="Arial" panose="020B0604020202020204" pitchFamily="34" charset="0"/>
              </a:rPr>
              <a:t>National Association of Boards of Pharmacy (NABP) that DTE products “can put patients at harm” and that “therapies containing DTE are </a:t>
            </a:r>
            <a:r>
              <a:rPr lang="en-US" sz="1800" b="1" dirty="0">
                <a:solidFill>
                  <a:schemeClr val="tx2"/>
                </a:solidFill>
                <a:effectLst/>
                <a:cs typeface="Arial" panose="020B0604020202020204" pitchFamily="34" charset="0"/>
              </a:rPr>
              <a:t>biological products </a:t>
            </a:r>
            <a:r>
              <a:rPr lang="en-US" sz="1800" dirty="0">
                <a:solidFill>
                  <a:schemeClr val="tx2"/>
                </a:solidFill>
                <a:effectLst/>
                <a:cs typeface="Arial" panose="020B0604020202020204" pitchFamily="34" charset="0"/>
              </a:rPr>
              <a:t>subject to licensure under Section 351(</a:t>
            </a:r>
            <a:r>
              <a:rPr lang="en-US" sz="1800" dirty="0" err="1">
                <a:solidFill>
                  <a:schemeClr val="tx2"/>
                </a:solidFill>
                <a:effectLst/>
                <a:cs typeface="Arial" panose="020B0604020202020204" pitchFamily="34" charset="0"/>
              </a:rPr>
              <a:t>i</a:t>
            </a:r>
            <a:r>
              <a:rPr lang="en-US" sz="1800" dirty="0">
                <a:solidFill>
                  <a:schemeClr val="tx2"/>
                </a:solidFill>
                <a:effectLst/>
                <a:cs typeface="Arial" panose="020B0604020202020204" pitchFamily="34" charset="0"/>
              </a:rPr>
              <a:t>) of the PHS Act.” The letter encourages NABP to share the letter with its members, the state boards of pharmacy </a:t>
            </a:r>
          </a:p>
          <a:p>
            <a:pPr marL="285750" indent="-285750">
              <a:buFont typeface="Arial" panose="020B0604020202020204" pitchFamily="34" charset="0"/>
              <a:buChar char="•"/>
            </a:pPr>
            <a:r>
              <a:rPr lang="en-US" sz="1800" dirty="0">
                <a:solidFill>
                  <a:schemeClr val="tx2"/>
                </a:solidFill>
                <a:effectLst/>
                <a:cs typeface="Arial" panose="020B0604020202020204" pitchFamily="34" charset="0"/>
              </a:rPr>
              <a:t>Alliance for pharmacy compounding expressed concerned that FDA is implementing a sort of back-door restriction of compounded DTE that is problematic in its rationale and is communicating it by a novel approach – a letter from a CDER branch chief to the association of state boards of pharmacy – rather than a definitive industry communication</a:t>
            </a:r>
          </a:p>
          <a:p>
            <a:pPr marL="285750" indent="-285750">
              <a:buFont typeface="Arial" panose="020B0604020202020204" pitchFamily="34" charset="0"/>
              <a:buChar char="•"/>
            </a:pPr>
            <a:r>
              <a:rPr lang="en-US" sz="1800" dirty="0">
                <a:solidFill>
                  <a:schemeClr val="tx2"/>
                </a:solidFill>
                <a:cs typeface="Arial" panose="020B0604020202020204" pitchFamily="34" charset="0"/>
              </a:rPr>
              <a:t>If biologic, likely to be very expensive and require extensive FDA documentation</a:t>
            </a:r>
          </a:p>
          <a:p>
            <a:pPr marL="285750" indent="-285750">
              <a:buFont typeface="Arial" panose="020B0604020202020204" pitchFamily="34" charset="0"/>
              <a:buChar char="•"/>
            </a:pPr>
            <a:r>
              <a:rPr lang="en-US" sz="1800" dirty="0">
                <a:solidFill>
                  <a:schemeClr val="tx2"/>
                </a:solidFill>
                <a:cs typeface="Arial" panose="020B0604020202020204" pitchFamily="34" charset="0"/>
              </a:rPr>
              <a:t>The fact that </a:t>
            </a:r>
            <a:r>
              <a:rPr lang="en-US" sz="1800" dirty="0" err="1">
                <a:solidFill>
                  <a:schemeClr val="tx2"/>
                </a:solidFill>
                <a:cs typeface="Arial" panose="020B0604020202020204" pitchFamily="34" charset="0"/>
              </a:rPr>
              <a:t>Adthyza</a:t>
            </a:r>
            <a:r>
              <a:rPr lang="en-US" sz="1800" dirty="0">
                <a:solidFill>
                  <a:schemeClr val="tx2"/>
                </a:solidFill>
                <a:cs typeface="Arial" panose="020B0604020202020204" pitchFamily="34" charset="0"/>
              </a:rPr>
              <a:t> is on the market, makes me think this isn’t going to happen</a:t>
            </a:r>
          </a:p>
          <a:p>
            <a:r>
              <a:rPr lang="en-US" sz="1800" dirty="0">
                <a:solidFill>
                  <a:schemeClr val="tx2"/>
                </a:solidFill>
                <a:effectLst/>
                <a:cs typeface="Arial" panose="020B0604020202020204" pitchFamily="34" charset="0"/>
              </a:rPr>
              <a:t> </a:t>
            </a:r>
          </a:p>
          <a:p>
            <a:endParaRPr lang="en-US" dirty="0">
              <a:effectLst/>
              <a:latin typeface="Calibri" panose="020F0502020204030204" pitchFamily="34" charset="0"/>
            </a:endParaRPr>
          </a:p>
          <a:p>
            <a:endParaRPr lang="en-US" dirty="0">
              <a:effectLst/>
              <a:latin typeface="Calibri" panose="020F0502020204030204" pitchFamily="34" charset="0"/>
            </a:endParaRPr>
          </a:p>
          <a:p>
            <a:pPr marL="342900" indent="-342900">
              <a:buFont typeface="Arial" panose="020B0604020202020204" pitchFamily="34" charset="0"/>
              <a:buChar char="•"/>
            </a:pP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3252757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pPr>
              <a:defRPr/>
            </a:pPr>
            <a:r>
              <a:rPr lang="x-none" sz="2000"/>
              <a:t>Most of the circulating T</a:t>
            </a:r>
            <a:r>
              <a:rPr lang="x-none" sz="2000" baseline="-25000"/>
              <a:t>3</a:t>
            </a:r>
            <a:r>
              <a:rPr lang="x-none" sz="2000"/>
              <a:t> is derived from 5′-deiodination of circulating T</a:t>
            </a:r>
            <a:r>
              <a:rPr lang="x-none" sz="2000" baseline="-25000"/>
              <a:t>4</a:t>
            </a:r>
            <a:r>
              <a:rPr lang="x-none" sz="2000"/>
              <a:t> in the peripheral tissues</a:t>
            </a:r>
            <a:r>
              <a:rPr lang="en-US" sz="2000" dirty="0"/>
              <a:t> by type 1 deiodinase</a:t>
            </a:r>
            <a:r>
              <a:rPr lang="x-none" sz="2000"/>
              <a:t>. </a:t>
            </a:r>
            <a:endParaRPr lang="en-US" sz="2000" dirty="0"/>
          </a:p>
          <a:p>
            <a:pPr>
              <a:defRPr/>
            </a:pPr>
            <a:r>
              <a:rPr lang="x-none" sz="2000"/>
              <a:t>Deiodination of T</a:t>
            </a:r>
            <a:r>
              <a:rPr lang="x-none" sz="2000" baseline="-25000"/>
              <a:t>4</a:t>
            </a:r>
            <a:r>
              <a:rPr lang="x-none" sz="2000"/>
              <a:t> can occur at the outer ring (5′-deiodination), producing T</a:t>
            </a:r>
            <a:r>
              <a:rPr lang="x-none" sz="2000" baseline="-25000"/>
              <a:t>3</a:t>
            </a:r>
            <a:r>
              <a:rPr lang="x-none" sz="2000"/>
              <a:t> (3,5,3′-triiodothyronine), or at the inner ring, producing reverse T</a:t>
            </a:r>
            <a:r>
              <a:rPr lang="x-none" sz="2000" baseline="-25000"/>
              <a:t>3</a:t>
            </a:r>
            <a:r>
              <a:rPr lang="x-none" sz="2000"/>
              <a:t> (3,3,5′-triiodothyronine)</a:t>
            </a:r>
            <a:r>
              <a:rPr lang="en-US" sz="2000" dirty="0"/>
              <a:t> by type 3 deiodinase</a:t>
            </a:r>
            <a:r>
              <a:rPr lang="x-none" sz="2000"/>
              <a:t>. </a:t>
            </a:r>
            <a:endParaRPr lang="en-US" sz="2000" dirty="0"/>
          </a:p>
          <a:p>
            <a:pPr>
              <a:defRPr/>
            </a:pPr>
            <a:r>
              <a:rPr lang="en-US" sz="2000" dirty="0"/>
              <a:t>Type 2 deiodinase in the pituitary also converts </a:t>
            </a:r>
            <a:r>
              <a:rPr lang="x-none" sz="2000"/>
              <a:t>T</a:t>
            </a:r>
            <a:r>
              <a:rPr lang="x-none" sz="2000" baseline="-25000"/>
              <a:t>4</a:t>
            </a:r>
            <a:r>
              <a:rPr lang="x-none" sz="2000"/>
              <a:t> </a:t>
            </a:r>
            <a:r>
              <a:rPr lang="en-US" sz="2000" dirty="0"/>
              <a:t>to </a:t>
            </a:r>
            <a:r>
              <a:rPr lang="x-none" sz="2000"/>
              <a:t>T</a:t>
            </a:r>
            <a:r>
              <a:rPr lang="x-none" sz="2000" baseline="-25000"/>
              <a:t>3</a:t>
            </a:r>
            <a:r>
              <a:rPr lang="en-US" sz="2000" dirty="0"/>
              <a:t> and is regulated differently from type 1 deiodinase. </a:t>
            </a:r>
          </a:p>
        </p:txBody>
      </p:sp>
      <p:pic>
        <p:nvPicPr>
          <p:cNvPr id="2" name="Picture 1">
            <a:extLst>
              <a:ext uri="{FF2B5EF4-FFF2-40B4-BE49-F238E27FC236}">
                <a16:creationId xmlns:a16="http://schemas.microsoft.com/office/drawing/2014/main" id="{B18D9DB9-2403-354F-9413-929C59796351}"/>
              </a:ext>
            </a:extLst>
          </p:cNvPr>
          <p:cNvPicPr>
            <a:picLocks noChangeAspect="1"/>
          </p:cNvPicPr>
          <p:nvPr/>
        </p:nvPicPr>
        <p:blipFill>
          <a:blip r:embed="rId3"/>
          <a:stretch>
            <a:fillRect/>
          </a:stretch>
        </p:blipFill>
        <p:spPr>
          <a:xfrm>
            <a:off x="2338137" y="3657600"/>
            <a:ext cx="4772526" cy="3022600"/>
          </a:xfrm>
          <a:prstGeom prst="rect">
            <a:avLst/>
          </a:prstGeom>
        </p:spPr>
      </p:pic>
    </p:spTree>
    <p:extLst>
      <p:ext uri="{BB962C8B-B14F-4D97-AF65-F5344CB8AC3E}">
        <p14:creationId xmlns:p14="http://schemas.microsoft.com/office/powerpoint/2010/main" val="367475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pPr>
              <a:defRPr/>
            </a:pPr>
            <a:r>
              <a:rPr lang="en-US" sz="2400" dirty="0"/>
              <a:t>R</a:t>
            </a:r>
            <a:r>
              <a:rPr lang="x-none" sz="2400"/>
              <a:t>everse T</a:t>
            </a:r>
            <a:r>
              <a:rPr lang="x-none" sz="2400" baseline="-25000"/>
              <a:t>3</a:t>
            </a:r>
            <a:r>
              <a:rPr lang="x-none" sz="2400"/>
              <a:t>, a biologically inactive form of T</a:t>
            </a:r>
            <a:r>
              <a:rPr lang="x-none" sz="2400" baseline="-25000"/>
              <a:t>3</a:t>
            </a:r>
            <a:r>
              <a:rPr lang="x-none" sz="2400"/>
              <a:t> </a:t>
            </a:r>
            <a:r>
              <a:rPr lang="en-US" sz="2400" dirty="0"/>
              <a:t>may block </a:t>
            </a:r>
            <a:r>
              <a:rPr lang="x-none" sz="2400"/>
              <a:t>T</a:t>
            </a:r>
            <a:r>
              <a:rPr lang="x-none" sz="2400" baseline="-25000"/>
              <a:t>3</a:t>
            </a:r>
            <a:r>
              <a:rPr lang="en-US" sz="2400" dirty="0"/>
              <a:t> from binding to the thyroid hormone receptor. </a:t>
            </a:r>
          </a:p>
          <a:p>
            <a:pPr>
              <a:defRPr/>
            </a:pPr>
            <a:r>
              <a:rPr lang="en-US" sz="2400" dirty="0"/>
              <a:t>Many years ago, endocrinologists realized that in severe illness, type 3 deiodinase increases and r</a:t>
            </a:r>
            <a:r>
              <a:rPr lang="x-none" sz="2400"/>
              <a:t>T</a:t>
            </a:r>
            <a:r>
              <a:rPr lang="x-none" sz="2400" baseline="-25000"/>
              <a:t>3 </a:t>
            </a:r>
            <a:r>
              <a:rPr lang="en-US" sz="2400" dirty="0"/>
              <a:t>is often high and </a:t>
            </a:r>
            <a:r>
              <a:rPr lang="x-none" sz="2400"/>
              <a:t>T</a:t>
            </a:r>
            <a:r>
              <a:rPr lang="x-none" sz="2400" baseline="-25000"/>
              <a:t>3</a:t>
            </a:r>
            <a:r>
              <a:rPr lang="en-US" sz="2400" dirty="0"/>
              <a:t> is often low. Endocrinologists termed this “sick euthyroid syndrome” and noted that it was common in many types of chronic illnesses, especially in patients hospitalized in intensive care units. </a:t>
            </a:r>
          </a:p>
          <a:p>
            <a:pPr>
              <a:defRPr/>
            </a:pPr>
            <a:r>
              <a:rPr lang="en-US" sz="2400" dirty="0"/>
              <a:t>It was usually recommended that these patients not be treated with thyroid hormone and in most cases, the elevated r</a:t>
            </a:r>
            <a:r>
              <a:rPr lang="x-none" sz="2400"/>
              <a:t>T</a:t>
            </a:r>
            <a:r>
              <a:rPr lang="x-none" sz="2400" baseline="-25000"/>
              <a:t>3 </a:t>
            </a:r>
            <a:r>
              <a:rPr lang="en-US" sz="2400" dirty="0"/>
              <a:t>resolved when the patient’s health returned.</a:t>
            </a:r>
          </a:p>
          <a:p>
            <a:pPr>
              <a:defRPr/>
            </a:pPr>
            <a:endParaRPr lang="en-US" sz="2000" dirty="0"/>
          </a:p>
        </p:txBody>
      </p:sp>
    </p:spTree>
    <p:extLst>
      <p:ext uri="{BB962C8B-B14F-4D97-AF65-F5344CB8AC3E}">
        <p14:creationId xmlns:p14="http://schemas.microsoft.com/office/powerpoint/2010/main" val="1227286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However, more recently, more alternative doctors, now called functional medicine doctors, have made quite an issue about r</a:t>
            </a:r>
            <a:r>
              <a:rPr lang="x-none" sz="2400"/>
              <a:t>T</a:t>
            </a:r>
            <a:r>
              <a:rPr lang="x-none" sz="2400" baseline="-25000"/>
              <a:t>3</a:t>
            </a:r>
            <a:r>
              <a:rPr lang="en-US" sz="2400" dirty="0"/>
              <a:t>. </a:t>
            </a:r>
          </a:p>
          <a:p>
            <a:r>
              <a:rPr lang="en-US" sz="2400" dirty="0"/>
              <a:t>They argue somewhat appropriately that high r</a:t>
            </a:r>
            <a:r>
              <a:rPr lang="x-none" sz="2400"/>
              <a:t>T</a:t>
            </a:r>
            <a:r>
              <a:rPr lang="x-none" sz="2400" baseline="-25000"/>
              <a:t>3 </a:t>
            </a:r>
            <a:r>
              <a:rPr lang="en-US" sz="2400" dirty="0"/>
              <a:t>is bad and can block </a:t>
            </a:r>
            <a:r>
              <a:rPr lang="x-none" sz="2400"/>
              <a:t>T</a:t>
            </a:r>
            <a:r>
              <a:rPr lang="x-none" sz="2400" baseline="-25000"/>
              <a:t>3</a:t>
            </a:r>
            <a:r>
              <a:rPr lang="en-US" sz="2400" dirty="0"/>
              <a:t> from binding to the thyroid hormone receptor. </a:t>
            </a:r>
          </a:p>
          <a:p>
            <a:r>
              <a:rPr lang="en-US" sz="2400" dirty="0"/>
              <a:t>They also state that r</a:t>
            </a:r>
            <a:r>
              <a:rPr lang="x-none" sz="2400"/>
              <a:t>T</a:t>
            </a:r>
            <a:r>
              <a:rPr lang="x-none" sz="2400" baseline="-25000"/>
              <a:t>3 </a:t>
            </a:r>
            <a:r>
              <a:rPr lang="en-US" sz="2400" dirty="0"/>
              <a:t>can go up in various conditions including systemic illness, stress, inflammation, chronic pain, dieting, weight gain, and depression.</a:t>
            </a:r>
          </a:p>
          <a:p>
            <a:r>
              <a:rPr lang="en-US" sz="2400" dirty="0"/>
              <a:t>They often quote articles showing that these diseases are </a:t>
            </a:r>
            <a:r>
              <a:rPr lang="en-US" sz="2400" u="sng" dirty="0"/>
              <a:t>correlated</a:t>
            </a:r>
            <a:r>
              <a:rPr lang="en-US" sz="2400" dirty="0"/>
              <a:t> with a high r</a:t>
            </a:r>
            <a:r>
              <a:rPr lang="x-none" sz="2400"/>
              <a:t>T</a:t>
            </a:r>
            <a:r>
              <a:rPr lang="x-none" sz="2400" baseline="-25000"/>
              <a:t>3</a:t>
            </a:r>
            <a:r>
              <a:rPr lang="en-US" sz="2400" baseline="-25000" dirty="0"/>
              <a:t>, </a:t>
            </a:r>
            <a:r>
              <a:rPr lang="en-US" sz="2400" dirty="0"/>
              <a:t>but do not necessarily show that the r</a:t>
            </a:r>
            <a:r>
              <a:rPr lang="x-none" sz="2400"/>
              <a:t>T</a:t>
            </a:r>
            <a:r>
              <a:rPr lang="x-none" sz="2400" baseline="-25000"/>
              <a:t>3 </a:t>
            </a:r>
            <a:r>
              <a:rPr lang="en-US" sz="2400" dirty="0"/>
              <a:t>plays a significant role in the disease. </a:t>
            </a:r>
            <a:endParaRPr lang="en-US" sz="2000" dirty="0"/>
          </a:p>
        </p:txBody>
      </p:sp>
    </p:spTree>
    <p:extLst>
      <p:ext uri="{BB962C8B-B14F-4D97-AF65-F5344CB8AC3E}">
        <p14:creationId xmlns:p14="http://schemas.microsoft.com/office/powerpoint/2010/main" val="1473888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These functional medicine doctors rely extremely heavily on r</a:t>
            </a:r>
            <a:r>
              <a:rPr lang="x-none" sz="2400"/>
              <a:t>T</a:t>
            </a:r>
            <a:r>
              <a:rPr lang="x-none" sz="2400" baseline="-25000"/>
              <a:t>3 </a:t>
            </a:r>
            <a:r>
              <a:rPr lang="en-US" sz="2400" dirty="0"/>
              <a:t>to treat patients that may have no other laboratory findings of hypothyroidism and often prescribe them </a:t>
            </a:r>
            <a:r>
              <a:rPr lang="x-none" sz="2400"/>
              <a:t>T</a:t>
            </a:r>
            <a:r>
              <a:rPr lang="x-none" sz="2400" baseline="-25000"/>
              <a:t>3</a:t>
            </a:r>
            <a:r>
              <a:rPr lang="en-US" sz="2400" dirty="0"/>
              <a:t>-only preparations to try to lower the r</a:t>
            </a:r>
            <a:r>
              <a:rPr lang="x-none" sz="2400"/>
              <a:t>T</a:t>
            </a:r>
            <a:r>
              <a:rPr lang="x-none" sz="2400" baseline="-25000"/>
              <a:t>3</a:t>
            </a:r>
            <a:r>
              <a:rPr lang="en-US" sz="2400" dirty="0"/>
              <a:t>. </a:t>
            </a:r>
          </a:p>
          <a:p>
            <a:r>
              <a:rPr lang="en-US" sz="2400" dirty="0"/>
              <a:t>They have not published on whether this is effective or not, and may treat a person with completely normal thyroid function tests and put him on </a:t>
            </a:r>
            <a:r>
              <a:rPr lang="x-none" sz="2400"/>
              <a:t>T</a:t>
            </a:r>
            <a:r>
              <a:rPr lang="x-none" sz="2400" baseline="-25000"/>
              <a:t>3</a:t>
            </a:r>
            <a:r>
              <a:rPr lang="en-US" sz="2400" dirty="0"/>
              <a:t> to try to lower the r</a:t>
            </a:r>
            <a:r>
              <a:rPr lang="x-none" sz="2400"/>
              <a:t>T</a:t>
            </a:r>
            <a:r>
              <a:rPr lang="x-none" sz="2400" baseline="-25000"/>
              <a:t>3</a:t>
            </a:r>
            <a:r>
              <a:rPr lang="en-US" sz="2400" dirty="0"/>
              <a:t>. </a:t>
            </a:r>
          </a:p>
          <a:p>
            <a:r>
              <a:rPr lang="en-US" sz="2400" dirty="0"/>
              <a:t>They often use a high r</a:t>
            </a:r>
            <a:r>
              <a:rPr lang="x-none" sz="2400"/>
              <a:t>T</a:t>
            </a:r>
            <a:r>
              <a:rPr lang="x-none" sz="2400" baseline="-25000"/>
              <a:t>3</a:t>
            </a:r>
            <a:r>
              <a:rPr lang="en-US" sz="2400" dirty="0"/>
              <a:t>: </a:t>
            </a:r>
            <a:r>
              <a:rPr lang="x-none" sz="2400"/>
              <a:t>T</a:t>
            </a:r>
            <a:r>
              <a:rPr lang="x-none" sz="2400" baseline="-25000"/>
              <a:t>3</a:t>
            </a:r>
            <a:r>
              <a:rPr lang="en-US" sz="2400" dirty="0"/>
              <a:t> ratio as further indication to treat these patients.</a:t>
            </a:r>
          </a:p>
          <a:p>
            <a:pPr>
              <a:defRPr/>
            </a:pPr>
            <a:endParaRPr lang="en-US" sz="2000" dirty="0"/>
          </a:p>
        </p:txBody>
      </p:sp>
    </p:spTree>
    <p:extLst>
      <p:ext uri="{BB962C8B-B14F-4D97-AF65-F5344CB8AC3E}">
        <p14:creationId xmlns:p14="http://schemas.microsoft.com/office/powerpoint/2010/main" val="3663274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530DCD8-EC71-A04D-A7BB-F5FC8F3B3C11}"/>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T4 to T3 or Rt3</a:t>
            </a:r>
          </a:p>
        </p:txBody>
      </p:sp>
      <p:pic>
        <p:nvPicPr>
          <p:cNvPr id="21506" name="Picture 1">
            <a:extLst>
              <a:ext uri="{FF2B5EF4-FFF2-40B4-BE49-F238E27FC236}">
                <a16:creationId xmlns:a16="http://schemas.microsoft.com/office/drawing/2014/main" id="{0F21C88E-538D-CF4A-8038-51C3D70B8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45318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study</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dirty="0"/>
              <a:t>We retrospectively analyzed r</a:t>
            </a:r>
            <a:r>
              <a:rPr lang="x-none"/>
              <a:t>T</a:t>
            </a:r>
            <a:r>
              <a:rPr lang="x-none" baseline="-25000"/>
              <a:t>3 </a:t>
            </a:r>
            <a:r>
              <a:rPr lang="en-US" dirty="0"/>
              <a:t>in 976 consecutive patients who came to see me with potential thyroid problems. </a:t>
            </a:r>
          </a:p>
          <a:p>
            <a:r>
              <a:rPr lang="en-US" dirty="0"/>
              <a:t>All of these had signs and symptoms of hypothyroidism, and many of them were already treated with different thyroid preparations. </a:t>
            </a:r>
          </a:p>
          <a:p>
            <a:r>
              <a:rPr lang="en-US" dirty="0"/>
              <a:t>I used the upper limit of normal for r</a:t>
            </a:r>
            <a:r>
              <a:rPr lang="x-none"/>
              <a:t>T</a:t>
            </a:r>
            <a:r>
              <a:rPr lang="x-none" baseline="-25000"/>
              <a:t>3 </a:t>
            </a:r>
            <a:r>
              <a:rPr lang="en-US" dirty="0"/>
              <a:t>at either Quest or </a:t>
            </a:r>
            <a:r>
              <a:rPr lang="en-US" dirty="0" err="1"/>
              <a:t>Labcorp</a:t>
            </a:r>
            <a:r>
              <a:rPr lang="en-US" dirty="0"/>
              <a:t>, which is usually 24 ng/</a:t>
            </a:r>
            <a:r>
              <a:rPr lang="en-US" dirty="0" err="1"/>
              <a:t>dL</a:t>
            </a:r>
            <a:r>
              <a:rPr lang="en-US" dirty="0"/>
              <a:t>. </a:t>
            </a:r>
          </a:p>
          <a:p>
            <a:r>
              <a:rPr lang="en-US" dirty="0"/>
              <a:t>I did not calculate any type of ratios. </a:t>
            </a:r>
            <a:endParaRPr lang="en-US" sz="2000" dirty="0"/>
          </a:p>
        </p:txBody>
      </p:sp>
    </p:spTree>
    <p:extLst>
      <p:ext uri="{BB962C8B-B14F-4D97-AF65-F5344CB8AC3E}">
        <p14:creationId xmlns:p14="http://schemas.microsoft.com/office/powerpoint/2010/main" val="2555943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FC57F79-466C-7B45-913A-56A56CD34830}"/>
              </a:ext>
            </a:extLst>
          </p:cNvPr>
          <p:cNvSpPr>
            <a:spLocks noGrp="1" noChangeArrowheads="1"/>
          </p:cNvSpPr>
          <p:nvPr>
            <p:ph type="title"/>
          </p:nvPr>
        </p:nvSpPr>
        <p:spPr>
          <a:xfrm>
            <a:off x="1117600" y="228600"/>
            <a:ext cx="6908800" cy="1016000"/>
          </a:xfrm>
        </p:spPr>
        <p:txBody>
          <a:bodyPr/>
          <a:lstStyle/>
          <a:p>
            <a:pPr>
              <a:defRPr/>
            </a:pPr>
            <a:r>
              <a:rPr lang="en-US" sz="3556" dirty="0">
                <a:solidFill>
                  <a:srgbClr val="FFC000"/>
                </a:solidFill>
              </a:rPr>
              <a:t>Importance of measuring fT4/fT3 on thyroid treatment</a:t>
            </a:r>
            <a:endParaRPr lang="en-US" dirty="0">
              <a:solidFill>
                <a:srgbClr val="FFC000"/>
              </a:solidFill>
            </a:endParaRPr>
          </a:p>
        </p:txBody>
      </p:sp>
      <p:sp>
        <p:nvSpPr>
          <p:cNvPr id="167939" name="Rectangle 3">
            <a:extLst>
              <a:ext uri="{FF2B5EF4-FFF2-40B4-BE49-F238E27FC236}">
                <a16:creationId xmlns:a16="http://schemas.microsoft.com/office/drawing/2014/main" id="{1B2D7241-974D-8C46-A989-001D90C88319}"/>
              </a:ext>
            </a:extLst>
          </p:cNvPr>
          <p:cNvSpPr>
            <a:spLocks noGrp="1" noChangeArrowheads="1"/>
          </p:cNvSpPr>
          <p:nvPr>
            <p:ph type="body" idx="1"/>
          </p:nvPr>
        </p:nvSpPr>
        <p:spPr>
          <a:xfrm>
            <a:off x="1004711" y="1769533"/>
            <a:ext cx="6908800" cy="3657600"/>
          </a:xfrm>
        </p:spPr>
        <p:txBody>
          <a:bodyPr/>
          <a:lstStyle/>
          <a:p>
            <a:endParaRPr lang="en-US" sz="1400" dirty="0">
              <a:effectLst/>
              <a:latin typeface="Helvetica" pitchFamily="2" charset="0"/>
            </a:endParaRPr>
          </a:p>
          <a:p>
            <a:endParaRPr lang="en-US" sz="1400" dirty="0">
              <a:latin typeface="Helvetica" pitchFamily="2" charset="0"/>
            </a:endParaRPr>
          </a:p>
          <a:p>
            <a:endParaRPr lang="en-US" sz="1400" dirty="0">
              <a:effectLst/>
              <a:latin typeface="Helvetica" pitchFamily="2" charset="0"/>
            </a:endParaRPr>
          </a:p>
          <a:p>
            <a:endParaRPr lang="en-US" sz="1400" dirty="0">
              <a:latin typeface="Helvetica" pitchFamily="2" charset="0"/>
            </a:endParaRPr>
          </a:p>
          <a:p>
            <a:endParaRPr lang="en-US" sz="1600" dirty="0">
              <a:effectLs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effectLs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effectLs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effectLs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effectLst/>
                <a:latin typeface="Arial" panose="020B0604020202020204" pitchFamily="34" charset="0"/>
                <a:cs typeface="Arial" panose="020B0604020202020204" pitchFamily="34" charset="0"/>
              </a:rPr>
              <a:t>Thyroid hormones levels, and in particular, FT4 levels, seem to have stronger associations with clinical parameters than do TSH levels. </a:t>
            </a:r>
          </a:p>
          <a:p>
            <a:r>
              <a:rPr lang="en-US" sz="1600" dirty="0">
                <a:effectLst/>
                <a:latin typeface="Arial" panose="020B0604020202020204" pitchFamily="34" charset="0"/>
                <a:cs typeface="Arial" panose="020B0604020202020204" pitchFamily="34" charset="0"/>
              </a:rPr>
              <a:t>Clinical and research components of </a:t>
            </a:r>
            <a:r>
              <a:rPr lang="en-US" sz="1600" dirty="0" err="1">
                <a:effectLst/>
                <a:latin typeface="Arial" panose="020B0604020202020204" pitchFamily="34" charset="0"/>
                <a:cs typeface="Arial" panose="020B0604020202020204" pitchFamily="34" charset="0"/>
              </a:rPr>
              <a:t>thyroidology</a:t>
            </a:r>
            <a:r>
              <a:rPr lang="en-US" sz="1600" dirty="0">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currently based on the measurement of the thyroid state by reference to TSH levels warrant reconsideration.</a:t>
            </a:r>
          </a:p>
        </p:txBody>
      </p:sp>
      <p:pic>
        <p:nvPicPr>
          <p:cNvPr id="3" name="Picture 2" descr="Graphical user interface, text, application, Word&#10;&#10;Description automatically generated">
            <a:extLst>
              <a:ext uri="{FF2B5EF4-FFF2-40B4-BE49-F238E27FC236}">
                <a16:creationId xmlns:a16="http://schemas.microsoft.com/office/drawing/2014/main" id="{9D3464DD-441F-B236-3788-5F2BEEAF9DC9}"/>
              </a:ext>
            </a:extLst>
          </p:cNvPr>
          <p:cNvPicPr>
            <a:picLocks noChangeAspect="1"/>
          </p:cNvPicPr>
          <p:nvPr/>
        </p:nvPicPr>
        <p:blipFill rotWithShape="1">
          <a:blip r:embed="rId3"/>
          <a:srcRect l="22549" t="27451" r="39216" b="42919"/>
          <a:stretch/>
        </p:blipFill>
        <p:spPr>
          <a:xfrm>
            <a:off x="914400" y="1430867"/>
            <a:ext cx="2971800" cy="1295400"/>
          </a:xfrm>
          <a:prstGeom prst="rect">
            <a:avLst/>
          </a:prstGeom>
        </p:spPr>
      </p:pic>
      <p:pic>
        <p:nvPicPr>
          <p:cNvPr id="4" name="Picture 3">
            <a:extLst>
              <a:ext uri="{FF2B5EF4-FFF2-40B4-BE49-F238E27FC236}">
                <a16:creationId xmlns:a16="http://schemas.microsoft.com/office/drawing/2014/main" id="{B22B7EB4-CA35-268E-BD93-D7C5DC9878A9}"/>
              </a:ext>
            </a:extLst>
          </p:cNvPr>
          <p:cNvPicPr>
            <a:picLocks noChangeAspect="1"/>
          </p:cNvPicPr>
          <p:nvPr/>
        </p:nvPicPr>
        <p:blipFill>
          <a:blip r:embed="rId4"/>
          <a:stretch>
            <a:fillRect/>
          </a:stretch>
        </p:blipFill>
        <p:spPr>
          <a:xfrm>
            <a:off x="4459111" y="1246393"/>
            <a:ext cx="3928827" cy="3797240"/>
          </a:xfrm>
          <a:prstGeom prst="rect">
            <a:avLst/>
          </a:prstGeom>
        </p:spPr>
      </p:pic>
    </p:spTree>
    <p:extLst>
      <p:ext uri="{BB962C8B-B14F-4D97-AF65-F5344CB8AC3E}">
        <p14:creationId xmlns:p14="http://schemas.microsoft.com/office/powerpoint/2010/main" val="2722209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381000" y="533400"/>
            <a:ext cx="8382000" cy="1016000"/>
          </a:xfrm>
        </p:spPr>
        <p:txBody>
          <a:bodyPr/>
          <a:lstStyle/>
          <a:p>
            <a:pPr marL="0" marR="0" algn="just">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br>
              <a:rPr lang="en-US" sz="3200" b="1" dirty="0">
                <a:solidFill>
                  <a:srgbClr val="FFC000"/>
                </a:solidFill>
              </a:rPr>
            </a:b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Reverse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1"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in patients with hypothyroidism on different thyroid hormone replacement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Julian B. Wilson,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Maayan</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Epstein, Martin L. Lee, Theodore C Friedman</a:t>
            </a:r>
            <a:r>
              <a:rPr lang="en-U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br>
            <a:endParaRPr lang="en-US" sz="2000" dirty="0">
              <a:solidFill>
                <a:srgbClr val="FFC000"/>
              </a:solidFill>
            </a:endParaRPr>
          </a:p>
        </p:txBody>
      </p:sp>
      <p:pic>
        <p:nvPicPr>
          <p:cNvPr id="2" name="Picture 1" descr="Chart, box and whisker chart&#10;&#10;Description automatically generated">
            <a:extLst>
              <a:ext uri="{FF2B5EF4-FFF2-40B4-BE49-F238E27FC236}">
                <a16:creationId xmlns:a16="http://schemas.microsoft.com/office/drawing/2014/main" id="{81FA3ABC-79EC-4455-5D92-1168FC626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757362"/>
            <a:ext cx="5943600" cy="3343275"/>
          </a:xfrm>
          <a:prstGeom prst="rect">
            <a:avLst/>
          </a:prstGeom>
        </p:spPr>
      </p:pic>
      <p:sp>
        <p:nvSpPr>
          <p:cNvPr id="3" name="TextBox 2">
            <a:extLst>
              <a:ext uri="{FF2B5EF4-FFF2-40B4-BE49-F238E27FC236}">
                <a16:creationId xmlns:a16="http://schemas.microsoft.com/office/drawing/2014/main" id="{3B49256C-24FE-5B71-E29B-6120EC56382C}"/>
              </a:ext>
            </a:extLst>
          </p:cNvPr>
          <p:cNvSpPr txBox="1"/>
          <p:nvPr/>
        </p:nvSpPr>
        <p:spPr>
          <a:xfrm>
            <a:off x="1371600" y="5486400"/>
            <a:ext cx="3575018" cy="830997"/>
          </a:xfrm>
          <a:prstGeom prst="rect">
            <a:avLst/>
          </a:prstGeom>
          <a:noFill/>
        </p:spPr>
        <p:txBody>
          <a:bodyPr wrap="none" rtlCol="0">
            <a:spAutoFit/>
          </a:bodyPr>
          <a:lstStyle/>
          <a:p>
            <a:r>
              <a:rPr lang="en-US" dirty="0"/>
              <a:t>976 consecutive patients</a:t>
            </a:r>
          </a:p>
          <a:p>
            <a:r>
              <a:rPr lang="en-US" dirty="0"/>
              <a:t>IRB approved</a:t>
            </a:r>
          </a:p>
        </p:txBody>
      </p:sp>
    </p:spTree>
    <p:extLst>
      <p:ext uri="{BB962C8B-B14F-4D97-AF65-F5344CB8AC3E}">
        <p14:creationId xmlns:p14="http://schemas.microsoft.com/office/powerpoint/2010/main" val="2610643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042CAA-FABD-6DAD-A75E-9615EEC52D6B}"/>
              </a:ext>
            </a:extLst>
          </p:cNvPr>
          <p:cNvGraphicFramePr>
            <a:graphicFrameLocks noGrp="1"/>
          </p:cNvGraphicFramePr>
          <p:nvPr>
            <p:extLst>
              <p:ext uri="{D42A27DB-BD31-4B8C-83A1-F6EECF244321}">
                <p14:modId xmlns:p14="http://schemas.microsoft.com/office/powerpoint/2010/main" val="637869127"/>
              </p:ext>
            </p:extLst>
          </p:nvPr>
        </p:nvGraphicFramePr>
        <p:xfrm>
          <a:off x="1524000" y="2529262"/>
          <a:ext cx="4797425" cy="838200"/>
        </p:xfrm>
        <a:graphic>
          <a:graphicData uri="http://schemas.openxmlformats.org/drawingml/2006/table">
            <a:tbl>
              <a:tblPr firstRow="1" firstCol="1" bandRow="1">
                <a:tableStyleId>{5C22544A-7EE6-4342-B048-85BDC9FD1C3A}</a:tableStyleId>
              </a:tblPr>
              <a:tblGrid>
                <a:gridCol w="1254125">
                  <a:extLst>
                    <a:ext uri="{9D8B030D-6E8A-4147-A177-3AD203B41FA5}">
                      <a16:colId xmlns:a16="http://schemas.microsoft.com/office/drawing/2014/main" val="114952929"/>
                    </a:ext>
                  </a:extLst>
                </a:gridCol>
                <a:gridCol w="1257300">
                  <a:extLst>
                    <a:ext uri="{9D8B030D-6E8A-4147-A177-3AD203B41FA5}">
                      <a16:colId xmlns:a16="http://schemas.microsoft.com/office/drawing/2014/main" val="3420689674"/>
                    </a:ext>
                  </a:extLst>
                </a:gridCol>
                <a:gridCol w="1200150">
                  <a:extLst>
                    <a:ext uri="{9D8B030D-6E8A-4147-A177-3AD203B41FA5}">
                      <a16:colId xmlns:a16="http://schemas.microsoft.com/office/drawing/2014/main" val="2074705014"/>
                    </a:ext>
                  </a:extLst>
                </a:gridCol>
                <a:gridCol w="1085850">
                  <a:extLst>
                    <a:ext uri="{9D8B030D-6E8A-4147-A177-3AD203B41FA5}">
                      <a16:colId xmlns:a16="http://schemas.microsoft.com/office/drawing/2014/main" val="3291471905"/>
                    </a:ext>
                  </a:extLst>
                </a:gridCol>
              </a:tblGrid>
              <a:tr h="0">
                <a:tc>
                  <a:txBody>
                    <a:bodyPr/>
                    <a:lstStyle/>
                    <a:p>
                      <a:pPr marL="0" marR="0">
                        <a:spcBef>
                          <a:spcPts val="0"/>
                        </a:spcBef>
                        <a:spcAft>
                          <a:spcPts val="0"/>
                        </a:spcAft>
                      </a:pPr>
                      <a:r>
                        <a:rPr lang="en-US" sz="11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All groups on L-T</a:t>
                      </a:r>
                      <a:r>
                        <a:rPr lang="en-US" sz="1100" baseline="-25000">
                          <a:effectLst/>
                        </a:rPr>
                        <a:t>4</a:t>
                      </a:r>
                      <a:r>
                        <a:rPr lang="en-US" sz="1100">
                          <a:effectLst/>
                        </a:rPr>
                        <a:t> treatment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All groups not on L-T</a:t>
                      </a:r>
                      <a:r>
                        <a:rPr lang="en-US" sz="1100" baseline="-25000">
                          <a:effectLst/>
                        </a:rPr>
                        <a:t>4</a:t>
                      </a:r>
                      <a:r>
                        <a:rPr lang="en-US" sz="1100">
                          <a:effectLst/>
                        </a:rPr>
                        <a:t> treatment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p-value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4464861"/>
                  </a:ext>
                </a:extLst>
              </a:tr>
              <a:tr h="0">
                <a:tc>
                  <a:txBody>
                    <a:bodyPr/>
                    <a:lstStyle/>
                    <a:p>
                      <a:pPr marL="0" marR="0">
                        <a:spcBef>
                          <a:spcPts val="0"/>
                        </a:spcBef>
                        <a:spcAft>
                          <a:spcPts val="0"/>
                        </a:spcAft>
                      </a:pPr>
                      <a:r>
                        <a:rPr lang="en-US" sz="1100">
                          <a:effectLst/>
                        </a:rPr>
                        <a:t>rT</a:t>
                      </a:r>
                      <a:r>
                        <a:rPr lang="en-US" sz="1100" baseline="-25000">
                          <a:effectLst/>
                        </a:rPr>
                        <a:t>3</a:t>
                      </a:r>
                      <a:r>
                        <a:rPr lang="en-US" sz="1100">
                          <a:effectLst/>
                        </a:rPr>
                        <a:t> (Mean ± SD)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18.4 ± 7.1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15.2 ± 6.0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&lt;0.00001*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2800482"/>
                  </a:ext>
                </a:extLst>
              </a:tr>
              <a:tr h="0">
                <a:tc>
                  <a:txBody>
                    <a:bodyPr/>
                    <a:lstStyle/>
                    <a:p>
                      <a:pPr marL="0" marR="0">
                        <a:spcBef>
                          <a:spcPts val="0"/>
                        </a:spcBef>
                        <a:spcAft>
                          <a:spcPts val="0"/>
                        </a:spcAft>
                      </a:pPr>
                      <a:r>
                        <a:rPr lang="en-US" sz="1100">
                          <a:effectLst/>
                        </a:rPr>
                        <a:t>% with rT</a:t>
                      </a:r>
                      <a:r>
                        <a:rPr lang="en-US" sz="1100" baseline="-25000">
                          <a:effectLst/>
                        </a:rPr>
                        <a:t>3</a:t>
                      </a:r>
                      <a:r>
                        <a:rPr lang="en-US" sz="1100">
                          <a:effectLst/>
                        </a:rPr>
                        <a:t> &gt;24.1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65/367 (17.7%)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42/609 (6.9%)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p=1.63 x 10</a:t>
                      </a:r>
                      <a:r>
                        <a:rPr lang="en-US" sz="1100" baseline="30000" dirty="0">
                          <a:effectLst/>
                        </a:rPr>
                        <a:t>-7</a:t>
                      </a:r>
                      <a:r>
                        <a:rPr lang="en-US" sz="11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4143788"/>
                  </a:ext>
                </a:extLst>
              </a:tr>
            </a:tbl>
          </a:graphicData>
        </a:graphic>
      </p:graphicFrame>
      <p:sp>
        <p:nvSpPr>
          <p:cNvPr id="4" name="Rectangle 1">
            <a:extLst>
              <a:ext uri="{FF2B5EF4-FFF2-40B4-BE49-F238E27FC236}">
                <a16:creationId xmlns:a16="http://schemas.microsoft.com/office/drawing/2014/main" id="{5CE753CA-8DA6-3BBB-E04C-4B86DE540DC7}"/>
              </a:ext>
            </a:extLst>
          </p:cNvPr>
          <p:cNvSpPr>
            <a:spLocks noChangeArrowheads="1"/>
          </p:cNvSpPr>
          <p:nvPr/>
        </p:nvSpPr>
        <p:spPr bwMode="auto">
          <a:xfrm>
            <a:off x="457200" y="3823901"/>
            <a:ext cx="38818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Wilcoxon rank-sum test, ^chi-square test for homogeneity</a:t>
            </a:r>
            <a:endParaRPr kumimoji="0" lang="en-US" altLang="en-US" sz="1800" b="0" i="0" u="none" strike="noStrike" cap="none" normalizeH="0" baseline="0" dirty="0">
              <a:ln>
                <a:noFill/>
              </a:ln>
              <a:solidFill>
                <a:schemeClr val="tx2"/>
              </a:solidFill>
              <a:effectLst/>
              <a:latin typeface="Arial" panose="020B0604020202020204" pitchFamily="34" charset="0"/>
            </a:endParaRPr>
          </a:p>
        </p:txBody>
      </p:sp>
      <p:sp>
        <p:nvSpPr>
          <p:cNvPr id="5" name="Title 4">
            <a:extLst>
              <a:ext uri="{FF2B5EF4-FFF2-40B4-BE49-F238E27FC236}">
                <a16:creationId xmlns:a16="http://schemas.microsoft.com/office/drawing/2014/main" id="{9068B21F-064A-CA2A-8307-C2FFA1B629C4}"/>
              </a:ext>
            </a:extLst>
          </p:cNvPr>
          <p:cNvSpPr>
            <a:spLocks noGrp="1"/>
          </p:cNvSpPr>
          <p:nvPr>
            <p:ph type="title"/>
          </p:nvPr>
        </p:nvSpPr>
        <p:spPr/>
        <p:txBody>
          <a:bodyPr/>
          <a:lstStyle/>
          <a:p>
            <a:r>
              <a:rPr kumimoji="0" lang="en-US" altLang="en-US" sz="4400" b="0"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Table 1. Effect of L-T</a:t>
            </a:r>
            <a:r>
              <a:rPr kumimoji="0" lang="en-US" altLang="en-US" sz="4400" b="0"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en-US" altLang="en-US" sz="4400" b="0"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treatment on rT</a:t>
            </a:r>
            <a:r>
              <a:rPr kumimoji="0" lang="en-US" altLang="en-US" sz="4400" b="0" i="0" u="none" strike="noStrike" cap="none" normalizeH="0" baseline="-3000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4400" b="0" i="0" u="none" strike="noStrike" cap="none" normalizeH="0" baseline="0" dirty="0">
                <a:ln>
                  <a:noFill/>
                </a:ln>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levels.</a:t>
            </a:r>
            <a:br>
              <a:rPr kumimoji="0" lang="en-US" altLang="en-US" sz="800" b="0" i="0" u="none" strike="noStrike" cap="none" normalizeH="0" baseline="0" dirty="0">
                <a:ln>
                  <a:noFill/>
                </a:ln>
                <a:solidFill>
                  <a:schemeClr val="tx2"/>
                </a:solidFill>
                <a:effectLst/>
              </a:rPr>
            </a:br>
            <a:endParaRPr lang="en-US" dirty="0"/>
          </a:p>
        </p:txBody>
      </p:sp>
    </p:spTree>
    <p:extLst>
      <p:ext uri="{BB962C8B-B14F-4D97-AF65-F5344CB8AC3E}">
        <p14:creationId xmlns:p14="http://schemas.microsoft.com/office/powerpoint/2010/main" val="2657791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Results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016000"/>
            <a:ext cx="8382000" cy="3657600"/>
          </a:xfrm>
        </p:spPr>
        <p:txBody>
          <a:bodyPr/>
          <a:lstStyle/>
          <a:p>
            <a:r>
              <a:rPr lang="en-US" sz="1800" dirty="0">
                <a:solidFill>
                  <a:schemeClr val="tx2"/>
                </a:solidFill>
                <a:effectLst/>
                <a:latin typeface="Times New Roman" panose="02020603050405020304" pitchFamily="18" charset="0"/>
                <a:ea typeface="Times New Roman" panose="02020603050405020304" pitchFamily="18" charset="0"/>
              </a:rPr>
              <a:t>The number of patients with rT</a:t>
            </a:r>
            <a:r>
              <a:rPr lang="en-US" sz="1800" baseline="-25000" dirty="0">
                <a:solidFill>
                  <a:schemeClr val="tx2"/>
                </a:solidFill>
                <a:effectLst/>
                <a:latin typeface="Times New Roman" panose="02020603050405020304" pitchFamily="18" charset="0"/>
                <a:ea typeface="Times New Roman" panose="02020603050405020304" pitchFamily="18" charset="0"/>
              </a:rPr>
              <a:t>3</a:t>
            </a:r>
            <a:r>
              <a:rPr lang="en-US" sz="1800" dirty="0">
                <a:solidFill>
                  <a:schemeClr val="tx2"/>
                </a:solidFill>
                <a:effectLst/>
                <a:latin typeface="Times New Roman" panose="02020603050405020304" pitchFamily="18" charset="0"/>
                <a:ea typeface="Times New Roman" panose="02020603050405020304" pitchFamily="18" charset="0"/>
              </a:rPr>
              <a:t> levels above normal range varied significantly with the type of thyroid hormone replacement.  </a:t>
            </a:r>
          </a:p>
          <a:p>
            <a:r>
              <a:rPr lang="en-US" sz="1800" dirty="0">
                <a:solidFill>
                  <a:schemeClr val="tx2"/>
                </a:solidFill>
                <a:effectLst/>
                <a:latin typeface="Times New Roman" panose="02020603050405020304" pitchFamily="18" charset="0"/>
                <a:ea typeface="Calibri" panose="020F0502020204030204" pitchFamily="34" charset="0"/>
              </a:rPr>
              <a:t>The highest rate of an elevated rT</a:t>
            </a:r>
            <a:r>
              <a:rPr lang="en-US" sz="1800" baseline="-25000" dirty="0">
                <a:solidFill>
                  <a:schemeClr val="tx2"/>
                </a:solidFill>
                <a:effectLst/>
                <a:latin typeface="Times New Roman" panose="02020603050405020304" pitchFamily="18" charset="0"/>
                <a:ea typeface="Calibri" panose="020F0502020204030204" pitchFamily="34" charset="0"/>
              </a:rPr>
              <a:t>3</a:t>
            </a:r>
            <a:r>
              <a:rPr lang="en-US" sz="1800" dirty="0">
                <a:solidFill>
                  <a:schemeClr val="tx2"/>
                </a:solidFill>
                <a:effectLst/>
                <a:latin typeface="Times New Roman" panose="02020603050405020304" pitchFamily="18" charset="0"/>
                <a:ea typeface="Calibri" panose="020F0502020204030204" pitchFamily="34" charset="0"/>
              </a:rPr>
              <a:t> was 21% (29/139) in patients taking T</a:t>
            </a:r>
            <a:r>
              <a:rPr lang="en-US" sz="1800" baseline="-25000" dirty="0">
                <a:solidFill>
                  <a:schemeClr val="tx2"/>
                </a:solidFill>
                <a:effectLst/>
                <a:latin typeface="Times New Roman" panose="02020603050405020304" pitchFamily="18" charset="0"/>
                <a:ea typeface="Calibri" panose="020F0502020204030204" pitchFamily="34" charset="0"/>
              </a:rPr>
              <a:t>4</a:t>
            </a:r>
            <a:r>
              <a:rPr lang="en-US" sz="1800" dirty="0">
                <a:solidFill>
                  <a:schemeClr val="tx2"/>
                </a:solidFill>
                <a:effectLst/>
                <a:latin typeface="Times New Roman" panose="02020603050405020304" pitchFamily="18" charset="0"/>
                <a:ea typeface="Calibri" panose="020F0502020204030204" pitchFamily="34" charset="0"/>
              </a:rPr>
              <a:t> alone. </a:t>
            </a:r>
          </a:p>
          <a:p>
            <a:r>
              <a:rPr lang="en-US" sz="1800" dirty="0">
                <a:solidFill>
                  <a:schemeClr val="tx2"/>
                </a:solidFill>
                <a:effectLst/>
                <a:latin typeface="Times New Roman" panose="02020603050405020304" pitchFamily="18" charset="0"/>
                <a:ea typeface="Calibri" panose="020F0502020204030204" pitchFamily="34" charset="0"/>
              </a:rPr>
              <a:t>9% (31/345) of patients not taking thyroid hormone replacement had elevated rT</a:t>
            </a:r>
            <a:r>
              <a:rPr lang="en-US" sz="1800" baseline="-25000" dirty="0">
                <a:solidFill>
                  <a:schemeClr val="tx2"/>
                </a:solidFill>
                <a:effectLst/>
                <a:latin typeface="Times New Roman" panose="02020603050405020304" pitchFamily="18" charset="0"/>
                <a:ea typeface="Calibri" panose="020F0502020204030204" pitchFamily="34" charset="0"/>
              </a:rPr>
              <a:t>3</a:t>
            </a:r>
            <a:r>
              <a:rPr lang="en-US" sz="1800" dirty="0">
                <a:solidFill>
                  <a:schemeClr val="tx2"/>
                </a:solidFill>
                <a:effectLst/>
                <a:latin typeface="Times New Roman" panose="02020603050405020304" pitchFamily="18" charset="0"/>
                <a:ea typeface="Calibri" panose="020F0502020204030204" pitchFamily="34" charset="0"/>
              </a:rPr>
              <a:t> values. </a:t>
            </a:r>
          </a:p>
          <a:p>
            <a:r>
              <a:rPr lang="en-US" sz="1800" dirty="0">
                <a:solidFill>
                  <a:schemeClr val="tx2"/>
                </a:solidFill>
                <a:effectLst/>
                <a:latin typeface="Times New Roman" panose="02020603050405020304" pitchFamily="18" charset="0"/>
                <a:ea typeface="Calibri" panose="020F0502020204030204" pitchFamily="34" charset="0"/>
              </a:rPr>
              <a:t>In contrast, only 4% (8/226) of patients taking desiccated thyroid hormone had above normal rT</a:t>
            </a:r>
            <a:r>
              <a:rPr lang="en-US" sz="1800" baseline="-25000" dirty="0">
                <a:solidFill>
                  <a:schemeClr val="tx2"/>
                </a:solidFill>
                <a:effectLst/>
                <a:latin typeface="Times New Roman" panose="02020603050405020304" pitchFamily="18" charset="0"/>
                <a:ea typeface="Calibri" panose="020F0502020204030204" pitchFamily="34" charset="0"/>
              </a:rPr>
              <a:t>3</a:t>
            </a:r>
            <a:r>
              <a:rPr lang="en-US" sz="1800" dirty="0">
                <a:solidFill>
                  <a:schemeClr val="tx2"/>
                </a:solidFill>
                <a:effectLst/>
                <a:latin typeface="Times New Roman" panose="02020603050405020304" pitchFamily="18" charset="0"/>
                <a:ea typeface="Calibri" panose="020F0502020204030204" pitchFamily="34" charset="0"/>
              </a:rPr>
              <a:t> values, compared to to 12% (10/83) of patients taking a T</a:t>
            </a:r>
            <a:r>
              <a:rPr lang="en-US" sz="1800" baseline="-25000" dirty="0">
                <a:solidFill>
                  <a:schemeClr val="tx2"/>
                </a:solidFill>
                <a:effectLst/>
                <a:latin typeface="Times New Roman" panose="02020603050405020304" pitchFamily="18" charset="0"/>
                <a:ea typeface="Calibri" panose="020F0502020204030204" pitchFamily="34" charset="0"/>
              </a:rPr>
              <a:t>3</a:t>
            </a:r>
            <a:r>
              <a:rPr lang="en-US" sz="1800" dirty="0">
                <a:solidFill>
                  <a:schemeClr val="tx2"/>
                </a:solidFill>
                <a:effectLst/>
                <a:latin typeface="Times New Roman" panose="02020603050405020304" pitchFamily="18" charset="0"/>
                <a:ea typeface="Calibri" panose="020F0502020204030204" pitchFamily="34" charset="0"/>
              </a:rPr>
              <a:t>-T</a:t>
            </a:r>
            <a:r>
              <a:rPr lang="en-US" sz="1800" baseline="-25000" dirty="0">
                <a:solidFill>
                  <a:schemeClr val="tx2"/>
                </a:solidFill>
                <a:effectLst/>
                <a:latin typeface="Times New Roman" panose="02020603050405020304" pitchFamily="18" charset="0"/>
                <a:ea typeface="Calibri" panose="020F0502020204030204" pitchFamily="34" charset="0"/>
              </a:rPr>
              <a:t>4</a:t>
            </a:r>
            <a:r>
              <a:rPr lang="en-US" sz="1800" dirty="0">
                <a:solidFill>
                  <a:schemeClr val="tx2"/>
                </a:solidFill>
                <a:effectLst/>
                <a:latin typeface="Times New Roman" panose="02020603050405020304" pitchFamily="18" charset="0"/>
                <a:ea typeface="Calibri" panose="020F0502020204030204" pitchFamily="34" charset="0"/>
              </a:rPr>
              <a:t> combination and 17% (24/138) of patients taking desiccated thyroid-T</a:t>
            </a:r>
            <a:r>
              <a:rPr lang="en-US" sz="1800" baseline="-25000" dirty="0">
                <a:solidFill>
                  <a:schemeClr val="tx2"/>
                </a:solidFill>
                <a:effectLst/>
                <a:latin typeface="Times New Roman" panose="02020603050405020304" pitchFamily="18" charset="0"/>
                <a:ea typeface="Calibri" panose="020F0502020204030204" pitchFamily="34" charset="0"/>
              </a:rPr>
              <a:t>4</a:t>
            </a:r>
            <a:r>
              <a:rPr lang="en-US" sz="1800" dirty="0">
                <a:solidFill>
                  <a:schemeClr val="tx2"/>
                </a:solidFill>
                <a:effectLst/>
                <a:latin typeface="Times New Roman" panose="02020603050405020304" pitchFamily="18" charset="0"/>
                <a:ea typeface="Calibri" panose="020F0502020204030204" pitchFamily="34" charset="0"/>
              </a:rPr>
              <a:t> combination.</a:t>
            </a:r>
          </a:p>
          <a:p>
            <a:r>
              <a:rPr lang="en-US" sz="1800" dirty="0">
                <a:solidFill>
                  <a:schemeClr val="tx2"/>
                </a:solidFill>
                <a:effectLst/>
                <a:latin typeface="Times New Roman" panose="02020603050405020304" pitchFamily="18" charset="0"/>
                <a:ea typeface="Calibri" panose="020F0502020204030204" pitchFamily="34" charset="0"/>
              </a:rPr>
              <a:t>Patients on all types of L-T</a:t>
            </a:r>
            <a:r>
              <a:rPr lang="en-US" sz="1800" baseline="-25000" dirty="0">
                <a:solidFill>
                  <a:schemeClr val="tx2"/>
                </a:solidFill>
                <a:effectLst/>
                <a:latin typeface="Times New Roman" panose="02020603050405020304" pitchFamily="18" charset="0"/>
                <a:ea typeface="Calibri" panose="020F0502020204030204" pitchFamily="34" charset="0"/>
              </a:rPr>
              <a:t>4</a:t>
            </a:r>
            <a:r>
              <a:rPr lang="en-US" sz="1800" dirty="0">
                <a:solidFill>
                  <a:schemeClr val="tx2"/>
                </a:solidFill>
                <a:effectLst/>
                <a:latin typeface="Times New Roman" panose="02020603050405020304" pitchFamily="18" charset="0"/>
                <a:ea typeface="Calibri" panose="020F0502020204030204" pitchFamily="34" charset="0"/>
              </a:rPr>
              <a:t> treatment had higher rT</a:t>
            </a:r>
            <a:r>
              <a:rPr lang="en-US" sz="1800" baseline="-25000" dirty="0">
                <a:solidFill>
                  <a:schemeClr val="tx2"/>
                </a:solidFill>
                <a:effectLst/>
                <a:latin typeface="Times New Roman" panose="02020603050405020304" pitchFamily="18" charset="0"/>
                <a:ea typeface="Calibri" panose="020F0502020204030204" pitchFamily="34" charset="0"/>
              </a:rPr>
              <a:t>3 </a:t>
            </a:r>
            <a:r>
              <a:rPr lang="en-US" sz="1800" dirty="0">
                <a:solidFill>
                  <a:schemeClr val="tx2"/>
                </a:solidFill>
                <a:effectLst/>
                <a:latin typeface="Times New Roman" panose="02020603050405020304" pitchFamily="18" charset="0"/>
                <a:ea typeface="Calibri" panose="020F0502020204030204" pitchFamily="34" charset="0"/>
              </a:rPr>
              <a:t>levels than those not on L-T</a:t>
            </a:r>
            <a:r>
              <a:rPr lang="en-US" sz="1800" baseline="-25000" dirty="0">
                <a:solidFill>
                  <a:schemeClr val="tx2"/>
                </a:solidFill>
                <a:effectLst/>
                <a:latin typeface="Times New Roman" panose="02020603050405020304" pitchFamily="18" charset="0"/>
                <a:ea typeface="Calibri" panose="020F0502020204030204" pitchFamily="34" charset="0"/>
              </a:rPr>
              <a:t>4</a:t>
            </a:r>
            <a:r>
              <a:rPr lang="en-US" sz="1800" dirty="0">
                <a:solidFill>
                  <a:schemeClr val="tx2"/>
                </a:solidFill>
                <a:effectLst/>
                <a:latin typeface="Times New Roman" panose="02020603050405020304" pitchFamily="18" charset="0"/>
                <a:ea typeface="Calibri" panose="020F0502020204030204" pitchFamily="34" charset="0"/>
              </a:rPr>
              <a:t> treatment (p &lt; 0.0001) and a higher percent of rT</a:t>
            </a:r>
            <a:r>
              <a:rPr lang="en-US" sz="1800" baseline="-25000" dirty="0">
                <a:solidFill>
                  <a:schemeClr val="tx2"/>
                </a:solidFill>
                <a:effectLst/>
                <a:latin typeface="Times New Roman" panose="02020603050405020304" pitchFamily="18" charset="0"/>
                <a:ea typeface="Calibri" panose="020F0502020204030204" pitchFamily="34" charset="0"/>
              </a:rPr>
              <a:t>3 </a:t>
            </a:r>
            <a:r>
              <a:rPr lang="en-US" sz="1800" dirty="0">
                <a:solidFill>
                  <a:schemeClr val="tx2"/>
                </a:solidFill>
                <a:effectLst/>
                <a:latin typeface="Times New Roman" panose="02020603050405020304" pitchFamily="18" charset="0"/>
                <a:ea typeface="Calibri" panose="020F0502020204030204" pitchFamily="34" charset="0"/>
              </a:rPr>
              <a:t>levels above the cutoff of 24.1 ng/dL (p &lt; 0.0001). </a:t>
            </a:r>
          </a:p>
          <a:p>
            <a:r>
              <a:rPr lang="en-US" sz="1800" dirty="0">
                <a:solidFill>
                  <a:schemeClr val="tx2"/>
                </a:solidFill>
                <a:effectLst/>
                <a:latin typeface="Times New Roman" panose="02020603050405020304" pitchFamily="18" charset="0"/>
                <a:ea typeface="Calibri" panose="020F0502020204030204" pitchFamily="34" charset="0"/>
              </a:rPr>
              <a:t>Linear regression analysis showed rT</a:t>
            </a:r>
            <a:r>
              <a:rPr lang="en-US" sz="1800" baseline="-25000" dirty="0">
                <a:solidFill>
                  <a:schemeClr val="tx2"/>
                </a:solidFill>
                <a:effectLst/>
                <a:latin typeface="Times New Roman" panose="02020603050405020304" pitchFamily="18" charset="0"/>
                <a:ea typeface="Calibri" panose="020F0502020204030204" pitchFamily="34" charset="0"/>
              </a:rPr>
              <a:t>3 </a:t>
            </a:r>
            <a:r>
              <a:rPr lang="en-US" sz="1800" dirty="0">
                <a:solidFill>
                  <a:schemeClr val="tx2"/>
                </a:solidFill>
                <a:effectLst/>
                <a:latin typeface="Times New Roman" panose="02020603050405020304" pitchFamily="18" charset="0"/>
                <a:ea typeface="Calibri" panose="020F0502020204030204" pitchFamily="34" charset="0"/>
              </a:rPr>
              <a:t>levels strongly correlated with free T</a:t>
            </a:r>
            <a:r>
              <a:rPr lang="en-US" sz="1800" baseline="-25000" dirty="0">
                <a:solidFill>
                  <a:schemeClr val="tx2"/>
                </a:solidFill>
                <a:effectLst/>
                <a:latin typeface="Times New Roman" panose="02020603050405020304" pitchFamily="18" charset="0"/>
                <a:ea typeface="Calibri" panose="020F0502020204030204" pitchFamily="34" charset="0"/>
              </a:rPr>
              <a:t>4</a:t>
            </a:r>
            <a:r>
              <a:rPr lang="en-US" sz="1800" dirty="0">
                <a:solidFill>
                  <a:schemeClr val="tx2"/>
                </a:solidFill>
                <a:effectLst/>
                <a:latin typeface="Times New Roman" panose="02020603050405020304" pitchFamily="18" charset="0"/>
                <a:ea typeface="Calibri" panose="020F0502020204030204" pitchFamily="34" charset="0"/>
              </a:rPr>
              <a:t> levels, but not free T</a:t>
            </a:r>
            <a:r>
              <a:rPr lang="en-US" sz="1800" baseline="-25000" dirty="0">
                <a:solidFill>
                  <a:schemeClr val="tx2"/>
                </a:solidFill>
                <a:effectLst/>
                <a:latin typeface="Times New Roman" panose="02020603050405020304" pitchFamily="18" charset="0"/>
                <a:ea typeface="Calibri" panose="020F0502020204030204" pitchFamily="34" charset="0"/>
              </a:rPr>
              <a:t>3</a:t>
            </a:r>
            <a:r>
              <a:rPr lang="en-US" sz="1800" dirty="0">
                <a:solidFill>
                  <a:schemeClr val="tx2"/>
                </a:solidFill>
                <a:effectLst/>
                <a:latin typeface="Times New Roman" panose="02020603050405020304" pitchFamily="18" charset="0"/>
                <a:ea typeface="Calibri" panose="020F0502020204030204" pitchFamily="34" charset="0"/>
              </a:rPr>
              <a:t> or TSH levels.</a:t>
            </a:r>
            <a:r>
              <a:rPr lang="en-US" sz="1800" dirty="0">
                <a:solidFill>
                  <a:schemeClr val="tx2"/>
                </a:solidFill>
                <a:effectLst/>
                <a:latin typeface="Times New Roman" panose="02020603050405020304" pitchFamily="18" charset="0"/>
                <a:ea typeface="Times New Roman" panose="02020603050405020304" pitchFamily="18" charset="0"/>
              </a:rPr>
              <a:t> </a:t>
            </a:r>
            <a:endParaRPr lang="en-US" sz="2800" dirty="0">
              <a:solidFill>
                <a:schemeClr val="tx2"/>
              </a:solidFill>
            </a:endParaRPr>
          </a:p>
        </p:txBody>
      </p:sp>
    </p:spTree>
    <p:extLst>
      <p:ext uri="{BB962C8B-B14F-4D97-AF65-F5344CB8AC3E}">
        <p14:creationId xmlns:p14="http://schemas.microsoft.com/office/powerpoint/2010/main" val="24081231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a:solidFill>
                  <a:srgbClr val="FFC000"/>
                </a:solidFill>
              </a:rPr>
              <a:t>Results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016000"/>
            <a:ext cx="8382000" cy="3657600"/>
          </a:xfrm>
        </p:spPr>
        <p:txBody>
          <a:bodyPr/>
          <a:lstStyle/>
          <a:p>
            <a:r>
              <a:rPr lang="en-US" sz="2800" dirty="0"/>
              <a:t>I did not look at whether high rT3 was correlated with hypothyroid symptoms</a:t>
            </a:r>
          </a:p>
          <a:p>
            <a:r>
              <a:rPr lang="en-US" sz="2800" dirty="0"/>
              <a:t>I have patients with a high rT3 that are doing well and those with a low rT3 that are not.</a:t>
            </a:r>
          </a:p>
        </p:txBody>
      </p:sp>
    </p:spTree>
    <p:extLst>
      <p:ext uri="{BB962C8B-B14F-4D97-AF65-F5344CB8AC3E}">
        <p14:creationId xmlns:p14="http://schemas.microsoft.com/office/powerpoint/2010/main" val="459946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study-conclusions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Measuring r</a:t>
            </a:r>
            <a:r>
              <a:rPr lang="x-none" sz="2400"/>
              <a:t>T</a:t>
            </a:r>
            <a:r>
              <a:rPr lang="x-none" sz="2400" baseline="-25000"/>
              <a:t>3 </a:t>
            </a:r>
            <a:r>
              <a:rPr lang="en-US" sz="2400" dirty="0"/>
              <a:t>may be helpful in some patients, especially those already on thyroid treatments that contain </a:t>
            </a:r>
            <a:r>
              <a:rPr lang="x-none" sz="2400"/>
              <a:t>T</a:t>
            </a:r>
            <a:r>
              <a:rPr lang="en-US" sz="2400" baseline="-25000" dirty="0"/>
              <a:t>4</a:t>
            </a:r>
            <a:r>
              <a:rPr lang="en-US" sz="2400" dirty="0"/>
              <a:t>. </a:t>
            </a:r>
          </a:p>
          <a:p>
            <a:r>
              <a:rPr lang="en-US" sz="2400" dirty="0"/>
              <a:t>Patients that do have an elevated r</a:t>
            </a:r>
            <a:r>
              <a:rPr lang="x-none" sz="2400"/>
              <a:t>T</a:t>
            </a:r>
            <a:r>
              <a:rPr lang="x-none" sz="2400" baseline="-25000"/>
              <a:t>3 </a:t>
            </a:r>
            <a:r>
              <a:rPr lang="en-US" sz="2400" dirty="0"/>
              <a:t>on thyroid treatment with either L-T4 alone or L-T4 plus desiccated thyroid may benefit from decreasing the amount of L-T4 given and increasing the amount of L-T3 or the desiccated thyroid given.</a:t>
            </a:r>
          </a:p>
          <a:p>
            <a:endParaRPr lang="en-US" sz="2800" dirty="0"/>
          </a:p>
        </p:txBody>
      </p:sp>
    </p:spTree>
    <p:extLst>
      <p:ext uri="{BB962C8B-B14F-4D97-AF65-F5344CB8AC3E}">
        <p14:creationId xmlns:p14="http://schemas.microsoft.com/office/powerpoint/2010/main" val="1125975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Conclusions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The area of r</a:t>
            </a:r>
            <a:r>
              <a:rPr lang="x-none" sz="2400"/>
              <a:t>T</a:t>
            </a:r>
            <a:r>
              <a:rPr lang="x-none" sz="2400" baseline="-25000"/>
              <a:t>3 </a:t>
            </a:r>
            <a:r>
              <a:rPr lang="en-US" sz="2400" dirty="0"/>
              <a:t>is clearly an interesting area, and there is a clear division between endocrinologists who do not measure all and the functional doctors who measure it in almost everybody and treat almost everybody for it. </a:t>
            </a:r>
          </a:p>
          <a:p>
            <a:r>
              <a:rPr lang="en-US" sz="2400" dirty="0"/>
              <a:t>The test can be helpful in certain patients, but some discretion needs to be used in who gets thyroid medicine (especially for the rest of their life) and who does not. </a:t>
            </a:r>
          </a:p>
          <a:p>
            <a:endParaRPr lang="en-US" sz="2800" dirty="0"/>
          </a:p>
        </p:txBody>
      </p:sp>
    </p:spTree>
    <p:extLst>
      <p:ext uri="{BB962C8B-B14F-4D97-AF65-F5344CB8AC3E}">
        <p14:creationId xmlns:p14="http://schemas.microsoft.com/office/powerpoint/2010/main" val="3132415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219200" y="457200"/>
            <a:ext cx="6908800" cy="1016000"/>
          </a:xfrm>
        </p:spPr>
        <p:txBody>
          <a:bodyPr/>
          <a:lstStyle/>
          <a:p>
            <a:pPr>
              <a:defRPr/>
            </a:pPr>
            <a:r>
              <a:rPr lang="en-US" sz="3556" dirty="0">
                <a:solidFill>
                  <a:srgbClr val="FFC000"/>
                </a:solidFill>
              </a:rPr>
              <a:t>Biotin and thyroid tests</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2000" b="0" i="0" u="none" strike="noStrike" dirty="0">
                <a:solidFill>
                  <a:schemeClr val="tx2"/>
                </a:solidFill>
                <a:effectLst/>
                <a:latin typeface="Arial" panose="020B0604020202020204" pitchFamily="34" charset="0"/>
                <a:cs typeface="Arial" panose="020B0604020202020204" pitchFamily="34" charset="0"/>
              </a:rPr>
              <a:t>ATA </a:t>
            </a:r>
            <a:r>
              <a:rPr lang="en-US" sz="2000" b="0" i="0" u="none" strike="noStrike">
                <a:solidFill>
                  <a:schemeClr val="tx2"/>
                </a:solidFill>
                <a:effectLst/>
                <a:latin typeface="Arial" panose="020B0604020202020204" pitchFamily="34" charset="0"/>
                <a:cs typeface="Arial" panose="020B0604020202020204" pitchFamily="34" charset="0"/>
              </a:rPr>
              <a:t>states that biotin </a:t>
            </a:r>
            <a:r>
              <a:rPr lang="en-US" sz="2000" b="0" i="0" u="none" strike="noStrike" dirty="0">
                <a:solidFill>
                  <a:schemeClr val="tx2"/>
                </a:solidFill>
                <a:effectLst/>
                <a:latin typeface="Arial" panose="020B0604020202020204" pitchFamily="34" charset="0"/>
                <a:cs typeface="Arial" panose="020B0604020202020204" pitchFamily="34" charset="0"/>
              </a:rPr>
              <a:t>use can result in falsely high levels of T</a:t>
            </a:r>
            <a:r>
              <a:rPr lang="en-US" sz="2000" b="0" i="0" u="none" strike="noStrike" baseline="-25000" dirty="0">
                <a:solidFill>
                  <a:schemeClr val="tx2"/>
                </a:solidFill>
                <a:effectLst/>
                <a:latin typeface="Arial" panose="020B0604020202020204" pitchFamily="34" charset="0"/>
                <a:cs typeface="Arial" panose="020B0604020202020204" pitchFamily="34" charset="0"/>
              </a:rPr>
              <a:t>4</a:t>
            </a:r>
            <a:r>
              <a:rPr lang="en-US" sz="2000" b="0" i="0" u="none" strike="noStrike" dirty="0">
                <a:solidFill>
                  <a:schemeClr val="tx2"/>
                </a:solidFill>
                <a:effectLst/>
                <a:latin typeface="Arial" panose="020B0604020202020204" pitchFamily="34" charset="0"/>
                <a:cs typeface="Arial" panose="020B0604020202020204" pitchFamily="34" charset="0"/>
              </a:rPr>
              <a:t> and T</a:t>
            </a:r>
            <a:r>
              <a:rPr lang="en-US" sz="2000" b="0" i="0" u="none" strike="noStrike" baseline="-25000" dirty="0">
                <a:solidFill>
                  <a:schemeClr val="tx2"/>
                </a:solidFill>
                <a:effectLst/>
                <a:latin typeface="Arial" panose="020B0604020202020204" pitchFamily="34" charset="0"/>
                <a:cs typeface="Arial" panose="020B0604020202020204" pitchFamily="34" charset="0"/>
              </a:rPr>
              <a:t>3 </a:t>
            </a:r>
            <a:r>
              <a:rPr lang="en-US" sz="2000" b="0" i="0" u="none" strike="noStrike" dirty="0">
                <a:solidFill>
                  <a:schemeClr val="tx2"/>
                </a:solidFill>
                <a:effectLst/>
                <a:latin typeface="Arial" panose="020B0604020202020204" pitchFamily="34" charset="0"/>
                <a:cs typeface="Arial" panose="020B0604020202020204" pitchFamily="34" charset="0"/>
              </a:rPr>
              <a:t>and falsely low levels of TSH, leading to either a wrong diagnosis of hyperthyroidism or that the thyroid hormone dose is too high. </a:t>
            </a:r>
          </a:p>
          <a:p>
            <a:pPr>
              <a:defRPr/>
            </a:pPr>
            <a:r>
              <a:rPr lang="en-US" sz="2000" b="0" i="0" u="none" strike="noStrike" dirty="0">
                <a:solidFill>
                  <a:schemeClr val="tx2"/>
                </a:solidFill>
                <a:effectLst/>
                <a:latin typeface="Arial" panose="020B0604020202020204" pitchFamily="34" charset="0"/>
                <a:cs typeface="Arial" panose="020B0604020202020204" pitchFamily="34" charset="0"/>
              </a:rPr>
              <a:t>The ATA has recommended that patients stop taking biotin for at least 2 days before thyroid testing to avoid the risk of having a misleading test.</a:t>
            </a:r>
          </a:p>
          <a:p>
            <a:pPr>
              <a:defRPr/>
            </a:pPr>
            <a:r>
              <a:rPr lang="en-US" sz="2000" dirty="0">
                <a:solidFill>
                  <a:schemeClr val="tx2"/>
                </a:solidFill>
                <a:latin typeface="Arial" panose="020B0604020202020204" pitchFamily="34" charset="0"/>
                <a:cs typeface="Arial" panose="020B0604020202020204" pitchFamily="34" charset="0"/>
              </a:rPr>
              <a:t>Mostly case reports</a:t>
            </a:r>
          </a:p>
          <a:p>
            <a:pPr>
              <a:defRPr/>
            </a:pPr>
            <a:r>
              <a:rPr lang="en-US" sz="2000" dirty="0">
                <a:solidFill>
                  <a:schemeClr val="tx2"/>
                </a:solidFill>
                <a:latin typeface="Arial" panose="020B0604020202020204" pitchFamily="34" charset="0"/>
                <a:cs typeface="Arial" panose="020B0604020202020204" pitchFamily="34" charset="0"/>
              </a:rPr>
              <a:t>Only if taking 20 mg or a day of biotin</a:t>
            </a:r>
          </a:p>
          <a:p>
            <a:pPr>
              <a:defRPr/>
            </a:pPr>
            <a:r>
              <a:rPr lang="en-US" sz="2000" dirty="0">
                <a:solidFill>
                  <a:schemeClr val="tx2"/>
                </a:solidFill>
                <a:latin typeface="Arial" panose="020B0604020202020204" pitchFamily="34" charset="0"/>
                <a:cs typeface="Arial" panose="020B0604020202020204" pitchFamily="34" charset="0"/>
              </a:rPr>
              <a:t>Most supplements of biotin contain 10,000 mcg=10 mg a day</a:t>
            </a:r>
          </a:p>
          <a:p>
            <a:pPr>
              <a:defRPr/>
            </a:pPr>
            <a:r>
              <a:rPr lang="en-US" sz="2000" dirty="0">
                <a:solidFill>
                  <a:schemeClr val="tx2"/>
                </a:solidFill>
                <a:latin typeface="Arial" panose="020B0604020202020204" pitchFamily="34" charset="0"/>
                <a:cs typeface="Arial" panose="020B0604020202020204" pitchFamily="34" charset="0"/>
              </a:rPr>
              <a:t>Most people will be ok</a:t>
            </a:r>
          </a:p>
          <a:p>
            <a:pPr>
              <a:defRPr/>
            </a:pPr>
            <a:r>
              <a:rPr lang="en-US" sz="2000" dirty="0">
                <a:solidFill>
                  <a:schemeClr val="tx2"/>
                </a:solidFill>
                <a:latin typeface="Arial" panose="020B0604020202020204" pitchFamily="34" charset="0"/>
                <a:cs typeface="Arial" panose="020B0604020202020204" pitchFamily="34" charset="0"/>
              </a:rPr>
              <a:t>Could hold biotin for 2 days before testing</a:t>
            </a:r>
          </a:p>
        </p:txBody>
      </p:sp>
    </p:spTree>
    <p:extLst>
      <p:ext uri="{BB962C8B-B14F-4D97-AF65-F5344CB8AC3E}">
        <p14:creationId xmlns:p14="http://schemas.microsoft.com/office/powerpoint/2010/main" val="1097694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219200" y="457200"/>
            <a:ext cx="7239000" cy="1016000"/>
          </a:xfrm>
        </p:spPr>
        <p:txBody>
          <a:bodyPr/>
          <a:lstStyle/>
          <a:p>
            <a:pPr>
              <a:defRPr/>
            </a:pPr>
            <a:r>
              <a:rPr lang="en-US" sz="2800" dirty="0">
                <a:solidFill>
                  <a:srgbClr val="FFC000"/>
                </a:solidFill>
              </a:rPr>
              <a:t>Biotin and thyroid tests</a:t>
            </a:r>
            <a:br>
              <a:rPr lang="en-US" sz="2800" dirty="0">
                <a:solidFill>
                  <a:srgbClr val="FFC000"/>
                </a:solidFill>
              </a:rPr>
            </a:br>
            <a:r>
              <a:rPr lang="en-US" sz="2800" dirty="0">
                <a:solidFill>
                  <a:srgbClr val="FFC000"/>
                </a:solidFill>
              </a:rPr>
              <a:t>From Quest: TSH, freet4, freeT3 not on list</a:t>
            </a: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endParaRPr lang="en-US" sz="2000"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BDAD384-9B44-5C8D-737D-A6CBD2D7686C}"/>
              </a:ext>
            </a:extLst>
          </p:cNvPr>
          <p:cNvPicPr>
            <a:picLocks noChangeAspect="1"/>
          </p:cNvPicPr>
          <p:nvPr/>
        </p:nvPicPr>
        <p:blipFill>
          <a:blip r:embed="rId3"/>
          <a:stretch>
            <a:fillRect/>
          </a:stretch>
        </p:blipFill>
        <p:spPr>
          <a:xfrm>
            <a:off x="450850" y="1676400"/>
            <a:ext cx="7772400" cy="4876900"/>
          </a:xfrm>
          <a:prstGeom prst="rect">
            <a:avLst/>
          </a:prstGeom>
        </p:spPr>
      </p:pic>
    </p:spTree>
    <p:extLst>
      <p:ext uri="{BB962C8B-B14F-4D97-AF65-F5344CB8AC3E}">
        <p14:creationId xmlns:p14="http://schemas.microsoft.com/office/powerpoint/2010/main" val="4199639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A Thyroid Diet is a Clean Diet, just like I recommend for all my patients</a:t>
            </a:r>
          </a:p>
          <a:p>
            <a:r>
              <a:rPr lang="en-US" sz="2400" dirty="0"/>
              <a:t>Lots of fruits and vegetables</a:t>
            </a:r>
          </a:p>
          <a:p>
            <a:r>
              <a:rPr lang="en-US" sz="2400" dirty="0"/>
              <a:t>Limit processed foods</a:t>
            </a:r>
          </a:p>
          <a:p>
            <a:r>
              <a:rPr lang="en-US" sz="2400" dirty="0"/>
              <a:t>Limit simple carbohydrates</a:t>
            </a:r>
          </a:p>
          <a:p>
            <a:r>
              <a:rPr lang="en-US" sz="2400" dirty="0"/>
              <a:t>Otherwise little data on any specific diet for patients with thyroid disease</a:t>
            </a:r>
          </a:p>
          <a:p>
            <a:endParaRPr lang="en-US" sz="2800" dirty="0"/>
          </a:p>
        </p:txBody>
      </p:sp>
      <p:pic>
        <p:nvPicPr>
          <p:cNvPr id="4" name="Picture 12" descr="Image result for registered dietitian">
            <a:extLst>
              <a:ext uri="{FF2B5EF4-FFF2-40B4-BE49-F238E27FC236}">
                <a16:creationId xmlns:a16="http://schemas.microsoft.com/office/drawing/2014/main" id="{CFB66C52-ED79-5945-BF63-9A4AA002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0316"/>
            <a:ext cx="2113898" cy="91440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Picture 20" descr="http://cdn.skinnyms.com/wp-content/uploads/2014/04/10-Tips-for-a-Happy-and-Healthy-Lifestyle-Image-002.jpg">
            <a:extLst>
              <a:ext uri="{FF2B5EF4-FFF2-40B4-BE49-F238E27FC236}">
                <a16:creationId xmlns:a16="http://schemas.microsoft.com/office/drawing/2014/main" id="{E469DC11-448F-7948-B338-160612C64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4" y="125048"/>
            <a:ext cx="1617231" cy="13725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57049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 Not proven</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Functional doctors often promote diets to address “leaky-gut” a condition not recommended by the physicians</a:t>
            </a:r>
          </a:p>
          <a:p>
            <a:r>
              <a:rPr lang="en-US" sz="2400" dirty="0"/>
              <a:t>Anti-inflammatory- review articles on Hashimoto’s do not consider it a disease of inflammation</a:t>
            </a:r>
          </a:p>
          <a:p>
            <a:r>
              <a:rPr lang="en-US" sz="2400" dirty="0"/>
              <a:t>Gluten-free- myth</a:t>
            </a:r>
          </a:p>
          <a:p>
            <a:r>
              <a:rPr lang="en-US" sz="2400" dirty="0"/>
              <a:t>The Thyroid Diet: Is There Such a Thing?</a:t>
            </a:r>
          </a:p>
          <a:p>
            <a:pPr lvl="1"/>
            <a:r>
              <a:rPr lang="en-US" sz="2000" dirty="0"/>
              <a:t>Angela M. Leung, MD, MSc</a:t>
            </a:r>
          </a:p>
          <a:p>
            <a:pPr lvl="1"/>
            <a:r>
              <a:rPr lang="en-US" sz="2000" dirty="0"/>
              <a:t>https://</a:t>
            </a:r>
            <a:r>
              <a:rPr lang="en-US" sz="2000" dirty="0" err="1"/>
              <a:t>www.medscape.com</a:t>
            </a:r>
            <a:r>
              <a:rPr lang="en-US" sz="2000" dirty="0"/>
              <a:t>/</a:t>
            </a:r>
            <a:r>
              <a:rPr lang="en-US" sz="2000" dirty="0" err="1"/>
              <a:t>viewarticle</a:t>
            </a:r>
            <a:r>
              <a:rPr lang="en-US" sz="2000" dirty="0"/>
              <a:t>/901118#vp_4</a:t>
            </a:r>
          </a:p>
          <a:p>
            <a:endParaRPr lang="en-US" sz="2400" dirty="0"/>
          </a:p>
          <a:p>
            <a:endParaRPr lang="en-US" sz="2800" dirty="0"/>
          </a:p>
        </p:txBody>
      </p:sp>
    </p:spTree>
    <p:extLst>
      <p:ext uri="{BB962C8B-B14F-4D97-AF65-F5344CB8AC3E}">
        <p14:creationId xmlns:p14="http://schemas.microsoft.com/office/powerpoint/2010/main" val="262586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FC57F79-466C-7B45-913A-56A56CD34830}"/>
              </a:ext>
            </a:extLst>
          </p:cNvPr>
          <p:cNvSpPr>
            <a:spLocks noGrp="1" noChangeArrowheads="1"/>
          </p:cNvSpPr>
          <p:nvPr>
            <p:ph type="title"/>
          </p:nvPr>
        </p:nvSpPr>
        <p:spPr>
          <a:xfrm>
            <a:off x="1117600" y="228600"/>
            <a:ext cx="6908800" cy="1016000"/>
          </a:xfrm>
        </p:spPr>
        <p:txBody>
          <a:bodyPr/>
          <a:lstStyle/>
          <a:p>
            <a:pPr>
              <a:defRPr/>
            </a:pPr>
            <a:r>
              <a:rPr lang="en-US" sz="3556" dirty="0">
                <a:solidFill>
                  <a:srgbClr val="FFC000"/>
                </a:solidFill>
              </a:rPr>
              <a:t>Importance of measuring fT4/fT3 on thyroid treatment</a:t>
            </a:r>
            <a:endParaRPr lang="en-US" dirty="0">
              <a:solidFill>
                <a:srgbClr val="FFC000"/>
              </a:solidFill>
            </a:endParaRPr>
          </a:p>
        </p:txBody>
      </p:sp>
      <p:sp>
        <p:nvSpPr>
          <p:cNvPr id="167939" name="Rectangle 3">
            <a:extLst>
              <a:ext uri="{FF2B5EF4-FFF2-40B4-BE49-F238E27FC236}">
                <a16:creationId xmlns:a16="http://schemas.microsoft.com/office/drawing/2014/main" id="{1B2D7241-974D-8C46-A989-001D90C88319}"/>
              </a:ext>
            </a:extLst>
          </p:cNvPr>
          <p:cNvSpPr>
            <a:spLocks noGrp="1" noChangeArrowheads="1"/>
          </p:cNvSpPr>
          <p:nvPr>
            <p:ph type="body" idx="1"/>
          </p:nvPr>
        </p:nvSpPr>
        <p:spPr>
          <a:xfrm>
            <a:off x="1004711" y="1769533"/>
            <a:ext cx="6908800" cy="3657600"/>
          </a:xfrm>
        </p:spPr>
        <p:txBody>
          <a:bodyPr/>
          <a:lstStyle/>
          <a:p>
            <a:pPr>
              <a:defRPr/>
            </a:pPr>
            <a:r>
              <a:rPr lang="en-US" sz="1600" dirty="0">
                <a:latin typeface="Arial" panose="020B0604020202020204" pitchFamily="34" charset="0"/>
                <a:cs typeface="Arial" panose="020B0604020202020204" pitchFamily="34" charset="0"/>
              </a:rPr>
              <a:t>It supports measuring freeT3 and freeT4 in patients on treatment.</a:t>
            </a:r>
          </a:p>
          <a:p>
            <a:pPr>
              <a:defRPr/>
            </a:pPr>
            <a:r>
              <a:rPr lang="en-US" sz="1600" dirty="0">
                <a:latin typeface="Arial" panose="020B0604020202020204" pitchFamily="34" charset="0"/>
                <a:cs typeface="Arial" panose="020B0604020202020204" pitchFamily="34" charset="0"/>
              </a:rPr>
              <a:t>It is ok to have a low TSH, especially on desiccated thyroid/ T4/T3 treatment, or with pituitary problems</a:t>
            </a:r>
          </a:p>
          <a:p>
            <a:pPr>
              <a:defRPr/>
            </a:pPr>
            <a:r>
              <a:rPr lang="en-US" sz="1600" dirty="0">
                <a:latin typeface="Arial" panose="020B0604020202020204" pitchFamily="34" charset="0"/>
                <a:cs typeface="Arial" panose="020B0604020202020204" pitchFamily="34" charset="0"/>
              </a:rPr>
              <a:t>It also supports replacing T4 and T3 either by combination treatment or with desiccated thyroid</a:t>
            </a:r>
          </a:p>
        </p:txBody>
      </p:sp>
    </p:spTree>
    <p:extLst>
      <p:ext uri="{BB962C8B-B14F-4D97-AF65-F5344CB8AC3E}">
        <p14:creationId xmlns:p14="http://schemas.microsoft.com/office/powerpoint/2010/main" val="1810257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a:solidFill>
                  <a:srgbClr val="FFC000"/>
                </a:solidFill>
              </a:rPr>
              <a:t>Hashimoto’s and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No discussion of inflammation</a:t>
            </a:r>
          </a:p>
          <a:p>
            <a:r>
              <a:rPr lang="en-US" sz="2400" dirty="0"/>
              <a:t>No discussion of gluten</a:t>
            </a:r>
          </a:p>
          <a:p>
            <a:endParaRPr lang="en-US" sz="2400" dirty="0"/>
          </a:p>
          <a:p>
            <a:endParaRPr lang="en-US" sz="2800" dirty="0"/>
          </a:p>
        </p:txBody>
      </p:sp>
      <p:pic>
        <p:nvPicPr>
          <p:cNvPr id="4" name="Picture 3">
            <a:extLst>
              <a:ext uri="{FF2B5EF4-FFF2-40B4-BE49-F238E27FC236}">
                <a16:creationId xmlns:a16="http://schemas.microsoft.com/office/drawing/2014/main" id="{57D04E2F-3790-E04A-8559-EEE1827E6C2B}"/>
              </a:ext>
            </a:extLst>
          </p:cNvPr>
          <p:cNvPicPr>
            <a:picLocks noChangeAspect="1"/>
          </p:cNvPicPr>
          <p:nvPr/>
        </p:nvPicPr>
        <p:blipFill rotWithShape="1">
          <a:blip r:embed="rId3"/>
          <a:srcRect l="10000" t="23871" r="6666" b="27097"/>
          <a:stretch/>
        </p:blipFill>
        <p:spPr>
          <a:xfrm>
            <a:off x="533399" y="2653322"/>
            <a:ext cx="8257571" cy="3137877"/>
          </a:xfrm>
          <a:prstGeom prst="rect">
            <a:avLst/>
          </a:prstGeom>
        </p:spPr>
      </p:pic>
    </p:spTree>
    <p:extLst>
      <p:ext uri="{BB962C8B-B14F-4D97-AF65-F5344CB8AC3E}">
        <p14:creationId xmlns:p14="http://schemas.microsoft.com/office/powerpoint/2010/main" val="26073055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B1555CF-56AF-4044-B3E9-D44E95979AF3}"/>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Hypothyroidism-selenium</a:t>
            </a:r>
            <a:endParaRPr lang="en-US" dirty="0">
              <a:solidFill>
                <a:srgbClr val="FFC000"/>
              </a:solidFill>
            </a:endParaRPr>
          </a:p>
        </p:txBody>
      </p:sp>
      <p:sp>
        <p:nvSpPr>
          <p:cNvPr id="167939" name="Rectangle 3">
            <a:extLst>
              <a:ext uri="{FF2B5EF4-FFF2-40B4-BE49-F238E27FC236}">
                <a16:creationId xmlns:a16="http://schemas.microsoft.com/office/drawing/2014/main" id="{BF0B2435-FD62-C24D-BC70-84DF1A4E6A31}"/>
              </a:ext>
            </a:extLst>
          </p:cNvPr>
          <p:cNvSpPr>
            <a:spLocks noGrp="1" noChangeArrowheads="1"/>
          </p:cNvSpPr>
          <p:nvPr>
            <p:ph type="body" idx="1"/>
          </p:nvPr>
        </p:nvSpPr>
        <p:spPr>
          <a:xfrm>
            <a:off x="1004888" y="1770063"/>
            <a:ext cx="6908800" cy="3657600"/>
          </a:xfrm>
        </p:spPr>
        <p:txBody>
          <a:bodyPr/>
          <a:lstStyle/>
          <a:p>
            <a:pPr>
              <a:defRPr/>
            </a:pPr>
            <a:r>
              <a:rPr lang="en-US" sz="2133" dirty="0"/>
              <a:t>Selenium (200 mcg/day) increases T4 to T3 conversion and reduces TPO antibody levels.</a:t>
            </a:r>
          </a:p>
          <a:p>
            <a:pPr>
              <a:defRPr/>
            </a:pPr>
            <a:r>
              <a:rPr lang="en-US" sz="2133" dirty="0"/>
              <a:t>Patients with untreated GH deficiency have decreased T4 to T3 conversion, so they are likely to benefit from selenium (but also benefit from GH treatment)</a:t>
            </a:r>
          </a:p>
          <a:p>
            <a:pPr>
              <a:defRPr/>
            </a:pPr>
            <a:r>
              <a:rPr lang="en-US" sz="2133" dirty="0"/>
              <a:t>Selenium appears to increase the rate of diabetes.</a:t>
            </a:r>
          </a:p>
          <a:p>
            <a:pPr>
              <a:defRPr/>
            </a:pPr>
            <a:r>
              <a:rPr lang="en-US" sz="2133" dirty="0"/>
              <a:t>I am cautious about giving selenium in those patients with </a:t>
            </a:r>
            <a:r>
              <a:rPr lang="en-US" sz="2133" dirty="0" err="1"/>
              <a:t>prediabetes</a:t>
            </a:r>
            <a:r>
              <a:rPr lang="en-US" sz="2133" dirty="0"/>
              <a:t> or diabetes or those with a family history of diabetes. </a:t>
            </a:r>
          </a:p>
          <a:p>
            <a:pPr>
              <a:defRPr/>
            </a:pPr>
            <a:endParaRPr lang="en-US" sz="1778"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Healthy diet</a:t>
            </a:r>
          </a:p>
          <a:p>
            <a:r>
              <a:rPr lang="en-US" sz="2400" dirty="0"/>
              <a:t>Exercise</a:t>
            </a:r>
          </a:p>
          <a:p>
            <a:r>
              <a:rPr lang="en-US" sz="2400" dirty="0"/>
              <a:t>Have your hypothyroidism properly treated</a:t>
            </a:r>
          </a:p>
          <a:p>
            <a:endParaRPr lang="en-US" sz="2800" dirty="0"/>
          </a:p>
        </p:txBody>
      </p:sp>
      <p:pic>
        <p:nvPicPr>
          <p:cNvPr id="4" name="Picture 12" descr="Image result for registered dietitian">
            <a:extLst>
              <a:ext uri="{FF2B5EF4-FFF2-40B4-BE49-F238E27FC236}">
                <a16:creationId xmlns:a16="http://schemas.microsoft.com/office/drawing/2014/main" id="{CFB66C52-ED79-5945-BF63-9A4AA002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0316"/>
            <a:ext cx="2113898" cy="91440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Picture 20" descr="http://cdn.skinnyms.com/wp-content/uploads/2014/04/10-Tips-for-a-Happy-and-Healthy-Lifestyle-Image-002.jpg">
            <a:extLst>
              <a:ext uri="{FF2B5EF4-FFF2-40B4-BE49-F238E27FC236}">
                <a16:creationId xmlns:a16="http://schemas.microsoft.com/office/drawing/2014/main" id="{E469DC11-448F-7948-B338-160612C64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4" y="125048"/>
            <a:ext cx="1617231" cy="13725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33881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26B8C46-D030-F445-8902-77E45E728452}"/>
              </a:ext>
            </a:extLst>
          </p:cNvPr>
          <p:cNvSpPr>
            <a:spLocks noGrp="1" noChangeArrowheads="1"/>
          </p:cNvSpPr>
          <p:nvPr>
            <p:ph type="title"/>
          </p:nvPr>
        </p:nvSpPr>
        <p:spPr/>
        <p:txBody>
          <a:bodyPr/>
          <a:lstStyle/>
          <a:p>
            <a:pPr eaLnBrk="1" hangingPunct="1"/>
            <a:r>
              <a:rPr lang="en-US" altLang="en-US" sz="4000">
                <a:latin typeface="Times New Roman" panose="02020603050405020304" pitchFamily="18" charset="0"/>
              </a:rPr>
              <a:t>Visit goodhormonehealth.com</a:t>
            </a:r>
          </a:p>
        </p:txBody>
      </p:sp>
      <p:sp>
        <p:nvSpPr>
          <p:cNvPr id="44034" name="Rectangle 3">
            <a:extLst>
              <a:ext uri="{FF2B5EF4-FFF2-40B4-BE49-F238E27FC236}">
                <a16:creationId xmlns:a16="http://schemas.microsoft.com/office/drawing/2014/main" id="{4214E3EF-623C-E749-9272-DC3EEEBD3661}"/>
              </a:ext>
            </a:extLst>
          </p:cNvPr>
          <p:cNvSpPr>
            <a:spLocks noGrp="1" noChangeArrowheads="1"/>
          </p:cNvSpPr>
          <p:nvPr>
            <p:ph type="body" idx="1"/>
          </p:nvPr>
        </p:nvSpPr>
        <p:spPr/>
        <p:txBody>
          <a:bodyPr/>
          <a:lstStyle/>
          <a:p>
            <a:pPr eaLnBrk="1" hangingPunct="1">
              <a:lnSpc>
                <a:spcPct val="90000"/>
              </a:lnSpc>
              <a:defRPr/>
            </a:pPr>
            <a:r>
              <a:rPr lang="en-US" sz="2800" dirty="0">
                <a:latin typeface="Times New Roman" charset="0"/>
              </a:rPr>
              <a:t>For more information or to schedule an appointment.</a:t>
            </a:r>
          </a:p>
          <a:p>
            <a:pPr>
              <a:buClr>
                <a:schemeClr val="tx1"/>
              </a:buClr>
              <a:buSzPct val="100000"/>
              <a:defRPr/>
            </a:pPr>
            <a:r>
              <a:rPr lang="en-US" altLang="ja-JP" sz="2800" dirty="0">
                <a:latin typeface="Times New Roman" charset="0"/>
              </a:rPr>
              <a:t>Talk will posted in a few days</a:t>
            </a:r>
            <a:endParaRPr lang="en-US" sz="2800" dirty="0"/>
          </a:p>
          <a:p>
            <a:pPr>
              <a:buClr>
                <a:schemeClr val="tx1"/>
              </a:buClr>
              <a:buSzPct val="100000"/>
              <a:defRPr/>
            </a:pPr>
            <a:r>
              <a:rPr lang="en-US" sz="2800" dirty="0">
                <a:hlinkClick r:id="rId2"/>
              </a:rPr>
              <a:t>mail@goodhormonehealth.com</a:t>
            </a:r>
            <a:endParaRPr lang="en-US" sz="2800" dirty="0"/>
          </a:p>
          <a:p>
            <a:pPr>
              <a:buClr>
                <a:schemeClr val="tx1"/>
              </a:buClr>
              <a:buSzPct val="100000"/>
              <a:defRPr/>
            </a:pPr>
            <a:r>
              <a:rPr lang="en-US" sz="2800" dirty="0"/>
              <a:t>Special thanks to social media expert Tiffany Sanders</a:t>
            </a:r>
          </a:p>
          <a:p>
            <a:pPr marL="0" indent="0" eaLnBrk="1" hangingPunct="1">
              <a:lnSpc>
                <a:spcPct val="90000"/>
              </a:lnSpc>
              <a:buFontTx/>
              <a:buNone/>
              <a:defRPr/>
            </a:pPr>
            <a:endParaRPr lang="en-US" sz="1800" dirty="0">
              <a:latin typeface="Times New Roman" charset="0"/>
            </a:endParaRPr>
          </a:p>
        </p:txBody>
      </p:sp>
      <p:pic>
        <p:nvPicPr>
          <p:cNvPr id="2" name="Picture 1">
            <a:extLst>
              <a:ext uri="{FF2B5EF4-FFF2-40B4-BE49-F238E27FC236}">
                <a16:creationId xmlns:a16="http://schemas.microsoft.com/office/drawing/2014/main" id="{8DF0E2B1-C012-B1BD-3C6C-E7A43E899FDD}"/>
              </a:ext>
            </a:extLst>
          </p:cNvPr>
          <p:cNvPicPr>
            <a:picLocks noChangeAspect="1"/>
          </p:cNvPicPr>
          <p:nvPr/>
        </p:nvPicPr>
        <p:blipFill>
          <a:blip r:embed="rId3"/>
          <a:stretch>
            <a:fillRect/>
          </a:stretch>
        </p:blipFill>
        <p:spPr>
          <a:xfrm>
            <a:off x="3352800" y="4572000"/>
            <a:ext cx="1371600" cy="1371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Treatment-Polymorphism</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6908800" cy="3657600"/>
          </a:xfrm>
        </p:spPr>
        <p:txBody>
          <a:bodyPr/>
          <a:lstStyle/>
          <a:p>
            <a:pPr>
              <a:defRPr/>
            </a:pPr>
            <a:r>
              <a:rPr lang="en-US" sz="2000" dirty="0"/>
              <a:t>About 16% of patients have a polymorphisms (change in DNA) in their type 2 deiodinase that converts T4 to T3 (</a:t>
            </a:r>
            <a:r>
              <a:rPr lang="en-US" sz="2000" dirty="0" err="1"/>
              <a:t>Panicker</a:t>
            </a:r>
            <a:r>
              <a:rPr lang="en-US" sz="2000" dirty="0"/>
              <a:t> et al, JCEM, 2009, 94:1623-1629). </a:t>
            </a:r>
          </a:p>
          <a:p>
            <a:pPr>
              <a:defRPr/>
            </a:pPr>
            <a:r>
              <a:rPr lang="en-US" sz="2000" dirty="0"/>
              <a:t>The patients with this polymorphism required higher T4 dosing and had more psychological problems than those that did not have the deiodinase polymorphism. </a:t>
            </a:r>
          </a:p>
          <a:p>
            <a:pPr>
              <a:defRPr/>
            </a:pPr>
            <a:r>
              <a:rPr lang="en-US" sz="2000" dirty="0"/>
              <a:t>They did not examine whether these patient would benefit from T4/T3 combination and also did not actually measure the enzyme, they only looked at the gene coding for this enzyme.</a:t>
            </a:r>
          </a:p>
          <a:p>
            <a:pPr marL="0" indent="0">
              <a:buFontTx/>
              <a:buNone/>
              <a:defRPr/>
            </a:pPr>
            <a:endParaRPr lang="en-US" sz="1778"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Treatment-T4/T3 combination treatment</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7300912" cy="3657600"/>
          </a:xfrm>
        </p:spPr>
        <p:txBody>
          <a:bodyPr/>
          <a:lstStyle/>
          <a:p>
            <a:r>
              <a:rPr lang="en-US" sz="2000" dirty="0"/>
              <a:t>These intriguing papers challenge the idea that all patients with hypothyroidism should be treated with T4.</a:t>
            </a:r>
          </a:p>
          <a:p>
            <a:r>
              <a:rPr lang="en-US" sz="2000" dirty="0"/>
              <a:t>I use different thyroid medicines to treat patients with hypothyroidism including T4/T3 combinations, and desiccated thyroid that contains T4 and T3. </a:t>
            </a:r>
          </a:p>
          <a:p>
            <a:r>
              <a:rPr lang="en-US" sz="2000" dirty="0"/>
              <a:t>We don’t use one blood pressure medicine for all patients</a:t>
            </a:r>
          </a:p>
          <a:p>
            <a:r>
              <a:rPr lang="en-US" sz="2000" dirty="0"/>
              <a:t>I interpret this data that some, but not all of hypothyroid patients do fine on T4 alone As discussed later, T4 therapy can lead to high rT3 which can be detrimental  </a:t>
            </a:r>
          </a:p>
          <a:p>
            <a:r>
              <a:rPr lang="en-US" sz="2000" dirty="0"/>
              <a:t>Approximately 15-20% of the population does need T4/T3 combination to have an optimal effect on the thyroid. </a:t>
            </a:r>
          </a:p>
          <a:p>
            <a:pPr>
              <a:spcBef>
                <a:spcPts val="0"/>
              </a:spcBef>
            </a:pPr>
            <a:r>
              <a:rPr lang="en-US" sz="2000" dirty="0"/>
              <a:t>These patients are the vocal minority who are not doing well on T4 treatment and would benefit from seeing a thyroid specialist like myself</a:t>
            </a:r>
          </a:p>
          <a:p>
            <a:pPr>
              <a:spcBef>
                <a:spcPts val="0"/>
              </a:spcBef>
            </a:pPr>
            <a:endParaRPr lang="en-US" sz="1778" dirty="0"/>
          </a:p>
        </p:txBody>
      </p:sp>
    </p:spTree>
    <p:extLst>
      <p:ext uri="{BB962C8B-B14F-4D97-AF65-F5344CB8AC3E}">
        <p14:creationId xmlns:p14="http://schemas.microsoft.com/office/powerpoint/2010/main" val="2229966540"/>
      </p:ext>
    </p:extLst>
  </p:cSld>
  <p:clrMapOvr>
    <a:masterClrMapping/>
  </p:clrMapOvr>
</p:sld>
</file>

<file path=ppt/theme/theme1.xml><?xml version="1.0" encoding="utf-8"?>
<a:theme xmlns:a="http://schemas.openxmlformats.org/drawingml/2006/main" name="Blank Presentation">
  <a:themeElements>
    <a:clrScheme name="">
      <a:dk1>
        <a:srgbClr val="005A58"/>
      </a:dk1>
      <a:lt1>
        <a:srgbClr val="FFFFFF"/>
      </a:lt1>
      <a:dk2>
        <a:srgbClr val="0000FF"/>
      </a:dk2>
      <a:lt2>
        <a:srgbClr val="FFFF99"/>
      </a:lt2>
      <a:accent1>
        <a:srgbClr val="006462"/>
      </a:accent1>
      <a:accent2>
        <a:srgbClr val="6D6FC7"/>
      </a:accent2>
      <a:accent3>
        <a:srgbClr val="AAAAFF"/>
      </a:accent3>
      <a:accent4>
        <a:srgbClr val="DADADA"/>
      </a:accent4>
      <a:accent5>
        <a:srgbClr val="AAB8B7"/>
      </a:accent5>
      <a:accent6>
        <a:srgbClr val="6264B4"/>
      </a:accent6>
      <a:hlink>
        <a:srgbClr val="00FFFF"/>
      </a:hlink>
      <a:folHlink>
        <a:srgbClr val="00FF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9818</TotalTime>
  <Words>5454</Words>
  <Application>Microsoft Macintosh PowerPoint</Application>
  <PresentationFormat>On-screen Show (4:3)</PresentationFormat>
  <Paragraphs>392</Paragraphs>
  <Slides>73</Slides>
  <Notes>71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Arial</vt:lpstr>
      <vt:lpstr>Calibri</vt:lpstr>
      <vt:lpstr>Cambria</vt:lpstr>
      <vt:lpstr>Charter</vt:lpstr>
      <vt:lpstr>Charter</vt:lpstr>
      <vt:lpstr>Helvetica</vt:lpstr>
      <vt:lpstr>Open Sans</vt:lpstr>
      <vt:lpstr>Times</vt:lpstr>
      <vt:lpstr>Times New Roman</vt:lpstr>
      <vt:lpstr>ysans-std</vt:lpstr>
      <vt:lpstr>Blank Presentation</vt:lpstr>
      <vt:lpstr>PowerPoint Presentation</vt:lpstr>
      <vt:lpstr>Outline</vt:lpstr>
      <vt:lpstr>Thyroid</vt:lpstr>
      <vt:lpstr>Hypothyroidism Treatment</vt:lpstr>
      <vt:lpstr>Hypothyroidism-T4/T3 treatment</vt:lpstr>
      <vt:lpstr>Importance of measuring fT4/fT3 on thyroid treatment</vt:lpstr>
      <vt:lpstr>Importance of measuring fT4/fT3 on thyroid treatment</vt:lpstr>
      <vt:lpstr>Hypothyroidism Treatment-Polymorphism</vt:lpstr>
      <vt:lpstr>Hypothyroidism Treatment-T4/T3 combination treatment</vt:lpstr>
      <vt:lpstr>Hypothyroidism Treatment-Desiccated Thyroid</vt:lpstr>
      <vt:lpstr>Hypothyroidism Treatment-Desiccated Thyroid</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my comments</vt:lpstr>
      <vt:lpstr>Hypothyroidism Treatment-Desiccated Thyroid- my comments</vt:lpstr>
      <vt:lpstr>Hypothyroidism Treatment-Desiccated Thyroid- my comments</vt:lpstr>
      <vt:lpstr>Shakir 2022 JCEM</vt:lpstr>
      <vt:lpstr>Methods</vt:lpstr>
      <vt:lpstr>Huang 2021 Endocrine Society abstract</vt:lpstr>
      <vt:lpstr>Results</vt:lpstr>
      <vt:lpstr>Hoang gave a Product talk at the 2021 Endocrine Society </vt:lpstr>
      <vt:lpstr>Hoang’s comments</vt:lpstr>
      <vt:lpstr>Dr. Friedman’s comments</vt:lpstr>
      <vt:lpstr>Desiccated Thyroid Articles </vt:lpstr>
      <vt:lpstr>Desiccated Thyroid Articles </vt:lpstr>
      <vt:lpstr>Desiccated Thyroid Articles </vt:lpstr>
      <vt:lpstr>Desiccated Thyroid Articles </vt:lpstr>
      <vt:lpstr>Desiccated Thyroid Articles </vt:lpstr>
      <vt:lpstr>Desiccated Thyroid Articles </vt:lpstr>
      <vt:lpstr>Desiccated Thyroid Articles </vt:lpstr>
      <vt:lpstr>Desiccated Thyroid Articles </vt:lpstr>
      <vt:lpstr>Summary Desiccated Thyroid Articles </vt:lpstr>
      <vt:lpstr>Is there a problem with a low TSH?</vt:lpstr>
      <vt:lpstr>T4/T3 or desiccated thyroid treatment</vt:lpstr>
      <vt:lpstr>Hypothyroidism Treatment-Armour Thyroid</vt:lpstr>
      <vt:lpstr>Hypothyroidism Treatment-Armour Thyroid</vt:lpstr>
      <vt:lpstr>Hypothyroidism Treatment-NP thyroid</vt:lpstr>
      <vt:lpstr>Hypothyroidism Treatment- Adthyza</vt:lpstr>
      <vt:lpstr>ADTHYZATM Cares Program</vt:lpstr>
      <vt:lpstr>Tirosint</vt:lpstr>
      <vt:lpstr>Generic Tirosint</vt:lpstr>
      <vt:lpstr>Thyquidity</vt:lpstr>
      <vt:lpstr>Thyquidity</vt:lpstr>
      <vt:lpstr>Hypothyroidism-T3 alone treatment</vt:lpstr>
      <vt:lpstr>Hypothyroidism-T3 alone treatment</vt:lpstr>
      <vt:lpstr>Hypothyroidism-T3 alone treatment</vt:lpstr>
      <vt:lpstr>Update on desiccated thyroid recalls-Mary Shomon</vt:lpstr>
      <vt:lpstr>There are three companies making NDT drugs in the U.S.: two are small companies:</vt:lpstr>
      <vt:lpstr>Price </vt:lpstr>
      <vt:lpstr>Biologics</vt:lpstr>
      <vt:lpstr>T4 to T3 or Reverse T3 (rT3)</vt:lpstr>
      <vt:lpstr>T4 to T3 or Reverse T3 (rT3)</vt:lpstr>
      <vt:lpstr>T4 to T3 or Reverse T3 (rT3)</vt:lpstr>
      <vt:lpstr>Reverse T3</vt:lpstr>
      <vt:lpstr>T4 to T3 or Rt3</vt:lpstr>
      <vt:lpstr>Reverse T3 study</vt:lpstr>
      <vt:lpstr> Reverse T3 in patients with hypothyroidism on different thyroid hormone replacement    Julian B. Wilson, Maayan Epstein, Martin L. Lee, Theodore C Friedman1  </vt:lpstr>
      <vt:lpstr>Table 1. Effect of L-T4 treatment on rT3 levels. </vt:lpstr>
      <vt:lpstr>Reverse T3 Results</vt:lpstr>
      <vt:lpstr>Reverse T3 Results</vt:lpstr>
      <vt:lpstr>Reverse T3 study-conclusions</vt:lpstr>
      <vt:lpstr>Reverse T3 Conclusions</vt:lpstr>
      <vt:lpstr>Biotin and thyroid tests</vt:lpstr>
      <vt:lpstr>Biotin and thyroid tests From Quest: TSH, freet4, freeT3 not on list</vt:lpstr>
      <vt:lpstr>Thyroid Diet</vt:lpstr>
      <vt:lpstr>Thyroid Diet: Not proven</vt:lpstr>
      <vt:lpstr>Hashimoto’s and diet</vt:lpstr>
      <vt:lpstr>Hypothyroidism-selenium</vt:lpstr>
      <vt:lpstr>Thyroid Diet</vt:lpstr>
      <vt:lpstr>Visit goodhormonehealth.com</vt:lpstr>
    </vt:vector>
  </TitlesOfParts>
  <Company>Dr. T. Friedman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Causes of Death (all ages)</dc:title>
  <dc:creator>Dr. T. Friedman</dc:creator>
  <cp:lastModifiedBy>Theodore Friedman</cp:lastModifiedBy>
  <cp:revision>194</cp:revision>
  <cp:lastPrinted>2008-04-17T18:16:53Z</cp:lastPrinted>
  <dcterms:created xsi:type="dcterms:W3CDTF">2008-04-17T17:13:08Z</dcterms:created>
  <dcterms:modified xsi:type="dcterms:W3CDTF">2023-04-30T16:11:51Z</dcterms:modified>
</cp:coreProperties>
</file>