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3" r:id="rId6"/>
    <p:sldId id="264" r:id="rId7"/>
    <p:sldId id="265" r:id="rId8"/>
    <p:sldId id="262" r:id="rId9"/>
    <p:sldId id="266" r:id="rId10"/>
    <p:sldId id="259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7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18, 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18, 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Social Network Effect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Andrew Ajoku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1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2915" y="30567"/>
            <a:ext cx="7620000" cy="1143000"/>
          </a:xfrm>
        </p:spPr>
        <p:txBody>
          <a:bodyPr/>
          <a:lstStyle/>
          <a:p>
            <a:pPr algn="ctr"/>
            <a:r>
              <a:rPr lang="en-US" sz="5400" b="1" dirty="0" smtClean="0"/>
              <a:t>But Why?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2893" y="30566"/>
            <a:ext cx="3657600" cy="682743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We like being part of the crowd, being accepted</a:t>
            </a:r>
          </a:p>
          <a:p>
            <a:pPr lvl="1"/>
            <a:r>
              <a:rPr lang="en-US" sz="2200" dirty="0" smtClean="0"/>
              <a:t>Could be unconscious, Monkey see, Monkey do</a:t>
            </a:r>
          </a:p>
          <a:p>
            <a:endParaRPr lang="en-US" sz="2600" dirty="0" smtClean="0"/>
          </a:p>
          <a:p>
            <a:r>
              <a:rPr lang="en-US" sz="2600" dirty="0" smtClean="0"/>
              <a:t>Others may feel uncomfortable with your positive choices</a:t>
            </a:r>
          </a:p>
          <a:p>
            <a:pPr lvl="1"/>
            <a:r>
              <a:rPr lang="en-US" sz="2200" dirty="0" smtClean="0"/>
              <a:t>They may have feelings of judgment, jealousy, or insecurity</a:t>
            </a:r>
          </a:p>
          <a:p>
            <a:endParaRPr lang="en-US" sz="2600" dirty="0" smtClean="0"/>
          </a:p>
          <a:p>
            <a:r>
              <a:rPr lang="en-US" sz="2600" dirty="0" smtClean="0"/>
              <a:t>Change is not easy</a:t>
            </a:r>
          </a:p>
          <a:p>
            <a:pPr lvl="1"/>
            <a:r>
              <a:rPr lang="en-US" sz="2200" dirty="0" smtClean="0"/>
              <a:t>Time spent with others might be different</a:t>
            </a:r>
          </a:p>
          <a:p>
            <a:pPr lvl="2"/>
            <a:r>
              <a:rPr lang="en-US" sz="1800" dirty="0" smtClean="0"/>
              <a:t>They might be used to a social life that is largely inactive and sedentary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 descr="peer-pressure-700px_jpg__700×390__🔊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92" b="-36392"/>
          <a:stretch>
            <a:fillRect/>
          </a:stretch>
        </p:blipFill>
        <p:spPr>
          <a:xfrm>
            <a:off x="3730493" y="794342"/>
            <a:ext cx="4725069" cy="5929961"/>
          </a:xfrm>
        </p:spPr>
      </p:pic>
    </p:spTree>
    <p:extLst>
      <p:ext uri="{BB962C8B-B14F-4D97-AF65-F5344CB8AC3E}">
        <p14:creationId xmlns:p14="http://schemas.microsoft.com/office/powerpoint/2010/main" val="29187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Negative Peer Pressure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32180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Negative Comments</a:t>
            </a:r>
          </a:p>
          <a:p>
            <a:pPr lvl="1"/>
            <a:r>
              <a:rPr lang="en-US" sz="1800" dirty="0" smtClean="0"/>
              <a:t>You are losing too much weight.</a:t>
            </a:r>
          </a:p>
          <a:p>
            <a:pPr lvl="1"/>
            <a:r>
              <a:rPr lang="en-US" sz="1800" dirty="0" smtClean="0"/>
              <a:t>Why are you eating that? Enjoy yourself.</a:t>
            </a:r>
          </a:p>
          <a:p>
            <a:pPr lvl="1"/>
            <a:r>
              <a:rPr lang="en-US" sz="1800" dirty="0" smtClean="0"/>
              <a:t>One piece of </a:t>
            </a:r>
            <a:r>
              <a:rPr lang="en-US" sz="1800" u="sng" dirty="0" smtClean="0"/>
              <a:t>(insert unhealthy food item here)</a:t>
            </a:r>
            <a:r>
              <a:rPr lang="en-US" sz="1800" dirty="0" smtClean="0"/>
              <a:t> won’t kill you.</a:t>
            </a:r>
          </a:p>
          <a:p>
            <a:pPr lvl="1"/>
            <a:r>
              <a:rPr lang="en-US" sz="1800" dirty="0" smtClean="0"/>
              <a:t>You only live once!</a:t>
            </a:r>
          </a:p>
          <a:p>
            <a:endParaRPr lang="en-US" b="1" dirty="0" smtClean="0"/>
          </a:p>
          <a:p>
            <a:r>
              <a:rPr lang="en-US" b="1" dirty="0" smtClean="0"/>
              <a:t>Temptation</a:t>
            </a:r>
            <a:endParaRPr lang="en-US" b="1" dirty="0"/>
          </a:p>
          <a:p>
            <a:pPr lvl="1"/>
            <a:r>
              <a:rPr lang="en-US" dirty="0"/>
              <a:t>Food eaten by others might look better than what you are eating</a:t>
            </a:r>
          </a:p>
          <a:p>
            <a:pPr lvl="1"/>
            <a:endParaRPr lang="en-US" sz="1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32180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Lack of Motivation</a:t>
            </a:r>
          </a:p>
          <a:p>
            <a:pPr lvl="1"/>
            <a:r>
              <a:rPr lang="en-US" dirty="0" smtClean="0"/>
              <a:t>If you are around people who don’t move, you have a higher chance of doing the same</a:t>
            </a:r>
          </a:p>
          <a:p>
            <a:r>
              <a:rPr lang="en-US" b="1" dirty="0"/>
              <a:t>Changing Your Views</a:t>
            </a:r>
          </a:p>
          <a:p>
            <a:pPr lvl="1"/>
            <a:r>
              <a:rPr lang="en-US" dirty="0"/>
              <a:t>You can adopt </a:t>
            </a:r>
            <a:r>
              <a:rPr lang="en-US" dirty="0" smtClean="0"/>
              <a:t>their </a:t>
            </a:r>
            <a:r>
              <a:rPr lang="en-US" dirty="0"/>
              <a:t>unhealthy </a:t>
            </a:r>
            <a:r>
              <a:rPr lang="en-US" dirty="0" smtClean="0"/>
              <a:t>lifestyle</a:t>
            </a:r>
            <a:endParaRPr lang="en-US" dirty="0"/>
          </a:p>
          <a:p>
            <a:pPr lvl="1"/>
            <a:r>
              <a:rPr lang="en-US" dirty="0" smtClean="0"/>
              <a:t>Settling for less</a:t>
            </a:r>
          </a:p>
          <a:p>
            <a:pPr lvl="2"/>
            <a:r>
              <a:rPr lang="en-US" dirty="0" smtClean="0"/>
              <a:t>I’m still smaller than so and so</a:t>
            </a:r>
          </a:p>
          <a:p>
            <a:pPr lvl="2"/>
            <a:r>
              <a:rPr lang="en-US" dirty="0" smtClean="0"/>
              <a:t>I’m only a little heavier than my ideal weight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3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31425" y="100266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Staying Strong </a:t>
            </a:r>
            <a:br>
              <a:rPr lang="en-US" dirty="0" smtClean="0"/>
            </a:br>
            <a:r>
              <a:rPr lang="en-US" dirty="0" smtClean="0"/>
              <a:t>in the Pressure</a:t>
            </a:r>
            <a:endParaRPr lang="en-US" dirty="0"/>
          </a:p>
        </p:txBody>
      </p:sp>
      <p:pic>
        <p:nvPicPr>
          <p:cNvPr id="7" name="Content Placeholder 6" descr="284106_adaptiveresize_300x22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67" b="-33667"/>
          <a:stretch>
            <a:fillRect/>
          </a:stretch>
        </p:blipFill>
        <p:spPr>
          <a:xfrm>
            <a:off x="100255" y="1112488"/>
            <a:ext cx="4419600" cy="554659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599" y="0"/>
            <a:ext cx="4051863" cy="6974984"/>
          </a:xfrm>
        </p:spPr>
        <p:txBody>
          <a:bodyPr>
            <a:normAutofit/>
          </a:bodyPr>
          <a:lstStyle/>
          <a:p>
            <a:r>
              <a:rPr lang="en-US" b="1" dirty="0" smtClean="0"/>
              <a:t>Stay focused</a:t>
            </a:r>
          </a:p>
          <a:p>
            <a:pPr lvl="1"/>
            <a:r>
              <a:rPr lang="en-US" sz="2000" dirty="0" smtClean="0"/>
              <a:t>The decision to become healthy is for yourself, not others</a:t>
            </a:r>
          </a:p>
          <a:p>
            <a:r>
              <a:rPr lang="en-US" b="1" dirty="0" smtClean="0"/>
              <a:t>Be neutral and non-defensive</a:t>
            </a:r>
          </a:p>
          <a:p>
            <a:pPr lvl="1"/>
            <a:r>
              <a:rPr lang="en-US" sz="2000" dirty="0" smtClean="0"/>
              <a:t>Remind yourself that the comments are their negativity, not yours; a sense of humor helps</a:t>
            </a:r>
          </a:p>
          <a:p>
            <a:r>
              <a:rPr lang="en-US" b="1" dirty="0" smtClean="0"/>
              <a:t>Remember your progress</a:t>
            </a:r>
            <a:endParaRPr lang="en-US" dirty="0" smtClean="0"/>
          </a:p>
          <a:p>
            <a:pPr lvl="1"/>
            <a:r>
              <a:rPr lang="en-US" b="1" dirty="0"/>
              <a:t> </a:t>
            </a:r>
            <a:r>
              <a:rPr lang="en-US" sz="2000" dirty="0" smtClean="0"/>
              <a:t>The M in</a:t>
            </a:r>
            <a:r>
              <a:rPr lang="en-US" sz="2000" b="1" dirty="0" smtClean="0"/>
              <a:t> </a:t>
            </a:r>
            <a:r>
              <a:rPr lang="en-US" sz="2000" dirty="0" smtClean="0"/>
              <a:t>SMART Goals</a:t>
            </a:r>
            <a:endParaRPr lang="en-US" b="1" dirty="0" smtClean="0"/>
          </a:p>
          <a:p>
            <a:r>
              <a:rPr lang="en-US" b="1" dirty="0" smtClean="0"/>
              <a:t>Control What You Can</a:t>
            </a:r>
          </a:p>
          <a:p>
            <a:pPr lvl="1"/>
            <a:r>
              <a:rPr lang="en-US" sz="2000" dirty="0" smtClean="0"/>
              <a:t>Surround yourself with active people or those who are eating healthy as well</a:t>
            </a:r>
          </a:p>
          <a:p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1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66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Positive Peer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4968"/>
            <a:ext cx="3657600" cy="57730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addition to being around positive influences, you can be one too</a:t>
            </a:r>
          </a:p>
          <a:p>
            <a:pPr lvl="1"/>
            <a:r>
              <a:rPr lang="en-US" dirty="0" smtClean="0"/>
              <a:t>Challenge friends to exercise or eat healthy with you</a:t>
            </a:r>
          </a:p>
          <a:p>
            <a:pPr lvl="1"/>
            <a:r>
              <a:rPr lang="en-US" dirty="0" smtClean="0"/>
              <a:t>Implement the buddy system</a:t>
            </a:r>
          </a:p>
          <a:p>
            <a:pPr lvl="1"/>
            <a:r>
              <a:rPr lang="en-US" dirty="0" smtClean="0"/>
              <a:t>Be the first one to order when you’re out with your friends</a:t>
            </a:r>
          </a:p>
          <a:p>
            <a:pPr lvl="2"/>
            <a:r>
              <a:rPr lang="en-US" dirty="0" smtClean="0"/>
              <a:t>Ordering that salad first, can cause friends to change their orders to follow your health lead</a:t>
            </a:r>
          </a:p>
          <a:p>
            <a:pPr lvl="2"/>
            <a:endParaRPr lang="en-US" dirty="0"/>
          </a:p>
          <a:p>
            <a:r>
              <a:rPr lang="en-US" dirty="0" smtClean="0"/>
              <a:t>Become a source of encouragement! </a:t>
            </a:r>
            <a:endParaRPr lang="en-US" dirty="0"/>
          </a:p>
        </p:txBody>
      </p:sp>
      <p:pic>
        <p:nvPicPr>
          <p:cNvPr id="5" name="Content Placeholder 4" descr="you-can-do-i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524" b="-85524"/>
          <a:stretch>
            <a:fillRect/>
          </a:stretch>
        </p:blipFill>
        <p:spPr>
          <a:xfrm>
            <a:off x="4026869" y="464956"/>
            <a:ext cx="4444593" cy="5577964"/>
          </a:xfrm>
        </p:spPr>
      </p:pic>
    </p:spTree>
    <p:extLst>
      <p:ext uri="{BB962C8B-B14F-4D97-AF65-F5344CB8AC3E}">
        <p14:creationId xmlns:p14="http://schemas.microsoft.com/office/powerpoint/2010/main" val="81782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You-Got-This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r="10694"/>
          <a:stretch>
            <a:fillRect/>
          </a:stretch>
        </p:blipFill>
        <p:spPr>
          <a:xfrm>
            <a:off x="137710" y="865642"/>
            <a:ext cx="8151524" cy="51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2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Classic Phrase</a:t>
            </a:r>
            <a:endParaRPr lang="en-US" dirty="0"/>
          </a:p>
        </p:txBody>
      </p:sp>
      <p:pic>
        <p:nvPicPr>
          <p:cNvPr id="9" name="Content Placeholder 8" descr="youarewhatyouea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50" b="-12750"/>
          <a:stretch>
            <a:fillRect/>
          </a:stretch>
        </p:blipFill>
        <p:spPr>
          <a:xfrm>
            <a:off x="457200" y="1536192"/>
            <a:ext cx="3657600" cy="4590288"/>
          </a:xfrm>
        </p:spPr>
      </p:pic>
      <p:pic>
        <p:nvPicPr>
          <p:cNvPr id="10" name="Content Placeholder 9" descr="58436-You-Are-What-You-Ea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50" b="-12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688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-Eats-What_png__1028×3589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9"/>
            <a:ext cx="8454753" cy="68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0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For An Update</a:t>
            </a:r>
            <a:endParaRPr lang="en-US" dirty="0"/>
          </a:p>
        </p:txBody>
      </p:sp>
      <p:pic>
        <p:nvPicPr>
          <p:cNvPr id="7" name="Content Placeholder 6" descr="06-8-signs-youre-on-a-bad-diet-dine-with-friend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92" b="-44092"/>
          <a:stretch>
            <a:fillRect/>
          </a:stretch>
        </p:blipFill>
        <p:spPr>
          <a:xfrm>
            <a:off x="0" y="1019284"/>
            <a:ext cx="4444594" cy="5577966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4035154" cy="4590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esearchers from Harvard and UC San Diego ran a study</a:t>
            </a:r>
          </a:p>
          <a:p>
            <a:endParaRPr lang="en-US" dirty="0"/>
          </a:p>
          <a:p>
            <a:r>
              <a:rPr lang="en-US" dirty="0" smtClean="0"/>
              <a:t>James Fowler, a co-author of the study states: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You Are What You Eat </a:t>
            </a:r>
            <a:r>
              <a:rPr lang="en-US" dirty="0" smtClean="0"/>
              <a:t>is not the end of the story. </a:t>
            </a:r>
            <a:r>
              <a:rPr lang="en-US" i="1" dirty="0" smtClean="0"/>
              <a:t>You are What You and Your Friends Eat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3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-Eats-What_png__1028×3589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1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7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395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A Close-Up</a:t>
            </a:r>
            <a:endParaRPr lang="en-US" dirty="0"/>
          </a:p>
        </p:txBody>
      </p:sp>
      <p:pic>
        <p:nvPicPr>
          <p:cNvPr id="13" name="Content Placeholder 12" descr="Who-Eats-What_png__1028×3589_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92" b="-45692"/>
          <a:stretch>
            <a:fillRect/>
          </a:stretch>
        </p:blipFill>
        <p:spPr>
          <a:xfrm>
            <a:off x="116963" y="869002"/>
            <a:ext cx="8218946" cy="4127749"/>
          </a:xfrm>
        </p:spPr>
      </p:pic>
      <p:sp>
        <p:nvSpPr>
          <p:cNvPr id="17" name="TextBox 16"/>
          <p:cNvSpPr txBox="1"/>
          <p:nvPr/>
        </p:nvSpPr>
        <p:spPr>
          <a:xfrm>
            <a:off x="457200" y="4708489"/>
            <a:ext cx="7619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The study also revealed that there was a 171% chance of gaining weight if a friend considered close was obese</a:t>
            </a:r>
          </a:p>
          <a:p>
            <a:pPr marL="285750" indent="-285750">
              <a:buFont typeface="Arial"/>
              <a:buChar char="•"/>
            </a:pPr>
            <a:endParaRPr lang="en-US" sz="32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489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Ripple Effect</a:t>
            </a:r>
            <a:endParaRPr lang="en-US" dirty="0"/>
          </a:p>
        </p:txBody>
      </p:sp>
      <p:pic>
        <p:nvPicPr>
          <p:cNvPr id="6" name="Content Placeholder 5" descr="rippl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02" b="-2900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Even friends </a:t>
            </a:r>
            <a:r>
              <a:rPr lang="en-US" dirty="0"/>
              <a:t>of friends </a:t>
            </a:r>
            <a:r>
              <a:rPr lang="en-US" dirty="0" smtClean="0"/>
              <a:t>have </a:t>
            </a:r>
            <a:r>
              <a:rPr lang="en-US" dirty="0"/>
              <a:t>the power to increase the risk of obesity, termed the ripple </a:t>
            </a:r>
            <a:r>
              <a:rPr lang="en-US" dirty="0" smtClean="0"/>
              <a:t>effect</a:t>
            </a:r>
          </a:p>
          <a:p>
            <a:r>
              <a:rPr lang="en-US" dirty="0" smtClean="0"/>
              <a:t>Lowering the social norm and many interactions can lead to weight gain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3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Has Influence?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536192"/>
            <a:ext cx="3657600" cy="4590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Humans are social beings</a:t>
            </a:r>
          </a:p>
          <a:p>
            <a:endParaRPr lang="en-US" dirty="0" smtClean="0"/>
          </a:p>
          <a:p>
            <a:r>
              <a:rPr lang="en-US" dirty="0" smtClean="0"/>
              <a:t>Anybody you know can hold influence not only your friends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Family, Coworkers, and even fellow church members (watch those potlucks)</a:t>
            </a:r>
            <a:endParaRPr lang="en-US" dirty="0"/>
          </a:p>
        </p:txBody>
      </p:sp>
      <p:pic>
        <p:nvPicPr>
          <p:cNvPr id="12" name="Content Placeholder 11" descr="Social_networks_A_web_of___________________that_join_a_person_to_other_people___groups__Ex__Family__jpg__960×720_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502" b="-34502"/>
          <a:stretch>
            <a:fillRect/>
          </a:stretch>
        </p:blipFill>
        <p:spPr>
          <a:xfrm>
            <a:off x="3657600" y="568754"/>
            <a:ext cx="4791096" cy="6012826"/>
          </a:xfrm>
        </p:spPr>
      </p:pic>
    </p:spTree>
    <p:extLst>
      <p:ext uri="{BB962C8B-B14F-4D97-AF65-F5344CB8AC3E}">
        <p14:creationId xmlns:p14="http://schemas.microsoft.com/office/powerpoint/2010/main" val="16623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o-Eats-What_png__1028×3589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1" y="367656"/>
            <a:ext cx="8161549" cy="59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5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184</TotalTime>
  <Words>446</Words>
  <Application>Microsoft Macintosh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The Social Network Effect</vt:lpstr>
      <vt:lpstr>The Classic Phrase</vt:lpstr>
      <vt:lpstr>PowerPoint Presentation</vt:lpstr>
      <vt:lpstr>Time For An Update</vt:lpstr>
      <vt:lpstr>PowerPoint Presentation</vt:lpstr>
      <vt:lpstr>A Close-Up</vt:lpstr>
      <vt:lpstr>The Ripple Effect</vt:lpstr>
      <vt:lpstr>Who Has Influence?</vt:lpstr>
      <vt:lpstr>PowerPoint Presentation</vt:lpstr>
      <vt:lpstr>But Why?</vt:lpstr>
      <vt:lpstr>Negative Peer Pressure</vt:lpstr>
      <vt:lpstr>Staying Strong  in the Pressure</vt:lpstr>
      <vt:lpstr>Positive Peer Pressure</vt:lpstr>
      <vt:lpstr>PowerPoint Presentation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Social Network Effect</dc:title>
  <dc:creator>Andrew Ajoku</dc:creator>
  <cp:lastModifiedBy>Andrew Ajoku</cp:lastModifiedBy>
  <cp:revision>18</cp:revision>
  <dcterms:created xsi:type="dcterms:W3CDTF">2017-05-18T19:31:16Z</dcterms:created>
  <dcterms:modified xsi:type="dcterms:W3CDTF">2017-05-18T22:44:51Z</dcterms:modified>
</cp:coreProperties>
</file>