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5"/>
  </p:notesMasterIdLst>
  <p:handoutMasterIdLst>
    <p:handoutMasterId r:id="rId76"/>
  </p:handoutMasterIdLst>
  <p:sldIdLst>
    <p:sldId id="256" r:id="rId2"/>
    <p:sldId id="284" r:id="rId3"/>
    <p:sldId id="286" r:id="rId4"/>
    <p:sldId id="288" r:id="rId5"/>
    <p:sldId id="320" r:id="rId6"/>
    <p:sldId id="403" r:id="rId7"/>
    <p:sldId id="327" r:id="rId8"/>
    <p:sldId id="289" r:id="rId9"/>
    <p:sldId id="390" r:id="rId10"/>
    <p:sldId id="321" r:id="rId11"/>
    <p:sldId id="332" r:id="rId12"/>
    <p:sldId id="333" r:id="rId13"/>
    <p:sldId id="335" r:id="rId14"/>
    <p:sldId id="336" r:id="rId15"/>
    <p:sldId id="458" r:id="rId16"/>
    <p:sldId id="465" r:id="rId17"/>
    <p:sldId id="466" r:id="rId18"/>
    <p:sldId id="467" r:id="rId19"/>
    <p:sldId id="461" r:id="rId20"/>
    <p:sldId id="463" r:id="rId21"/>
    <p:sldId id="468" r:id="rId22"/>
    <p:sldId id="470" r:id="rId23"/>
    <p:sldId id="469" r:id="rId24"/>
    <p:sldId id="472" r:id="rId25"/>
    <p:sldId id="473" r:id="rId26"/>
    <p:sldId id="474" r:id="rId27"/>
    <p:sldId id="476" r:id="rId28"/>
    <p:sldId id="478" r:id="rId29"/>
    <p:sldId id="477" r:id="rId30"/>
    <p:sldId id="481" r:id="rId31"/>
    <p:sldId id="479" r:id="rId32"/>
    <p:sldId id="483" r:id="rId33"/>
    <p:sldId id="482" r:id="rId34"/>
    <p:sldId id="295" r:id="rId35"/>
    <p:sldId id="296" r:id="rId36"/>
    <p:sldId id="460" r:id="rId37"/>
    <p:sldId id="290" r:id="rId38"/>
    <p:sldId id="404" r:id="rId39"/>
    <p:sldId id="391" r:id="rId40"/>
    <p:sldId id="293" r:id="rId41"/>
    <p:sldId id="294" r:id="rId42"/>
    <p:sldId id="315" r:id="rId43"/>
    <p:sldId id="484" r:id="rId44"/>
    <p:sldId id="274" r:id="rId45"/>
    <p:sldId id="350" r:id="rId46"/>
    <p:sldId id="489" r:id="rId47"/>
    <p:sldId id="485" r:id="rId48"/>
    <p:sldId id="490" r:id="rId49"/>
    <p:sldId id="486" r:id="rId50"/>
    <p:sldId id="487" r:id="rId51"/>
    <p:sldId id="488" r:id="rId52"/>
    <p:sldId id="491" r:id="rId53"/>
    <p:sldId id="363" r:id="rId54"/>
    <p:sldId id="364" r:id="rId55"/>
    <p:sldId id="301" r:id="rId56"/>
    <p:sldId id="405" r:id="rId57"/>
    <p:sldId id="352" r:id="rId58"/>
    <p:sldId id="351" r:id="rId59"/>
    <p:sldId id="358" r:id="rId60"/>
    <p:sldId id="493" r:id="rId61"/>
    <p:sldId id="495" r:id="rId62"/>
    <p:sldId id="492" r:id="rId63"/>
    <p:sldId id="292" r:id="rId64"/>
    <p:sldId id="496" r:id="rId65"/>
    <p:sldId id="497" r:id="rId66"/>
    <p:sldId id="498" r:id="rId67"/>
    <p:sldId id="499" r:id="rId68"/>
    <p:sldId id="376" r:id="rId69"/>
    <p:sldId id="377" r:id="rId70"/>
    <p:sldId id="282" r:id="rId71"/>
    <p:sldId id="381" r:id="rId72"/>
    <p:sldId id="340" r:id="rId73"/>
    <p:sldId id="325" r:id="rId74"/>
  </p:sldIdLst>
  <p:sldSz cx="10287000" cy="6858000" type="35mm"/>
  <p:notesSz cx="17526000" cy="231775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70"/>
    <p:restoredTop sz="93044"/>
  </p:normalViewPr>
  <p:slideViewPr>
    <p:cSldViewPr snapToGrid="0">
      <p:cViewPr>
        <p:scale>
          <a:sx n="93" d="100"/>
          <a:sy n="93" d="100"/>
        </p:scale>
        <p:origin x="328" y="-416"/>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Users/theodorefriedman/Dropbox%20(Dr.%20Friedman's%20Endoc)/Dr.%20Friedman's%20Endoc%20Team%20Folder/clinic/goodhormonehealth%20webinars/salivary%20cortisol/iCalQ%252FLabCorp%20Comparis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Tests!$I$1</c:f>
              <c:strCache>
                <c:ptCount val="1"/>
                <c:pt idx="0">
                  <c:v>labbcorp</c:v>
                </c:pt>
              </c:strCache>
            </c:strRef>
          </c:tx>
          <c:spPr>
            <a:ln w="19050" cap="rnd">
              <a:noFill/>
              <a:round/>
            </a:ln>
            <a:effectLst/>
          </c:spPr>
          <c:marker>
            <c:symbol val="circle"/>
            <c:size val="5"/>
            <c:spPr>
              <a:solidFill>
                <a:schemeClr val="accent1"/>
              </a:solidFill>
              <a:ln w="9525">
                <a:solidFill>
                  <a:srgbClr val="FFFF00"/>
                </a:solidFill>
              </a:ln>
              <a:effectLst/>
            </c:spPr>
          </c:marker>
          <c:trendline>
            <c:spPr>
              <a:ln w="19050" cap="rnd">
                <a:solidFill>
                  <a:schemeClr val="accent1"/>
                </a:solidFill>
                <a:prstDash val="sysDot"/>
              </a:ln>
              <a:effectLst/>
            </c:spPr>
            <c:trendlineType val="linear"/>
            <c:dispRSqr val="0"/>
            <c:dispEq val="0"/>
          </c:trendline>
          <c:trendline>
            <c:spPr>
              <a:ln w="31750" cap="rnd" cmpd="sng">
                <a:solidFill>
                  <a:schemeClr val="tx1"/>
                </a:solidFill>
                <a:prstDash val="solid"/>
              </a:ln>
              <a:effectLst/>
            </c:spPr>
            <c:trendlineType val="linear"/>
            <c:dispRSqr val="1"/>
            <c:dispEq val="1"/>
            <c:trendlineLbl>
              <c:layout>
                <c:manualLayout>
                  <c:x val="-6.1404199475065618E-2"/>
                  <c:y val="-0.10820428696412951"/>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Tests!$H$2:$H$9</c:f>
              <c:numCache>
                <c:formatCode>General</c:formatCode>
                <c:ptCount val="8"/>
                <c:pt idx="0">
                  <c:v>1.179</c:v>
                </c:pt>
                <c:pt idx="1">
                  <c:v>0.248</c:v>
                </c:pt>
                <c:pt idx="2">
                  <c:v>0.29299999999999998</c:v>
                </c:pt>
                <c:pt idx="3">
                  <c:v>0.23</c:v>
                </c:pt>
                <c:pt idx="4">
                  <c:v>0.154</c:v>
                </c:pt>
                <c:pt idx="5">
                  <c:v>0.69099999999999995</c:v>
                </c:pt>
                <c:pt idx="6">
                  <c:v>0.70699999999999996</c:v>
                </c:pt>
                <c:pt idx="7">
                  <c:v>0.39100000000000001</c:v>
                </c:pt>
              </c:numCache>
            </c:numRef>
          </c:xVal>
          <c:yVal>
            <c:numRef>
              <c:f>Tests!$I$2:$I$9</c:f>
              <c:numCache>
                <c:formatCode>General</c:formatCode>
                <c:ptCount val="8"/>
                <c:pt idx="0">
                  <c:v>0.126</c:v>
                </c:pt>
                <c:pt idx="1">
                  <c:v>5.8999999999999997E-2</c:v>
                </c:pt>
                <c:pt idx="2">
                  <c:v>9.0999999999999998E-2</c:v>
                </c:pt>
                <c:pt idx="3">
                  <c:v>4.9000000000000002E-2</c:v>
                </c:pt>
                <c:pt idx="4">
                  <c:v>5.8000000000000003E-2</c:v>
                </c:pt>
                <c:pt idx="5">
                  <c:v>3.9E-2</c:v>
                </c:pt>
                <c:pt idx="6">
                  <c:v>0.02</c:v>
                </c:pt>
                <c:pt idx="7">
                  <c:v>3.1E-2</c:v>
                </c:pt>
              </c:numCache>
            </c:numRef>
          </c:yVal>
          <c:smooth val="0"/>
          <c:extLst>
            <c:ext xmlns:c16="http://schemas.microsoft.com/office/drawing/2014/chart" uri="{C3380CC4-5D6E-409C-BE32-E72D297353CC}">
              <c16:uniqueId val="{00000002-C0FD-6F4D-9604-F15A7294D805}"/>
            </c:ext>
          </c:extLst>
        </c:ser>
        <c:dLbls>
          <c:showLegendKey val="0"/>
          <c:showVal val="0"/>
          <c:showCatName val="0"/>
          <c:showSerName val="0"/>
          <c:showPercent val="0"/>
          <c:showBubbleSize val="0"/>
        </c:dLbls>
        <c:axId val="1397426911"/>
        <c:axId val="1397428607"/>
      </c:scatterChart>
      <c:valAx>
        <c:axId val="139742691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a:t>icalqAxis Title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7428607"/>
        <c:crosses val="autoZero"/>
        <c:crossBetween val="midCat"/>
      </c:valAx>
      <c:valAx>
        <c:axId val="1397428607"/>
        <c:scaling>
          <c:orientation val="minMax"/>
        </c:scaling>
        <c:delete val="0"/>
        <c:axPos val="l"/>
        <c:majorGridlines>
          <c:spPr>
            <a:ln w="9525" cap="flat" cmpd="sng" algn="ctr">
              <a:no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aseline="0" dirty="0" err="1"/>
                  <a:t>labcorp</a:t>
                </a:r>
                <a:r>
                  <a:rPr lang="en-US" sz="1400" baseline="0" dirty="0"/>
                  <a:t>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742691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F5F3731-CC1B-9840-B535-AB3B9E1940FA}"/>
              </a:ext>
            </a:extLst>
          </p:cNvPr>
          <p:cNvSpPr>
            <a:spLocks noGrp="1" noChangeArrowheads="1"/>
          </p:cNvSpPr>
          <p:nvPr>
            <p:ph type="body" sz="quarter" idx="3"/>
          </p:nvPr>
        </p:nvSpPr>
        <p:spPr bwMode="auto">
          <a:xfrm>
            <a:off x="2338388" y="11009313"/>
            <a:ext cx="12850812" cy="10429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234950" tIns="117475" rIns="234950" bIns="1174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1" name="Rectangle 3">
            <a:extLst>
              <a:ext uri="{FF2B5EF4-FFF2-40B4-BE49-F238E27FC236}">
                <a16:creationId xmlns:a16="http://schemas.microsoft.com/office/drawing/2014/main" id="{696EB449-4FB9-F943-9639-A75FFEB3E7F4}"/>
              </a:ext>
            </a:extLst>
          </p:cNvPr>
          <p:cNvSpPr>
            <a:spLocks noGrp="1" noRot="1" noChangeAspect="1" noChangeArrowheads="1" noTextEdit="1"/>
          </p:cNvSpPr>
          <p:nvPr>
            <p:ph type="sldImg" idx="2"/>
          </p:nvPr>
        </p:nvSpPr>
        <p:spPr bwMode="auto">
          <a:xfrm>
            <a:off x="6184900" y="4364038"/>
            <a:ext cx="5156200" cy="3441700"/>
          </a:xfrm>
          <a:prstGeom prst="rect">
            <a:avLst/>
          </a:prstGeom>
          <a:noFill/>
          <a:ln w="12700">
            <a:solidFill>
              <a:schemeClr val="tx1"/>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Tree>
  </p:cSld>
  <p:clrMap bg1="lt1" tx1="dk1" bg2="lt2" tx2="dk2" accent1="accent1" accent2="accent2" accent3="accent3" accent4="accent4" accent5="accent5" accent6="accent6" hlink="hlink" folHlink="folHlink"/>
  <p:notesStyle>
    <a:lvl1pPr algn="l" defTabSz="2319338" rtl="0" eaLnBrk="0" fontAlgn="base" hangingPunct="0">
      <a:spcBef>
        <a:spcPct val="30000"/>
      </a:spcBef>
      <a:spcAft>
        <a:spcPct val="0"/>
      </a:spcAft>
      <a:defRPr sz="3000" kern="1200">
        <a:solidFill>
          <a:schemeClr val="tx1"/>
        </a:solidFill>
        <a:latin typeface="Times" charset="0"/>
        <a:ea typeface="ＭＳ Ｐゴシック" charset="0"/>
        <a:cs typeface="ＭＳ Ｐゴシック" charset="0"/>
      </a:defRPr>
    </a:lvl1pPr>
    <a:lvl2pPr marL="1160463"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2pPr>
    <a:lvl3pPr marL="2319338"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3pPr>
    <a:lvl4pPr marL="3481388"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4pPr>
    <a:lvl5pPr marL="4641850"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E4896E2-7D53-3C47-B2A4-6638485D4961}"/>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197635" name="Rectangle 3">
            <a:extLst>
              <a:ext uri="{FF2B5EF4-FFF2-40B4-BE49-F238E27FC236}">
                <a16:creationId xmlns:a16="http://schemas.microsoft.com/office/drawing/2014/main" id="{F4382E7D-C70D-2E4F-92FD-AFF4AB6417FA}"/>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94C051DD-DCCE-4146-B4D3-13CE5B049F12}"/>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203779" name="Rectangle 1027">
            <a:extLst>
              <a:ext uri="{FF2B5EF4-FFF2-40B4-BE49-F238E27FC236}">
                <a16:creationId xmlns:a16="http://schemas.microsoft.com/office/drawing/2014/main" id="{01FD910F-2927-9C47-91C2-04D2393C1A7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0122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1951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026">
            <a:extLst>
              <a:ext uri="{FF2B5EF4-FFF2-40B4-BE49-F238E27FC236}">
                <a16:creationId xmlns:a16="http://schemas.microsoft.com/office/drawing/2014/main" id="{A216ECDC-47CD-164B-A73E-6D38D901A211}"/>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211971" name="Rectangle 1027">
            <a:extLst>
              <a:ext uri="{FF2B5EF4-FFF2-40B4-BE49-F238E27FC236}">
                <a16:creationId xmlns:a16="http://schemas.microsoft.com/office/drawing/2014/main" id="{FD03995B-A2F4-4742-95F9-C8A9825EF0A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026">
            <a:extLst>
              <a:ext uri="{FF2B5EF4-FFF2-40B4-BE49-F238E27FC236}">
                <a16:creationId xmlns:a16="http://schemas.microsoft.com/office/drawing/2014/main" id="{668A2664-74C1-2D42-B34F-09DDEE83D45A}"/>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211971" name="Rectangle 1027">
            <a:extLst>
              <a:ext uri="{FF2B5EF4-FFF2-40B4-BE49-F238E27FC236}">
                <a16:creationId xmlns:a16="http://schemas.microsoft.com/office/drawing/2014/main" id="{4D0F584E-E47D-DC4F-8989-321C63A8A43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C24B4AD6-C5FB-674B-A52A-1FA380D25284}"/>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241667" name="Rectangle 3">
            <a:extLst>
              <a:ext uri="{FF2B5EF4-FFF2-40B4-BE49-F238E27FC236}">
                <a16:creationId xmlns:a16="http://schemas.microsoft.com/office/drawing/2014/main" id="{643359D3-6760-EA49-B331-8C924CF94EA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a:extLst>
              <a:ext uri="{FF2B5EF4-FFF2-40B4-BE49-F238E27FC236}">
                <a16:creationId xmlns:a16="http://schemas.microsoft.com/office/drawing/2014/main" id="{0C6D8358-AA13-8248-B2F7-88FFA7E4C2EA}"/>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198659" name="Rectangle 1027">
            <a:extLst>
              <a:ext uri="{FF2B5EF4-FFF2-40B4-BE49-F238E27FC236}">
                <a16:creationId xmlns:a16="http://schemas.microsoft.com/office/drawing/2014/main" id="{12B59739-8A89-5446-BAAC-7D5EC9F005F6}"/>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a:extLst>
              <a:ext uri="{FF2B5EF4-FFF2-40B4-BE49-F238E27FC236}">
                <a16:creationId xmlns:a16="http://schemas.microsoft.com/office/drawing/2014/main" id="{53D20E43-7733-8047-BBAB-894B57582574}"/>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199683" name="Rectangle 1027">
            <a:extLst>
              <a:ext uri="{FF2B5EF4-FFF2-40B4-BE49-F238E27FC236}">
                <a16:creationId xmlns:a16="http://schemas.microsoft.com/office/drawing/2014/main" id="{D943457C-102C-764F-8AD5-38857325C0B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a:extLst>
              <a:ext uri="{FF2B5EF4-FFF2-40B4-BE49-F238E27FC236}">
                <a16:creationId xmlns:a16="http://schemas.microsoft.com/office/drawing/2014/main" id="{E020C3A8-3185-DC4F-BE9C-515200A81669}"/>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F131CE5E-A7B1-4A47-987D-4DDBC131E045}"/>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20454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954010C1-32DC-794A-8304-0154E1E3B37D}"/>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5B423243-313D-CB49-ADD1-FEA3F98202C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57406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026">
            <a:extLst>
              <a:ext uri="{FF2B5EF4-FFF2-40B4-BE49-F238E27FC236}">
                <a16:creationId xmlns:a16="http://schemas.microsoft.com/office/drawing/2014/main" id="{2D3978EE-E634-E74F-B342-156B50AFCF47}"/>
              </a:ext>
            </a:extLst>
          </p:cNvPr>
          <p:cNvSpPr>
            <a:spLocks noGrp="1" noRot="1" noChangeAspect="1" noChangeArrowheads="1" noTextEdit="1"/>
          </p:cNvSpPr>
          <p:nvPr>
            <p:ph type="sldImg"/>
          </p:nvPr>
        </p:nvSpPr>
        <p:spPr>
          <a:xfrm>
            <a:off x="6181725" y="4364038"/>
            <a:ext cx="5162550" cy="3441700"/>
          </a:xfrm>
          <a:ln/>
        </p:spPr>
      </p:sp>
      <p:sp>
        <p:nvSpPr>
          <p:cNvPr id="201731" name="Rectangle 1027">
            <a:extLst>
              <a:ext uri="{FF2B5EF4-FFF2-40B4-BE49-F238E27FC236}">
                <a16:creationId xmlns:a16="http://schemas.microsoft.com/office/drawing/2014/main" id="{3E676F49-D487-D64C-AF38-236A0DE7A84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59514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748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9786210A-A0CB-5140-83B7-3F22A3538B67}"/>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204803" name="Rectangle 1027">
            <a:extLst>
              <a:ext uri="{FF2B5EF4-FFF2-40B4-BE49-F238E27FC236}">
                <a16:creationId xmlns:a16="http://schemas.microsoft.com/office/drawing/2014/main" id="{7A544912-3FDC-1C49-9379-6E8FA182321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880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566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301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90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D13D1F-23FC-364D-9D30-EB565D48D584}"/>
              </a:ext>
            </a:extLst>
          </p:cNvPr>
          <p:cNvSpPr>
            <a:spLocks noGrp="1"/>
          </p:cNvSpPr>
          <p:nvPr>
            <p:ph/>
          </p:nvPr>
        </p:nvSpPr>
        <p:spPr>
          <a:xfrm>
            <a:off x="771525" y="609600"/>
            <a:ext cx="874395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0AF8B8C-1105-7741-A2BA-FDD0DDD02CA7}"/>
              </a:ext>
            </a:extLst>
          </p:cNvPr>
          <p:cNvSpPr>
            <a:spLocks noGrp="1"/>
          </p:cNvSpPr>
          <p:nvPr>
            <p:ph type="dt" sz="half" idx="10"/>
          </p:nvPr>
        </p:nvSpPr>
        <p:spPr>
          <a:xfrm>
            <a:off x="771525" y="6248400"/>
            <a:ext cx="2143125" cy="45720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16E55C8-0FAB-A644-9A35-BE03B2FC4CDC}"/>
              </a:ext>
            </a:extLst>
          </p:cNvPr>
          <p:cNvSpPr>
            <a:spLocks noGrp="1"/>
          </p:cNvSpPr>
          <p:nvPr>
            <p:ph type="ftr" sz="quarter" idx="11"/>
          </p:nvPr>
        </p:nvSpPr>
        <p:spPr>
          <a:xfrm>
            <a:off x="3514725" y="6248400"/>
            <a:ext cx="3257550" cy="45720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8E59714-89DD-4046-8327-F3DA9C14A314}"/>
              </a:ext>
            </a:extLst>
          </p:cNvPr>
          <p:cNvSpPr>
            <a:spLocks noGrp="1"/>
          </p:cNvSpPr>
          <p:nvPr>
            <p:ph type="sldNum" sz="quarter" idx="12"/>
          </p:nvPr>
        </p:nvSpPr>
        <p:spPr>
          <a:xfrm>
            <a:off x="7372350" y="6248400"/>
            <a:ext cx="2143125" cy="457200"/>
          </a:xfrm>
        </p:spPr>
        <p:txBody>
          <a:bodyPr/>
          <a:lstStyle>
            <a:lvl1pPr>
              <a:defRPr/>
            </a:lvl1pPr>
          </a:lstStyle>
          <a:p>
            <a:fld id="{17A4AE48-FC67-9949-B7F9-D7C8F21395BF}" type="slidenum">
              <a:rPr lang="en-US" altLang="en-US"/>
              <a:pPr/>
              <a:t>‹#›</a:t>
            </a:fld>
            <a:endParaRPr lang="en-US" altLang="en-US"/>
          </a:p>
        </p:txBody>
      </p:sp>
    </p:spTree>
    <p:extLst>
      <p:ext uri="{BB962C8B-B14F-4D97-AF65-F5344CB8AC3E}">
        <p14:creationId xmlns:p14="http://schemas.microsoft.com/office/powerpoint/2010/main" val="349135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12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7904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144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61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1996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69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6508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192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739B44-3C44-8D4D-827A-A410050F0029}"/>
              </a:ext>
            </a:extLst>
          </p:cNvPr>
          <p:cNvSpPr>
            <a:spLocks noGrp="1" noChangeArrowheads="1"/>
          </p:cNvSpPr>
          <p:nvPr>
            <p:ph type="title"/>
          </p:nvPr>
        </p:nvSpPr>
        <p:spPr bwMode="auto">
          <a:xfrm>
            <a:off x="12573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36EF76C-46AB-0B4B-8704-4FC28ACF8927}"/>
              </a:ext>
            </a:extLst>
          </p:cNvPr>
          <p:cNvSpPr>
            <a:spLocks noGrp="1" noChangeArrowheads="1"/>
          </p:cNvSpPr>
          <p:nvPr>
            <p:ph type="body" idx="1"/>
          </p:nvPr>
        </p:nvSpPr>
        <p:spPr bwMode="auto">
          <a:xfrm>
            <a:off x="12573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peakbiometricresearch.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Microsoft_Excel_97_-_2004_Worksheet.xls"/><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A465976-25A8-D547-8182-F146A0F1E3A5}"/>
              </a:ext>
            </a:extLst>
          </p:cNvPr>
          <p:cNvSpPr>
            <a:spLocks noGrp="1" noChangeArrowheads="1"/>
          </p:cNvSpPr>
          <p:nvPr>
            <p:ph type="title"/>
          </p:nvPr>
        </p:nvSpPr>
        <p:spPr>
          <a:xfrm>
            <a:off x="1231900" y="3060700"/>
            <a:ext cx="7797800" cy="1143000"/>
          </a:xfrm>
        </p:spPr>
        <p:txBody>
          <a:bodyPr/>
          <a:lstStyle/>
          <a:p>
            <a:r>
              <a:rPr lang="en-US" altLang="en-US" sz="2800" dirty="0">
                <a:solidFill>
                  <a:srgbClr val="FAFD00"/>
                </a:solidFill>
              </a:rPr>
              <a:t>Theodore C. Friedman, M.D., Ph.D.</a:t>
            </a:r>
            <a:br>
              <a:rPr lang="en-US" altLang="en-US" sz="2800" dirty="0">
                <a:solidFill>
                  <a:srgbClr val="FAFD00"/>
                </a:solidFill>
              </a:rPr>
            </a:br>
            <a:r>
              <a:rPr lang="en-US" altLang="en-US" sz="2800" dirty="0">
                <a:solidFill>
                  <a:srgbClr val="FAFD00"/>
                </a:solidFill>
                <a:latin typeface="Times" pitchFamily="2" charset="0"/>
                <a:ea typeface="ＭＳ Ｐゴシック" panose="020B0600070205080204" pitchFamily="34" charset="-128"/>
              </a:rPr>
              <a:t> (the Wiz) </a:t>
            </a:r>
            <a:br>
              <a:rPr lang="en-US" altLang="en-US" sz="2800" dirty="0">
                <a:solidFill>
                  <a:srgbClr val="FAFD00"/>
                </a:solidFill>
              </a:rPr>
            </a:br>
            <a:r>
              <a:rPr lang="en-US" altLang="en-US" sz="2800" dirty="0">
                <a:solidFill>
                  <a:srgbClr val="FAFD00"/>
                </a:solidFill>
              </a:rPr>
              <a:t>Professor of Medicine-UCLA</a:t>
            </a:r>
            <a:br>
              <a:rPr lang="en-US" altLang="en-US" sz="2800" dirty="0">
                <a:solidFill>
                  <a:srgbClr val="FAFD00"/>
                </a:solidFill>
              </a:rPr>
            </a:br>
            <a:r>
              <a:rPr lang="en-US" altLang="en-US" sz="2800" dirty="0">
                <a:solidFill>
                  <a:srgbClr val="FAFD00"/>
                </a:solidFill>
              </a:rPr>
              <a:t>Chairman, Department of Internal Medicine</a:t>
            </a:r>
            <a:br>
              <a:rPr lang="en-US" altLang="en-US" sz="2800" dirty="0">
                <a:solidFill>
                  <a:srgbClr val="FAFD00"/>
                </a:solidFill>
              </a:rPr>
            </a:br>
            <a:r>
              <a:rPr lang="en-US" altLang="en-US" sz="2800" dirty="0">
                <a:solidFill>
                  <a:srgbClr val="FAFD00"/>
                </a:solidFill>
              </a:rPr>
              <a:t>Charles R. Drew University</a:t>
            </a:r>
            <a:br>
              <a:rPr lang="en-US" altLang="en-US" sz="2800" dirty="0">
                <a:solidFill>
                  <a:srgbClr val="FAFD00"/>
                </a:solidFill>
              </a:rPr>
            </a:br>
            <a:r>
              <a:rPr lang="en-US" altLang="en-US" sz="2800" dirty="0">
                <a:solidFill>
                  <a:srgbClr val="FAFD00"/>
                </a:solidFill>
              </a:rPr>
              <a:t>Dr. Friedman’s Endocrinology Clinic</a:t>
            </a:r>
            <a:br>
              <a:rPr lang="en-US" altLang="en-US" sz="2800" dirty="0">
                <a:solidFill>
                  <a:srgbClr val="FAFD00"/>
                </a:solidFill>
              </a:rPr>
            </a:br>
            <a:br>
              <a:rPr lang="en-US" altLang="en-US" sz="2800" dirty="0">
                <a:solidFill>
                  <a:srgbClr val="FAFD00"/>
                </a:solidFill>
              </a:rPr>
            </a:br>
            <a:r>
              <a:rPr lang="en-US" dirty="0"/>
              <a:t>The New and The Old for Diagnosing Cushing's Syndrome</a:t>
            </a:r>
            <a:br>
              <a:rPr lang="en-US" altLang="en-US" sz="3200" dirty="0"/>
            </a:br>
            <a:br>
              <a:rPr lang="en-US" altLang="en-US" sz="3200" dirty="0"/>
            </a:br>
            <a:r>
              <a:rPr lang="en-US" altLang="en-US" sz="2800" dirty="0">
                <a:solidFill>
                  <a:srgbClr val="FAFD00"/>
                </a:solidFill>
                <a:latin typeface="Times" pitchFamily="2" charset="0"/>
                <a:ea typeface="ＭＳ Ｐゴシック" panose="020B0600070205080204" pitchFamily="34" charset="-128"/>
              </a:rPr>
              <a:t>MAGIC Adult Convention </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Phoenix AZ</a:t>
            </a:r>
            <a:br>
              <a:rPr lang="en-US" altLang="en-US" sz="2800" dirty="0">
                <a:solidFill>
                  <a:srgbClr val="FAFD00"/>
                </a:solidFill>
                <a:latin typeface="Times" pitchFamily="2" charset="0"/>
                <a:ea typeface="ＭＳ Ｐゴシック" panose="020B0600070205080204" pitchFamily="34" charset="-128"/>
              </a:rPr>
            </a:br>
            <a:r>
              <a:rPr lang="en-US" altLang="en-US" sz="2800" dirty="0">
                <a:solidFill>
                  <a:srgbClr val="FAFD00"/>
                </a:solidFill>
                <a:latin typeface="Times" pitchFamily="2" charset="0"/>
                <a:ea typeface="ＭＳ Ｐゴシック" panose="020B0600070205080204" pitchFamily="34" charset="-128"/>
              </a:rPr>
              <a:t>March 3, 2019</a:t>
            </a:r>
            <a:br>
              <a:rPr lang="en-US" altLang="en-US" sz="3600" dirty="0">
                <a:solidFill>
                  <a:srgbClr val="FAFD00"/>
                </a:solidFill>
              </a:rPr>
            </a:br>
            <a:br>
              <a:rPr lang="en-US" altLang="en-US" sz="3600" dirty="0">
                <a:solidFill>
                  <a:srgbClr val="FAFD00"/>
                </a:solidFill>
              </a:rPr>
            </a:br>
            <a:endParaRPr lang="en-US" altLang="en-US" sz="3600" dirty="0">
              <a:solidFill>
                <a:srgbClr val="FAFD00"/>
              </a:solidFill>
            </a:endParaRPr>
          </a:p>
        </p:txBody>
      </p:sp>
      <p:pic>
        <p:nvPicPr>
          <p:cNvPr id="3" name="Picture 2">
            <a:extLst>
              <a:ext uri="{FF2B5EF4-FFF2-40B4-BE49-F238E27FC236}">
                <a16:creationId xmlns:a16="http://schemas.microsoft.com/office/drawing/2014/main" id="{94C56353-F4BD-E54D-BCD0-5083A530E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2438400" cy="78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002F17F-EFF0-0D49-9B47-89D57395F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160" y="176212"/>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E620753E-E40C-AB48-99E5-289533B7418C}"/>
              </a:ext>
            </a:extLst>
          </p:cNvPr>
          <p:cNvSpPr>
            <a:spLocks noGrp="1" noChangeArrowheads="1"/>
          </p:cNvSpPr>
          <p:nvPr>
            <p:ph type="title"/>
          </p:nvPr>
        </p:nvSpPr>
        <p:spPr/>
        <p:txBody>
          <a:bodyPr/>
          <a:lstStyle/>
          <a:p>
            <a:r>
              <a:rPr lang="en-US" altLang="en-US" dirty="0"/>
              <a:t>Common Signs I see</a:t>
            </a:r>
          </a:p>
        </p:txBody>
      </p:sp>
      <p:sp>
        <p:nvSpPr>
          <p:cNvPr id="76803" name="Rectangle 3">
            <a:extLst>
              <a:ext uri="{FF2B5EF4-FFF2-40B4-BE49-F238E27FC236}">
                <a16:creationId xmlns:a16="http://schemas.microsoft.com/office/drawing/2014/main" id="{C7C2090F-89F8-5C44-9C62-FC7FC4D38D98}"/>
              </a:ext>
            </a:extLst>
          </p:cNvPr>
          <p:cNvSpPr>
            <a:spLocks noGrp="1" noChangeArrowheads="1"/>
          </p:cNvSpPr>
          <p:nvPr>
            <p:ph type="body" idx="1"/>
          </p:nvPr>
        </p:nvSpPr>
        <p:spPr/>
        <p:txBody>
          <a:bodyPr/>
          <a:lstStyle/>
          <a:p>
            <a:pPr>
              <a:lnSpc>
                <a:spcPct val="90000"/>
              </a:lnSpc>
            </a:pPr>
            <a:r>
              <a:rPr lang="en-US" altLang="en-US" sz="2800" dirty="0"/>
              <a:t>Central obesity</a:t>
            </a:r>
          </a:p>
          <a:p>
            <a:pPr>
              <a:lnSpc>
                <a:spcPct val="90000"/>
              </a:lnSpc>
            </a:pPr>
            <a:r>
              <a:rPr lang="en-US" altLang="en-US" sz="2800" dirty="0"/>
              <a:t>Muscle atrophy</a:t>
            </a:r>
          </a:p>
          <a:p>
            <a:pPr>
              <a:lnSpc>
                <a:spcPct val="90000"/>
              </a:lnSpc>
            </a:pPr>
            <a:r>
              <a:rPr lang="en-US" altLang="en-US" sz="2800" dirty="0"/>
              <a:t>Thin skin on top of hand (Liddle’s sign)</a:t>
            </a:r>
          </a:p>
          <a:p>
            <a:pPr>
              <a:lnSpc>
                <a:spcPct val="90000"/>
              </a:lnSpc>
            </a:pPr>
            <a:r>
              <a:rPr lang="en-US" altLang="en-US" sz="2800" dirty="0"/>
              <a:t>Buffalo hump</a:t>
            </a:r>
          </a:p>
          <a:p>
            <a:pPr>
              <a:lnSpc>
                <a:spcPct val="90000"/>
              </a:lnSpc>
            </a:pPr>
            <a:r>
              <a:rPr lang="en-US" altLang="en-US" sz="2800" dirty="0"/>
              <a:t>Round, red face</a:t>
            </a:r>
          </a:p>
          <a:p>
            <a:pPr>
              <a:lnSpc>
                <a:spcPct val="90000"/>
              </a:lnSpc>
            </a:pPr>
            <a:r>
              <a:rPr lang="en-US" altLang="en-US" sz="2800" dirty="0"/>
              <a:t>Bruising</a:t>
            </a:r>
          </a:p>
          <a:p>
            <a:pPr>
              <a:lnSpc>
                <a:spcPct val="90000"/>
              </a:lnSpc>
            </a:pPr>
            <a:r>
              <a:rPr lang="en-US" altLang="en-US" sz="2800" dirty="0"/>
              <a:t>Extra hair growth</a:t>
            </a:r>
          </a:p>
          <a:p>
            <a:pPr>
              <a:lnSpc>
                <a:spcPct val="90000"/>
              </a:lnSpc>
            </a:pPr>
            <a:r>
              <a:rPr lang="en-US" altLang="en-US" sz="2800" dirty="0"/>
              <a:t>Acne</a:t>
            </a:r>
          </a:p>
          <a:p>
            <a:pPr>
              <a:lnSpc>
                <a:spcPct val="90000"/>
              </a:lnSpc>
            </a:pPr>
            <a:r>
              <a:rPr lang="en-US" altLang="en-US" sz="2800" dirty="0"/>
              <a:t>Loss of hair on head</a:t>
            </a:r>
          </a:p>
          <a:p>
            <a:pPr>
              <a:lnSpc>
                <a:spcPct val="90000"/>
              </a:lnSpc>
            </a:pPr>
            <a:r>
              <a:rPr lang="en-US" altLang="en-US" sz="2800" dirty="0"/>
              <a:t>Stretch marks</a:t>
            </a:r>
          </a:p>
        </p:txBody>
      </p:sp>
    </p:spTree>
    <p:extLst>
      <p:ext uri="{BB962C8B-B14F-4D97-AF65-F5344CB8AC3E}">
        <p14:creationId xmlns:p14="http://schemas.microsoft.com/office/powerpoint/2010/main" val="369975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2F185467-0941-B343-908D-3CB89677D8F4}"/>
              </a:ext>
            </a:extLst>
          </p:cNvPr>
          <p:cNvSpPr>
            <a:spLocks noGrp="1" noChangeArrowheads="1"/>
          </p:cNvSpPr>
          <p:nvPr>
            <p:ph type="title"/>
          </p:nvPr>
        </p:nvSpPr>
        <p:spPr>
          <a:xfrm>
            <a:off x="1257300" y="609600"/>
            <a:ext cx="8425962" cy="1143000"/>
          </a:xfrm>
        </p:spPr>
        <p:txBody>
          <a:bodyPr/>
          <a:lstStyle/>
          <a:p>
            <a:r>
              <a:rPr lang="en-US" altLang="en-US" sz="2800" dirty="0"/>
              <a:t>The Diagnosis of Cushing’s Syndrome: An Endocrine</a:t>
            </a:r>
            <a:br>
              <a:rPr lang="en-US" altLang="en-US" sz="2800" dirty="0"/>
            </a:br>
            <a:r>
              <a:rPr lang="en-US" altLang="en-US" sz="2800" dirty="0"/>
              <a:t>Society Clinical Practice Guideline</a:t>
            </a:r>
            <a:br>
              <a:rPr lang="en-US" altLang="en-US" b="1" dirty="0">
                <a:solidFill>
                  <a:schemeClr val="tx1"/>
                </a:solidFill>
                <a:latin typeface="Arial" panose="020B0604020202020204" pitchFamily="34" charset="0"/>
              </a:rPr>
            </a:br>
            <a:r>
              <a:rPr lang="en-US" altLang="en-US" sz="2000" dirty="0">
                <a:solidFill>
                  <a:schemeClr val="tx1"/>
                </a:solidFill>
              </a:rPr>
              <a:t>J </a:t>
            </a:r>
            <a:r>
              <a:rPr lang="en-US" altLang="en-US" sz="2000" dirty="0" err="1">
                <a:solidFill>
                  <a:schemeClr val="tx1"/>
                </a:solidFill>
              </a:rPr>
              <a:t>Clin</a:t>
            </a:r>
            <a:r>
              <a:rPr lang="en-US" altLang="en-US" sz="2000" dirty="0">
                <a:solidFill>
                  <a:schemeClr val="tx1"/>
                </a:solidFill>
              </a:rPr>
              <a:t> Endocrinol </a:t>
            </a:r>
            <a:r>
              <a:rPr lang="en-US" altLang="en-US" sz="2000" dirty="0" err="1">
                <a:solidFill>
                  <a:schemeClr val="tx1"/>
                </a:solidFill>
              </a:rPr>
              <a:t>Metab</a:t>
            </a:r>
            <a:r>
              <a:rPr lang="en-US" altLang="en-US" sz="2000" dirty="0">
                <a:solidFill>
                  <a:schemeClr val="tx1"/>
                </a:solidFill>
              </a:rPr>
              <a:t>. May 2008, 93(5):1526–1540</a:t>
            </a:r>
            <a:br>
              <a:rPr lang="en-US" altLang="en-US" sz="2000" dirty="0">
                <a:solidFill>
                  <a:schemeClr val="tx1"/>
                </a:solidFill>
              </a:rPr>
            </a:br>
            <a:endParaRPr lang="en-US" altLang="en-US" dirty="0">
              <a:solidFill>
                <a:schemeClr val="tx1"/>
              </a:solidFill>
            </a:endParaRPr>
          </a:p>
        </p:txBody>
      </p:sp>
      <p:sp>
        <p:nvSpPr>
          <p:cNvPr id="93187" name="Rectangle 3">
            <a:extLst>
              <a:ext uri="{FF2B5EF4-FFF2-40B4-BE49-F238E27FC236}">
                <a16:creationId xmlns:a16="http://schemas.microsoft.com/office/drawing/2014/main" id="{A6762102-4698-5547-864C-81FE62040EE1}"/>
              </a:ext>
            </a:extLst>
          </p:cNvPr>
          <p:cNvSpPr>
            <a:spLocks noGrp="1" noChangeArrowheads="1"/>
          </p:cNvSpPr>
          <p:nvPr>
            <p:ph type="body" idx="1"/>
          </p:nvPr>
        </p:nvSpPr>
        <p:spPr/>
        <p:txBody>
          <a:bodyPr/>
          <a:lstStyle/>
          <a:p>
            <a:r>
              <a:rPr lang="en-US" altLang="en-US"/>
              <a:t>Lynnette K. Nieman </a:t>
            </a:r>
          </a:p>
          <a:p>
            <a:r>
              <a:rPr lang="en-US" altLang="en-US"/>
              <a:t>Beverly M. K. Biller</a:t>
            </a:r>
          </a:p>
          <a:p>
            <a:r>
              <a:rPr lang="en-US" altLang="en-US"/>
              <a:t>James W. Findling</a:t>
            </a:r>
          </a:p>
          <a:p>
            <a:r>
              <a:rPr lang="en-US" altLang="en-US"/>
              <a:t>John Newell-Price</a:t>
            </a:r>
          </a:p>
          <a:p>
            <a:r>
              <a:rPr lang="en-US" altLang="en-US"/>
              <a:t>Martin O. Savage</a:t>
            </a:r>
          </a:p>
          <a:p>
            <a:r>
              <a:rPr lang="en-US" altLang="en-US"/>
              <a:t>Paul M. Stewart</a:t>
            </a:r>
          </a:p>
          <a:p>
            <a:r>
              <a:rPr lang="en-US" altLang="en-US"/>
              <a:t>Victor M. Montori</a:t>
            </a:r>
          </a:p>
        </p:txBody>
      </p:sp>
      <p:pic>
        <p:nvPicPr>
          <p:cNvPr id="93188" name="Picture 4" descr="MCj02407930000[1]">
            <a:extLst>
              <a:ext uri="{FF2B5EF4-FFF2-40B4-BE49-F238E27FC236}">
                <a16:creationId xmlns:a16="http://schemas.microsoft.com/office/drawing/2014/main" id="{E0896F9E-1E6F-7C4D-8349-30ABC7426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300" y="2895600"/>
            <a:ext cx="1735138"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102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C5521469-3D57-5D42-9441-76AB4CC282C4}"/>
              </a:ext>
            </a:extLst>
          </p:cNvPr>
          <p:cNvSpPr>
            <a:spLocks noGrp="1" noChangeArrowheads="1"/>
          </p:cNvSpPr>
          <p:nvPr>
            <p:ph type="title"/>
          </p:nvPr>
        </p:nvSpPr>
        <p:spPr/>
        <p:txBody>
          <a:bodyPr/>
          <a:lstStyle/>
          <a:p>
            <a:r>
              <a:rPr lang="en-US" altLang="en-US" sz="2400" b="1">
                <a:solidFill>
                  <a:schemeClr val="tx1"/>
                </a:solidFill>
              </a:rPr>
              <a:t>The Diagnosis of Cushing’s Syndrome: An Endocrine</a:t>
            </a:r>
            <a:br>
              <a:rPr lang="en-US" altLang="en-US" sz="2400" b="1">
                <a:solidFill>
                  <a:schemeClr val="tx1"/>
                </a:solidFill>
              </a:rPr>
            </a:br>
            <a:r>
              <a:rPr lang="en-US" altLang="en-US" sz="2400" b="1">
                <a:solidFill>
                  <a:schemeClr val="tx1"/>
                </a:solidFill>
              </a:rPr>
              <a:t>Society Clinical Practice Guideline</a:t>
            </a:r>
            <a:br>
              <a:rPr lang="en-US" altLang="en-US" b="1">
                <a:solidFill>
                  <a:schemeClr val="tx1"/>
                </a:solidFill>
                <a:latin typeface="Arial" panose="020B0604020202020204" pitchFamily="34" charset="0"/>
              </a:rPr>
            </a:br>
            <a:r>
              <a:rPr lang="en-US" altLang="en-US" sz="2000">
                <a:solidFill>
                  <a:schemeClr val="tx1"/>
                </a:solidFill>
              </a:rPr>
              <a:t>J Clin Endocrinol Metab. May 2008, 93(5):1526–1540</a:t>
            </a:r>
          </a:p>
        </p:txBody>
      </p:sp>
      <p:sp>
        <p:nvSpPr>
          <p:cNvPr id="94211" name="Rectangle 3">
            <a:extLst>
              <a:ext uri="{FF2B5EF4-FFF2-40B4-BE49-F238E27FC236}">
                <a16:creationId xmlns:a16="http://schemas.microsoft.com/office/drawing/2014/main" id="{00DCF680-9D5C-9B4F-B942-AE5F0F8DA619}"/>
              </a:ext>
            </a:extLst>
          </p:cNvPr>
          <p:cNvSpPr>
            <a:spLocks noGrp="1" noChangeArrowheads="1"/>
          </p:cNvSpPr>
          <p:nvPr>
            <p:ph type="body" idx="1"/>
          </p:nvPr>
        </p:nvSpPr>
        <p:spPr/>
        <p:txBody>
          <a:bodyPr/>
          <a:lstStyle/>
          <a:p>
            <a:pPr>
              <a:lnSpc>
                <a:spcPct val="90000"/>
              </a:lnSpc>
            </a:pPr>
            <a:r>
              <a:rPr lang="en-US" altLang="en-US" sz="2400"/>
              <a:t>1st line recommended tests</a:t>
            </a:r>
          </a:p>
          <a:p>
            <a:pPr lvl="1">
              <a:lnSpc>
                <a:spcPct val="90000"/>
              </a:lnSpc>
            </a:pPr>
            <a:r>
              <a:rPr lang="en-US" altLang="en-US" sz="2400"/>
              <a:t>UFC</a:t>
            </a:r>
          </a:p>
          <a:p>
            <a:pPr lvl="1">
              <a:lnSpc>
                <a:spcPct val="90000"/>
              </a:lnSpc>
            </a:pPr>
            <a:r>
              <a:rPr lang="en-US" altLang="en-US" sz="2400"/>
              <a:t>Low dose or overnight dexamethasone test</a:t>
            </a:r>
          </a:p>
          <a:p>
            <a:pPr lvl="1">
              <a:lnSpc>
                <a:spcPct val="90000"/>
              </a:lnSpc>
            </a:pPr>
            <a:r>
              <a:rPr lang="en-US" altLang="en-US" sz="2400"/>
              <a:t>Night-time salivary cortisols</a:t>
            </a:r>
          </a:p>
          <a:p>
            <a:r>
              <a:rPr lang="en-US" altLang="en-US" sz="2400"/>
              <a:t>Testing for Cushing’s syndrome in patients with multiple and progressive features compatible with the syndrome</a:t>
            </a:r>
          </a:p>
          <a:p>
            <a:r>
              <a:rPr lang="en-US" altLang="en-US" sz="2400"/>
              <a:t>Patients with an abnormal result see an endocrinologist and undergo a second test, either one of the above or, in some cases, a serum midnight cortisol or dexamethasone-CRH test.</a:t>
            </a:r>
            <a:r>
              <a:rPr lang="en-US" altLang="en-US" sz="2800"/>
              <a:t> </a:t>
            </a:r>
          </a:p>
        </p:txBody>
      </p:sp>
    </p:spTree>
    <p:extLst>
      <p:ext uri="{BB962C8B-B14F-4D97-AF65-F5344CB8AC3E}">
        <p14:creationId xmlns:p14="http://schemas.microsoft.com/office/powerpoint/2010/main" val="1635494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58631A4-B0CB-DC44-894F-6BC64429CF62}"/>
              </a:ext>
            </a:extLst>
          </p:cNvPr>
          <p:cNvSpPr>
            <a:spLocks noGrp="1" noChangeArrowheads="1"/>
          </p:cNvSpPr>
          <p:nvPr>
            <p:ph type="title"/>
          </p:nvPr>
        </p:nvSpPr>
        <p:spPr/>
        <p:txBody>
          <a:bodyPr/>
          <a:lstStyle/>
          <a:p>
            <a:r>
              <a:rPr lang="en-US" altLang="en-US" sz="2400" b="1">
                <a:solidFill>
                  <a:schemeClr val="tx1"/>
                </a:solidFill>
              </a:rPr>
              <a:t>The Diagnosis of Cushing’s Syndrome: An Endocrine</a:t>
            </a:r>
            <a:br>
              <a:rPr lang="en-US" altLang="en-US" sz="2400" b="1">
                <a:solidFill>
                  <a:schemeClr val="tx1"/>
                </a:solidFill>
              </a:rPr>
            </a:br>
            <a:r>
              <a:rPr lang="en-US" altLang="en-US" sz="2400" b="1">
                <a:solidFill>
                  <a:schemeClr val="tx1"/>
                </a:solidFill>
              </a:rPr>
              <a:t>Society Clinical Practice Guideline</a:t>
            </a:r>
            <a:br>
              <a:rPr lang="en-US" altLang="en-US" b="1">
                <a:solidFill>
                  <a:schemeClr val="tx1"/>
                </a:solidFill>
                <a:latin typeface="Arial" panose="020B0604020202020204" pitchFamily="34" charset="0"/>
              </a:rPr>
            </a:br>
            <a:r>
              <a:rPr lang="en-US" altLang="en-US" sz="2000">
                <a:solidFill>
                  <a:schemeClr val="tx1"/>
                </a:solidFill>
              </a:rPr>
              <a:t>J Clin Endocrinol Metab. May 2008, 93(5):1526–1540</a:t>
            </a:r>
          </a:p>
        </p:txBody>
      </p:sp>
      <p:sp>
        <p:nvSpPr>
          <p:cNvPr id="96259" name="Rectangle 3">
            <a:extLst>
              <a:ext uri="{FF2B5EF4-FFF2-40B4-BE49-F238E27FC236}">
                <a16:creationId xmlns:a16="http://schemas.microsoft.com/office/drawing/2014/main" id="{3013510C-4404-D244-8015-D4A1723C330A}"/>
              </a:ext>
            </a:extLst>
          </p:cNvPr>
          <p:cNvSpPr>
            <a:spLocks noGrp="1" noChangeArrowheads="1"/>
          </p:cNvSpPr>
          <p:nvPr>
            <p:ph type="body" idx="1"/>
          </p:nvPr>
        </p:nvSpPr>
        <p:spPr/>
        <p:txBody>
          <a:bodyPr/>
          <a:lstStyle/>
          <a:p>
            <a:pPr>
              <a:lnSpc>
                <a:spcPct val="90000"/>
              </a:lnSpc>
            </a:pPr>
            <a:r>
              <a:rPr lang="en-US" altLang="en-US"/>
              <a:t>Patients with 2 or more normal results should not undergo further evaluation.</a:t>
            </a:r>
          </a:p>
          <a:p>
            <a:pPr>
              <a:lnSpc>
                <a:spcPct val="90000"/>
              </a:lnSpc>
            </a:pPr>
            <a:r>
              <a:rPr lang="en-US" altLang="en-US"/>
              <a:t>Recommend additional testing in patients with discordant results, normal responses suspected of cyclic hypercortisolism, or initially normal responses who accumulate additional features over time.</a:t>
            </a:r>
          </a:p>
        </p:txBody>
      </p:sp>
    </p:spTree>
    <p:extLst>
      <p:ext uri="{BB962C8B-B14F-4D97-AF65-F5344CB8AC3E}">
        <p14:creationId xmlns:p14="http://schemas.microsoft.com/office/powerpoint/2010/main" val="380991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4C761543-3856-EC41-A758-E1D0F2DCC211}"/>
              </a:ext>
            </a:extLst>
          </p:cNvPr>
          <p:cNvSpPr>
            <a:spLocks noGrp="1" noChangeArrowheads="1"/>
          </p:cNvSpPr>
          <p:nvPr>
            <p:ph type="title"/>
          </p:nvPr>
        </p:nvSpPr>
        <p:spPr>
          <a:xfrm>
            <a:off x="1257300" y="381000"/>
            <a:ext cx="7772400" cy="1143000"/>
          </a:xfrm>
        </p:spPr>
        <p:txBody>
          <a:bodyPr/>
          <a:lstStyle/>
          <a:p>
            <a:r>
              <a:rPr lang="en-GB" altLang="en-US" sz="2800" dirty="0"/>
              <a:t>FIG. 1. Algorithm for testing patients suspected of having Cushing's syndrome (CS)</a:t>
            </a:r>
            <a:br>
              <a:rPr lang="en-GB" altLang="en-US" sz="2800" dirty="0"/>
            </a:br>
            <a:endParaRPr lang="en-US" altLang="en-US" sz="2800" dirty="0"/>
          </a:p>
        </p:txBody>
      </p:sp>
      <p:pic>
        <p:nvPicPr>
          <p:cNvPr id="97284" name="Picture 4">
            <a:extLst>
              <a:ext uri="{FF2B5EF4-FFF2-40B4-BE49-F238E27FC236}">
                <a16:creationId xmlns:a16="http://schemas.microsoft.com/office/drawing/2014/main" id="{58357F35-6043-2745-A8C3-AA691B814733}"/>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90073" y="1195754"/>
            <a:ext cx="5506854" cy="5334000"/>
          </a:xfrm>
          <a:noFill/>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2706398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2D0F3CD2-EBBB-E047-A736-472FACCB3E27}"/>
              </a:ext>
            </a:extLst>
          </p:cNvPr>
          <p:cNvSpPr>
            <a:spLocks noGrp="1" noChangeArrowheads="1"/>
          </p:cNvSpPr>
          <p:nvPr>
            <p:ph type="title"/>
          </p:nvPr>
        </p:nvSpPr>
        <p:spPr/>
        <p:txBody>
          <a:bodyPr/>
          <a:lstStyle/>
          <a:p>
            <a:pPr eaLnBrk="1" hangingPunct="1"/>
            <a:r>
              <a:rPr lang="en-US" altLang="en-US" dirty="0"/>
              <a:t>Episodic, Cyclical, Periodic</a:t>
            </a:r>
          </a:p>
        </p:txBody>
      </p:sp>
      <p:sp>
        <p:nvSpPr>
          <p:cNvPr id="17410" name="Rectangle 3">
            <a:extLst>
              <a:ext uri="{FF2B5EF4-FFF2-40B4-BE49-F238E27FC236}">
                <a16:creationId xmlns:a16="http://schemas.microsoft.com/office/drawing/2014/main" id="{697113DE-96EC-AA41-A431-8B6CF7C5879F}"/>
              </a:ext>
            </a:extLst>
          </p:cNvPr>
          <p:cNvSpPr>
            <a:spLocks noGrp="1" noChangeArrowheads="1"/>
          </p:cNvSpPr>
          <p:nvPr>
            <p:ph type="body" idx="1"/>
          </p:nvPr>
        </p:nvSpPr>
        <p:spPr/>
        <p:txBody>
          <a:bodyPr/>
          <a:lstStyle/>
          <a:p>
            <a:pPr eaLnBrk="1" hangingPunct="1">
              <a:lnSpc>
                <a:spcPct val="90000"/>
              </a:lnSpc>
            </a:pPr>
            <a:r>
              <a:rPr lang="en-US" altLang="en-US" sz="2000" dirty="0"/>
              <a:t>Periodic and cyclical refer to changes in cortisol levels that occur on a regular predictable basis.</a:t>
            </a:r>
          </a:p>
          <a:p>
            <a:pPr eaLnBrk="1" hangingPunct="1">
              <a:lnSpc>
                <a:spcPct val="90000"/>
              </a:lnSpc>
            </a:pPr>
            <a:r>
              <a:rPr lang="en-US" altLang="en-US" sz="2000" dirty="0"/>
              <a:t>Episodic refers to high cortisol levels that are random.</a:t>
            </a:r>
          </a:p>
          <a:p>
            <a:pPr eaLnBrk="1" hangingPunct="1">
              <a:lnSpc>
                <a:spcPct val="90000"/>
              </a:lnSpc>
            </a:pPr>
            <a:r>
              <a:rPr lang="en-US" altLang="en-US" sz="2000" dirty="0"/>
              <a:t>Most of my patients are episodic.</a:t>
            </a:r>
          </a:p>
          <a:p>
            <a:pPr eaLnBrk="1" hangingPunct="1">
              <a:lnSpc>
                <a:spcPct val="90000"/>
              </a:lnSpc>
            </a:pPr>
            <a:endParaRPr lang="en-US" altLang="en-US" sz="2000" dirty="0"/>
          </a:p>
        </p:txBody>
      </p:sp>
    </p:spTree>
    <p:extLst>
      <p:ext uri="{BB962C8B-B14F-4D97-AF65-F5344CB8AC3E}">
        <p14:creationId xmlns:p14="http://schemas.microsoft.com/office/powerpoint/2010/main" val="2504242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BE53C8C4-729B-6345-89CA-5B8B5FCCEAD1}"/>
              </a:ext>
            </a:extLst>
          </p:cNvPr>
          <p:cNvSpPr>
            <a:spLocks noGrp="1" noChangeArrowheads="1"/>
          </p:cNvSpPr>
          <p:nvPr>
            <p:ph type="title"/>
          </p:nvPr>
        </p:nvSpPr>
        <p:spPr>
          <a:xfrm>
            <a:off x="952500" y="139700"/>
            <a:ext cx="7772400" cy="1143000"/>
          </a:xfrm>
        </p:spPr>
        <p:txBody>
          <a:bodyPr/>
          <a:lstStyle/>
          <a:p>
            <a:r>
              <a:rPr lang="en-US" altLang="en-US" sz="3200">
                <a:solidFill>
                  <a:srgbClr val="FFAB8C"/>
                </a:solidFill>
              </a:rPr>
              <a:t>Episodic Cushing’s is common</a:t>
            </a:r>
            <a:endParaRPr lang="en-US" altLang="en-US">
              <a:solidFill>
                <a:srgbClr val="FFAB8C"/>
              </a:solidFill>
            </a:endParaRPr>
          </a:p>
        </p:txBody>
      </p:sp>
      <p:sp>
        <p:nvSpPr>
          <p:cNvPr id="152579" name="Rectangle 3">
            <a:extLst>
              <a:ext uri="{FF2B5EF4-FFF2-40B4-BE49-F238E27FC236}">
                <a16:creationId xmlns:a16="http://schemas.microsoft.com/office/drawing/2014/main" id="{50E524A5-FE01-DE4A-AA73-0949F7B65AAB}"/>
              </a:ext>
            </a:extLst>
          </p:cNvPr>
          <p:cNvSpPr>
            <a:spLocks noGrp="1" noChangeArrowheads="1"/>
          </p:cNvSpPr>
          <p:nvPr>
            <p:ph type="body" idx="1"/>
          </p:nvPr>
        </p:nvSpPr>
        <p:spPr>
          <a:xfrm>
            <a:off x="406400" y="1270000"/>
            <a:ext cx="8509000" cy="4114800"/>
          </a:xfrm>
        </p:spPr>
        <p:txBody>
          <a:bodyPr/>
          <a:lstStyle/>
          <a:p>
            <a:r>
              <a:rPr lang="en-US" altLang="en-US" sz="2400" u="sng" dirty="0"/>
              <a:t>Friedman, T.C.</a:t>
            </a:r>
            <a:r>
              <a:rPr lang="en-US" altLang="en-US" sz="2400" dirty="0"/>
              <a:t>, </a:t>
            </a:r>
            <a:r>
              <a:rPr lang="en-US" altLang="en-US" sz="2400" dirty="0" err="1"/>
              <a:t>Ghods</a:t>
            </a:r>
            <a:r>
              <a:rPr lang="en-US" altLang="en-US" sz="2400" dirty="0"/>
              <a:t>, D.E., Zachery, L., </a:t>
            </a:r>
            <a:r>
              <a:rPr lang="en-US" altLang="en-US" sz="2400" dirty="0" err="1"/>
              <a:t>Shayesteh</a:t>
            </a:r>
            <a:r>
              <a:rPr lang="en-US" altLang="en-US" sz="2400" dirty="0"/>
              <a:t>, N., </a:t>
            </a:r>
            <a:r>
              <a:rPr lang="en-US" altLang="en-US" sz="2400" dirty="0" err="1"/>
              <a:t>Seasholtz</a:t>
            </a:r>
            <a:r>
              <a:rPr lang="en-US" altLang="en-US" sz="2400" dirty="0"/>
              <a:t>, S., </a:t>
            </a:r>
            <a:r>
              <a:rPr lang="en-US" altLang="en-US" sz="2400" dirty="0" err="1"/>
              <a:t>Zuckerbraun</a:t>
            </a:r>
            <a:r>
              <a:rPr lang="en-US" altLang="en-US" sz="2400" dirty="0"/>
              <a:t>, E., </a:t>
            </a:r>
            <a:r>
              <a:rPr lang="en-US" altLang="en-US" sz="2400" dirty="0" err="1"/>
              <a:t>Shahinian</a:t>
            </a:r>
            <a:r>
              <a:rPr lang="en-US" altLang="en-US" sz="2400" dirty="0"/>
              <a:t>, H.K., Lee, M.L., McCutcheon, I.E. (2010) High Prevalence of Normal Tests Assessing Hypercortisolism in Subjects with Mild and Episodic Cushing’s Syndrome Suggests that the Paradigm for Diagnosis and Exclusion of Cushing’s Syndrome Requires Multiple Testing. Hormone and Metabolic Research. 42: 874-881. </a:t>
            </a:r>
          </a:p>
          <a:p>
            <a:r>
              <a:rPr lang="en-US" altLang="en-US" sz="2400" dirty="0"/>
              <a:t>We found that </a:t>
            </a:r>
            <a:r>
              <a:rPr lang="en-US" altLang="en-US" sz="2400" b="1" dirty="0"/>
              <a:t>65 of the 66 patients </a:t>
            </a:r>
            <a:r>
              <a:rPr lang="en-US" altLang="en-US" sz="2400" dirty="0"/>
              <a:t>with Cushing’s syndrome had at least one normal test of cortisol status and most patients had several normal tests. </a:t>
            </a:r>
          </a:p>
          <a:p>
            <a:r>
              <a:rPr lang="en-US" altLang="en-US" sz="2400" dirty="0"/>
              <a:t>The probability of having Cushing’s syndrome when one test was negative was 92% for 2300 h salivary cortisol, 88% for 24-h UFC, 86% for 24-h 17OHS and 54% for night-time plasma cortisol. </a:t>
            </a:r>
          </a:p>
        </p:txBody>
      </p:sp>
    </p:spTree>
    <p:extLst>
      <p:ext uri="{BB962C8B-B14F-4D97-AF65-F5344CB8AC3E}">
        <p14:creationId xmlns:p14="http://schemas.microsoft.com/office/powerpoint/2010/main" val="3421283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257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19779F8-C522-E349-A04E-697E3B75AB07}"/>
              </a:ext>
            </a:extLst>
          </p:cNvPr>
          <p:cNvSpPr>
            <a:spLocks noGrp="1" noChangeArrowheads="1"/>
          </p:cNvSpPr>
          <p:nvPr>
            <p:ph type="title"/>
          </p:nvPr>
        </p:nvSpPr>
        <p:spPr>
          <a:xfrm>
            <a:off x="952500" y="139700"/>
            <a:ext cx="7772400" cy="1143000"/>
          </a:xfrm>
        </p:spPr>
        <p:txBody>
          <a:bodyPr/>
          <a:lstStyle/>
          <a:p>
            <a:r>
              <a:rPr lang="en-US" altLang="en-US" sz="3200">
                <a:solidFill>
                  <a:srgbClr val="FFAB8C"/>
                </a:solidFill>
              </a:rPr>
              <a:t>Episodic Cushing’s is common</a:t>
            </a:r>
            <a:endParaRPr lang="en-US" altLang="en-US">
              <a:solidFill>
                <a:srgbClr val="FFAB8C"/>
              </a:solidFill>
            </a:endParaRPr>
          </a:p>
        </p:txBody>
      </p:sp>
      <p:sp>
        <p:nvSpPr>
          <p:cNvPr id="20482" name="Rectangle 3">
            <a:extLst>
              <a:ext uri="{FF2B5EF4-FFF2-40B4-BE49-F238E27FC236}">
                <a16:creationId xmlns:a16="http://schemas.microsoft.com/office/drawing/2014/main" id="{DB3F2511-EA48-954D-B5E2-31B9A52D5626}"/>
              </a:ext>
            </a:extLst>
          </p:cNvPr>
          <p:cNvSpPr>
            <a:spLocks noGrp="1" noChangeArrowheads="1"/>
          </p:cNvSpPr>
          <p:nvPr>
            <p:ph type="body" idx="1"/>
          </p:nvPr>
        </p:nvSpPr>
        <p:spPr>
          <a:xfrm>
            <a:off x="406400" y="1270000"/>
            <a:ext cx="8509000" cy="4114800"/>
          </a:xfrm>
        </p:spPr>
        <p:txBody>
          <a:bodyPr/>
          <a:lstStyle/>
          <a:p>
            <a:r>
              <a:rPr lang="en-US" altLang="en-US" sz="2400"/>
              <a:t>These results demonstrated that episodic hypercortisolism is highly prevalent in subjects with mild Cushing’s syndrome and no single test was effective in conclusively diagnosing or excluding the condition. </a:t>
            </a:r>
          </a:p>
          <a:p>
            <a:r>
              <a:rPr lang="en-US" altLang="en-US" sz="2400"/>
              <a:t>Rather, the paradigm for the diagnosis should be a careful history and physical examination and in those patients in whom mild Cushing’s syndrome/disease is strongly suspected, multiple tests assessing hypercortisolism should be performed on subsequent occasions, especially when the patient is experiencing signs and symptoms of short-term hypercortisolism. </a:t>
            </a:r>
          </a:p>
        </p:txBody>
      </p:sp>
    </p:spTree>
    <p:extLst>
      <p:ext uri="{BB962C8B-B14F-4D97-AF65-F5344CB8AC3E}">
        <p14:creationId xmlns:p14="http://schemas.microsoft.com/office/powerpoint/2010/main" val="3477533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DE1FCD8-31B1-3B49-986C-649C7DD8FBA0}"/>
              </a:ext>
            </a:extLst>
          </p:cNvPr>
          <p:cNvSpPr>
            <a:spLocks noGrp="1" noChangeArrowheads="1"/>
          </p:cNvSpPr>
          <p:nvPr>
            <p:ph type="title"/>
          </p:nvPr>
        </p:nvSpPr>
        <p:spPr/>
        <p:txBody>
          <a:bodyPr/>
          <a:lstStyle/>
          <a:p>
            <a:r>
              <a:rPr lang="en-US" altLang="en-US" sz="3200">
                <a:solidFill>
                  <a:srgbClr val="FFAB8C"/>
                </a:solidFill>
              </a:rPr>
              <a:t>Episodic Cushing’s is common</a:t>
            </a:r>
            <a:endParaRPr lang="en-US" altLang="en-US">
              <a:solidFill>
                <a:srgbClr val="FFAB8C"/>
              </a:solidFill>
            </a:endParaRPr>
          </a:p>
        </p:txBody>
      </p:sp>
      <p:sp>
        <p:nvSpPr>
          <p:cNvPr id="152579" name="Rectangle 3">
            <a:extLst>
              <a:ext uri="{FF2B5EF4-FFF2-40B4-BE49-F238E27FC236}">
                <a16:creationId xmlns:a16="http://schemas.microsoft.com/office/drawing/2014/main" id="{5874E09E-6CCC-5F4A-A5DF-2B2669DFE841}"/>
              </a:ext>
            </a:extLst>
          </p:cNvPr>
          <p:cNvSpPr>
            <a:spLocks noGrp="1" noChangeArrowheads="1"/>
          </p:cNvSpPr>
          <p:nvPr>
            <p:ph type="body" idx="1"/>
          </p:nvPr>
        </p:nvSpPr>
        <p:spPr/>
        <p:txBody>
          <a:bodyPr/>
          <a:lstStyle/>
          <a:p>
            <a:r>
              <a:rPr lang="en-US" altLang="en-US" sz="2400" dirty="0"/>
              <a:t>Our paper on episodic Cushing’s syndrome showed that most patients with confirmed Cushing’s syndrome are episodic with one or more normal values among high values.</a:t>
            </a:r>
          </a:p>
          <a:p>
            <a:r>
              <a:rPr lang="en-US" altLang="en-US" sz="2400" dirty="0"/>
              <a:t>Thus one normal value does not exclude Cushing’s.</a:t>
            </a:r>
          </a:p>
          <a:p>
            <a:r>
              <a:rPr lang="en-US" altLang="en-US" sz="2400" dirty="0"/>
              <a:t>A series of normal values does make Cushing’s unlikely at the current time</a:t>
            </a:r>
          </a:p>
        </p:txBody>
      </p:sp>
    </p:spTree>
    <p:extLst>
      <p:ext uri="{BB962C8B-B14F-4D97-AF65-F5344CB8AC3E}">
        <p14:creationId xmlns:p14="http://schemas.microsoft.com/office/powerpoint/2010/main" val="850609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257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257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E756B909-B043-4E4C-AD91-E1DBAA66C0F9}"/>
              </a:ext>
            </a:extLst>
          </p:cNvPr>
          <p:cNvSpPr>
            <a:spLocks noGrp="1" noChangeArrowheads="1"/>
          </p:cNvSpPr>
          <p:nvPr>
            <p:ph type="title"/>
          </p:nvPr>
        </p:nvSpPr>
        <p:spPr>
          <a:xfrm>
            <a:off x="1257300" y="234461"/>
            <a:ext cx="8458200" cy="1143000"/>
          </a:xfrm>
        </p:spPr>
        <p:txBody>
          <a:bodyPr/>
          <a:lstStyle/>
          <a:p>
            <a:pPr eaLnBrk="1" hangingPunct="1"/>
            <a:r>
              <a:rPr lang="en-US" altLang="en-US" sz="4800" dirty="0">
                <a:solidFill>
                  <a:srgbClr val="FF6600"/>
                </a:solidFill>
              </a:rPr>
              <a:t>Episodic Cushing's: Conclusion</a:t>
            </a:r>
            <a:endParaRPr lang="en-US" altLang="en-US" dirty="0">
              <a:solidFill>
                <a:srgbClr val="FF6600"/>
              </a:solidFill>
            </a:endParaRPr>
          </a:p>
        </p:txBody>
      </p:sp>
      <p:sp>
        <p:nvSpPr>
          <p:cNvPr id="24578" name="Rectangle 3">
            <a:extLst>
              <a:ext uri="{FF2B5EF4-FFF2-40B4-BE49-F238E27FC236}">
                <a16:creationId xmlns:a16="http://schemas.microsoft.com/office/drawing/2014/main" id="{CDD06D7A-5577-204A-96DE-3044E43E0C7F}"/>
              </a:ext>
            </a:extLst>
          </p:cNvPr>
          <p:cNvSpPr>
            <a:spLocks noGrp="1" noChangeArrowheads="1"/>
          </p:cNvSpPr>
          <p:nvPr>
            <p:ph type="body" idx="1"/>
          </p:nvPr>
        </p:nvSpPr>
        <p:spPr>
          <a:xfrm>
            <a:off x="1257300" y="1184031"/>
            <a:ext cx="7772400" cy="4114800"/>
          </a:xfrm>
        </p:spPr>
        <p:txBody>
          <a:bodyPr/>
          <a:lstStyle/>
          <a:p>
            <a:pPr eaLnBrk="1" hangingPunct="1">
              <a:lnSpc>
                <a:spcPct val="90000"/>
              </a:lnSpc>
            </a:pPr>
            <a:r>
              <a:rPr lang="en-US" altLang="en-US" sz="2800" dirty="0"/>
              <a:t>Data shows that all patients are episodic to some degree</a:t>
            </a:r>
          </a:p>
          <a:p>
            <a:pPr eaLnBrk="1" hangingPunct="1">
              <a:lnSpc>
                <a:spcPct val="90000"/>
              </a:lnSpc>
            </a:pPr>
            <a:r>
              <a:rPr lang="en-US" altLang="en-US" sz="2800" dirty="0"/>
              <a:t>May account for many patients incorrectly diagnosed as normal.</a:t>
            </a:r>
          </a:p>
          <a:p>
            <a:pPr eaLnBrk="1" hangingPunct="1">
              <a:lnSpc>
                <a:spcPct val="90000"/>
              </a:lnSpc>
            </a:pPr>
            <a:r>
              <a:rPr lang="en-US" altLang="en-US" sz="2800" dirty="0"/>
              <a:t>Marked by mostly normal (or low) cortisol levels with some high values accounting for the signs and symptoms of Cushing's syndrome</a:t>
            </a:r>
          </a:p>
          <a:p>
            <a:pPr eaLnBrk="1" hangingPunct="1">
              <a:lnSpc>
                <a:spcPct val="90000"/>
              </a:lnSpc>
            </a:pPr>
            <a:r>
              <a:rPr lang="en-US" altLang="en-US" sz="2800" dirty="0"/>
              <a:t>But lows interspersed with highs may make symptoms worse.</a:t>
            </a:r>
          </a:p>
          <a:p>
            <a:pPr eaLnBrk="1" hangingPunct="1">
              <a:lnSpc>
                <a:spcPct val="90000"/>
              </a:lnSpc>
            </a:pPr>
            <a:r>
              <a:rPr lang="en-US" altLang="en-US" sz="2800" dirty="0"/>
              <a:t>Can be all types of Cushing's syndrome, but in my hands, its pituitary.</a:t>
            </a:r>
          </a:p>
          <a:p>
            <a:pPr eaLnBrk="1" hangingPunct="1">
              <a:lnSpc>
                <a:spcPct val="90000"/>
              </a:lnSpc>
            </a:pPr>
            <a:r>
              <a:rPr lang="en-US" altLang="en-US" sz="2800" dirty="0"/>
              <a:t>Very difficult to diagnose and exclude</a:t>
            </a:r>
            <a:endParaRPr lang="en-US" altLang="en-US" sz="2400" dirty="0"/>
          </a:p>
        </p:txBody>
      </p:sp>
    </p:spTree>
    <p:extLst>
      <p:ext uri="{BB962C8B-B14F-4D97-AF65-F5344CB8AC3E}">
        <p14:creationId xmlns:p14="http://schemas.microsoft.com/office/powerpoint/2010/main" val="220664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56E1AE7-F8D7-8140-A5E1-11FBEF6B32AD}"/>
              </a:ext>
            </a:extLst>
          </p:cNvPr>
          <p:cNvSpPr>
            <a:spLocks noGrp="1" noChangeArrowheads="1"/>
          </p:cNvSpPr>
          <p:nvPr>
            <p:ph type="title"/>
          </p:nvPr>
        </p:nvSpPr>
        <p:spPr>
          <a:xfrm>
            <a:off x="1333500" y="304800"/>
            <a:ext cx="7620000" cy="1143000"/>
          </a:xfrm>
        </p:spPr>
        <p:txBody>
          <a:bodyPr/>
          <a:lstStyle/>
          <a:p>
            <a:r>
              <a:rPr lang="en-US" altLang="en-US" dirty="0"/>
              <a:t>States of Glucocorticoid Excess</a:t>
            </a:r>
          </a:p>
        </p:txBody>
      </p:sp>
      <p:sp>
        <p:nvSpPr>
          <p:cNvPr id="34819" name="Rectangle 3">
            <a:extLst>
              <a:ext uri="{FF2B5EF4-FFF2-40B4-BE49-F238E27FC236}">
                <a16:creationId xmlns:a16="http://schemas.microsoft.com/office/drawing/2014/main" id="{985D8478-BD71-564E-92E2-B8607B575E28}"/>
              </a:ext>
            </a:extLst>
          </p:cNvPr>
          <p:cNvSpPr>
            <a:spLocks noGrp="1" noChangeArrowheads="1"/>
          </p:cNvSpPr>
          <p:nvPr>
            <p:ph type="body" idx="1"/>
          </p:nvPr>
        </p:nvSpPr>
        <p:spPr>
          <a:xfrm>
            <a:off x="1257300" y="1524000"/>
            <a:ext cx="7162800" cy="3505200"/>
          </a:xfrm>
        </p:spPr>
        <p:txBody>
          <a:bodyPr/>
          <a:lstStyle/>
          <a:p>
            <a:pPr algn="just">
              <a:lnSpc>
                <a:spcPct val="90000"/>
              </a:lnSpc>
            </a:pPr>
            <a:r>
              <a:rPr lang="en-US" altLang="en-US" sz="2000"/>
              <a:t>ACTH-dependent States</a:t>
            </a:r>
          </a:p>
          <a:p>
            <a:pPr algn="just">
              <a:lnSpc>
                <a:spcPct val="90000"/>
              </a:lnSpc>
            </a:pPr>
            <a:r>
              <a:rPr lang="en-US" altLang="en-US" sz="2000"/>
              <a:t>		a. Pituitary Adenoma (Cushing’s Disease) 90-95%</a:t>
            </a:r>
          </a:p>
          <a:p>
            <a:pPr algn="just">
              <a:lnSpc>
                <a:spcPct val="90000"/>
              </a:lnSpc>
            </a:pPr>
            <a:r>
              <a:rPr lang="en-US" altLang="en-US" sz="2000"/>
              <a:t>			b. Ectopic ACTH Syndrome</a:t>
            </a:r>
          </a:p>
          <a:p>
            <a:pPr algn="just">
              <a:lnSpc>
                <a:spcPct val="90000"/>
              </a:lnSpc>
            </a:pPr>
            <a:r>
              <a:rPr lang="en-US" altLang="en-US" sz="2000"/>
              <a:t>ACTH-independent States</a:t>
            </a:r>
          </a:p>
          <a:p>
            <a:pPr algn="just">
              <a:lnSpc>
                <a:spcPct val="90000"/>
              </a:lnSpc>
            </a:pPr>
            <a:r>
              <a:rPr lang="en-US" altLang="en-US" sz="2000"/>
              <a:t>		a. Adrenal adenoma</a:t>
            </a:r>
          </a:p>
          <a:p>
            <a:pPr algn="just">
              <a:lnSpc>
                <a:spcPct val="90000"/>
              </a:lnSpc>
            </a:pPr>
            <a:r>
              <a:rPr lang="en-US" altLang="en-US" sz="2000"/>
              <a:t>		b. Adrenal carcinoma</a:t>
            </a:r>
          </a:p>
          <a:p>
            <a:pPr algn="just">
              <a:lnSpc>
                <a:spcPct val="90000"/>
              </a:lnSpc>
            </a:pPr>
            <a:r>
              <a:rPr lang="en-US" altLang="en-US" sz="2000"/>
              <a:t>Exogenous Sources</a:t>
            </a:r>
          </a:p>
          <a:p>
            <a:pPr algn="just">
              <a:lnSpc>
                <a:spcPct val="90000"/>
              </a:lnSpc>
            </a:pPr>
            <a:r>
              <a:rPr lang="en-US" altLang="en-US" sz="2000"/>
              <a:t>		Glucocorticoid intake</a:t>
            </a:r>
          </a:p>
          <a:p>
            <a:pPr>
              <a:lnSpc>
                <a:spcPct val="90000"/>
              </a:lnSpc>
            </a:pPr>
            <a:r>
              <a:rPr lang="en-US" altLang="en-US" sz="2000"/>
              <a:t>Psychiatric Conditions (Pseudo-Cushing Disorders)</a:t>
            </a:r>
          </a:p>
          <a:p>
            <a:pPr>
              <a:lnSpc>
                <a:spcPct val="90000"/>
              </a:lnSpc>
            </a:pPr>
            <a:r>
              <a:rPr lang="en-US" altLang="en-US" sz="2000"/>
              <a:t>		a. Depression</a:t>
            </a:r>
          </a:p>
          <a:p>
            <a:pPr>
              <a:lnSpc>
                <a:spcPct val="90000"/>
              </a:lnSpc>
            </a:pPr>
            <a:r>
              <a:rPr lang="en-US" altLang="en-US" sz="2000"/>
              <a:t>		b. Alcoholism</a:t>
            </a:r>
          </a:p>
          <a:p>
            <a:pPr>
              <a:lnSpc>
                <a:spcPct val="90000"/>
              </a:lnSpc>
            </a:pPr>
            <a:r>
              <a:rPr lang="en-US" altLang="en-US" sz="2000"/>
              <a:t>Pregnancy</a:t>
            </a:r>
          </a:p>
          <a:p>
            <a:pPr algn="just">
              <a:lnSpc>
                <a:spcPct val="90000"/>
              </a:lnSpc>
            </a:pPr>
            <a:r>
              <a:rPr lang="en-US" altLang="en-US" sz="2000"/>
              <a:t>			</a:t>
            </a:r>
          </a:p>
        </p:txBody>
      </p:sp>
      <p:pic>
        <p:nvPicPr>
          <p:cNvPr id="34822" name="Picture 6" descr="MMj02347170000[1]">
            <a:extLst>
              <a:ext uri="{FF2B5EF4-FFF2-40B4-BE49-F238E27FC236}">
                <a16:creationId xmlns:a16="http://schemas.microsoft.com/office/drawing/2014/main" id="{E8D967D8-0DB6-7B45-9986-330692E3F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6713" y="5105400"/>
            <a:ext cx="1096962"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912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3C0E8B22-9B9D-8B4D-A705-D542D42CD2FE}"/>
              </a:ext>
            </a:extLst>
          </p:cNvPr>
          <p:cNvSpPr>
            <a:spLocks noGrp="1" noChangeArrowheads="1"/>
          </p:cNvSpPr>
          <p:nvPr>
            <p:ph type="title"/>
          </p:nvPr>
        </p:nvSpPr>
        <p:spPr>
          <a:xfrm>
            <a:off x="1333500" y="152400"/>
            <a:ext cx="7772400" cy="1143000"/>
          </a:xfrm>
        </p:spPr>
        <p:txBody>
          <a:bodyPr/>
          <a:lstStyle/>
          <a:p>
            <a:pPr eaLnBrk="1" hangingPunct="1"/>
            <a:r>
              <a:rPr lang="en-US" altLang="en-US" sz="4800" dirty="0">
                <a:solidFill>
                  <a:srgbClr val="FF6600"/>
                </a:solidFill>
              </a:rPr>
              <a:t>Episodic Cushing's Conclusions</a:t>
            </a:r>
            <a:endParaRPr lang="en-US" altLang="en-US" dirty="0">
              <a:solidFill>
                <a:srgbClr val="FF6600"/>
              </a:solidFill>
            </a:endParaRPr>
          </a:p>
        </p:txBody>
      </p:sp>
      <p:sp>
        <p:nvSpPr>
          <p:cNvPr id="25602" name="Rectangle 3">
            <a:extLst>
              <a:ext uri="{FF2B5EF4-FFF2-40B4-BE49-F238E27FC236}">
                <a16:creationId xmlns:a16="http://schemas.microsoft.com/office/drawing/2014/main" id="{D837D18E-2A48-A040-B24D-5436272A1D2E}"/>
              </a:ext>
            </a:extLst>
          </p:cNvPr>
          <p:cNvSpPr>
            <a:spLocks noGrp="1" noChangeArrowheads="1"/>
          </p:cNvSpPr>
          <p:nvPr>
            <p:ph type="body" idx="1"/>
          </p:nvPr>
        </p:nvSpPr>
        <p:spPr>
          <a:xfrm>
            <a:off x="1333500" y="1524000"/>
            <a:ext cx="7772400" cy="4724400"/>
          </a:xfrm>
        </p:spPr>
        <p:txBody>
          <a:bodyPr/>
          <a:lstStyle/>
          <a:p>
            <a:pPr eaLnBrk="1" hangingPunct="1">
              <a:lnSpc>
                <a:spcPct val="90000"/>
              </a:lnSpc>
            </a:pPr>
            <a:r>
              <a:rPr lang="en-US" altLang="en-US" sz="2400" dirty="0"/>
              <a:t>I agree with the Endocrine Society recommendations and like to see 2 different tests high.</a:t>
            </a:r>
          </a:p>
          <a:p>
            <a:pPr eaLnBrk="1" hangingPunct="1">
              <a:lnSpc>
                <a:spcPct val="90000"/>
              </a:lnSpc>
            </a:pPr>
            <a:r>
              <a:rPr lang="en-US" altLang="en-US" sz="2400" dirty="0"/>
              <a:t>The higher the test, the more likely Cushing's is</a:t>
            </a:r>
          </a:p>
          <a:p>
            <a:pPr eaLnBrk="1" hangingPunct="1">
              <a:lnSpc>
                <a:spcPct val="90000"/>
              </a:lnSpc>
            </a:pPr>
            <a:r>
              <a:rPr lang="en-US" altLang="en-US" sz="2400" dirty="0"/>
              <a:t>May limit the severity of the </a:t>
            </a:r>
            <a:r>
              <a:rPr lang="en-US" altLang="en-US" sz="2400" b="1" dirty="0"/>
              <a:t>signs</a:t>
            </a:r>
            <a:r>
              <a:rPr lang="en-US" altLang="en-US" sz="2400" dirty="0"/>
              <a:t> of hypercortisolism. (less weight gain)</a:t>
            </a:r>
          </a:p>
          <a:p>
            <a:pPr eaLnBrk="1" hangingPunct="1">
              <a:lnSpc>
                <a:spcPct val="90000"/>
              </a:lnSpc>
            </a:pPr>
            <a:r>
              <a:rPr lang="en-US" altLang="en-US" sz="2400" dirty="0"/>
              <a:t>Patients with mild/episodic Cushing's seem to have as many </a:t>
            </a:r>
            <a:r>
              <a:rPr lang="en-US" altLang="en-US" sz="2400" b="1" dirty="0"/>
              <a:t>symptoms</a:t>
            </a:r>
            <a:r>
              <a:rPr lang="en-US" altLang="en-US" sz="2400" dirty="0"/>
              <a:t> and as poor a quality of life as full-blown-may be due to daytime lows.</a:t>
            </a:r>
          </a:p>
        </p:txBody>
      </p:sp>
      <p:pic>
        <p:nvPicPr>
          <p:cNvPr id="25603" name="Picture 6" descr="MCPE01451_0000[1]">
            <a:extLst>
              <a:ext uri="{FF2B5EF4-FFF2-40B4-BE49-F238E27FC236}">
                <a16:creationId xmlns:a16="http://schemas.microsoft.com/office/drawing/2014/main" id="{D813F76B-54DE-9A45-B32B-0A9A17928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270" y="4535487"/>
            <a:ext cx="23241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664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B5DF178-8E67-DB49-80DC-9F2904513EE0}"/>
              </a:ext>
            </a:extLst>
          </p:cNvPr>
          <p:cNvSpPr>
            <a:spLocks noGrp="1" noChangeArrowheads="1"/>
          </p:cNvSpPr>
          <p:nvPr>
            <p:ph type="title"/>
          </p:nvPr>
        </p:nvSpPr>
        <p:spPr>
          <a:xfrm>
            <a:off x="1333500" y="152400"/>
            <a:ext cx="7772400" cy="1143000"/>
          </a:xfrm>
        </p:spPr>
        <p:txBody>
          <a:bodyPr/>
          <a:lstStyle/>
          <a:p>
            <a:pPr eaLnBrk="1" hangingPunct="1"/>
            <a:r>
              <a:rPr lang="en-US" altLang="en-US" sz="4800" dirty="0">
                <a:solidFill>
                  <a:srgbClr val="FF6600"/>
                </a:solidFill>
              </a:rPr>
              <a:t>Episodic Cushing's Testing</a:t>
            </a:r>
            <a:br>
              <a:rPr lang="en-US" altLang="en-US" sz="4800" dirty="0">
                <a:solidFill>
                  <a:srgbClr val="FF6600"/>
                </a:solidFill>
              </a:rPr>
            </a:br>
            <a:r>
              <a:rPr lang="en-US" altLang="en-US" sz="4800" dirty="0">
                <a:solidFill>
                  <a:srgbClr val="FF6600"/>
                </a:solidFill>
              </a:rPr>
              <a:t>Need to test in a high</a:t>
            </a:r>
            <a:endParaRPr lang="en-US" altLang="en-US" dirty="0">
              <a:solidFill>
                <a:srgbClr val="FF6600"/>
              </a:solidFill>
            </a:endParaRPr>
          </a:p>
        </p:txBody>
      </p:sp>
      <p:sp>
        <p:nvSpPr>
          <p:cNvPr id="26626" name="Rectangle 3">
            <a:extLst>
              <a:ext uri="{FF2B5EF4-FFF2-40B4-BE49-F238E27FC236}">
                <a16:creationId xmlns:a16="http://schemas.microsoft.com/office/drawing/2014/main" id="{8F5980A7-6EB4-5248-B8E0-198EAA2819D6}"/>
              </a:ext>
            </a:extLst>
          </p:cNvPr>
          <p:cNvSpPr>
            <a:spLocks noGrp="1" noChangeArrowheads="1"/>
          </p:cNvSpPr>
          <p:nvPr>
            <p:ph type="body" idx="1"/>
          </p:nvPr>
        </p:nvSpPr>
        <p:spPr>
          <a:xfrm>
            <a:off x="1333500" y="1348154"/>
            <a:ext cx="7772400" cy="4724400"/>
          </a:xfrm>
        </p:spPr>
        <p:txBody>
          <a:bodyPr/>
          <a:lstStyle/>
          <a:p>
            <a:pPr eaLnBrk="1" hangingPunct="1">
              <a:lnSpc>
                <a:spcPct val="90000"/>
              </a:lnSpc>
            </a:pPr>
            <a:r>
              <a:rPr lang="en-US" altLang="en-US" sz="2400" dirty="0"/>
              <a:t>Multiple 24 </a:t>
            </a:r>
            <a:r>
              <a:rPr lang="en-US" altLang="en-US" sz="2400" dirty="0" err="1"/>
              <a:t>hr</a:t>
            </a:r>
            <a:r>
              <a:rPr lang="en-US" altLang="en-US" sz="2400" dirty="0"/>
              <a:t> UFC (and 17 OHS)</a:t>
            </a:r>
          </a:p>
          <a:p>
            <a:pPr eaLnBrk="1" hangingPunct="1">
              <a:lnSpc>
                <a:spcPct val="90000"/>
              </a:lnSpc>
            </a:pPr>
            <a:r>
              <a:rPr lang="en-US" altLang="en-US" sz="2400" dirty="0"/>
              <a:t>Multiple 11 PM salivary </a:t>
            </a:r>
            <a:r>
              <a:rPr lang="en-US" altLang="en-US" sz="2400" dirty="0" err="1"/>
              <a:t>cortisols</a:t>
            </a:r>
            <a:r>
              <a:rPr lang="en-US" altLang="en-US" sz="2400" dirty="0"/>
              <a:t>-when symptoms of high cortisol.</a:t>
            </a:r>
          </a:p>
          <a:p>
            <a:pPr eaLnBrk="1" hangingPunct="1">
              <a:lnSpc>
                <a:spcPct val="90000"/>
              </a:lnSpc>
            </a:pPr>
            <a:r>
              <a:rPr lang="en-US" altLang="en-US" sz="2400" dirty="0"/>
              <a:t>Midnight serum cortisol (&gt; 7.5 </a:t>
            </a:r>
            <a:r>
              <a:rPr lang="en-US" altLang="en-US" sz="2400" dirty="0" err="1"/>
              <a:t>ug</a:t>
            </a:r>
            <a:r>
              <a:rPr lang="en-US" altLang="en-US" sz="2400" dirty="0"/>
              <a:t>/</a:t>
            </a:r>
            <a:r>
              <a:rPr lang="en-US" altLang="en-US" sz="2400" dirty="0" err="1"/>
              <a:t>dL</a:t>
            </a:r>
            <a:r>
              <a:rPr lang="en-US" altLang="en-US" sz="2400" dirty="0"/>
              <a:t>)</a:t>
            </a:r>
          </a:p>
          <a:p>
            <a:pPr eaLnBrk="1" hangingPunct="1">
              <a:lnSpc>
                <a:spcPct val="90000"/>
              </a:lnSpc>
            </a:pPr>
            <a:r>
              <a:rPr lang="en-US" altLang="en-US" sz="2400" dirty="0"/>
              <a:t>Overnight or low dose </a:t>
            </a:r>
            <a:r>
              <a:rPr lang="en-US" altLang="en-US" sz="2400" dirty="0" err="1"/>
              <a:t>Dex</a:t>
            </a:r>
            <a:r>
              <a:rPr lang="en-US" altLang="en-US" sz="2400" dirty="0"/>
              <a:t> tests (not helpful in episodic Cushing’s syndrome).</a:t>
            </a:r>
          </a:p>
          <a:p>
            <a:pPr eaLnBrk="1" hangingPunct="1">
              <a:lnSpc>
                <a:spcPct val="90000"/>
              </a:lnSpc>
            </a:pPr>
            <a:r>
              <a:rPr lang="en-US" altLang="en-US" sz="2400" dirty="0"/>
              <a:t>Very low dose </a:t>
            </a:r>
            <a:r>
              <a:rPr lang="en-US" altLang="en-US" sz="2400" dirty="0" err="1"/>
              <a:t>Dex</a:t>
            </a:r>
            <a:r>
              <a:rPr lang="en-US" altLang="en-US" sz="2400" dirty="0"/>
              <a:t> test</a:t>
            </a:r>
          </a:p>
          <a:p>
            <a:pPr eaLnBrk="1" hangingPunct="1">
              <a:lnSpc>
                <a:spcPct val="90000"/>
              </a:lnSpc>
            </a:pPr>
            <a:r>
              <a:rPr lang="en-US" altLang="en-US" sz="2400" dirty="0"/>
              <a:t>10 </a:t>
            </a:r>
            <a:r>
              <a:rPr lang="en-US" altLang="en-US" sz="2400" dirty="0" err="1"/>
              <a:t>hr</a:t>
            </a:r>
            <a:r>
              <a:rPr lang="en-US" altLang="en-US" sz="2400" dirty="0"/>
              <a:t> UFC/Cr ratio &gt; 16 (did not achieve separation between Cushing’s and normal).</a:t>
            </a:r>
          </a:p>
          <a:p>
            <a:pPr eaLnBrk="1" hangingPunct="1">
              <a:lnSpc>
                <a:spcPct val="90000"/>
              </a:lnSpc>
            </a:pPr>
            <a:r>
              <a:rPr lang="en-US" altLang="en-US" sz="2400" dirty="0"/>
              <a:t>Pituitary MRI</a:t>
            </a:r>
          </a:p>
          <a:p>
            <a:pPr eaLnBrk="1" hangingPunct="1">
              <a:lnSpc>
                <a:spcPct val="90000"/>
              </a:lnSpc>
            </a:pPr>
            <a:r>
              <a:rPr lang="en-US" altLang="en-US" sz="2400" dirty="0" err="1"/>
              <a:t>Dex</a:t>
            </a:r>
            <a:r>
              <a:rPr lang="en-US" altLang="en-US" sz="2400" dirty="0"/>
              <a:t>-CRH-not recommended.</a:t>
            </a:r>
          </a:p>
          <a:p>
            <a:pPr eaLnBrk="1" hangingPunct="1">
              <a:lnSpc>
                <a:spcPct val="90000"/>
              </a:lnSpc>
            </a:pPr>
            <a:r>
              <a:rPr lang="en-US" altLang="en-US" sz="2400" dirty="0"/>
              <a:t>Desmopressin test-possible</a:t>
            </a:r>
          </a:p>
          <a:p>
            <a:pPr eaLnBrk="1" hangingPunct="1">
              <a:lnSpc>
                <a:spcPct val="90000"/>
              </a:lnSpc>
            </a:pPr>
            <a:r>
              <a:rPr lang="en-US" altLang="en-US" sz="2400" dirty="0"/>
              <a:t>Ketoconazole trial</a:t>
            </a:r>
          </a:p>
          <a:p>
            <a:pPr eaLnBrk="1" hangingPunct="1">
              <a:lnSpc>
                <a:spcPct val="90000"/>
              </a:lnSpc>
            </a:pPr>
            <a:endParaRPr lang="en-US" altLang="en-US" sz="2400" dirty="0"/>
          </a:p>
          <a:p>
            <a:pPr eaLnBrk="1" hangingPunct="1">
              <a:lnSpc>
                <a:spcPct val="90000"/>
              </a:lnSpc>
            </a:pPr>
            <a:endParaRPr lang="en-US" altLang="en-US" sz="2400" dirty="0"/>
          </a:p>
          <a:p>
            <a:pPr eaLnBrk="1" hangingPunct="1">
              <a:lnSpc>
                <a:spcPct val="90000"/>
              </a:lnSpc>
            </a:pPr>
            <a:endParaRPr lang="en-US" altLang="en-US" sz="2400" dirty="0"/>
          </a:p>
        </p:txBody>
      </p:sp>
    </p:spTree>
    <p:extLst>
      <p:ext uri="{BB962C8B-B14F-4D97-AF65-F5344CB8AC3E}">
        <p14:creationId xmlns:p14="http://schemas.microsoft.com/office/powerpoint/2010/main" val="2380534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8817C8E-692F-6A4A-8BA7-2DC0986D3F9E}"/>
              </a:ext>
            </a:extLst>
          </p:cNvPr>
          <p:cNvSpPr>
            <a:spLocks noGrp="1" noChangeArrowheads="1"/>
          </p:cNvSpPr>
          <p:nvPr>
            <p:ph type="title"/>
          </p:nvPr>
        </p:nvSpPr>
        <p:spPr>
          <a:xfrm>
            <a:off x="952500" y="228600"/>
            <a:ext cx="8534400" cy="1143000"/>
          </a:xfrm>
        </p:spPr>
        <p:txBody>
          <a:bodyPr/>
          <a:lstStyle/>
          <a:p>
            <a:r>
              <a:rPr lang="en-US" altLang="en-US" sz="4800" b="1"/>
              <a:t>AM I HIGH?</a:t>
            </a:r>
          </a:p>
        </p:txBody>
      </p:sp>
      <p:sp>
        <p:nvSpPr>
          <p:cNvPr id="31746" name="Rectangle 3">
            <a:extLst>
              <a:ext uri="{FF2B5EF4-FFF2-40B4-BE49-F238E27FC236}">
                <a16:creationId xmlns:a16="http://schemas.microsoft.com/office/drawing/2014/main" id="{116F41AF-B29B-C240-A89A-6EB3F15D517E}"/>
              </a:ext>
            </a:extLst>
          </p:cNvPr>
          <p:cNvSpPr>
            <a:spLocks noGrp="1" noChangeArrowheads="1"/>
          </p:cNvSpPr>
          <p:nvPr>
            <p:ph type="body" idx="1"/>
          </p:nvPr>
        </p:nvSpPr>
        <p:spPr>
          <a:xfrm>
            <a:off x="1257300" y="1524000"/>
            <a:ext cx="7772400" cy="4724400"/>
          </a:xfrm>
        </p:spPr>
        <p:txBody>
          <a:bodyPr/>
          <a:lstStyle/>
          <a:p>
            <a:r>
              <a:rPr lang="en-US" altLang="en-US" sz="2000"/>
              <a:t>Wired at night</a:t>
            </a:r>
          </a:p>
          <a:p>
            <a:r>
              <a:rPr lang="en-US" altLang="en-US" sz="2000"/>
              <a:t>Weight gain</a:t>
            </a:r>
          </a:p>
          <a:p>
            <a:r>
              <a:rPr lang="en-US" altLang="en-US" sz="2000"/>
              <a:t>Acne</a:t>
            </a:r>
          </a:p>
          <a:p>
            <a:r>
              <a:rPr lang="en-US" altLang="en-US" sz="2000"/>
              <a:t>Anxiety increase/mood swings/irritability</a:t>
            </a:r>
          </a:p>
          <a:p>
            <a:r>
              <a:rPr lang="en-US" altLang="en-US" sz="2000"/>
              <a:t>Euphoria/more energy than usual</a:t>
            </a:r>
          </a:p>
          <a:p>
            <a:r>
              <a:rPr lang="en-US" altLang="en-US" sz="2000"/>
              <a:t>Very few aches and pains</a:t>
            </a:r>
          </a:p>
          <a:p>
            <a:r>
              <a:rPr lang="en-US" altLang="en-US" sz="2000"/>
              <a:t>Tasks seem easier</a:t>
            </a:r>
          </a:p>
          <a:p>
            <a:r>
              <a:rPr lang="en-US" altLang="en-US" sz="2000"/>
              <a:t>Insomnia/inability to stay or fall asleep.</a:t>
            </a:r>
          </a:p>
          <a:p>
            <a:r>
              <a:rPr lang="en-US" altLang="en-US" sz="2000"/>
              <a:t>Energy levels that “perk up” after sunset.</a:t>
            </a:r>
          </a:p>
          <a:p>
            <a:r>
              <a:rPr lang="en-US" altLang="en-US" sz="2000"/>
              <a:t>“Speed talking” – mind is going faster than your brain can process the thoughts to speak them.</a:t>
            </a:r>
          </a:p>
          <a:p>
            <a:r>
              <a:rPr lang="en-US" altLang="en-US" sz="2000"/>
              <a:t>Water weight gain – edema</a:t>
            </a:r>
          </a:p>
          <a:p>
            <a:r>
              <a:rPr lang="en-US" altLang="en-US" sz="2000"/>
              <a:t>High blood pressure</a:t>
            </a:r>
          </a:p>
          <a:p>
            <a:r>
              <a:rPr lang="en-US" altLang="en-US" sz="2000"/>
              <a:t>High blood sugar if patient has diabetes</a:t>
            </a:r>
          </a:p>
          <a:p>
            <a:endParaRPr lang="en-US" altLang="en-US" sz="2400"/>
          </a:p>
        </p:txBody>
      </p:sp>
    </p:spTree>
    <p:extLst>
      <p:ext uri="{BB962C8B-B14F-4D97-AF65-F5344CB8AC3E}">
        <p14:creationId xmlns:p14="http://schemas.microsoft.com/office/powerpoint/2010/main" val="427031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C2C63F6B-96EB-4A41-AB99-6B18DE5F5A49}"/>
              </a:ext>
            </a:extLst>
          </p:cNvPr>
          <p:cNvSpPr>
            <a:spLocks noGrp="1" noChangeArrowheads="1"/>
          </p:cNvSpPr>
          <p:nvPr>
            <p:ph type="title"/>
          </p:nvPr>
        </p:nvSpPr>
        <p:spPr>
          <a:xfrm>
            <a:off x="952500" y="228600"/>
            <a:ext cx="8534400" cy="1143000"/>
          </a:xfrm>
        </p:spPr>
        <p:txBody>
          <a:bodyPr/>
          <a:lstStyle/>
          <a:p>
            <a:r>
              <a:rPr lang="en-US" altLang="en-US" sz="4800" b="1"/>
              <a:t>AM I HIGH?</a:t>
            </a:r>
          </a:p>
        </p:txBody>
      </p:sp>
      <p:sp>
        <p:nvSpPr>
          <p:cNvPr id="30722" name="Rectangle 3">
            <a:extLst>
              <a:ext uri="{FF2B5EF4-FFF2-40B4-BE49-F238E27FC236}">
                <a16:creationId xmlns:a16="http://schemas.microsoft.com/office/drawing/2014/main" id="{8608B497-DD7C-8547-A3CF-EDA55830D8E5}"/>
              </a:ext>
            </a:extLst>
          </p:cNvPr>
          <p:cNvSpPr>
            <a:spLocks noGrp="1" noChangeArrowheads="1"/>
          </p:cNvSpPr>
          <p:nvPr>
            <p:ph type="body" idx="1"/>
          </p:nvPr>
        </p:nvSpPr>
        <p:spPr>
          <a:xfrm>
            <a:off x="1257300" y="1524000"/>
            <a:ext cx="7772400" cy="4724400"/>
          </a:xfrm>
        </p:spPr>
        <p:txBody>
          <a:bodyPr/>
          <a:lstStyle/>
          <a:p>
            <a:r>
              <a:rPr lang="en-US" altLang="en-US" sz="2400"/>
              <a:t>Every patient is unique in how their bodies respond to fluctuations in cortisol. </a:t>
            </a:r>
          </a:p>
          <a:p>
            <a:r>
              <a:rPr lang="en-US" altLang="en-US" sz="2400"/>
              <a:t>A “high” period has some telltale signs for most sufferers.</a:t>
            </a:r>
          </a:p>
          <a:p>
            <a:r>
              <a:rPr lang="en-US" altLang="en-US" sz="2400"/>
              <a:t>However, in some cases, what patients have labeled as their “high” could be their </a:t>
            </a:r>
            <a:r>
              <a:rPr lang="en-US" altLang="en-US" sz="2400">
                <a:solidFill>
                  <a:srgbClr val="FF0000"/>
                </a:solidFill>
              </a:rPr>
              <a:t>“low” </a:t>
            </a:r>
            <a:r>
              <a:rPr lang="en-US" altLang="en-US" sz="2400"/>
              <a:t>phase.  </a:t>
            </a:r>
          </a:p>
          <a:p>
            <a:pPr lvl="1"/>
            <a:r>
              <a:rPr lang="en-US" altLang="en-US" sz="2000"/>
              <a:t>Nausea</a:t>
            </a:r>
          </a:p>
          <a:p>
            <a:pPr lvl="1"/>
            <a:r>
              <a:rPr lang="en-US" altLang="en-US" sz="2000"/>
              <a:t>Weight loss</a:t>
            </a:r>
          </a:p>
          <a:p>
            <a:pPr lvl="1"/>
            <a:r>
              <a:rPr lang="en-US" altLang="en-US" sz="2000"/>
              <a:t>Depression</a:t>
            </a:r>
          </a:p>
          <a:p>
            <a:pPr lvl="1"/>
            <a:r>
              <a:rPr lang="en-US" altLang="en-US" sz="2000"/>
              <a:t>Lethargy</a:t>
            </a:r>
          </a:p>
          <a:p>
            <a:pPr lvl="1"/>
            <a:r>
              <a:rPr lang="en-US" altLang="en-US" sz="2000"/>
              <a:t>Extreme fatigue</a:t>
            </a:r>
          </a:p>
          <a:p>
            <a:pPr lvl="1"/>
            <a:r>
              <a:rPr lang="en-US" altLang="en-US" sz="2000"/>
              <a:t>Muscle/joint pain</a:t>
            </a:r>
          </a:p>
          <a:p>
            <a:endParaRPr lang="en-US" altLang="en-US" sz="2400"/>
          </a:p>
        </p:txBody>
      </p:sp>
    </p:spTree>
    <p:extLst>
      <p:ext uri="{BB962C8B-B14F-4D97-AF65-F5344CB8AC3E}">
        <p14:creationId xmlns:p14="http://schemas.microsoft.com/office/powerpoint/2010/main" val="32780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6A0E5A8B-F547-DF49-909C-0547D0DF6BAF}"/>
              </a:ext>
            </a:extLst>
          </p:cNvPr>
          <p:cNvSpPr>
            <a:spLocks noGrp="1" noChangeArrowheads="1"/>
          </p:cNvSpPr>
          <p:nvPr>
            <p:ph type="title"/>
          </p:nvPr>
        </p:nvSpPr>
        <p:spPr>
          <a:xfrm>
            <a:off x="952500" y="228600"/>
            <a:ext cx="8534400" cy="1143000"/>
          </a:xfrm>
        </p:spPr>
        <p:txBody>
          <a:bodyPr/>
          <a:lstStyle/>
          <a:p>
            <a:r>
              <a:rPr lang="en-US" altLang="en-US" sz="4800" b="1" dirty="0"/>
              <a:t>Wouldn’t it be nice (Beachboys):</a:t>
            </a:r>
          </a:p>
        </p:txBody>
      </p:sp>
      <p:sp>
        <p:nvSpPr>
          <p:cNvPr id="33794" name="Rectangle 3">
            <a:extLst>
              <a:ext uri="{FF2B5EF4-FFF2-40B4-BE49-F238E27FC236}">
                <a16:creationId xmlns:a16="http://schemas.microsoft.com/office/drawing/2014/main" id="{E1AC357B-2259-234B-B018-FAD961341E3E}"/>
              </a:ext>
            </a:extLst>
          </p:cNvPr>
          <p:cNvSpPr>
            <a:spLocks noGrp="1" noChangeArrowheads="1"/>
          </p:cNvSpPr>
          <p:nvPr>
            <p:ph type="body" idx="1"/>
          </p:nvPr>
        </p:nvSpPr>
        <p:spPr>
          <a:xfrm>
            <a:off x="1257300" y="1524000"/>
            <a:ext cx="7772400" cy="4724400"/>
          </a:xfrm>
        </p:spPr>
        <p:txBody>
          <a:bodyPr/>
          <a:lstStyle/>
          <a:p>
            <a:r>
              <a:rPr lang="en-US" altLang="en-US" sz="2800" dirty="0"/>
              <a:t>To be able test your cortisol to see if you are in a high and get your results back right away?</a:t>
            </a:r>
          </a:p>
          <a:p>
            <a:r>
              <a:rPr lang="en-US" altLang="en-US" sz="2800" dirty="0"/>
              <a:t>Point of care testing: blood glucose monitoring, home pregnancy testing</a:t>
            </a:r>
          </a:p>
          <a:p>
            <a:r>
              <a:rPr lang="en-US" altLang="en-US" sz="2800" dirty="0"/>
              <a:t>What if you had the diagnostic resources of a clinical laboratory and the expertise of a medical specialist right on your smartphone?</a:t>
            </a:r>
          </a:p>
          <a:p>
            <a:r>
              <a:rPr lang="en-US" altLang="en-US" sz="2800" dirty="0"/>
              <a:t>There is a company </a:t>
            </a:r>
            <a:r>
              <a:rPr lang="en-US" altLang="en-US" sz="2800" dirty="0">
                <a:solidFill>
                  <a:srgbClr val="FFC000"/>
                </a:solidFill>
                <a:hlinkClick r:id="rId2">
                  <a:extLst>
                    <a:ext uri="{A12FA001-AC4F-418D-AE19-62706E023703}">
                      <ahyp:hlinkClr xmlns:ahyp="http://schemas.microsoft.com/office/drawing/2018/hyperlinkcolor" val="tx"/>
                    </a:ext>
                  </a:extLst>
                </a:hlinkClick>
              </a:rPr>
              <a:t>www.peakbiometricresearch.com</a:t>
            </a:r>
            <a:r>
              <a:rPr lang="en-US" altLang="en-US" sz="2800" dirty="0">
                <a:solidFill>
                  <a:srgbClr val="FFC000"/>
                </a:solidFill>
              </a:rPr>
              <a:t> </a:t>
            </a:r>
            <a:r>
              <a:rPr lang="en-US" altLang="en-US" sz="2800" dirty="0"/>
              <a:t>that has come up with a a salivary cortisol kit for your smartphone.</a:t>
            </a:r>
          </a:p>
        </p:txBody>
      </p:sp>
    </p:spTree>
    <p:extLst>
      <p:ext uri="{BB962C8B-B14F-4D97-AF65-F5344CB8AC3E}">
        <p14:creationId xmlns:p14="http://schemas.microsoft.com/office/powerpoint/2010/main" val="638467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A796FC80-5F8F-5346-A1E6-6F5EBAFD3775}"/>
              </a:ext>
            </a:extLst>
          </p:cNvPr>
          <p:cNvSpPr>
            <a:spLocks noGrp="1" noChangeArrowheads="1"/>
          </p:cNvSpPr>
          <p:nvPr>
            <p:ph type="body" idx="1"/>
          </p:nvPr>
        </p:nvSpPr>
        <p:spPr>
          <a:xfrm>
            <a:off x="76200" y="1231900"/>
            <a:ext cx="7772400" cy="4724400"/>
          </a:xfrm>
        </p:spPr>
        <p:txBody>
          <a:bodyPr/>
          <a:lstStyle/>
          <a:p>
            <a:r>
              <a:rPr lang="en-US" altLang="en-US" sz="2800" dirty="0"/>
              <a:t>Joel </a:t>
            </a:r>
            <a:r>
              <a:rPr lang="en-US" altLang="en-US" sz="2800" dirty="0" err="1"/>
              <a:t>Ehrenkranz</a:t>
            </a:r>
            <a:r>
              <a:rPr lang="en-US" altLang="en-US" sz="2800" dirty="0"/>
              <a:t> MD</a:t>
            </a:r>
          </a:p>
          <a:p>
            <a:r>
              <a:rPr lang="en-US" altLang="en-US" sz="2800" dirty="0"/>
              <a:t>Chief Medical Officer</a:t>
            </a:r>
          </a:p>
          <a:p>
            <a:r>
              <a:rPr lang="en-US" altLang="en-US" sz="2800" dirty="0"/>
              <a:t>Endocrinologist and Director of Diabetes and Endocrinology at Intermountain Medical Center in Murray, Utah</a:t>
            </a:r>
          </a:p>
          <a:p>
            <a:r>
              <a:rPr lang="en-US" altLang="en-US" sz="2800" dirty="0"/>
              <a:t>Patented the technology in 2011</a:t>
            </a:r>
          </a:p>
          <a:p>
            <a:pPr marL="0" indent="0">
              <a:buNone/>
            </a:pPr>
            <a:endParaRPr lang="en-US" altLang="en-US" sz="2800" dirty="0"/>
          </a:p>
        </p:txBody>
      </p:sp>
      <p:pic>
        <p:nvPicPr>
          <p:cNvPr id="34819" name="Picture 1">
            <a:extLst>
              <a:ext uri="{FF2B5EF4-FFF2-40B4-BE49-F238E27FC236}">
                <a16:creationId xmlns:a16="http://schemas.microsoft.com/office/drawing/2014/main" id="{91D40AA7-5C23-4E42-BFB2-60A13F153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6395" y="33909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7620884-FB22-AC46-86AE-802A8E7010F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184116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7A453793-1530-F847-B36F-8274641E91B5}"/>
              </a:ext>
            </a:extLst>
          </p:cNvPr>
          <p:cNvSpPr>
            <a:spLocks noGrp="1" noChangeArrowheads="1"/>
          </p:cNvSpPr>
          <p:nvPr>
            <p:ph type="title"/>
          </p:nvPr>
        </p:nvSpPr>
        <p:spPr>
          <a:xfrm>
            <a:off x="0" y="222250"/>
            <a:ext cx="8534400" cy="1143000"/>
          </a:xfrm>
        </p:spPr>
        <p:txBody>
          <a:bodyPr/>
          <a:lstStyle/>
          <a:p>
            <a:r>
              <a:rPr lang="en-US" altLang="en-US" sz="4800"/>
              <a:t>Salivary cortisol testing on your smartphone</a:t>
            </a:r>
          </a:p>
        </p:txBody>
      </p:sp>
      <p:sp>
        <p:nvSpPr>
          <p:cNvPr id="35842" name="Rectangle 3">
            <a:extLst>
              <a:ext uri="{FF2B5EF4-FFF2-40B4-BE49-F238E27FC236}">
                <a16:creationId xmlns:a16="http://schemas.microsoft.com/office/drawing/2014/main" id="{6E8BA5D6-D981-4A4F-80C6-51DE85632B8C}"/>
              </a:ext>
            </a:extLst>
          </p:cNvPr>
          <p:cNvSpPr>
            <a:spLocks noGrp="1" noChangeArrowheads="1"/>
          </p:cNvSpPr>
          <p:nvPr>
            <p:ph type="body" idx="1"/>
          </p:nvPr>
        </p:nvSpPr>
        <p:spPr>
          <a:xfrm>
            <a:off x="774700" y="1371600"/>
            <a:ext cx="6578600" cy="4051300"/>
          </a:xfrm>
        </p:spPr>
        <p:txBody>
          <a:bodyPr/>
          <a:lstStyle/>
          <a:p>
            <a:r>
              <a:rPr lang="en-US" altLang="en-US" sz="2800" dirty="0"/>
              <a:t>https://</a:t>
            </a:r>
            <a:r>
              <a:rPr lang="en-US" altLang="en-US" sz="2800" dirty="0" err="1"/>
              <a:t>www.peakbiometricresearch.com</a:t>
            </a:r>
            <a:endParaRPr lang="en-US" altLang="en-US" sz="2800" dirty="0"/>
          </a:p>
          <a:p>
            <a:r>
              <a:rPr lang="en-US" altLang="en-US" sz="2800" dirty="0"/>
              <a:t>Using nothing more than a smartphone with app, a reader, a strip and a saliva sample, the system quickly and accurately measures and analyzes your body’s levels of cortisol —the hormone that surges in response to stress.</a:t>
            </a:r>
          </a:p>
          <a:p>
            <a:r>
              <a:rPr lang="en-US" altLang="en-US" sz="2800" dirty="0"/>
              <a:t>Not FDA approved for diagnosis of Cushing’s syndrome</a:t>
            </a:r>
          </a:p>
          <a:p>
            <a:endParaRPr lang="en-US" altLang="en-US" sz="2800" dirty="0"/>
          </a:p>
        </p:txBody>
      </p:sp>
      <p:pic>
        <p:nvPicPr>
          <p:cNvPr id="35843" name="Picture 3">
            <a:extLst>
              <a:ext uri="{FF2B5EF4-FFF2-40B4-BE49-F238E27FC236}">
                <a16:creationId xmlns:a16="http://schemas.microsoft.com/office/drawing/2014/main" id="{A83CF88A-5419-C84A-AFCC-BCADB7EE57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0"/>
            <a:ext cx="28844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1120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05DBA726-46ED-D342-87B4-D1F0ED325E7D}"/>
              </a:ext>
            </a:extLst>
          </p:cNvPr>
          <p:cNvSpPr>
            <a:spLocks noGrp="1" noChangeArrowheads="1"/>
          </p:cNvSpPr>
          <p:nvPr>
            <p:ph type="title"/>
          </p:nvPr>
        </p:nvSpPr>
        <p:spPr>
          <a:xfrm>
            <a:off x="0" y="222250"/>
            <a:ext cx="8534400" cy="1143000"/>
          </a:xfrm>
        </p:spPr>
        <p:txBody>
          <a:bodyPr/>
          <a:lstStyle/>
          <a:p>
            <a:r>
              <a:rPr lang="en-US" altLang="en-US" sz="4800"/>
              <a:t>Salivary cortisol testing on your smartphone</a:t>
            </a:r>
          </a:p>
        </p:txBody>
      </p:sp>
      <p:sp>
        <p:nvSpPr>
          <p:cNvPr id="36866" name="Rectangle 3">
            <a:extLst>
              <a:ext uri="{FF2B5EF4-FFF2-40B4-BE49-F238E27FC236}">
                <a16:creationId xmlns:a16="http://schemas.microsoft.com/office/drawing/2014/main" id="{B345D16E-6C47-564D-9B64-25758D5D3A76}"/>
              </a:ext>
            </a:extLst>
          </p:cNvPr>
          <p:cNvSpPr>
            <a:spLocks noGrp="1" noChangeArrowheads="1"/>
          </p:cNvSpPr>
          <p:nvPr>
            <p:ph type="body" idx="1"/>
          </p:nvPr>
        </p:nvSpPr>
        <p:spPr>
          <a:xfrm>
            <a:off x="774700" y="1371600"/>
            <a:ext cx="6578600" cy="4051300"/>
          </a:xfrm>
        </p:spPr>
        <p:txBody>
          <a:bodyPr/>
          <a:lstStyle/>
          <a:p>
            <a:r>
              <a:rPr lang="en-US" altLang="en-US" sz="2800" dirty="0"/>
              <a:t>Uses the ARUP assay (normal night time salivary cortisol &lt; 0.112 µg/</a:t>
            </a:r>
            <a:r>
              <a:rPr lang="en-US" altLang="en-US" sz="2800" dirty="0" err="1"/>
              <a:t>dL</a:t>
            </a:r>
            <a:endParaRPr lang="en-US" altLang="en-US" sz="2800" dirty="0"/>
          </a:p>
          <a:p>
            <a:r>
              <a:rPr lang="en-US" altLang="en-US" sz="2800" dirty="0"/>
              <a:t>Only works on iPhone 6, 6S or 7</a:t>
            </a:r>
          </a:p>
          <a:p>
            <a:endParaRPr lang="en-US" altLang="en-US" sz="2800" dirty="0"/>
          </a:p>
        </p:txBody>
      </p:sp>
      <p:pic>
        <p:nvPicPr>
          <p:cNvPr id="36867" name="Picture 3">
            <a:extLst>
              <a:ext uri="{FF2B5EF4-FFF2-40B4-BE49-F238E27FC236}">
                <a16:creationId xmlns:a16="http://schemas.microsoft.com/office/drawing/2014/main" id="{96236B3D-E0EF-BB4C-82F3-1FF951F484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93750"/>
            <a:ext cx="28844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561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D3E41824-535D-8841-B78F-EEBFE039D172}"/>
              </a:ext>
            </a:extLst>
          </p:cNvPr>
          <p:cNvSpPr>
            <a:spLocks noGrp="1" noChangeArrowheads="1"/>
          </p:cNvSpPr>
          <p:nvPr>
            <p:ph type="title"/>
          </p:nvPr>
        </p:nvSpPr>
        <p:spPr>
          <a:xfrm>
            <a:off x="159544" y="228600"/>
            <a:ext cx="8534400" cy="1143000"/>
          </a:xfrm>
        </p:spPr>
        <p:txBody>
          <a:bodyPr/>
          <a:lstStyle/>
          <a:p>
            <a:r>
              <a:rPr lang="en-US" altLang="en-US" sz="3600" b="1" dirty="0"/>
              <a:t>Initial Kit – Smartphone Salivary Cortisol Monitoring System For iPhone 6/6S or 7</a:t>
            </a:r>
          </a:p>
        </p:txBody>
      </p:sp>
      <p:sp>
        <p:nvSpPr>
          <p:cNvPr id="37890" name="Rectangle 3">
            <a:extLst>
              <a:ext uri="{FF2B5EF4-FFF2-40B4-BE49-F238E27FC236}">
                <a16:creationId xmlns:a16="http://schemas.microsoft.com/office/drawing/2014/main" id="{10E7EB88-B1D8-CF4B-932E-01956AF9FFA9}"/>
              </a:ext>
            </a:extLst>
          </p:cNvPr>
          <p:cNvSpPr>
            <a:spLocks noGrp="1" noChangeArrowheads="1"/>
          </p:cNvSpPr>
          <p:nvPr>
            <p:ph type="body" idx="1"/>
          </p:nvPr>
        </p:nvSpPr>
        <p:spPr>
          <a:xfrm>
            <a:off x="774700" y="1371600"/>
            <a:ext cx="6578600" cy="4051300"/>
          </a:xfrm>
        </p:spPr>
        <p:txBody>
          <a:bodyPr/>
          <a:lstStyle/>
          <a:p>
            <a:r>
              <a:rPr lang="en-US" altLang="en-US" sz="2800" b="1"/>
              <a:t>$425.00</a:t>
            </a:r>
          </a:p>
          <a:p>
            <a:r>
              <a:rPr lang="en-US" altLang="en-US" sz="2800" b="1"/>
              <a:t>kit includes:</a:t>
            </a:r>
            <a:endParaRPr lang="en-US" altLang="en-US" sz="2800"/>
          </a:p>
          <a:p>
            <a:pPr lvl="1"/>
            <a:r>
              <a:rPr lang="en-US" altLang="en-US" sz="2400"/>
              <a:t>1 Reader/App</a:t>
            </a:r>
          </a:p>
          <a:p>
            <a:pPr lvl="1"/>
            <a:r>
              <a:rPr lang="en-US" altLang="en-US" sz="2400"/>
              <a:t>25 Salivary Cortisol Test Strips</a:t>
            </a:r>
          </a:p>
          <a:p>
            <a:pPr lvl="1"/>
            <a:r>
              <a:rPr lang="en-US" altLang="en-US" sz="2400"/>
              <a:t>25 Salivary Cortisol Collectors</a:t>
            </a:r>
          </a:p>
          <a:p>
            <a:pPr lvl="1"/>
            <a:r>
              <a:rPr lang="en-US" altLang="en-US" sz="2400"/>
              <a:t>25 Collection Tubes</a:t>
            </a:r>
          </a:p>
          <a:p>
            <a:pPr lvl="1"/>
            <a:r>
              <a:rPr lang="en-US" altLang="en-US" sz="2400"/>
              <a:t>25 Disposable Pipettes</a:t>
            </a:r>
          </a:p>
          <a:p>
            <a:pPr lvl="1"/>
            <a:r>
              <a:rPr lang="en-US" altLang="en-US" sz="2400"/>
              <a:t>2 Reusable Cassettes</a:t>
            </a:r>
          </a:p>
          <a:p>
            <a:pPr lvl="1"/>
            <a:r>
              <a:rPr lang="en-US" altLang="en-US" sz="2400"/>
              <a:t>2 Pipe Cleaners</a:t>
            </a:r>
          </a:p>
          <a:p>
            <a:pPr lvl="1"/>
            <a:r>
              <a:rPr lang="en-US" altLang="en-US" sz="2400"/>
              <a:t>1 Standards (set)</a:t>
            </a:r>
          </a:p>
          <a:p>
            <a:pPr lvl="1"/>
            <a:r>
              <a:rPr lang="en-US" altLang="en-US" sz="2400"/>
              <a:t>1 Syringe</a:t>
            </a:r>
          </a:p>
          <a:p>
            <a:pPr lvl="1"/>
            <a:r>
              <a:rPr lang="en-US" altLang="en-US" sz="2400"/>
              <a:t>*kit does not include an iPhone</a:t>
            </a:r>
          </a:p>
          <a:p>
            <a:endParaRPr lang="en-US" altLang="en-US" sz="2800"/>
          </a:p>
        </p:txBody>
      </p:sp>
      <p:pic>
        <p:nvPicPr>
          <p:cNvPr id="37891" name="Picture 3">
            <a:extLst>
              <a:ext uri="{FF2B5EF4-FFF2-40B4-BE49-F238E27FC236}">
                <a16:creationId xmlns:a16="http://schemas.microsoft.com/office/drawing/2014/main" id="{B0851F2F-519F-1D4A-B755-31E22940B2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2165350"/>
            <a:ext cx="28844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404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34739D3-E2C9-3345-AE62-4A1F9601B05C}"/>
              </a:ext>
            </a:extLst>
          </p:cNvPr>
          <p:cNvSpPr>
            <a:spLocks noGrp="1" noChangeArrowheads="1"/>
          </p:cNvSpPr>
          <p:nvPr>
            <p:ph type="title"/>
          </p:nvPr>
        </p:nvSpPr>
        <p:spPr>
          <a:xfrm>
            <a:off x="0" y="222250"/>
            <a:ext cx="8534400" cy="1143000"/>
          </a:xfrm>
        </p:spPr>
        <p:txBody>
          <a:bodyPr/>
          <a:lstStyle/>
          <a:p>
            <a:r>
              <a:rPr lang="en-US" altLang="en-US" sz="3600" b="1" dirty="0"/>
              <a:t>Refill Kit – Smartphone Salivary Cortisol Monitoring System For iPhone 6/6S or 7</a:t>
            </a:r>
          </a:p>
        </p:txBody>
      </p:sp>
      <p:sp>
        <p:nvSpPr>
          <p:cNvPr id="38914" name="Rectangle 3">
            <a:extLst>
              <a:ext uri="{FF2B5EF4-FFF2-40B4-BE49-F238E27FC236}">
                <a16:creationId xmlns:a16="http://schemas.microsoft.com/office/drawing/2014/main" id="{3E8EFD16-4718-9A49-8DCD-3932AF8D443E}"/>
              </a:ext>
            </a:extLst>
          </p:cNvPr>
          <p:cNvSpPr>
            <a:spLocks noGrp="1" noChangeArrowheads="1"/>
          </p:cNvSpPr>
          <p:nvPr>
            <p:ph type="body" idx="1"/>
          </p:nvPr>
        </p:nvSpPr>
        <p:spPr>
          <a:xfrm>
            <a:off x="774700" y="1371600"/>
            <a:ext cx="6578600" cy="4051300"/>
          </a:xfrm>
        </p:spPr>
        <p:txBody>
          <a:bodyPr/>
          <a:lstStyle/>
          <a:p>
            <a:r>
              <a:rPr lang="en-US" altLang="en-US" sz="2800" b="1"/>
              <a:t>$625.00</a:t>
            </a:r>
          </a:p>
          <a:p>
            <a:r>
              <a:rPr lang="en-US" altLang="en-US" sz="2800" b="1"/>
              <a:t>kit includes:</a:t>
            </a:r>
            <a:endParaRPr lang="en-US" altLang="en-US" sz="2800"/>
          </a:p>
          <a:p>
            <a:r>
              <a:rPr lang="en-US" altLang="en-US" sz="2400"/>
              <a:t>50 Salivary Cortisol Test Strips</a:t>
            </a:r>
          </a:p>
          <a:p>
            <a:r>
              <a:rPr lang="en-US" altLang="en-US" sz="2400"/>
              <a:t>50 Salivary Cortisol Collectors</a:t>
            </a:r>
          </a:p>
          <a:p>
            <a:r>
              <a:rPr lang="en-US" altLang="en-US" sz="2400"/>
              <a:t>50 Collection Tubes</a:t>
            </a:r>
          </a:p>
          <a:p>
            <a:r>
              <a:rPr lang="en-US" altLang="en-US" sz="2400"/>
              <a:t>50 Disposable Pipettes</a:t>
            </a:r>
          </a:p>
          <a:p>
            <a:r>
              <a:rPr lang="en-US" altLang="en-US" sz="2400"/>
              <a:t>4 Reusable Cassettes</a:t>
            </a:r>
          </a:p>
          <a:p>
            <a:r>
              <a:rPr lang="en-US" altLang="en-US" sz="2400"/>
              <a:t>4 Pipe Cleaners</a:t>
            </a:r>
          </a:p>
          <a:p>
            <a:r>
              <a:rPr lang="en-US" altLang="en-US" sz="2400"/>
              <a:t>2 Syringes</a:t>
            </a:r>
          </a:p>
          <a:p>
            <a:pPr lvl="1"/>
            <a:r>
              <a:rPr lang="en-US" altLang="en-US" sz="2400"/>
              <a:t>*kit does not include an iPhone</a:t>
            </a:r>
          </a:p>
          <a:p>
            <a:endParaRPr lang="en-US" altLang="en-US" sz="2800"/>
          </a:p>
        </p:txBody>
      </p:sp>
      <p:pic>
        <p:nvPicPr>
          <p:cNvPr id="38915" name="Picture 3">
            <a:extLst>
              <a:ext uri="{FF2B5EF4-FFF2-40B4-BE49-F238E27FC236}">
                <a16:creationId xmlns:a16="http://schemas.microsoft.com/office/drawing/2014/main" id="{4C2BCADC-9863-5144-8B1B-825244EAE0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2165350"/>
            <a:ext cx="2884488"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052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E2A8666-A161-E94F-B286-07EAF25FF247}"/>
              </a:ext>
            </a:extLst>
          </p:cNvPr>
          <p:cNvSpPr>
            <a:spLocks noGrp="1" noChangeArrowheads="1"/>
          </p:cNvSpPr>
          <p:nvPr>
            <p:ph type="title"/>
          </p:nvPr>
        </p:nvSpPr>
        <p:spPr>
          <a:xfrm>
            <a:off x="1257300" y="0"/>
            <a:ext cx="7772400" cy="1143000"/>
          </a:xfrm>
        </p:spPr>
        <p:txBody>
          <a:bodyPr/>
          <a:lstStyle/>
          <a:p>
            <a:r>
              <a:rPr lang="en-US" altLang="en-US" dirty="0"/>
              <a:t>Pseudo-Cushing States</a:t>
            </a:r>
          </a:p>
        </p:txBody>
      </p:sp>
      <p:sp>
        <p:nvSpPr>
          <p:cNvPr id="36867" name="Rectangle 3">
            <a:extLst>
              <a:ext uri="{FF2B5EF4-FFF2-40B4-BE49-F238E27FC236}">
                <a16:creationId xmlns:a16="http://schemas.microsoft.com/office/drawing/2014/main" id="{FD481954-EB5A-8C41-9F90-6431F1752AD5}"/>
              </a:ext>
            </a:extLst>
          </p:cNvPr>
          <p:cNvSpPr>
            <a:spLocks noGrp="1" noChangeArrowheads="1"/>
          </p:cNvSpPr>
          <p:nvPr>
            <p:ph type="body" idx="1"/>
          </p:nvPr>
        </p:nvSpPr>
        <p:spPr>
          <a:xfrm>
            <a:off x="1104900" y="1143000"/>
            <a:ext cx="7772400" cy="5029200"/>
          </a:xfrm>
        </p:spPr>
        <p:txBody>
          <a:bodyPr/>
          <a:lstStyle/>
          <a:p>
            <a:pPr algn="just">
              <a:buFontTx/>
              <a:buNone/>
            </a:pPr>
            <a:r>
              <a:rPr lang="en-US" altLang="en-US" sz="2000"/>
              <a:t>High Cortisol Secretion Rate without Convincing Clinical Features of 	Cushing Syndrome </a:t>
            </a:r>
          </a:p>
        </p:txBody>
      </p:sp>
      <p:pic>
        <p:nvPicPr>
          <p:cNvPr id="36871" name="Picture 7" descr="j0300840">
            <a:extLst>
              <a:ext uri="{FF2B5EF4-FFF2-40B4-BE49-F238E27FC236}">
                <a16:creationId xmlns:a16="http://schemas.microsoft.com/office/drawing/2014/main" id="{AFAB673E-5EF9-E54D-9854-696FCEF94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1" y="3810000"/>
            <a:ext cx="1547813" cy="130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041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5F60F2CB-827F-A14C-9E90-A2B1A10C503D}"/>
              </a:ext>
            </a:extLst>
          </p:cNvPr>
          <p:cNvSpPr>
            <a:spLocks noGrp="1" noChangeArrowheads="1"/>
          </p:cNvSpPr>
          <p:nvPr>
            <p:ph type="title"/>
          </p:nvPr>
        </p:nvSpPr>
        <p:spPr>
          <a:xfrm>
            <a:off x="0" y="222250"/>
            <a:ext cx="8534400" cy="1143000"/>
          </a:xfrm>
        </p:spPr>
        <p:txBody>
          <a:bodyPr/>
          <a:lstStyle/>
          <a:p>
            <a:r>
              <a:rPr lang="en-US" altLang="en-US" sz="3600"/>
              <a:t>Salivary Cortisol Personal Biometric Instructions for Use </a:t>
            </a:r>
          </a:p>
        </p:txBody>
      </p:sp>
      <p:sp>
        <p:nvSpPr>
          <p:cNvPr id="39938" name="Rectangle 3">
            <a:extLst>
              <a:ext uri="{FF2B5EF4-FFF2-40B4-BE49-F238E27FC236}">
                <a16:creationId xmlns:a16="http://schemas.microsoft.com/office/drawing/2014/main" id="{AA826957-9671-264E-8408-51A208928BF2}"/>
              </a:ext>
            </a:extLst>
          </p:cNvPr>
          <p:cNvSpPr>
            <a:spLocks noGrp="1" noChangeArrowheads="1"/>
          </p:cNvSpPr>
          <p:nvPr>
            <p:ph type="body" idx="1"/>
          </p:nvPr>
        </p:nvSpPr>
        <p:spPr>
          <a:xfrm>
            <a:off x="774700" y="1371600"/>
            <a:ext cx="6578600" cy="4051300"/>
          </a:xfrm>
        </p:spPr>
        <p:txBody>
          <a:bodyPr/>
          <a:lstStyle/>
          <a:p>
            <a:r>
              <a:rPr lang="en-US" altLang="en-US" sz="2800"/>
              <a:t>Peak’s salivary cortisol assay is a wellness monitor to assess everyday normal variations in cortisol levels. </a:t>
            </a:r>
          </a:p>
          <a:p>
            <a:r>
              <a:rPr lang="en-US" altLang="en-US" sz="2800"/>
              <a:t>It is not intended for use as a medical device to detect, diagnose, or treat disease. </a:t>
            </a:r>
          </a:p>
          <a:p>
            <a:r>
              <a:rPr lang="en-US" altLang="en-US" sz="2800"/>
              <a:t>An instructional video is available on the Peak website. Please go to www.PeakBiometricResearch.com, select the FAQ’s tab. </a:t>
            </a:r>
          </a:p>
          <a:p>
            <a:r>
              <a:rPr lang="en-US" altLang="en-US" sz="2800"/>
              <a:t>Instructions for downloading app are there also.</a:t>
            </a:r>
          </a:p>
        </p:txBody>
      </p:sp>
    </p:spTree>
    <p:extLst>
      <p:ext uri="{BB962C8B-B14F-4D97-AF65-F5344CB8AC3E}">
        <p14:creationId xmlns:p14="http://schemas.microsoft.com/office/powerpoint/2010/main" val="54917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6E2E3600-8E49-B243-BE7B-946A8AD363FB}"/>
              </a:ext>
            </a:extLst>
          </p:cNvPr>
          <p:cNvSpPr>
            <a:spLocks noGrp="1" noChangeArrowheads="1"/>
          </p:cNvSpPr>
          <p:nvPr>
            <p:ph type="title"/>
          </p:nvPr>
        </p:nvSpPr>
        <p:spPr>
          <a:xfrm>
            <a:off x="584200" y="228600"/>
            <a:ext cx="8534400" cy="1143000"/>
          </a:xfrm>
        </p:spPr>
        <p:txBody>
          <a:bodyPr/>
          <a:lstStyle/>
          <a:p>
            <a:r>
              <a:rPr lang="en-US" altLang="en-US" sz="3600" b="1" dirty="0"/>
              <a:t>Smartphone Salivary Cortisol Monitoring System For iPhone 6/6S/7</a:t>
            </a:r>
          </a:p>
        </p:txBody>
      </p:sp>
      <p:sp>
        <p:nvSpPr>
          <p:cNvPr id="40962" name="Rectangle 3">
            <a:extLst>
              <a:ext uri="{FF2B5EF4-FFF2-40B4-BE49-F238E27FC236}">
                <a16:creationId xmlns:a16="http://schemas.microsoft.com/office/drawing/2014/main" id="{CCA8A163-446B-F545-B2E9-A6C938934051}"/>
              </a:ext>
            </a:extLst>
          </p:cNvPr>
          <p:cNvSpPr>
            <a:spLocks noGrp="1" noChangeArrowheads="1"/>
          </p:cNvSpPr>
          <p:nvPr>
            <p:ph type="body" idx="1"/>
          </p:nvPr>
        </p:nvSpPr>
        <p:spPr>
          <a:xfrm>
            <a:off x="774700" y="1371600"/>
            <a:ext cx="8343900" cy="4051300"/>
          </a:xfrm>
        </p:spPr>
        <p:txBody>
          <a:bodyPr/>
          <a:lstStyle/>
          <a:p>
            <a:r>
              <a:rPr lang="en-US" altLang="en-US" sz="2400" b="1"/>
              <a:t>Refrain from eating, drinking, chewing or smoking for at least 30 minutes before collecting a sample.</a:t>
            </a:r>
            <a:endParaRPr lang="en-US" altLang="en-US" sz="2400"/>
          </a:p>
          <a:p>
            <a:r>
              <a:rPr lang="en-US" altLang="en-US" sz="2400" b="1"/>
              <a:t>Place the salivette in the mouth and chew to collect the saliva sample.</a:t>
            </a:r>
            <a:endParaRPr lang="en-US" altLang="en-US" sz="2400"/>
          </a:p>
          <a:p>
            <a:r>
              <a:rPr lang="en-US" altLang="en-US" sz="2400" b="1"/>
              <a:t>Using the saliva collector and pipette, transfer saliva onto the test strip and insert it in the reader.</a:t>
            </a:r>
            <a:endParaRPr lang="en-US" altLang="en-US" sz="2400"/>
          </a:p>
          <a:p>
            <a:r>
              <a:rPr lang="en-US" altLang="en-US" sz="2400" b="1"/>
              <a:t>Wait while the app rapidly measures and graphs your cortisol levels.</a:t>
            </a:r>
            <a:endParaRPr lang="en-US" altLang="en-US" sz="2400"/>
          </a:p>
          <a:p>
            <a:r>
              <a:rPr lang="en-US" altLang="en-US" sz="2400" b="1"/>
              <a:t>Note as to what triggered an increase or decrease, if desired, directly on the app.</a:t>
            </a:r>
            <a:endParaRPr lang="en-US" altLang="en-US" sz="2400"/>
          </a:p>
          <a:p>
            <a:r>
              <a:rPr lang="en-US" altLang="en-US" sz="2400" b="1"/>
              <a:t>Repeat whenever you want to gain insight into your stress.</a:t>
            </a:r>
            <a:endParaRPr lang="en-US" altLang="en-US" sz="2400"/>
          </a:p>
          <a:p>
            <a:endParaRPr lang="en-US" altLang="en-US" sz="2800"/>
          </a:p>
        </p:txBody>
      </p:sp>
    </p:spTree>
    <p:extLst>
      <p:ext uri="{BB962C8B-B14F-4D97-AF65-F5344CB8AC3E}">
        <p14:creationId xmlns:p14="http://schemas.microsoft.com/office/powerpoint/2010/main" val="3224068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6E2E3600-8E49-B243-BE7B-946A8AD363FB}"/>
              </a:ext>
            </a:extLst>
          </p:cNvPr>
          <p:cNvSpPr>
            <a:spLocks noGrp="1" noChangeArrowheads="1"/>
          </p:cNvSpPr>
          <p:nvPr>
            <p:ph type="title"/>
          </p:nvPr>
        </p:nvSpPr>
        <p:spPr>
          <a:xfrm>
            <a:off x="584200" y="228600"/>
            <a:ext cx="8534400" cy="1143000"/>
          </a:xfrm>
        </p:spPr>
        <p:txBody>
          <a:bodyPr/>
          <a:lstStyle/>
          <a:p>
            <a:r>
              <a:rPr lang="en-US" altLang="en-US" sz="3600" b="1" dirty="0"/>
              <a:t>Smartphone Salivary Cortisol Monitoring System: Does it Work?</a:t>
            </a:r>
          </a:p>
        </p:txBody>
      </p:sp>
      <p:graphicFrame>
        <p:nvGraphicFramePr>
          <p:cNvPr id="6" name="Chart 5">
            <a:extLst>
              <a:ext uri="{FF2B5EF4-FFF2-40B4-BE49-F238E27FC236}">
                <a16:creationId xmlns:a16="http://schemas.microsoft.com/office/drawing/2014/main" id="{40290C89-1216-7E42-A6DC-47A490F08761}"/>
              </a:ext>
            </a:extLst>
          </p:cNvPr>
          <p:cNvGraphicFramePr>
            <a:graphicFrameLocks/>
          </p:cNvGraphicFramePr>
          <p:nvPr>
            <p:extLst>
              <p:ext uri="{D42A27DB-BD31-4B8C-83A1-F6EECF244321}">
                <p14:modId xmlns:p14="http://schemas.microsoft.com/office/powerpoint/2010/main" val="3442749256"/>
              </p:ext>
            </p:extLst>
          </p:nvPr>
        </p:nvGraphicFramePr>
        <p:xfrm>
          <a:off x="1617785" y="1570891"/>
          <a:ext cx="6377353" cy="405618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A77690E8-CEE7-BF4A-86AC-148715F05D89}"/>
              </a:ext>
            </a:extLst>
          </p:cNvPr>
          <p:cNvSpPr txBox="1"/>
          <p:nvPr/>
        </p:nvSpPr>
        <p:spPr>
          <a:xfrm>
            <a:off x="584201" y="5673965"/>
            <a:ext cx="9099062" cy="830997"/>
          </a:xfrm>
          <a:prstGeom prst="rect">
            <a:avLst/>
          </a:prstGeom>
          <a:noFill/>
        </p:spPr>
        <p:txBody>
          <a:bodyPr wrap="square" rtlCol="0">
            <a:spAutoFit/>
          </a:bodyPr>
          <a:lstStyle/>
          <a:p>
            <a:r>
              <a:rPr lang="en-US" dirty="0"/>
              <a:t>Single patient (K.E) sending simultaneous samples to both  </a:t>
            </a:r>
            <a:r>
              <a:rPr lang="en-US" dirty="0" err="1"/>
              <a:t>Labcorp</a:t>
            </a:r>
            <a:r>
              <a:rPr lang="en-US" dirty="0"/>
              <a:t> and using Smartphone-poor correlation</a:t>
            </a:r>
          </a:p>
        </p:txBody>
      </p:sp>
    </p:spTree>
    <p:extLst>
      <p:ext uri="{BB962C8B-B14F-4D97-AF65-F5344CB8AC3E}">
        <p14:creationId xmlns:p14="http://schemas.microsoft.com/office/powerpoint/2010/main" val="111486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BEEF206F-E71A-EF48-93C2-46805EC8739B}"/>
              </a:ext>
            </a:extLst>
          </p:cNvPr>
          <p:cNvSpPr>
            <a:spLocks noGrp="1" noChangeArrowheads="1"/>
          </p:cNvSpPr>
          <p:nvPr>
            <p:ph type="title"/>
          </p:nvPr>
        </p:nvSpPr>
        <p:spPr>
          <a:xfrm>
            <a:off x="584200" y="228600"/>
            <a:ext cx="9216292" cy="1143000"/>
          </a:xfrm>
        </p:spPr>
        <p:txBody>
          <a:bodyPr/>
          <a:lstStyle/>
          <a:p>
            <a:r>
              <a:rPr lang="en-US" altLang="en-US" sz="3600" b="1" dirty="0"/>
              <a:t>How does Dr. Friedman intend for his patients to use the Smartphone salivary kit?</a:t>
            </a:r>
          </a:p>
        </p:txBody>
      </p:sp>
      <p:sp>
        <p:nvSpPr>
          <p:cNvPr id="41986" name="Rectangle 3">
            <a:extLst>
              <a:ext uri="{FF2B5EF4-FFF2-40B4-BE49-F238E27FC236}">
                <a16:creationId xmlns:a16="http://schemas.microsoft.com/office/drawing/2014/main" id="{7A37E711-3DE8-414A-9C66-84FE113F600B}"/>
              </a:ext>
            </a:extLst>
          </p:cNvPr>
          <p:cNvSpPr>
            <a:spLocks noGrp="1" noChangeArrowheads="1"/>
          </p:cNvSpPr>
          <p:nvPr>
            <p:ph type="body" idx="1"/>
          </p:nvPr>
        </p:nvSpPr>
        <p:spPr>
          <a:xfrm>
            <a:off x="774700" y="1371600"/>
            <a:ext cx="8343900" cy="4051300"/>
          </a:xfrm>
        </p:spPr>
        <p:txBody>
          <a:bodyPr/>
          <a:lstStyle/>
          <a:p>
            <a:r>
              <a:rPr lang="en-US" altLang="en-US" sz="2800" dirty="0"/>
              <a:t>Use the kit nightly to detect a value above 0.112 µg/</a:t>
            </a:r>
            <a:r>
              <a:rPr lang="en-US" altLang="en-US" sz="2800" dirty="0" err="1"/>
              <a:t>dL</a:t>
            </a:r>
            <a:r>
              <a:rPr lang="en-US" altLang="en-US" sz="2800" dirty="0"/>
              <a:t>. </a:t>
            </a:r>
          </a:p>
          <a:p>
            <a:r>
              <a:rPr lang="en-US" altLang="en-US" sz="2800" dirty="0"/>
              <a:t>When you find a value use a </a:t>
            </a:r>
            <a:r>
              <a:rPr lang="en-US" altLang="en-US" sz="2800" dirty="0" err="1"/>
              <a:t>Labcorp</a:t>
            </a:r>
            <a:r>
              <a:rPr lang="en-US" altLang="en-US" sz="2800" dirty="0"/>
              <a:t> or Quest salivary kit and send it off to the lab. </a:t>
            </a:r>
          </a:p>
          <a:p>
            <a:r>
              <a:rPr lang="en-US" altLang="en-US" sz="2800" dirty="0" err="1"/>
              <a:t>iCalQ</a:t>
            </a:r>
            <a:r>
              <a:rPr lang="en-US" altLang="en-US" sz="2800" dirty="0"/>
              <a:t> will not count as a high</a:t>
            </a:r>
          </a:p>
          <a:p>
            <a:r>
              <a:rPr lang="en-US" altLang="en-US" sz="2800" dirty="0"/>
              <a:t>Record your symptoms. </a:t>
            </a:r>
          </a:p>
          <a:p>
            <a:r>
              <a:rPr lang="en-US" altLang="en-US" sz="2800" dirty="0"/>
              <a:t>Product is newly available. Please let me know your experience with it</a:t>
            </a:r>
          </a:p>
        </p:txBody>
      </p:sp>
    </p:spTree>
    <p:extLst>
      <p:ext uri="{BB962C8B-B14F-4D97-AF65-F5344CB8AC3E}">
        <p14:creationId xmlns:p14="http://schemas.microsoft.com/office/powerpoint/2010/main" val="2497917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C57E8BC-B839-D441-9D3B-3608A0F74C7C}"/>
              </a:ext>
            </a:extLst>
          </p:cNvPr>
          <p:cNvSpPr>
            <a:spLocks noGrp="1" noChangeArrowheads="1"/>
          </p:cNvSpPr>
          <p:nvPr>
            <p:ph type="title"/>
          </p:nvPr>
        </p:nvSpPr>
        <p:spPr>
          <a:xfrm>
            <a:off x="1257300" y="228600"/>
            <a:ext cx="8176632" cy="1143000"/>
          </a:xfrm>
        </p:spPr>
        <p:txBody>
          <a:bodyPr/>
          <a:lstStyle/>
          <a:p>
            <a:r>
              <a:rPr lang="en-US" altLang="en-US" b="1" dirty="0">
                <a:solidFill>
                  <a:srgbClr val="FFC000"/>
                </a:solidFill>
              </a:rPr>
              <a:t>Late Night Salivary Cortisol Test</a:t>
            </a:r>
            <a:endParaRPr lang="en-US" altLang="en-US" b="1" dirty="0">
              <a:solidFill>
                <a:srgbClr val="FFC000"/>
              </a:solidFill>
              <a:latin typeface="Geneva" panose="020B0503030404040204" pitchFamily="34" charset="0"/>
            </a:endParaRPr>
          </a:p>
        </p:txBody>
      </p:sp>
      <p:sp>
        <p:nvSpPr>
          <p:cNvPr id="46083" name="Rectangle 3">
            <a:extLst>
              <a:ext uri="{FF2B5EF4-FFF2-40B4-BE49-F238E27FC236}">
                <a16:creationId xmlns:a16="http://schemas.microsoft.com/office/drawing/2014/main" id="{E941F565-0420-F041-AE67-BE54A0F2C19B}"/>
              </a:ext>
            </a:extLst>
          </p:cNvPr>
          <p:cNvSpPr>
            <a:spLocks noGrp="1" noChangeArrowheads="1"/>
          </p:cNvSpPr>
          <p:nvPr>
            <p:ph type="body" idx="1"/>
          </p:nvPr>
        </p:nvSpPr>
        <p:spPr>
          <a:xfrm>
            <a:off x="-202224" y="1336431"/>
            <a:ext cx="7772400" cy="4114800"/>
          </a:xfrm>
        </p:spPr>
        <p:txBody>
          <a:bodyPr/>
          <a:lstStyle/>
          <a:p>
            <a:pPr marL="992188" lvl="2" indent="-77788" algn="just"/>
            <a:r>
              <a:rPr lang="en-US" altLang="en-US" dirty="0"/>
              <a:t>Salivary cortisol levels reflect plasma cortisol levels.</a:t>
            </a:r>
          </a:p>
          <a:p>
            <a:pPr marL="992188" lvl="2" indent="-77788" algn="just"/>
            <a:r>
              <a:rPr lang="en-US" altLang="en-US" dirty="0"/>
              <a:t>Midnight plasma cortisol measurement requires blood-drawing and may be difficult to obtain in an outpatient setting. </a:t>
            </a:r>
          </a:p>
          <a:p>
            <a:pPr marL="992188" lvl="2" indent="-77788" algn="just"/>
            <a:r>
              <a:rPr lang="en-US" altLang="en-US" dirty="0"/>
              <a:t>Can be done on multiple settings </a:t>
            </a:r>
          </a:p>
          <a:p>
            <a:pPr marL="992188" lvl="2" indent="-77788" algn="just">
              <a:lnSpc>
                <a:spcPct val="110000"/>
              </a:lnSpc>
            </a:pPr>
            <a:r>
              <a:rPr lang="en-US" altLang="en-US" dirty="0"/>
              <a:t> Quest, </a:t>
            </a:r>
            <a:r>
              <a:rPr lang="en-US" altLang="en-US" dirty="0" err="1"/>
              <a:t>Labcorp</a:t>
            </a:r>
            <a:r>
              <a:rPr lang="en-US" altLang="en-US" dirty="0"/>
              <a:t>, </a:t>
            </a:r>
            <a:r>
              <a:rPr lang="en-US" altLang="en-US" dirty="0" err="1"/>
              <a:t>Esoterix</a:t>
            </a:r>
            <a:r>
              <a:rPr lang="en-US" altLang="en-US" dirty="0"/>
              <a:t>, ACL</a:t>
            </a:r>
          </a:p>
          <a:p>
            <a:pPr marL="992188" lvl="2" indent="-77788" algn="just"/>
            <a:r>
              <a:rPr lang="en-US" altLang="en-US" dirty="0"/>
              <a:t>Uses a "</a:t>
            </a:r>
            <a:r>
              <a:rPr lang="en-US" altLang="en-US" dirty="0" err="1"/>
              <a:t>Salivette</a:t>
            </a:r>
            <a:r>
              <a:rPr lang="en-US" altLang="en-US" dirty="0"/>
              <a:t>" in which the patient chews on a cotton tube for 2-3 minutes. </a:t>
            </a:r>
          </a:p>
          <a:p>
            <a:pPr marL="992188" lvl="2" indent="-77788" algn="just"/>
            <a:r>
              <a:rPr lang="en-US" altLang="en-US" dirty="0" err="1"/>
              <a:t>Labcorp</a:t>
            </a:r>
            <a:r>
              <a:rPr lang="en-US" altLang="en-US" dirty="0"/>
              <a:t>/</a:t>
            </a:r>
            <a:r>
              <a:rPr lang="en-US" altLang="en-US" dirty="0" err="1"/>
              <a:t>Esoterix</a:t>
            </a:r>
            <a:r>
              <a:rPr lang="en-US" altLang="en-US" dirty="0"/>
              <a:t> wants the requisition to say the number of samples, so freeze and bring in at once.</a:t>
            </a:r>
          </a:p>
          <a:p>
            <a:pPr marL="992188" lvl="2" indent="-77788" algn="just"/>
            <a:r>
              <a:rPr lang="en-US" altLang="en-US" dirty="0"/>
              <a:t>The samples are stable for a week at room temperature or can be frozen and salivary cortisol is independent of the rate of saliva production.</a:t>
            </a:r>
            <a:endParaRPr lang="en-US" altLang="en-US" dirty="0">
              <a:solidFill>
                <a:schemeClr val="folHlink"/>
              </a:solidFill>
            </a:endParaRPr>
          </a:p>
        </p:txBody>
      </p:sp>
      <p:pic>
        <p:nvPicPr>
          <p:cNvPr id="2" name="Picture 1">
            <a:extLst>
              <a:ext uri="{FF2B5EF4-FFF2-40B4-BE49-F238E27FC236}">
                <a16:creationId xmlns:a16="http://schemas.microsoft.com/office/drawing/2014/main" id="{675136D7-6C2B-C240-8D8E-0145FD5DFC2E}"/>
              </a:ext>
            </a:extLst>
          </p:cNvPr>
          <p:cNvPicPr>
            <a:picLocks noChangeAspect="1"/>
          </p:cNvPicPr>
          <p:nvPr/>
        </p:nvPicPr>
        <p:blipFill>
          <a:blip r:embed="rId2"/>
          <a:stretch>
            <a:fillRect/>
          </a:stretch>
        </p:blipFill>
        <p:spPr>
          <a:xfrm flipH="1">
            <a:off x="7719644" y="4402015"/>
            <a:ext cx="2098431" cy="2098431"/>
          </a:xfrm>
          <a:prstGeom prst="rect">
            <a:avLst/>
          </a:prstGeom>
        </p:spPr>
      </p:pic>
    </p:spTree>
    <p:extLst>
      <p:ext uri="{BB962C8B-B14F-4D97-AF65-F5344CB8AC3E}">
        <p14:creationId xmlns:p14="http://schemas.microsoft.com/office/powerpoint/2010/main" val="1877649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F6C5C65-89E4-E84E-A527-8A124C005380}"/>
              </a:ext>
            </a:extLst>
          </p:cNvPr>
          <p:cNvSpPr>
            <a:spLocks noGrp="1" noChangeArrowheads="1"/>
          </p:cNvSpPr>
          <p:nvPr>
            <p:ph type="title"/>
          </p:nvPr>
        </p:nvSpPr>
        <p:spPr>
          <a:xfrm>
            <a:off x="1181100" y="0"/>
            <a:ext cx="9105900" cy="1143000"/>
          </a:xfrm>
        </p:spPr>
        <p:txBody>
          <a:bodyPr/>
          <a:lstStyle/>
          <a:p>
            <a:r>
              <a:rPr lang="en-US" altLang="en-US" b="1" dirty="0">
                <a:solidFill>
                  <a:srgbClr val="FFC000"/>
                </a:solidFill>
              </a:rPr>
              <a:t>Late Night Salivary Cortisol Test</a:t>
            </a:r>
            <a:endParaRPr lang="en-US" altLang="en-US" sz="2800" b="1" dirty="0">
              <a:solidFill>
                <a:srgbClr val="FFC000"/>
              </a:solidFill>
              <a:latin typeface="Geneva" panose="020B0503030404040204" pitchFamily="34" charset="0"/>
            </a:endParaRPr>
          </a:p>
        </p:txBody>
      </p:sp>
      <p:sp>
        <p:nvSpPr>
          <p:cNvPr id="47107" name="Rectangle 3">
            <a:extLst>
              <a:ext uri="{FF2B5EF4-FFF2-40B4-BE49-F238E27FC236}">
                <a16:creationId xmlns:a16="http://schemas.microsoft.com/office/drawing/2014/main" id="{E66D55CE-4C00-6348-BA7D-43D0CB57FE9A}"/>
              </a:ext>
            </a:extLst>
          </p:cNvPr>
          <p:cNvSpPr>
            <a:spLocks noGrp="1" noChangeArrowheads="1"/>
          </p:cNvSpPr>
          <p:nvPr>
            <p:ph type="body" idx="1"/>
          </p:nvPr>
        </p:nvSpPr>
        <p:spPr>
          <a:xfrm>
            <a:off x="1104900" y="1447800"/>
            <a:ext cx="7772400" cy="4114800"/>
          </a:xfrm>
        </p:spPr>
        <p:txBody>
          <a:bodyPr/>
          <a:lstStyle/>
          <a:p>
            <a:pPr lvl="2" algn="just"/>
            <a:r>
              <a:rPr lang="en-US" altLang="en-US" dirty="0"/>
              <a:t>	36/39 patients with Cushing syndrome had a salivary cortisol &gt; 3.6 nmol/L (0.13 </a:t>
            </a:r>
            <a:r>
              <a:rPr lang="en-US" altLang="en-US" dirty="0">
                <a:sym typeface="Symbol" pitchFamily="2" charset="2"/>
              </a:rPr>
              <a:t></a:t>
            </a:r>
            <a:r>
              <a:rPr lang="en-US" altLang="en-US" dirty="0"/>
              <a:t>g/dl). </a:t>
            </a:r>
          </a:p>
          <a:p>
            <a:pPr lvl="2" algn="just"/>
            <a:r>
              <a:rPr lang="en-US" altLang="en-US" dirty="0"/>
              <a:t>	38/39 normal volunteers had a value ≤ 3.6 nmol/l (mean 1.2 nmol/L) and 37/39 patients with rule/out Cushing syndrome had a value ≤ 3.6 nmol/l (mean 1.6 nmol/L).</a:t>
            </a:r>
            <a:endParaRPr lang="en-US" altLang="en-US" dirty="0">
              <a:solidFill>
                <a:schemeClr val="folHlink"/>
              </a:solidFill>
            </a:endParaRPr>
          </a:p>
        </p:txBody>
      </p:sp>
      <p:pic>
        <p:nvPicPr>
          <p:cNvPr id="47108" name="Picture 4">
            <a:extLst>
              <a:ext uri="{FF2B5EF4-FFF2-40B4-BE49-F238E27FC236}">
                <a16:creationId xmlns:a16="http://schemas.microsoft.com/office/drawing/2014/main" id="{FF663742-F0F1-9346-B828-8F567F846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1" y="3810000"/>
            <a:ext cx="3224213"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60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62F7ECB7-1263-3849-B870-C77CB6A85365}"/>
              </a:ext>
            </a:extLst>
          </p:cNvPr>
          <p:cNvSpPr>
            <a:spLocks noChangeArrowheads="1"/>
          </p:cNvSpPr>
          <p:nvPr/>
        </p:nvSpPr>
        <p:spPr bwMode="auto">
          <a:xfrm>
            <a:off x="1257300" y="609600"/>
            <a:ext cx="82881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1"/>
              </a:buClr>
              <a:buSzPct val="10000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ClrTx/>
              <a:buSzTx/>
              <a:buFontTx/>
              <a:buNone/>
            </a:pPr>
            <a:r>
              <a:rPr lang="en-US" altLang="en-US" sz="4000" dirty="0">
                <a:solidFill>
                  <a:srgbClr val="FFC000"/>
                </a:solidFill>
              </a:rPr>
              <a:t>Salivary </a:t>
            </a:r>
            <a:r>
              <a:rPr lang="en-US" altLang="en-US" sz="4000" dirty="0" err="1">
                <a:solidFill>
                  <a:srgbClr val="FFC000"/>
                </a:solidFill>
              </a:rPr>
              <a:t>cortisols</a:t>
            </a:r>
            <a:r>
              <a:rPr lang="en-US" altLang="en-US" sz="4000" dirty="0">
                <a:solidFill>
                  <a:srgbClr val="FFC000"/>
                </a:solidFill>
              </a:rPr>
              <a:t> in episodic Cushing’s</a:t>
            </a:r>
          </a:p>
        </p:txBody>
      </p:sp>
      <p:sp>
        <p:nvSpPr>
          <p:cNvPr id="28674" name="Rectangle 4">
            <a:extLst>
              <a:ext uri="{FF2B5EF4-FFF2-40B4-BE49-F238E27FC236}">
                <a16:creationId xmlns:a16="http://schemas.microsoft.com/office/drawing/2014/main" id="{9BD1DD5A-A169-D749-B55F-703CC3A1305E}"/>
              </a:ext>
            </a:extLst>
          </p:cNvPr>
          <p:cNvSpPr>
            <a:spLocks noChangeArrowheads="1"/>
          </p:cNvSpPr>
          <p:nvPr/>
        </p:nvSpPr>
        <p:spPr bwMode="auto">
          <a:xfrm>
            <a:off x="1257300" y="1541584"/>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1"/>
              </a:buClr>
              <a:buSzPct val="10000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tx1"/>
              </a:buClr>
              <a:buSzPct val="10000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SzPct val="10000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pitchFamily="2" charset="0"/>
                <a:ea typeface="ＭＳ Ｐゴシック" panose="020B0600070205080204" pitchFamily="34" charset="-128"/>
              </a:defRPr>
            </a:lvl9pPr>
          </a:lstStyle>
          <a:p>
            <a:pPr eaLnBrk="1" hangingPunct="1">
              <a:lnSpc>
                <a:spcPct val="90000"/>
              </a:lnSpc>
              <a:buClrTx/>
              <a:buSzTx/>
            </a:pPr>
            <a:r>
              <a:rPr lang="en-US" altLang="en-US" sz="2800" dirty="0"/>
              <a:t>Convenient for periodic patients as the patient can collect many samples easily</a:t>
            </a:r>
          </a:p>
          <a:p>
            <a:pPr eaLnBrk="1" hangingPunct="1">
              <a:lnSpc>
                <a:spcPct val="90000"/>
              </a:lnSpc>
              <a:buClrTx/>
              <a:buSzTx/>
            </a:pPr>
            <a:r>
              <a:rPr lang="en-US" altLang="en-US" sz="2800" dirty="0"/>
              <a:t>Try to have the patient collect when high symptoms</a:t>
            </a:r>
          </a:p>
          <a:p>
            <a:pPr eaLnBrk="1" hangingPunct="1">
              <a:lnSpc>
                <a:spcPct val="90000"/>
              </a:lnSpc>
              <a:buClrTx/>
              <a:buSzTx/>
            </a:pPr>
            <a:r>
              <a:rPr lang="en-US" altLang="en-US" sz="2800" dirty="0"/>
              <a:t>I start with 4 at 11 PM </a:t>
            </a:r>
          </a:p>
          <a:p>
            <a:pPr eaLnBrk="1" hangingPunct="1">
              <a:lnSpc>
                <a:spcPct val="90000"/>
              </a:lnSpc>
              <a:buClrTx/>
              <a:buSzTx/>
            </a:pPr>
            <a:r>
              <a:rPr lang="en-US" altLang="en-US" sz="2800" dirty="0"/>
              <a:t>Patients can tests between 11 PM and 1 AM when symptoms of highs</a:t>
            </a:r>
          </a:p>
          <a:p>
            <a:pPr eaLnBrk="1" hangingPunct="1">
              <a:lnSpc>
                <a:spcPct val="90000"/>
              </a:lnSpc>
              <a:buClrTx/>
              <a:buSzTx/>
            </a:pPr>
            <a:r>
              <a:rPr lang="en-US" altLang="en-US" sz="2800" dirty="0"/>
              <a:t>Other times not helpful, cortisol starts rising at 2 AM.</a:t>
            </a:r>
          </a:p>
          <a:p>
            <a:pPr eaLnBrk="1" hangingPunct="1">
              <a:lnSpc>
                <a:spcPct val="90000"/>
              </a:lnSpc>
              <a:buClrTx/>
              <a:buSzTx/>
            </a:pPr>
            <a:r>
              <a:rPr lang="en-US" altLang="en-US" sz="2800" dirty="0"/>
              <a:t>Don’t use salivary kits geared for patients, ZRT, Genova, </a:t>
            </a:r>
            <a:r>
              <a:rPr lang="en-US" altLang="en-US" sz="2800" dirty="0" err="1"/>
              <a:t>etc</a:t>
            </a:r>
            <a:r>
              <a:rPr lang="en-US" altLang="en-US" sz="2800" dirty="0"/>
              <a:t> </a:t>
            </a:r>
          </a:p>
          <a:p>
            <a:pPr eaLnBrk="1" hangingPunct="1">
              <a:lnSpc>
                <a:spcPct val="90000"/>
              </a:lnSpc>
              <a:buClrTx/>
              <a:buSzTx/>
            </a:pPr>
            <a:r>
              <a:rPr lang="en-US" altLang="en-US" sz="2800" dirty="0"/>
              <a:t>Can complement UFC for picking up mild cases.</a:t>
            </a:r>
          </a:p>
          <a:p>
            <a:pPr eaLnBrk="1" hangingPunct="1">
              <a:lnSpc>
                <a:spcPct val="90000"/>
              </a:lnSpc>
              <a:buClrTx/>
              <a:buSzTx/>
            </a:pPr>
            <a:endParaRPr lang="en-US" altLang="en-US" sz="2800" dirty="0"/>
          </a:p>
        </p:txBody>
      </p:sp>
    </p:spTree>
    <p:extLst>
      <p:ext uri="{BB962C8B-B14F-4D97-AF65-F5344CB8AC3E}">
        <p14:creationId xmlns:p14="http://schemas.microsoft.com/office/powerpoint/2010/main" val="3312913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85130B1-3BF2-AD40-B9DA-CD4A18186D53}"/>
              </a:ext>
            </a:extLst>
          </p:cNvPr>
          <p:cNvSpPr>
            <a:spLocks noGrp="1" noChangeArrowheads="1"/>
          </p:cNvSpPr>
          <p:nvPr>
            <p:ph type="title"/>
          </p:nvPr>
        </p:nvSpPr>
        <p:spPr>
          <a:xfrm>
            <a:off x="1257300" y="304800"/>
            <a:ext cx="7772400" cy="1143000"/>
          </a:xfrm>
        </p:spPr>
        <p:txBody>
          <a:bodyPr/>
          <a:lstStyle/>
          <a:p>
            <a:r>
              <a:rPr lang="en-US" altLang="en-US" dirty="0"/>
              <a:t>24-Hour Urinary Free Cortisol (UFC)</a:t>
            </a:r>
          </a:p>
        </p:txBody>
      </p:sp>
      <p:sp>
        <p:nvSpPr>
          <p:cNvPr id="40963" name="Rectangle 3">
            <a:extLst>
              <a:ext uri="{FF2B5EF4-FFF2-40B4-BE49-F238E27FC236}">
                <a16:creationId xmlns:a16="http://schemas.microsoft.com/office/drawing/2014/main" id="{8BAFAF6F-0ABD-844D-A751-12EFC0AE3076}"/>
              </a:ext>
            </a:extLst>
          </p:cNvPr>
          <p:cNvSpPr>
            <a:spLocks noGrp="1" noChangeArrowheads="1"/>
          </p:cNvSpPr>
          <p:nvPr>
            <p:ph type="body" idx="1"/>
          </p:nvPr>
        </p:nvSpPr>
        <p:spPr>
          <a:xfrm>
            <a:off x="1028700" y="1524000"/>
            <a:ext cx="9029700" cy="4114800"/>
          </a:xfrm>
        </p:spPr>
        <p:txBody>
          <a:bodyPr/>
          <a:lstStyle/>
          <a:p>
            <a:pPr lvl="2">
              <a:lnSpc>
                <a:spcPct val="90000"/>
              </a:lnSpc>
            </a:pPr>
            <a:r>
              <a:rPr lang="en-US" altLang="en-US" dirty="0"/>
              <a:t>Integration of plasma cortisol throughout the day</a:t>
            </a:r>
          </a:p>
          <a:p>
            <a:pPr lvl="2">
              <a:lnSpc>
                <a:spcPct val="90000"/>
              </a:lnSpc>
            </a:pPr>
            <a:r>
              <a:rPr lang="en-US" altLang="en-US" dirty="0"/>
              <a:t>“Good” assays (using HPLC or mass spectroscopy) have a normal range of 10-34 </a:t>
            </a:r>
            <a:r>
              <a:rPr lang="en-US" altLang="en-US" dirty="0">
                <a:sym typeface="Symbol" pitchFamily="2" charset="2"/>
              </a:rPr>
              <a:t></a:t>
            </a:r>
            <a:r>
              <a:rPr lang="en-US" altLang="en-US" dirty="0"/>
              <a:t>g, with higher levels for men.</a:t>
            </a:r>
          </a:p>
          <a:p>
            <a:pPr lvl="2">
              <a:lnSpc>
                <a:spcPct val="90000"/>
              </a:lnSpc>
            </a:pPr>
            <a:r>
              <a:rPr lang="en-US" altLang="en-US" dirty="0" err="1"/>
              <a:t>PseudoCushings</a:t>
            </a:r>
            <a:r>
              <a:rPr lang="en-US" altLang="en-US" dirty="0"/>
              <a:t> patients may have normal values in newer assays, but elevated levels in older assays. </a:t>
            </a:r>
          </a:p>
          <a:p>
            <a:pPr lvl="2">
              <a:lnSpc>
                <a:spcPct val="90000"/>
              </a:lnSpc>
            </a:pPr>
            <a:r>
              <a:rPr lang="en-US" altLang="en-US" dirty="0"/>
              <a:t>Many Cushing’s patients have normal values in the new assay-</a:t>
            </a:r>
          </a:p>
          <a:p>
            <a:pPr lvl="2">
              <a:lnSpc>
                <a:spcPct val="90000"/>
              </a:lnSpc>
            </a:pPr>
            <a:r>
              <a:rPr lang="en-US" altLang="en-US" dirty="0"/>
              <a:t>Cushing’s patients may have low cortisol during the day and high at night, cancelling out the high, yielding normal results.</a:t>
            </a:r>
          </a:p>
          <a:p>
            <a:pPr lvl="2">
              <a:lnSpc>
                <a:spcPct val="90000"/>
              </a:lnSpc>
            </a:pPr>
            <a:endParaRPr lang="en-US" altLang="en-US" sz="1400" dirty="0">
              <a:solidFill>
                <a:schemeClr val="folHlink"/>
              </a:solidFill>
            </a:endParaRPr>
          </a:p>
          <a:p>
            <a:pPr>
              <a:lnSpc>
                <a:spcPct val="90000"/>
              </a:lnSpc>
            </a:pPr>
            <a:endParaRPr lang="en-US" altLang="en-US" sz="1800" dirty="0">
              <a:latin typeface="Geneva" panose="020B0503030404040204" pitchFamily="34" charset="0"/>
            </a:endParaRPr>
          </a:p>
          <a:p>
            <a:pPr>
              <a:lnSpc>
                <a:spcPct val="90000"/>
              </a:lnSpc>
            </a:pPr>
            <a:endParaRPr lang="en-US" altLang="en-US" sz="1800" dirty="0"/>
          </a:p>
        </p:txBody>
      </p:sp>
    </p:spTree>
    <p:extLst>
      <p:ext uri="{BB962C8B-B14F-4D97-AF65-F5344CB8AC3E}">
        <p14:creationId xmlns:p14="http://schemas.microsoft.com/office/powerpoint/2010/main" val="376474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DEA41EAC-4351-1542-A761-19F8B26B9138}"/>
              </a:ext>
            </a:extLst>
          </p:cNvPr>
          <p:cNvSpPr>
            <a:spLocks noGrp="1" noChangeArrowheads="1"/>
          </p:cNvSpPr>
          <p:nvPr>
            <p:ph type="title"/>
          </p:nvPr>
        </p:nvSpPr>
        <p:spPr>
          <a:xfrm>
            <a:off x="1257300" y="0"/>
            <a:ext cx="7772400" cy="1143000"/>
          </a:xfrm>
        </p:spPr>
        <p:txBody>
          <a:bodyPr/>
          <a:lstStyle/>
          <a:p>
            <a:r>
              <a:rPr lang="en-US" altLang="en-US" dirty="0"/>
              <a:t>Urinary 17-OH Corticosteroids (17-OHS)</a:t>
            </a:r>
          </a:p>
        </p:txBody>
      </p:sp>
      <p:sp>
        <p:nvSpPr>
          <p:cNvPr id="136195" name="Rectangle 3">
            <a:extLst>
              <a:ext uri="{FF2B5EF4-FFF2-40B4-BE49-F238E27FC236}">
                <a16:creationId xmlns:a16="http://schemas.microsoft.com/office/drawing/2014/main" id="{8CC6F8F3-A383-094B-8991-215C203341BE}"/>
              </a:ext>
            </a:extLst>
          </p:cNvPr>
          <p:cNvSpPr>
            <a:spLocks noGrp="1" noChangeArrowheads="1"/>
          </p:cNvSpPr>
          <p:nvPr>
            <p:ph type="body" idx="1"/>
          </p:nvPr>
        </p:nvSpPr>
        <p:spPr>
          <a:xfrm>
            <a:off x="1181100" y="1295400"/>
            <a:ext cx="7772400" cy="4953000"/>
          </a:xfrm>
        </p:spPr>
        <p:txBody>
          <a:bodyPr/>
          <a:lstStyle/>
          <a:p>
            <a:pPr>
              <a:lnSpc>
                <a:spcPct val="90000"/>
              </a:lnSpc>
            </a:pPr>
            <a:r>
              <a:rPr lang="en-US" altLang="en-US" sz="2000" dirty="0"/>
              <a:t>One of the earliest tests</a:t>
            </a:r>
          </a:p>
          <a:p>
            <a:pPr>
              <a:lnSpc>
                <a:spcPct val="90000"/>
              </a:lnSpc>
            </a:pPr>
            <a:r>
              <a:rPr lang="en-US" altLang="en-US" sz="2000" dirty="0"/>
              <a:t>Went out of favor about 20 years ago and has been (incorrectly) replaced by UFC.</a:t>
            </a:r>
          </a:p>
          <a:p>
            <a:pPr>
              <a:lnSpc>
                <a:spcPct val="90000"/>
              </a:lnSpc>
            </a:pPr>
            <a:r>
              <a:rPr lang="en-US" altLang="en-US" sz="2000" dirty="0"/>
              <a:t>UFC is probably better for  full-blown Cushing’s compared to obese and normal subjects.</a:t>
            </a:r>
          </a:p>
          <a:p>
            <a:pPr>
              <a:lnSpc>
                <a:spcPct val="90000"/>
              </a:lnSpc>
            </a:pPr>
            <a:r>
              <a:rPr lang="en-US" altLang="en-US" sz="2000" dirty="0"/>
              <a:t>17-OHS may be better for picking up mild cases.</a:t>
            </a:r>
          </a:p>
          <a:p>
            <a:pPr>
              <a:lnSpc>
                <a:spcPct val="90000"/>
              </a:lnSpc>
            </a:pPr>
            <a:r>
              <a:rPr lang="en-US" altLang="en-US" sz="2000" dirty="0"/>
              <a:t>Can use the same collection for both, so its worthwhile to measure 17-OHS in addition to UFC.</a:t>
            </a:r>
          </a:p>
          <a:p>
            <a:pPr>
              <a:lnSpc>
                <a:spcPct val="90000"/>
              </a:lnSpc>
            </a:pPr>
            <a:r>
              <a:rPr lang="en-US" altLang="en-US" sz="2000" dirty="0"/>
              <a:t>Can also express results per gram of creatinine to correct for obesity</a:t>
            </a:r>
          </a:p>
          <a:p>
            <a:pPr>
              <a:lnSpc>
                <a:spcPct val="90000"/>
              </a:lnSpc>
            </a:pPr>
            <a:r>
              <a:rPr lang="en-US" altLang="en-US" sz="2000" dirty="0"/>
              <a:t>I don’t use the 17OHS/Cr to diagnose Cushing’s only to confirm</a:t>
            </a:r>
          </a:p>
          <a:p>
            <a:pPr>
              <a:lnSpc>
                <a:spcPct val="90000"/>
              </a:lnSpc>
            </a:pPr>
            <a:r>
              <a:rPr lang="en-US" altLang="en-US" sz="2000" dirty="0"/>
              <a:t>Available from Quest and ARUP. </a:t>
            </a:r>
          </a:p>
          <a:p>
            <a:pPr>
              <a:lnSpc>
                <a:spcPct val="90000"/>
              </a:lnSpc>
            </a:pPr>
            <a:r>
              <a:rPr lang="en-US" altLang="en-US" sz="2000" dirty="0"/>
              <a:t>I have an agreement with </a:t>
            </a:r>
            <a:r>
              <a:rPr lang="en-US" altLang="en-US" sz="2000" dirty="0" err="1"/>
              <a:t>Labcorp</a:t>
            </a:r>
            <a:r>
              <a:rPr lang="en-US" altLang="en-US" sz="2000" dirty="0"/>
              <a:t> to send to ARUP.</a:t>
            </a:r>
          </a:p>
        </p:txBody>
      </p:sp>
    </p:spTree>
    <p:extLst>
      <p:ext uri="{BB962C8B-B14F-4D97-AF65-F5344CB8AC3E}">
        <p14:creationId xmlns:p14="http://schemas.microsoft.com/office/powerpoint/2010/main" val="1269067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13F3AB6E-F241-E04E-A27E-75E3E9329F9A}"/>
              </a:ext>
            </a:extLst>
          </p:cNvPr>
          <p:cNvSpPr>
            <a:spLocks noGrp="1" noChangeArrowheads="1"/>
          </p:cNvSpPr>
          <p:nvPr>
            <p:ph type="title"/>
          </p:nvPr>
        </p:nvSpPr>
        <p:spPr>
          <a:xfrm>
            <a:off x="1257300" y="609600"/>
            <a:ext cx="8597900" cy="1143000"/>
          </a:xfrm>
        </p:spPr>
        <p:txBody>
          <a:bodyPr/>
          <a:lstStyle/>
          <a:p>
            <a:pPr>
              <a:defRPr/>
            </a:pPr>
            <a:r>
              <a:rPr lang="en-US" dirty="0">
                <a:solidFill>
                  <a:schemeClr val="tx2">
                    <a:lumMod val="60000"/>
                    <a:lumOff val="40000"/>
                  </a:schemeClr>
                </a:solidFill>
                <a:cs typeface="+mj-cs"/>
              </a:rPr>
              <a:t>17-hydroxysteroids (2)</a:t>
            </a:r>
          </a:p>
        </p:txBody>
      </p:sp>
      <p:sp>
        <p:nvSpPr>
          <p:cNvPr id="155651" name="Rectangle 3">
            <a:extLst>
              <a:ext uri="{FF2B5EF4-FFF2-40B4-BE49-F238E27FC236}">
                <a16:creationId xmlns:a16="http://schemas.microsoft.com/office/drawing/2014/main" id="{E8AEFA29-D530-A24A-B7FE-C57DE74E3045}"/>
              </a:ext>
            </a:extLst>
          </p:cNvPr>
          <p:cNvSpPr>
            <a:spLocks noGrp="1" noChangeArrowheads="1"/>
          </p:cNvSpPr>
          <p:nvPr>
            <p:ph type="body" idx="1"/>
          </p:nvPr>
        </p:nvSpPr>
        <p:spPr/>
        <p:txBody>
          <a:bodyPr/>
          <a:lstStyle/>
          <a:p>
            <a:pPr>
              <a:defRPr/>
            </a:pPr>
            <a:r>
              <a:rPr lang="en-US" sz="2400" dirty="0"/>
              <a:t>At lower cortisol production rates, the 17OHS assay may be able to detect mild hypercortisolism in some patients with normal 24-h UFC levels.</a:t>
            </a:r>
          </a:p>
          <a:p>
            <a:pPr>
              <a:defRPr/>
            </a:pPr>
            <a:r>
              <a:rPr lang="en-US" sz="2400" dirty="0"/>
              <a:t>UFC measurements will increase only mildly until a point of saturation of cortisol binding to CBG is exceeded</a:t>
            </a:r>
          </a:p>
          <a:p>
            <a:pPr>
              <a:defRPr/>
            </a:pPr>
            <a:r>
              <a:rPr lang="en-US" sz="2400" dirty="0"/>
              <a:t>17OHS measurements which are not dependent on cortisol exceeding the threshold of binding to CBG are more likely to be linear with cortisol production.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38D4946-8297-8047-9D3F-9D15D522B48B}"/>
              </a:ext>
            </a:extLst>
          </p:cNvPr>
          <p:cNvSpPr>
            <a:spLocks noGrp="1" noChangeArrowheads="1"/>
          </p:cNvSpPr>
          <p:nvPr>
            <p:ph type="title"/>
          </p:nvPr>
        </p:nvSpPr>
        <p:spPr/>
        <p:txBody>
          <a:bodyPr/>
          <a:lstStyle/>
          <a:p>
            <a:r>
              <a:rPr lang="en-US" altLang="en-US" dirty="0" err="1"/>
              <a:t>Eucortisolemic</a:t>
            </a:r>
            <a:r>
              <a:rPr lang="en-US" altLang="en-US" dirty="0"/>
              <a:t> Cushing’s Syndrome</a:t>
            </a:r>
          </a:p>
        </p:txBody>
      </p:sp>
      <p:sp>
        <p:nvSpPr>
          <p:cNvPr id="38915" name="Rectangle 3">
            <a:extLst>
              <a:ext uri="{FF2B5EF4-FFF2-40B4-BE49-F238E27FC236}">
                <a16:creationId xmlns:a16="http://schemas.microsoft.com/office/drawing/2014/main" id="{8E4266B0-CDCA-744D-BE19-B3F82E523569}"/>
              </a:ext>
            </a:extLst>
          </p:cNvPr>
          <p:cNvSpPr>
            <a:spLocks noGrp="1" noChangeArrowheads="1"/>
          </p:cNvSpPr>
          <p:nvPr>
            <p:ph type="body" idx="1"/>
          </p:nvPr>
        </p:nvSpPr>
        <p:spPr/>
        <p:txBody>
          <a:bodyPr/>
          <a:lstStyle/>
          <a:p>
            <a:pPr algn="ctr">
              <a:buFontTx/>
              <a:buNone/>
            </a:pPr>
            <a:r>
              <a:rPr lang="en-US" altLang="en-US" sz="2800" dirty="0"/>
              <a:t>Clinical Manifestations of Cushing’s Syndrome without evidence of  increased cortisol levels </a:t>
            </a:r>
          </a:p>
          <a:p>
            <a:pPr algn="just"/>
            <a:r>
              <a:rPr lang="en-US" altLang="en-US" sz="2800" dirty="0"/>
              <a:t>Exogenous glucocorticoid administration</a:t>
            </a:r>
          </a:p>
          <a:p>
            <a:pPr algn="just"/>
            <a:r>
              <a:rPr lang="en-US" altLang="en-US" sz="2800" dirty="0"/>
              <a:t>Episodic (periodic) Cushing’s syndrome-common</a:t>
            </a:r>
          </a:p>
          <a:p>
            <a:pPr algn="just"/>
            <a:r>
              <a:rPr lang="en-US" altLang="en-US" sz="2800" dirty="0"/>
              <a:t>Recently cured Cushing’s syndrome</a:t>
            </a:r>
            <a:endParaRPr lang="en-US" altLang="en-US" sz="1800" dirty="0">
              <a:latin typeface="Geneva" panose="020B0503030404040204" pitchFamily="34" charset="0"/>
            </a:endParaRPr>
          </a:p>
          <a:p>
            <a:endParaRPr lang="en-US" altLang="en-US" sz="2400" dirty="0"/>
          </a:p>
          <a:p>
            <a:endParaRPr lang="en-US" altLang="en-US" sz="2400" dirty="0"/>
          </a:p>
        </p:txBody>
      </p:sp>
    </p:spTree>
    <p:extLst>
      <p:ext uri="{BB962C8B-B14F-4D97-AF65-F5344CB8AC3E}">
        <p14:creationId xmlns:p14="http://schemas.microsoft.com/office/powerpoint/2010/main" val="3582134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701450B-E55C-E14C-B1A0-832E2D395ED3}"/>
              </a:ext>
            </a:extLst>
          </p:cNvPr>
          <p:cNvSpPr>
            <a:spLocks noGrp="1" noChangeArrowheads="1"/>
          </p:cNvSpPr>
          <p:nvPr>
            <p:ph type="title"/>
          </p:nvPr>
        </p:nvSpPr>
        <p:spPr>
          <a:xfrm>
            <a:off x="1181100" y="0"/>
            <a:ext cx="7772400" cy="1143000"/>
          </a:xfrm>
        </p:spPr>
        <p:txBody>
          <a:bodyPr/>
          <a:lstStyle/>
          <a:p>
            <a:r>
              <a:rPr lang="en-US" altLang="en-US" dirty="0"/>
              <a:t>Night Time Plasma Cortisol Test</a:t>
            </a:r>
          </a:p>
        </p:txBody>
      </p:sp>
      <p:sp>
        <p:nvSpPr>
          <p:cNvPr id="44035" name="Rectangle 3">
            <a:extLst>
              <a:ext uri="{FF2B5EF4-FFF2-40B4-BE49-F238E27FC236}">
                <a16:creationId xmlns:a16="http://schemas.microsoft.com/office/drawing/2014/main" id="{4577D5F0-A98B-664A-8F99-029D7C683517}"/>
              </a:ext>
            </a:extLst>
          </p:cNvPr>
          <p:cNvSpPr>
            <a:spLocks noGrp="1" noChangeArrowheads="1"/>
          </p:cNvSpPr>
          <p:nvPr>
            <p:ph type="body" idx="1"/>
          </p:nvPr>
        </p:nvSpPr>
        <p:spPr>
          <a:xfrm>
            <a:off x="1181100" y="914400"/>
            <a:ext cx="7772400" cy="4114800"/>
          </a:xfrm>
        </p:spPr>
        <p:txBody>
          <a:bodyPr/>
          <a:lstStyle/>
          <a:p>
            <a:pPr lvl="2" algn="just">
              <a:lnSpc>
                <a:spcPct val="90000"/>
              </a:lnSpc>
            </a:pPr>
            <a:r>
              <a:rPr lang="en-US" altLang="en-US" sz="2000" dirty="0"/>
              <a:t>Normal individuals and patients with pseudo-Cushing states have a pronounced diurnal rhythm of cortisol with the highest values in the morning and lower values at night.</a:t>
            </a:r>
          </a:p>
          <a:p>
            <a:pPr lvl="2" algn="just">
              <a:lnSpc>
                <a:spcPct val="90000"/>
              </a:lnSpc>
            </a:pPr>
            <a:r>
              <a:rPr lang="en-US" altLang="en-US" sz="2000" dirty="0"/>
              <a:t>Patients with Cushing syndrome lack their diurnal variation of cortisol.  </a:t>
            </a:r>
          </a:p>
          <a:p>
            <a:pPr lvl="2">
              <a:lnSpc>
                <a:spcPct val="90000"/>
              </a:lnSpc>
            </a:pPr>
            <a:r>
              <a:rPr lang="en-US" altLang="en-US" sz="2000" dirty="0"/>
              <a:t>Papanicolaou et al. (JCEM, 1998, 83:1163-1167) compared morning and nighttime plasma cortisol in 97 patients with proven Cushing syndrome and 31 patients with pseudo-Cushing states.</a:t>
            </a:r>
          </a:p>
          <a:p>
            <a:pPr lvl="2" algn="just">
              <a:lnSpc>
                <a:spcPct val="90000"/>
              </a:lnSpc>
            </a:pPr>
            <a:r>
              <a:rPr lang="en-US" altLang="en-US" sz="2000" dirty="0"/>
              <a:t>A midnight plasma cortisol greater than 7.5 </a:t>
            </a:r>
            <a:r>
              <a:rPr lang="en-US" altLang="en-US" sz="2000" dirty="0">
                <a:sym typeface="Symbol" pitchFamily="2" charset="2"/>
              </a:rPr>
              <a:t></a:t>
            </a:r>
            <a:r>
              <a:rPr lang="en-US" altLang="en-US" sz="2000" dirty="0"/>
              <a:t>g/</a:t>
            </a:r>
            <a:r>
              <a:rPr lang="en-US" altLang="en-US" sz="2000" dirty="0" err="1"/>
              <a:t>dL</a:t>
            </a:r>
            <a:r>
              <a:rPr lang="en-US" altLang="en-US" sz="2000" dirty="0"/>
              <a:t> makes Cushing’s syndrome likely.</a:t>
            </a:r>
          </a:p>
          <a:p>
            <a:pPr lvl="2" algn="just">
              <a:lnSpc>
                <a:spcPct val="90000"/>
              </a:lnSpc>
            </a:pPr>
            <a:r>
              <a:rPr lang="en-US" altLang="en-US" sz="2000" dirty="0"/>
              <a:t>Patients taking oral estrogens (or birth control pills) will have an increase in their CBG and a falsely high serum cortisol level.</a:t>
            </a:r>
          </a:p>
          <a:p>
            <a:pPr lvl="2" algn="just">
              <a:lnSpc>
                <a:spcPct val="90000"/>
              </a:lnSpc>
            </a:pPr>
            <a:r>
              <a:rPr lang="en-US" altLang="en-US" sz="2000" dirty="0"/>
              <a:t>Can be done as an outpatient (</a:t>
            </a:r>
            <a:r>
              <a:rPr lang="en-US" sz="2000" dirty="0" err="1"/>
              <a:t>Scand</a:t>
            </a:r>
            <a:r>
              <a:rPr lang="en-US" sz="2000" dirty="0"/>
              <a:t> J </a:t>
            </a:r>
            <a:r>
              <a:rPr lang="en-US" sz="2000" dirty="0" err="1"/>
              <a:t>Clin</a:t>
            </a:r>
            <a:r>
              <a:rPr lang="en-US" sz="2000" dirty="0"/>
              <a:t> Lab Invest. 2002;62(5):357-60)</a:t>
            </a:r>
            <a:endParaRPr lang="en-US" altLang="en-US" sz="2000" dirty="0"/>
          </a:p>
          <a:p>
            <a:pPr lvl="2" algn="just">
              <a:lnSpc>
                <a:spcPct val="90000"/>
              </a:lnSpc>
            </a:pPr>
            <a:r>
              <a:rPr lang="en-US" altLang="en-US" sz="2000" dirty="0"/>
              <a:t>Pretty good test, but hard to arrange. (except in my Tuesday night clinic) </a:t>
            </a:r>
            <a:endParaRPr lang="en-US" altLang="en-US" sz="2000" dirty="0">
              <a:solidFill>
                <a:schemeClr val="folHlink"/>
              </a:solidFill>
            </a:endParaRPr>
          </a:p>
          <a:p>
            <a:pPr lvl="2" algn="just">
              <a:lnSpc>
                <a:spcPct val="90000"/>
              </a:lnSpc>
              <a:buFontTx/>
              <a:buNone/>
            </a:pPr>
            <a:endParaRPr lang="en-US" altLang="en-US" sz="2000" dirty="0"/>
          </a:p>
        </p:txBody>
      </p:sp>
    </p:spTree>
    <p:extLst>
      <p:ext uri="{BB962C8B-B14F-4D97-AF65-F5344CB8AC3E}">
        <p14:creationId xmlns:p14="http://schemas.microsoft.com/office/powerpoint/2010/main" val="32031416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E446C5F-E45B-BC48-8795-B4CA03620259}"/>
              </a:ext>
            </a:extLst>
          </p:cNvPr>
          <p:cNvSpPr>
            <a:spLocks noGrp="1" noChangeArrowheads="1"/>
          </p:cNvSpPr>
          <p:nvPr>
            <p:ph type="title"/>
          </p:nvPr>
        </p:nvSpPr>
        <p:spPr/>
        <p:txBody>
          <a:bodyPr/>
          <a:lstStyle/>
          <a:p>
            <a:r>
              <a:rPr lang="en-US" altLang="en-US"/>
              <a:t>Midnight plasma cortisol</a:t>
            </a:r>
          </a:p>
        </p:txBody>
      </p:sp>
      <p:pic>
        <p:nvPicPr>
          <p:cNvPr id="45059" name="Picture 3">
            <a:extLst>
              <a:ext uri="{FF2B5EF4-FFF2-40B4-BE49-F238E27FC236}">
                <a16:creationId xmlns:a16="http://schemas.microsoft.com/office/drawing/2014/main" id="{C06957C6-82E9-DD4C-BFB3-93BE82676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1" y="1981200"/>
            <a:ext cx="3032125" cy="4191000"/>
          </a:xfrm>
          <a:prstGeom prst="rect">
            <a:avLst/>
          </a:prstGeom>
          <a:noFill/>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326A5ECF-47B5-ED47-9490-6DEFE6CEA7FA}"/>
              </a:ext>
            </a:extLst>
          </p:cNvPr>
          <p:cNvSpPr txBox="1">
            <a:spLocks noChangeArrowheads="1"/>
          </p:cNvSpPr>
          <p:nvPr/>
        </p:nvSpPr>
        <p:spPr bwMode="auto">
          <a:xfrm>
            <a:off x="936625" y="6186488"/>
            <a:ext cx="71770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t>Papanicolaou et al. (JCEM, 1998, 83:1163-1167)</a:t>
            </a:r>
          </a:p>
        </p:txBody>
      </p:sp>
    </p:spTree>
    <p:extLst>
      <p:ext uri="{BB962C8B-B14F-4D97-AF65-F5344CB8AC3E}">
        <p14:creationId xmlns:p14="http://schemas.microsoft.com/office/powerpoint/2010/main" val="2557571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E125771-6047-DF4A-967A-5488979593FA}"/>
              </a:ext>
            </a:extLst>
          </p:cNvPr>
          <p:cNvSpPr>
            <a:spLocks noGrp="1" noChangeArrowheads="1"/>
          </p:cNvSpPr>
          <p:nvPr>
            <p:ph type="title"/>
          </p:nvPr>
        </p:nvSpPr>
        <p:spPr/>
        <p:txBody>
          <a:bodyPr/>
          <a:lstStyle/>
          <a:p>
            <a:r>
              <a:rPr lang="en-US" altLang="en-US" sz="3200" dirty="0">
                <a:solidFill>
                  <a:srgbClr val="FFC000"/>
                </a:solidFill>
              </a:rPr>
              <a:t>Both UFC and Salivary Cortisol are unlikely to pick-up mild Cushing’s</a:t>
            </a:r>
          </a:p>
        </p:txBody>
      </p:sp>
      <p:sp>
        <p:nvSpPr>
          <p:cNvPr id="68611" name="Rectangle 3">
            <a:extLst>
              <a:ext uri="{FF2B5EF4-FFF2-40B4-BE49-F238E27FC236}">
                <a16:creationId xmlns:a16="http://schemas.microsoft.com/office/drawing/2014/main" id="{228DF29A-6ACF-F248-9886-B61BF537D3AC}"/>
              </a:ext>
            </a:extLst>
          </p:cNvPr>
          <p:cNvSpPr>
            <a:spLocks noGrp="1" noChangeArrowheads="1"/>
          </p:cNvSpPr>
          <p:nvPr>
            <p:ph type="body" idx="1"/>
          </p:nvPr>
        </p:nvSpPr>
        <p:spPr/>
        <p:txBody>
          <a:bodyPr/>
          <a:lstStyle/>
          <a:p>
            <a:r>
              <a:rPr lang="en-US" altLang="en-US" sz="2800" dirty="0"/>
              <a:t>Serum cortisol less than 20 </a:t>
            </a:r>
            <a:r>
              <a:rPr lang="en-US" altLang="en-US" sz="2800" dirty="0">
                <a:latin typeface="Symbol" pitchFamily="2" charset="2"/>
              </a:rPr>
              <a:t>m</a:t>
            </a:r>
            <a:r>
              <a:rPr lang="en-US" altLang="en-US" sz="2800" dirty="0"/>
              <a:t>g/dl (lower in evening when CBG is lower) is mainly (but not exclusively) bound to CBG and therefore little free cortisol is present in the blood.</a:t>
            </a:r>
          </a:p>
          <a:p>
            <a:r>
              <a:rPr lang="en-US" altLang="en-US" sz="2800" dirty="0"/>
              <a:t>This results in little increase in salivary cortisol or UFC. </a:t>
            </a:r>
          </a:p>
          <a:p>
            <a:r>
              <a:rPr lang="en-US" altLang="en-US" sz="2800" dirty="0"/>
              <a:t>At serum cortisol concentrations exceeding this cut-off, then salivary cortisol and UFC will rise dramatically.</a:t>
            </a:r>
          </a:p>
          <a:p>
            <a:r>
              <a:rPr lang="en-US" altLang="en-US" sz="2800" dirty="0"/>
              <a:t>Still these are the best tests we have.</a:t>
            </a:r>
          </a:p>
        </p:txBody>
      </p:sp>
    </p:spTree>
    <p:extLst>
      <p:ext uri="{BB962C8B-B14F-4D97-AF65-F5344CB8AC3E}">
        <p14:creationId xmlns:p14="http://schemas.microsoft.com/office/powerpoint/2010/main" val="504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E671CB29-F519-DD42-90D5-4DF451D5149A}"/>
              </a:ext>
            </a:extLst>
          </p:cNvPr>
          <p:cNvSpPr>
            <a:spLocks noGrp="1" noChangeArrowheads="1"/>
          </p:cNvSpPr>
          <p:nvPr>
            <p:ph type="title"/>
          </p:nvPr>
        </p:nvSpPr>
        <p:spPr/>
        <p:txBody>
          <a:bodyPr/>
          <a:lstStyle/>
          <a:p>
            <a:r>
              <a:rPr lang="en-US" altLang="en-US" dirty="0"/>
              <a:t>Overnight dexamethasone test</a:t>
            </a:r>
          </a:p>
        </p:txBody>
      </p:sp>
      <p:sp>
        <p:nvSpPr>
          <p:cNvPr id="79876" name="Rectangle 4">
            <a:extLst>
              <a:ext uri="{FF2B5EF4-FFF2-40B4-BE49-F238E27FC236}">
                <a16:creationId xmlns:a16="http://schemas.microsoft.com/office/drawing/2014/main" id="{4BC53EE5-BB17-2248-A255-44F3F1BDB477}"/>
              </a:ext>
            </a:extLst>
          </p:cNvPr>
          <p:cNvSpPr>
            <a:spLocks noGrp="1" noChangeArrowheads="1"/>
          </p:cNvSpPr>
          <p:nvPr>
            <p:ph type="body" idx="1"/>
          </p:nvPr>
        </p:nvSpPr>
        <p:spPr>
          <a:xfrm>
            <a:off x="1091045" y="1752600"/>
            <a:ext cx="7772400" cy="4114800"/>
          </a:xfrm>
        </p:spPr>
        <p:txBody>
          <a:bodyPr/>
          <a:lstStyle/>
          <a:p>
            <a:pPr>
              <a:lnSpc>
                <a:spcPct val="90000"/>
              </a:lnSpc>
            </a:pPr>
            <a:r>
              <a:rPr lang="en-US" altLang="en-US" sz="2000" dirty="0"/>
              <a:t>Give 1 mg of dexamethasone at 11 PM or midnight- collect 8 am plasma cortisol</a:t>
            </a:r>
          </a:p>
          <a:p>
            <a:pPr>
              <a:lnSpc>
                <a:spcPct val="90000"/>
              </a:lnSpc>
            </a:pPr>
            <a:r>
              <a:rPr lang="en-US" altLang="en-US" sz="2000" dirty="0"/>
              <a:t>Cushing’s patients resistant to glucocorticoid feedback.</a:t>
            </a:r>
          </a:p>
          <a:p>
            <a:pPr>
              <a:lnSpc>
                <a:spcPct val="90000"/>
              </a:lnSpc>
            </a:pPr>
            <a:r>
              <a:rPr lang="en-US" altLang="en-US" sz="2000" dirty="0"/>
              <a:t>Old cut-off 5 mg/</a:t>
            </a:r>
            <a:r>
              <a:rPr lang="en-US" altLang="en-US" sz="2000" dirty="0" err="1"/>
              <a:t>dL</a:t>
            </a:r>
            <a:r>
              <a:rPr lang="en-US" altLang="en-US" sz="2000" dirty="0"/>
              <a:t>, new cut-off 1.8, mg/</a:t>
            </a:r>
            <a:r>
              <a:rPr lang="en-US" altLang="en-US" sz="2000" dirty="0" err="1"/>
              <a:t>dL</a:t>
            </a:r>
            <a:r>
              <a:rPr lang="en-US" altLang="en-US" sz="2000" dirty="0"/>
              <a:t>. Value greater than that consistent with Cushing’s syndrome.</a:t>
            </a:r>
          </a:p>
          <a:p>
            <a:pPr>
              <a:lnSpc>
                <a:spcPct val="90000"/>
              </a:lnSpc>
            </a:pPr>
            <a:r>
              <a:rPr lang="en-US" altLang="en-US" sz="2000" dirty="0"/>
              <a:t>Cortisol assay isn’t that good at low values</a:t>
            </a:r>
          </a:p>
          <a:p>
            <a:pPr>
              <a:lnSpc>
                <a:spcPct val="90000"/>
              </a:lnSpc>
            </a:pPr>
            <a:r>
              <a:rPr lang="en-US" altLang="en-US" sz="2000" dirty="0"/>
              <a:t>May get falsely high values if on oral estrogens.</a:t>
            </a:r>
          </a:p>
          <a:p>
            <a:pPr>
              <a:lnSpc>
                <a:spcPct val="90000"/>
              </a:lnSpc>
            </a:pPr>
            <a:r>
              <a:rPr lang="en-US" altLang="en-US" sz="2000" dirty="0"/>
              <a:t>Only half of classic Cushing’s patients have the genetic defects leading to resistance to dexamethasone-probably lower in mild/episodic patients (Bilodeau et al. 2006 20: 2871-2886 </a:t>
            </a:r>
            <a:r>
              <a:rPr lang="en-US" altLang="en-US" sz="2000" i="1" dirty="0"/>
              <a:t>Genes &amp; Dev.)</a:t>
            </a:r>
            <a:r>
              <a:rPr lang="en-US" altLang="en-US" sz="2000" dirty="0"/>
              <a:t> </a:t>
            </a:r>
          </a:p>
          <a:p>
            <a:pPr>
              <a:lnSpc>
                <a:spcPct val="90000"/>
              </a:lnSpc>
            </a:pPr>
            <a:r>
              <a:rPr lang="en-US" altLang="en-US" sz="2000" u="sng" dirty="0">
                <a:latin typeface="Times New Roman" panose="02020603050405020304" pitchFamily="18" charset="0"/>
              </a:rPr>
              <a:t>Friedman, T.C.</a:t>
            </a:r>
            <a:r>
              <a:rPr lang="en-US" altLang="en-US" sz="2000" dirty="0">
                <a:latin typeface="Times New Roman" panose="02020603050405020304" pitchFamily="18" charset="0"/>
              </a:rPr>
              <a:t> (2006) An Update on the Overnight Dexamethasone Suppression Test for the Diagnosis of Cushing’s Syndrome: Limitations in Patients with Mild and/or Episodic Hypercortisolism. Experimental and Clinical Endocrinology and Diabetes 216: 356-360.</a:t>
            </a:r>
          </a:p>
        </p:txBody>
      </p:sp>
    </p:spTree>
    <p:extLst>
      <p:ext uri="{BB962C8B-B14F-4D97-AF65-F5344CB8AC3E}">
        <p14:creationId xmlns:p14="http://schemas.microsoft.com/office/powerpoint/2010/main" val="291308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B229E880-7A92-334C-87D3-9F471A23C52B}"/>
              </a:ext>
            </a:extLst>
          </p:cNvPr>
          <p:cNvSpPr>
            <a:spLocks noChangeArrowheads="1"/>
          </p:cNvSpPr>
          <p:nvPr/>
        </p:nvSpPr>
        <p:spPr bwMode="auto">
          <a:xfrm>
            <a:off x="1879909" y="323274"/>
            <a:ext cx="59759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3600" b="1" dirty="0">
                <a:solidFill>
                  <a:srgbClr val="FFC000"/>
                </a:solidFill>
                <a:latin typeface="+mn-lt"/>
              </a:rPr>
              <a:t>Overnight dexamethasone test</a:t>
            </a:r>
            <a:endParaRPr lang="en-US" altLang="en-US" sz="3600" dirty="0">
              <a:solidFill>
                <a:srgbClr val="FFC000"/>
              </a:solidFill>
              <a:latin typeface="+mn-lt"/>
            </a:endParaRPr>
          </a:p>
        </p:txBody>
      </p:sp>
      <p:sp>
        <p:nvSpPr>
          <p:cNvPr id="22535" name="Rectangle 7">
            <a:extLst>
              <a:ext uri="{FF2B5EF4-FFF2-40B4-BE49-F238E27FC236}">
                <a16:creationId xmlns:a16="http://schemas.microsoft.com/office/drawing/2014/main" id="{BED5A3C1-2A36-614E-BD36-E2B1ACDE8AE8}"/>
              </a:ext>
            </a:extLst>
          </p:cNvPr>
          <p:cNvSpPr>
            <a:spLocks noChangeArrowheads="1"/>
          </p:cNvSpPr>
          <p:nvPr/>
        </p:nvSpPr>
        <p:spPr bwMode="auto">
          <a:xfrm>
            <a:off x="2117725" y="6873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2540" name="Rectangle 12">
            <a:extLst>
              <a:ext uri="{FF2B5EF4-FFF2-40B4-BE49-F238E27FC236}">
                <a16:creationId xmlns:a16="http://schemas.microsoft.com/office/drawing/2014/main" id="{512F1CA8-7430-8044-9777-AB722762B375}"/>
              </a:ext>
            </a:extLst>
          </p:cNvPr>
          <p:cNvSpPr>
            <a:spLocks noChangeArrowheads="1"/>
          </p:cNvSpPr>
          <p:nvPr/>
        </p:nvSpPr>
        <p:spPr bwMode="auto">
          <a:xfrm>
            <a:off x="4204262" y="5345870"/>
            <a:ext cx="1170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b="1" dirty="0"/>
              <a:t>Patient #</a:t>
            </a:r>
            <a:endParaRPr lang="en-US" altLang="en-US" dirty="0"/>
          </a:p>
        </p:txBody>
      </p:sp>
      <p:sp>
        <p:nvSpPr>
          <p:cNvPr id="22541" name="Rectangle 13">
            <a:extLst>
              <a:ext uri="{FF2B5EF4-FFF2-40B4-BE49-F238E27FC236}">
                <a16:creationId xmlns:a16="http://schemas.microsoft.com/office/drawing/2014/main" id="{B297FFE2-C782-4642-8F56-0A4B734BBC77}"/>
              </a:ext>
            </a:extLst>
          </p:cNvPr>
          <p:cNvSpPr>
            <a:spLocks noChangeArrowheads="1"/>
          </p:cNvSpPr>
          <p:nvPr/>
        </p:nvSpPr>
        <p:spPr bwMode="auto">
          <a:xfrm>
            <a:off x="2095500" y="685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2542" name="Text Box 14">
            <a:extLst>
              <a:ext uri="{FF2B5EF4-FFF2-40B4-BE49-F238E27FC236}">
                <a16:creationId xmlns:a16="http://schemas.microsoft.com/office/drawing/2014/main" id="{4E319457-362A-B146-8DEE-3BDDC4AF0CF6}"/>
              </a:ext>
            </a:extLst>
          </p:cNvPr>
          <p:cNvSpPr txBox="1">
            <a:spLocks noChangeArrowheads="1"/>
          </p:cNvSpPr>
          <p:nvPr/>
        </p:nvSpPr>
        <p:spPr bwMode="auto">
          <a:xfrm rot="16200000">
            <a:off x="494021" y="2916682"/>
            <a:ext cx="2405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a:t>0800 h cortisol (</a:t>
            </a:r>
            <a:r>
              <a:rPr lang="en-US" altLang="en-US" sz="1800" b="1">
                <a:sym typeface="Symbol" pitchFamily="2" charset="2"/>
              </a:rPr>
              <a:t>g/dL)</a:t>
            </a:r>
            <a:endParaRPr lang="en-US" altLang="en-US" sz="1800" b="1"/>
          </a:p>
        </p:txBody>
      </p:sp>
      <p:graphicFrame>
        <p:nvGraphicFramePr>
          <p:cNvPr id="22543" name="Object 15">
            <a:extLst>
              <a:ext uri="{FF2B5EF4-FFF2-40B4-BE49-F238E27FC236}">
                <a16:creationId xmlns:a16="http://schemas.microsoft.com/office/drawing/2014/main" id="{ECECE972-C818-BB49-B1AB-98C257863933}"/>
              </a:ext>
            </a:extLst>
          </p:cNvPr>
          <p:cNvGraphicFramePr>
            <a:graphicFrameLocks noChangeAspect="1"/>
          </p:cNvGraphicFramePr>
          <p:nvPr>
            <p:extLst>
              <p:ext uri="{D42A27DB-BD31-4B8C-83A1-F6EECF244321}">
                <p14:modId xmlns:p14="http://schemas.microsoft.com/office/powerpoint/2010/main" val="1049121620"/>
              </p:ext>
            </p:extLst>
          </p:nvPr>
        </p:nvGraphicFramePr>
        <p:xfrm>
          <a:off x="2252431" y="2093914"/>
          <a:ext cx="3903663" cy="2663825"/>
        </p:xfrm>
        <a:graphic>
          <a:graphicData uri="http://schemas.openxmlformats.org/presentationml/2006/ole">
            <mc:AlternateContent xmlns:mc="http://schemas.openxmlformats.org/markup-compatibility/2006">
              <mc:Choice xmlns:v="urn:schemas-microsoft-com:vml" Requires="v">
                <p:oleObj spid="_x0000_s141329" name="Worksheet" r:id="rId3" imgW="17348200" imgH="11836400" progId="Excel.Sheet.8">
                  <p:embed/>
                </p:oleObj>
              </mc:Choice>
              <mc:Fallback>
                <p:oleObj name="Worksheet" r:id="rId3" imgW="17348200" imgH="11836400" progId="Excel.Sheet.8">
                  <p:embed/>
                  <p:pic>
                    <p:nvPicPr>
                      <p:cNvPr id="22543" name="Object 15">
                        <a:extLst>
                          <a:ext uri="{FF2B5EF4-FFF2-40B4-BE49-F238E27FC236}">
                            <a16:creationId xmlns:a16="http://schemas.microsoft.com/office/drawing/2014/main" id="{ECECE972-C818-BB49-B1AB-98C257863933}"/>
                          </a:ext>
                        </a:extLst>
                      </p:cNvPr>
                      <p:cNvPicPr>
                        <a:picLocks noChangeAspect="1" noChangeArrowheads="1"/>
                      </p:cNvPicPr>
                      <p:nvPr/>
                    </p:nvPicPr>
                    <p:blipFill>
                      <a:blip r:embed="rId4"/>
                      <a:srcRect/>
                      <a:stretch>
                        <a:fillRect/>
                      </a:stretch>
                    </p:blipFill>
                    <p:spPr bwMode="auto">
                      <a:xfrm>
                        <a:off x="2252431" y="2093914"/>
                        <a:ext cx="3903663" cy="266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5" name="Line 17">
            <a:extLst>
              <a:ext uri="{FF2B5EF4-FFF2-40B4-BE49-F238E27FC236}">
                <a16:creationId xmlns:a16="http://schemas.microsoft.com/office/drawing/2014/main" id="{A447F6C7-E4A1-4240-B11D-9E4598750962}"/>
              </a:ext>
            </a:extLst>
          </p:cNvPr>
          <p:cNvSpPr>
            <a:spLocks noChangeShapeType="1"/>
          </p:cNvSpPr>
          <p:nvPr/>
        </p:nvSpPr>
        <p:spPr bwMode="auto">
          <a:xfrm>
            <a:off x="2475914" y="3713868"/>
            <a:ext cx="3680180" cy="120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6" name="Line 18">
            <a:extLst>
              <a:ext uri="{FF2B5EF4-FFF2-40B4-BE49-F238E27FC236}">
                <a16:creationId xmlns:a16="http://schemas.microsoft.com/office/drawing/2014/main" id="{163FA269-CC4A-2846-A1BC-69231AC4FD71}"/>
              </a:ext>
            </a:extLst>
          </p:cNvPr>
          <p:cNvSpPr>
            <a:spLocks noChangeShapeType="1"/>
          </p:cNvSpPr>
          <p:nvPr/>
        </p:nvSpPr>
        <p:spPr bwMode="auto">
          <a:xfrm>
            <a:off x="2475914" y="4302571"/>
            <a:ext cx="3680180" cy="0"/>
          </a:xfrm>
          <a:prstGeom prst="line">
            <a:avLst/>
          </a:prstGeom>
          <a:noFill/>
          <a:ln w="25400">
            <a:solidFill>
              <a:schemeClr val="tx2"/>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50743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r>
              <a:rPr lang="en-US" altLang="en-US" sz="2400" dirty="0"/>
              <a:t>Conclusion: test useless for excluding Cushing’s syndrome.</a:t>
            </a:r>
          </a:p>
          <a:p>
            <a:pPr>
              <a:lnSpc>
                <a:spcPct val="90000"/>
              </a:lnSpc>
            </a:pPr>
            <a:r>
              <a:rPr lang="en-US" altLang="en-US" sz="2400" dirty="0"/>
              <a:t>If someone has a high value after dexamethasone, may help with the diagnosis of Cushing’s syndrome, but those patients usually are severe and can be diagnosed anyway</a:t>
            </a:r>
          </a:p>
          <a:p>
            <a:pPr>
              <a:lnSpc>
                <a:spcPct val="90000"/>
              </a:lnSpc>
            </a:pPr>
            <a:r>
              <a:rPr lang="en-US" altLang="en-US" sz="2400" dirty="0"/>
              <a:t>If patient suppresses to overnight dexamethasone, adrenal adenoma or ectopic is unlikely.</a:t>
            </a:r>
          </a:p>
          <a:p>
            <a:pPr>
              <a:lnSpc>
                <a:spcPct val="90000"/>
              </a:lnSpc>
            </a:pPr>
            <a:r>
              <a:rPr lang="en-US" altLang="en-US" sz="2400" dirty="0"/>
              <a:t>I am now doing a prospective study using 0.25 mg of overnight dexamethasone, 1 mg of dexamethasone and the 2 mg/2 day dexamethasone test.</a:t>
            </a:r>
          </a:p>
        </p:txBody>
      </p:sp>
    </p:spTree>
    <p:extLst>
      <p:ext uri="{BB962C8B-B14F-4D97-AF65-F5344CB8AC3E}">
        <p14:creationId xmlns:p14="http://schemas.microsoft.com/office/powerpoint/2010/main" val="376881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endParaRPr lang="en-US" altLang="en-US" sz="2400" dirty="0"/>
          </a:p>
        </p:txBody>
      </p:sp>
      <p:pic>
        <p:nvPicPr>
          <p:cNvPr id="3" name="Picture 2">
            <a:extLst>
              <a:ext uri="{FF2B5EF4-FFF2-40B4-BE49-F238E27FC236}">
                <a16:creationId xmlns:a16="http://schemas.microsoft.com/office/drawing/2014/main" id="{A4BE0A09-1116-CD4D-8738-E3CE9F3CFE37}"/>
              </a:ext>
            </a:extLst>
          </p:cNvPr>
          <p:cNvPicPr>
            <a:picLocks noChangeAspect="1"/>
          </p:cNvPicPr>
          <p:nvPr/>
        </p:nvPicPr>
        <p:blipFill rotWithShape="1">
          <a:blip r:embed="rId3"/>
          <a:srcRect l="5744" t="21520" r="9060" b="24564"/>
          <a:stretch/>
        </p:blipFill>
        <p:spPr>
          <a:xfrm>
            <a:off x="590842" y="1597855"/>
            <a:ext cx="8764173" cy="3466514"/>
          </a:xfrm>
          <a:prstGeom prst="rect">
            <a:avLst/>
          </a:prstGeom>
        </p:spPr>
      </p:pic>
    </p:spTree>
    <p:extLst>
      <p:ext uri="{BB962C8B-B14F-4D97-AF65-F5344CB8AC3E}">
        <p14:creationId xmlns:p14="http://schemas.microsoft.com/office/powerpoint/2010/main" val="34622542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r>
              <a:rPr lang="en-US" sz="2400" dirty="0"/>
              <a:t>The objective of the current study was to determine the sensitivity and specificity of a 0.25 mg overnight DEX suppression test, the standard 1 mg overnight DEX suppression test and the two-day low-dose (Liddle test) DEX suppression test with and without correction for DEX levels in patients evaluated for mild and/or periodic Cushing’s syndrome. </a:t>
            </a:r>
          </a:p>
          <a:p>
            <a:pPr>
              <a:lnSpc>
                <a:spcPct val="90000"/>
              </a:lnSpc>
            </a:pPr>
            <a:r>
              <a:rPr lang="en-US" sz="2400" dirty="0"/>
              <a:t>Thirty patients determined to have Cushing’s syndrome by biochemical testing and 14 patients determined not to have the condition had the 0.25 mg and standard 1 mg overnight DEX suppression test and the two-day low-dose DEX suppression tests.</a:t>
            </a:r>
            <a:endParaRPr lang="en-US" altLang="en-US" sz="2400" dirty="0"/>
          </a:p>
        </p:txBody>
      </p:sp>
    </p:spTree>
    <p:extLst>
      <p:ext uri="{BB962C8B-B14F-4D97-AF65-F5344CB8AC3E}">
        <p14:creationId xmlns:p14="http://schemas.microsoft.com/office/powerpoint/2010/main" val="1461000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239151" y="1597855"/>
            <a:ext cx="9720775" cy="4114800"/>
          </a:xfrm>
        </p:spPr>
        <p:txBody>
          <a:bodyPr/>
          <a:lstStyle/>
          <a:p>
            <a:r>
              <a:rPr lang="en-US" sz="2400" dirty="0"/>
              <a:t>Our results show that morning serum cortisol and cortisol/DEX ratios following a 1 mg overnight dexamethasone suppression test were similar in patients with Cushing’s syndrome and those not having Cushing’s syndrome.</a:t>
            </a:r>
          </a:p>
          <a:p>
            <a:r>
              <a:rPr lang="en-US" sz="2400" dirty="0"/>
              <a:t>However, a morning cortisol value above 7.6 </a:t>
            </a:r>
            <a:r>
              <a:rPr lang="en-US" sz="2400" dirty="0" err="1"/>
              <a:t>μg</a:t>
            </a:r>
            <a:r>
              <a:rPr lang="en-US" sz="2400" dirty="0"/>
              <a:t>/</a:t>
            </a:r>
            <a:r>
              <a:rPr lang="en-US" sz="2400" dirty="0" err="1"/>
              <a:t>dL</a:t>
            </a:r>
            <a:r>
              <a:rPr lang="en-US" sz="2400" dirty="0"/>
              <a:t> following a dose of DEX of 0.25 mg was found in 12 patients with Cushing’s syndrome and none in those not having Cushing’s syndrome, suggesting that a high cortisol value after this low dose of dexamethasone can indicate that further testing for Cushing’s syndrome is warranted.</a:t>
            </a:r>
          </a:p>
          <a:p>
            <a:r>
              <a:rPr lang="en-US" sz="2400" dirty="0"/>
              <a:t>Our data suggests that the traditional 1 mg overnight or the 2 mg-2 day DEX suppression testing should no longer be used as a screening test in patients who could have mild and/or periodic Cushing’s syndrome, while the 0.25 mg dose of DEX may pick up some patients with mild Cushing’s syndrome.</a:t>
            </a:r>
          </a:p>
        </p:txBody>
      </p:sp>
    </p:spTree>
    <p:extLst>
      <p:ext uri="{BB962C8B-B14F-4D97-AF65-F5344CB8AC3E}">
        <p14:creationId xmlns:p14="http://schemas.microsoft.com/office/powerpoint/2010/main" val="2057810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239479"/>
            <a:ext cx="7772400" cy="1143000"/>
          </a:xfrm>
        </p:spPr>
        <p:txBody>
          <a:bodyPr/>
          <a:lstStyle/>
          <a:p>
            <a:r>
              <a:rPr lang="en-US" altLang="en-US" sz="3200"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endParaRPr lang="en-US" altLang="en-US" sz="2400" dirty="0"/>
          </a:p>
        </p:txBody>
      </p:sp>
      <p:pic>
        <p:nvPicPr>
          <p:cNvPr id="3" name="Picture 2">
            <a:extLst>
              <a:ext uri="{FF2B5EF4-FFF2-40B4-BE49-F238E27FC236}">
                <a16:creationId xmlns:a16="http://schemas.microsoft.com/office/drawing/2014/main" id="{A9FC4663-541E-A845-971C-44B26BD0801B}"/>
              </a:ext>
            </a:extLst>
          </p:cNvPr>
          <p:cNvPicPr>
            <a:picLocks noChangeAspect="1"/>
          </p:cNvPicPr>
          <p:nvPr/>
        </p:nvPicPr>
        <p:blipFill>
          <a:blip r:embed="rId2"/>
          <a:stretch>
            <a:fillRect/>
          </a:stretch>
        </p:blipFill>
        <p:spPr>
          <a:xfrm>
            <a:off x="752621" y="1072990"/>
            <a:ext cx="8781757" cy="4939739"/>
          </a:xfrm>
          <a:prstGeom prst="rect">
            <a:avLst/>
          </a:prstGeom>
        </p:spPr>
      </p:pic>
    </p:spTree>
    <p:extLst>
      <p:ext uri="{BB962C8B-B14F-4D97-AF65-F5344CB8AC3E}">
        <p14:creationId xmlns:p14="http://schemas.microsoft.com/office/powerpoint/2010/main" val="56075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A5C76B9-8131-2343-9FD5-EF4D2F5B4C1A}"/>
              </a:ext>
            </a:extLst>
          </p:cNvPr>
          <p:cNvSpPr>
            <a:spLocks noGrp="1" noChangeArrowheads="1"/>
          </p:cNvSpPr>
          <p:nvPr>
            <p:ph type="title"/>
          </p:nvPr>
        </p:nvSpPr>
        <p:spPr/>
        <p:txBody>
          <a:bodyPr/>
          <a:lstStyle/>
          <a:p>
            <a:r>
              <a:rPr lang="en-US" altLang="en-US" dirty="0"/>
              <a:t>Need to Distinguish Early or Mild Cushing’s from Other Diseases</a:t>
            </a:r>
          </a:p>
        </p:txBody>
      </p:sp>
      <p:sp>
        <p:nvSpPr>
          <p:cNvPr id="73731" name="Rectangle 3">
            <a:extLst>
              <a:ext uri="{FF2B5EF4-FFF2-40B4-BE49-F238E27FC236}">
                <a16:creationId xmlns:a16="http://schemas.microsoft.com/office/drawing/2014/main" id="{9082EC14-4323-FF47-AAF1-430E887198BE}"/>
              </a:ext>
            </a:extLst>
          </p:cNvPr>
          <p:cNvSpPr>
            <a:spLocks noGrp="1" noChangeArrowheads="1"/>
          </p:cNvSpPr>
          <p:nvPr>
            <p:ph type="body" idx="1"/>
          </p:nvPr>
        </p:nvSpPr>
        <p:spPr>
          <a:xfrm>
            <a:off x="1409700" y="2514600"/>
            <a:ext cx="7772400" cy="4114800"/>
          </a:xfrm>
        </p:spPr>
        <p:txBody>
          <a:bodyPr/>
          <a:lstStyle/>
          <a:p>
            <a:pPr>
              <a:lnSpc>
                <a:spcPct val="90000"/>
              </a:lnSpc>
            </a:pPr>
            <a:r>
              <a:rPr lang="en-US" altLang="en-US" sz="2800"/>
              <a:t>Cushing’s is considered rare, but may not be that rare.</a:t>
            </a:r>
          </a:p>
          <a:p>
            <a:pPr>
              <a:lnSpc>
                <a:spcPct val="90000"/>
              </a:lnSpc>
            </a:pPr>
            <a:r>
              <a:rPr lang="en-US" altLang="en-US" sz="2800"/>
              <a:t>It is vastly under diagnosed.</a:t>
            </a:r>
          </a:p>
          <a:p>
            <a:pPr>
              <a:lnSpc>
                <a:spcPct val="90000"/>
              </a:lnSpc>
            </a:pPr>
            <a:r>
              <a:rPr lang="en-US" altLang="en-US" sz="2800"/>
              <a:t>Other diseases that have some symptoms/signs in common with Cushing’s (PCOS or Metabolic Syndrome) are more common, but present differently from Cushing’s. The treatment is different for these other diseases</a:t>
            </a:r>
          </a:p>
          <a:p>
            <a:pPr>
              <a:lnSpc>
                <a:spcPct val="90000"/>
              </a:lnSpc>
            </a:pPr>
            <a:r>
              <a:rPr lang="en-US" altLang="en-US" sz="2800"/>
              <a:t>Thus, a strategy needs to be developed to diagnose Cushing’s syndrome.</a:t>
            </a:r>
          </a:p>
        </p:txBody>
      </p:sp>
    </p:spTree>
    <p:extLst>
      <p:ext uri="{BB962C8B-B14F-4D97-AF65-F5344CB8AC3E}">
        <p14:creationId xmlns:p14="http://schemas.microsoft.com/office/powerpoint/2010/main" val="3862898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239479"/>
            <a:ext cx="7772400" cy="1143000"/>
          </a:xfrm>
        </p:spPr>
        <p:txBody>
          <a:bodyPr/>
          <a:lstStyle/>
          <a:p>
            <a:r>
              <a:rPr lang="en-US" altLang="en-US" sz="3200"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endParaRPr lang="en-US" altLang="en-US" sz="2400" dirty="0"/>
          </a:p>
        </p:txBody>
      </p:sp>
      <p:pic>
        <p:nvPicPr>
          <p:cNvPr id="4" name="Picture 3">
            <a:extLst>
              <a:ext uri="{FF2B5EF4-FFF2-40B4-BE49-F238E27FC236}">
                <a16:creationId xmlns:a16="http://schemas.microsoft.com/office/drawing/2014/main" id="{D477AD8F-4DFC-444A-B1FE-B5B125A2CE33}"/>
              </a:ext>
            </a:extLst>
          </p:cNvPr>
          <p:cNvPicPr>
            <a:picLocks noChangeAspect="1"/>
          </p:cNvPicPr>
          <p:nvPr/>
        </p:nvPicPr>
        <p:blipFill>
          <a:blip r:embed="rId2"/>
          <a:stretch>
            <a:fillRect/>
          </a:stretch>
        </p:blipFill>
        <p:spPr>
          <a:xfrm>
            <a:off x="596119" y="1130469"/>
            <a:ext cx="9029700" cy="5079207"/>
          </a:xfrm>
          <a:prstGeom prst="rect">
            <a:avLst/>
          </a:prstGeom>
        </p:spPr>
      </p:pic>
    </p:spTree>
    <p:extLst>
      <p:ext uri="{BB962C8B-B14F-4D97-AF65-F5344CB8AC3E}">
        <p14:creationId xmlns:p14="http://schemas.microsoft.com/office/powerpoint/2010/main" val="3438760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239479"/>
            <a:ext cx="7772400" cy="1143000"/>
          </a:xfrm>
        </p:spPr>
        <p:txBody>
          <a:bodyPr/>
          <a:lstStyle/>
          <a:p>
            <a:r>
              <a:rPr lang="en-US" altLang="en-US" sz="3200" dirty="0">
                <a:solidFill>
                  <a:srgbClr val="FFC000"/>
                </a:solidFill>
              </a:rPr>
              <a:t>Very Low Overnight dexamethasone test</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1257300" y="1597855"/>
            <a:ext cx="7772400" cy="4114800"/>
          </a:xfrm>
        </p:spPr>
        <p:txBody>
          <a:bodyPr/>
          <a:lstStyle/>
          <a:p>
            <a:pPr>
              <a:lnSpc>
                <a:spcPct val="90000"/>
              </a:lnSpc>
            </a:pPr>
            <a:endParaRPr lang="en-US" altLang="en-US" sz="2400" dirty="0"/>
          </a:p>
        </p:txBody>
      </p:sp>
      <p:pic>
        <p:nvPicPr>
          <p:cNvPr id="3" name="Picture 2">
            <a:extLst>
              <a:ext uri="{FF2B5EF4-FFF2-40B4-BE49-F238E27FC236}">
                <a16:creationId xmlns:a16="http://schemas.microsoft.com/office/drawing/2014/main" id="{DA2A9D0D-30F6-1A4C-AD79-48A3FB1E8326}"/>
              </a:ext>
            </a:extLst>
          </p:cNvPr>
          <p:cNvPicPr>
            <a:picLocks noChangeAspect="1"/>
          </p:cNvPicPr>
          <p:nvPr/>
        </p:nvPicPr>
        <p:blipFill>
          <a:blip r:embed="rId2"/>
          <a:stretch>
            <a:fillRect/>
          </a:stretch>
        </p:blipFill>
        <p:spPr>
          <a:xfrm>
            <a:off x="1083212" y="1376617"/>
            <a:ext cx="8838028" cy="4971391"/>
          </a:xfrm>
          <a:prstGeom prst="rect">
            <a:avLst/>
          </a:prstGeom>
        </p:spPr>
      </p:pic>
    </p:spTree>
    <p:extLst>
      <p:ext uri="{BB962C8B-B14F-4D97-AF65-F5344CB8AC3E}">
        <p14:creationId xmlns:p14="http://schemas.microsoft.com/office/powerpoint/2010/main" val="6265558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80F2ACE8-3ACE-F74A-B910-D7F3BC8C960B}"/>
              </a:ext>
            </a:extLst>
          </p:cNvPr>
          <p:cNvSpPr>
            <a:spLocks noGrp="1" noChangeArrowheads="1"/>
          </p:cNvSpPr>
          <p:nvPr>
            <p:ph type="title"/>
          </p:nvPr>
        </p:nvSpPr>
        <p:spPr>
          <a:xfrm>
            <a:off x="1257300" y="454855"/>
            <a:ext cx="7772400" cy="1143000"/>
          </a:xfrm>
        </p:spPr>
        <p:txBody>
          <a:bodyPr/>
          <a:lstStyle/>
          <a:p>
            <a:r>
              <a:rPr lang="en-US" altLang="en-US" dirty="0">
                <a:solidFill>
                  <a:srgbClr val="FFC000"/>
                </a:solidFill>
              </a:rPr>
              <a:t>Very Low Overnight dexamethasone test: Conclusions</a:t>
            </a:r>
          </a:p>
        </p:txBody>
      </p:sp>
      <p:sp>
        <p:nvSpPr>
          <p:cNvPr id="119811" name="Rectangle 3">
            <a:extLst>
              <a:ext uri="{FF2B5EF4-FFF2-40B4-BE49-F238E27FC236}">
                <a16:creationId xmlns:a16="http://schemas.microsoft.com/office/drawing/2014/main" id="{08085DB8-0CB3-E84B-90B2-357F06D4CC71}"/>
              </a:ext>
            </a:extLst>
          </p:cNvPr>
          <p:cNvSpPr>
            <a:spLocks noGrp="1" noChangeArrowheads="1"/>
          </p:cNvSpPr>
          <p:nvPr>
            <p:ph type="body" idx="1"/>
          </p:nvPr>
        </p:nvSpPr>
        <p:spPr>
          <a:xfrm>
            <a:off x="239151" y="1597855"/>
            <a:ext cx="9720775" cy="4114800"/>
          </a:xfrm>
        </p:spPr>
        <p:txBody>
          <a:bodyPr/>
          <a:lstStyle/>
          <a:p>
            <a:r>
              <a:rPr lang="en-US" sz="2400" dirty="0"/>
              <a:t>In conclusion, our paper provides evidence that suppressibility to the 1 mg overnight or 2 mg-two day DEX test should not be used to exclude patients suspected of having mild or episodic Cushing’s syndrome. </a:t>
            </a:r>
          </a:p>
          <a:p>
            <a:r>
              <a:rPr lang="en-US" sz="2400" dirty="0"/>
              <a:t>A high cortisol value following the 0.25 mg DEX test suggest that the patient may have Cushing’s syndrome and should be evaluated further.</a:t>
            </a:r>
          </a:p>
          <a:p>
            <a:r>
              <a:rPr lang="en-US" sz="2400" dirty="0"/>
              <a:t>Patients suspected of Cushing’s syndrome should be screened with other tests such as nighttime serum or salivary cortisol measurements or UFC.</a:t>
            </a:r>
          </a:p>
          <a:p>
            <a:r>
              <a:rPr lang="en-US" sz="2400" dirty="0"/>
              <a:t>Evaluation of the 0.25 mg overnight DEX test in a larger number of patients with mild Cushing’s syndrome as well as those in whom Cushing’s syndrome was excluded may yield discrimination between the two conditions.</a:t>
            </a:r>
          </a:p>
        </p:txBody>
      </p:sp>
    </p:spTree>
    <p:extLst>
      <p:ext uri="{BB962C8B-B14F-4D97-AF65-F5344CB8AC3E}">
        <p14:creationId xmlns:p14="http://schemas.microsoft.com/office/powerpoint/2010/main" val="840185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17FA2D7C-5FB0-6341-B134-B246DB06739F}"/>
              </a:ext>
            </a:extLst>
          </p:cNvPr>
          <p:cNvSpPr>
            <a:spLocks noGrp="1" noChangeArrowheads="1"/>
          </p:cNvSpPr>
          <p:nvPr>
            <p:ph type="title"/>
          </p:nvPr>
        </p:nvSpPr>
        <p:spPr/>
        <p:txBody>
          <a:bodyPr/>
          <a:lstStyle/>
          <a:p>
            <a:r>
              <a:rPr lang="en-US" altLang="en-US" dirty="0">
                <a:solidFill>
                  <a:srgbClr val="FFC000"/>
                </a:solidFill>
              </a:rPr>
              <a:t>Dexamethasone-CRH  test</a:t>
            </a:r>
          </a:p>
        </p:txBody>
      </p:sp>
      <p:sp>
        <p:nvSpPr>
          <p:cNvPr id="133123" name="Rectangle 3">
            <a:extLst>
              <a:ext uri="{FF2B5EF4-FFF2-40B4-BE49-F238E27FC236}">
                <a16:creationId xmlns:a16="http://schemas.microsoft.com/office/drawing/2014/main" id="{007A6AD9-B3F9-4C48-BEE8-BBD89D4BC388}"/>
              </a:ext>
            </a:extLst>
          </p:cNvPr>
          <p:cNvSpPr>
            <a:spLocks noGrp="1" noChangeArrowheads="1"/>
          </p:cNvSpPr>
          <p:nvPr>
            <p:ph type="body" idx="1"/>
          </p:nvPr>
        </p:nvSpPr>
        <p:spPr/>
        <p:txBody>
          <a:bodyPr/>
          <a:lstStyle/>
          <a:p>
            <a:pPr lvl="2" algn="just">
              <a:lnSpc>
                <a:spcPct val="90000"/>
              </a:lnSpc>
            </a:pPr>
            <a:r>
              <a:rPr lang="en-US" altLang="en-US" sz="2000" dirty="0"/>
              <a:t>Patients with pseudo-Cushing’s states show a diminished response to exogenous CRH and a greater inhibition of cortisol production by glucocorticoids than patients with Cushing’s syndrome.</a:t>
            </a:r>
          </a:p>
          <a:p>
            <a:pPr lvl="2" algn="just">
              <a:lnSpc>
                <a:spcPct val="90000"/>
              </a:lnSpc>
            </a:pPr>
            <a:r>
              <a:rPr lang="en-US" altLang="en-US" sz="2000" dirty="0"/>
              <a:t>	</a:t>
            </a:r>
            <a:r>
              <a:rPr lang="en-US" altLang="en-US" sz="2000" dirty="0" err="1"/>
              <a:t>Yanovski</a:t>
            </a:r>
            <a:r>
              <a:rPr lang="en-US" altLang="en-US" sz="2000" dirty="0"/>
              <a:t> et al. (JAMA 1993, 269:2232-2238) studied 39 patients with surgery confirmed Cushing’s syndrome and 19 patients with pseudo-Cushing states.  Both groups of patients had UFC between 90-360 </a:t>
            </a:r>
            <a:r>
              <a:rPr lang="en-US" altLang="en-US" sz="2000" dirty="0" err="1"/>
              <a:t>ug</a:t>
            </a:r>
            <a:r>
              <a:rPr lang="en-US" altLang="en-US" sz="2000" dirty="0"/>
              <a:t>/day (</a:t>
            </a:r>
            <a:r>
              <a:rPr lang="en-US" altLang="en-US" sz="2000" dirty="0" err="1"/>
              <a:t>nl</a:t>
            </a:r>
            <a:r>
              <a:rPr lang="en-US" altLang="en-US" sz="2000" dirty="0"/>
              <a:t> 20-100 </a:t>
            </a:r>
            <a:r>
              <a:rPr lang="en-US" altLang="en-US" sz="2000" dirty="0" err="1"/>
              <a:t>ug</a:t>
            </a:r>
            <a:r>
              <a:rPr lang="en-US" altLang="en-US" sz="2000" dirty="0"/>
              <a:t>/day).</a:t>
            </a:r>
          </a:p>
          <a:p>
            <a:pPr lvl="2" algn="just">
              <a:lnSpc>
                <a:spcPct val="90000"/>
              </a:lnSpc>
            </a:pPr>
            <a:r>
              <a:rPr lang="en-US" altLang="en-US" sz="2000" dirty="0"/>
              <a:t>	Dexamethasone (0.5 mg) is given every 6 hours for 8 doses, starting at noon.  The last dose is given at 6 A.M, 2 hours before the CRH test.  Ovine CRH (1 mg/kg) is then given at 8 A.M.  Plasma samples were analyzed for cortisol and ACTH at 4 basal time points (-15, -10, -5 and 0) and at 5, 15, 30, 45 and 60 minutes after </a:t>
            </a:r>
            <a:r>
              <a:rPr lang="en-US" altLang="en-US" sz="2000" dirty="0" err="1"/>
              <a:t>oCRH</a:t>
            </a:r>
            <a:r>
              <a:rPr lang="en-US" altLang="en-US" sz="2000" dirty="0"/>
              <a:t>.</a:t>
            </a:r>
          </a:p>
        </p:txBody>
      </p:sp>
    </p:spTree>
    <p:extLst>
      <p:ext uri="{BB962C8B-B14F-4D97-AF65-F5344CB8AC3E}">
        <p14:creationId xmlns:p14="http://schemas.microsoft.com/office/powerpoint/2010/main" val="2042889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31B2B9B-728A-E44B-9F00-58B74F7D494D}"/>
              </a:ext>
            </a:extLst>
          </p:cNvPr>
          <p:cNvSpPr>
            <a:spLocks noGrp="1" noChangeArrowheads="1"/>
          </p:cNvSpPr>
          <p:nvPr>
            <p:ph type="title"/>
          </p:nvPr>
        </p:nvSpPr>
        <p:spPr/>
        <p:txBody>
          <a:bodyPr/>
          <a:lstStyle/>
          <a:p>
            <a:r>
              <a:rPr lang="en-US" altLang="en-US"/>
              <a:t>Dexamethasone-CRH  test</a:t>
            </a:r>
          </a:p>
        </p:txBody>
      </p:sp>
      <p:sp>
        <p:nvSpPr>
          <p:cNvPr id="134147" name="Rectangle 3">
            <a:extLst>
              <a:ext uri="{FF2B5EF4-FFF2-40B4-BE49-F238E27FC236}">
                <a16:creationId xmlns:a16="http://schemas.microsoft.com/office/drawing/2014/main" id="{3DC91237-9F41-1D43-88D1-B9B315C206DA}"/>
              </a:ext>
            </a:extLst>
          </p:cNvPr>
          <p:cNvSpPr>
            <a:spLocks noGrp="1" noChangeArrowheads="1"/>
          </p:cNvSpPr>
          <p:nvPr>
            <p:ph type="body" idx="1"/>
          </p:nvPr>
        </p:nvSpPr>
        <p:spPr>
          <a:xfrm>
            <a:off x="582051" y="1752600"/>
            <a:ext cx="8077200" cy="4191000"/>
          </a:xfrm>
        </p:spPr>
        <p:txBody>
          <a:bodyPr/>
          <a:lstStyle/>
          <a:p>
            <a:pPr lvl="2" algn="just">
              <a:lnSpc>
                <a:spcPct val="90000"/>
              </a:lnSpc>
            </a:pPr>
            <a:endParaRPr lang="en-US" altLang="en-US" sz="2000" dirty="0"/>
          </a:p>
          <a:p>
            <a:pPr lvl="2" algn="just">
              <a:lnSpc>
                <a:spcPct val="90000"/>
              </a:lnSpc>
            </a:pPr>
            <a:r>
              <a:rPr lang="en-US" altLang="en-US" sz="2000" dirty="0"/>
              <a:t>Using a cutoff of 1.4 mg/</a:t>
            </a:r>
            <a:r>
              <a:rPr lang="en-US" altLang="en-US" sz="2000" dirty="0" err="1"/>
              <a:t>dL</a:t>
            </a:r>
            <a:r>
              <a:rPr lang="en-US" altLang="en-US" sz="2000" dirty="0"/>
              <a:t>, a plasma cortisol drawn 15 minutes after </a:t>
            </a:r>
            <a:r>
              <a:rPr lang="en-US" altLang="en-US" sz="2000" dirty="0" err="1"/>
              <a:t>oCRH</a:t>
            </a:r>
            <a:r>
              <a:rPr lang="en-US" altLang="en-US" sz="2000" dirty="0"/>
              <a:t> administration (following dexamethasone suppression) was able to completely separate patients with pseudo-Cushing states from those with Cushing syndrome.  This was much better than just performing a </a:t>
            </a:r>
            <a:r>
              <a:rPr lang="en-US" altLang="en-US" sz="2000" dirty="0" err="1"/>
              <a:t>oCRH</a:t>
            </a:r>
            <a:r>
              <a:rPr lang="en-US" altLang="en-US" sz="2000" dirty="0"/>
              <a:t> test or dexamethasone test alone.</a:t>
            </a:r>
          </a:p>
          <a:p>
            <a:pPr lvl="2" algn="just">
              <a:lnSpc>
                <a:spcPct val="90000"/>
              </a:lnSpc>
            </a:pPr>
            <a:r>
              <a:rPr lang="en-US" altLang="en-US" sz="2000" dirty="0"/>
              <a:t>Subsequently, many articles have shown the test is not full-proof</a:t>
            </a:r>
          </a:p>
          <a:p>
            <a:pPr lvl="2" algn="just">
              <a:lnSpc>
                <a:spcPct val="90000"/>
              </a:lnSpc>
            </a:pPr>
            <a:r>
              <a:rPr lang="en-US" altLang="en-US" sz="2000" dirty="0"/>
              <a:t>Timing is crucial.</a:t>
            </a:r>
          </a:p>
          <a:p>
            <a:pPr lvl="2" algn="just">
              <a:lnSpc>
                <a:spcPct val="90000"/>
              </a:lnSpc>
            </a:pPr>
            <a:r>
              <a:rPr lang="en-US" altLang="en-US" sz="2000" dirty="0"/>
              <a:t>Has not been tested in mild or periodic patients.</a:t>
            </a:r>
          </a:p>
          <a:p>
            <a:pPr lvl="2" algn="just">
              <a:lnSpc>
                <a:spcPct val="90000"/>
              </a:lnSpc>
            </a:pPr>
            <a:r>
              <a:rPr lang="en-US" altLang="en-US" sz="2000" dirty="0"/>
              <a:t>The </a:t>
            </a:r>
            <a:r>
              <a:rPr lang="en-US" altLang="en-US" sz="2000" dirty="0" err="1"/>
              <a:t>dex</a:t>
            </a:r>
            <a:r>
              <a:rPr lang="en-US" altLang="en-US" sz="2000" dirty="0"/>
              <a:t>-CRH test is expensive and time consuming. I found that most of my patients with mild Cushing’s syndrome had low cortisol values following the test. </a:t>
            </a:r>
          </a:p>
          <a:p>
            <a:pPr lvl="2" algn="just">
              <a:lnSpc>
                <a:spcPct val="90000"/>
              </a:lnSpc>
            </a:pPr>
            <a:r>
              <a:rPr lang="en-US" altLang="en-US" sz="2000" dirty="0"/>
              <a:t>Cannot tell if a patients is in a high, so hard to plan when to perform test in those with episodic Cushing’s</a:t>
            </a:r>
          </a:p>
        </p:txBody>
      </p:sp>
    </p:spTree>
    <p:extLst>
      <p:ext uri="{BB962C8B-B14F-4D97-AF65-F5344CB8AC3E}">
        <p14:creationId xmlns:p14="http://schemas.microsoft.com/office/powerpoint/2010/main" val="3332512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072CF474-DF2C-6A48-AB3B-8AA7699D7450}"/>
              </a:ext>
            </a:extLst>
          </p:cNvPr>
          <p:cNvSpPr>
            <a:spLocks noGrp="1" noChangeArrowheads="1"/>
          </p:cNvSpPr>
          <p:nvPr>
            <p:ph type="title"/>
          </p:nvPr>
        </p:nvSpPr>
        <p:spPr>
          <a:xfrm>
            <a:off x="1181100" y="190500"/>
            <a:ext cx="7772400" cy="1143000"/>
          </a:xfrm>
        </p:spPr>
        <p:txBody>
          <a:bodyPr/>
          <a:lstStyle/>
          <a:p>
            <a:r>
              <a:rPr lang="en-US" altLang="en-US" sz="3200" dirty="0"/>
              <a:t>Role of Imaging for the diagnosis of Cushing’s</a:t>
            </a:r>
          </a:p>
        </p:txBody>
      </p:sp>
      <p:sp>
        <p:nvSpPr>
          <p:cNvPr id="154627" name="Rectangle 3">
            <a:extLst>
              <a:ext uri="{FF2B5EF4-FFF2-40B4-BE49-F238E27FC236}">
                <a16:creationId xmlns:a16="http://schemas.microsoft.com/office/drawing/2014/main" id="{E299E84E-BBCF-A048-8221-FBD76780EE97}"/>
              </a:ext>
            </a:extLst>
          </p:cNvPr>
          <p:cNvSpPr>
            <a:spLocks noGrp="1" noChangeArrowheads="1"/>
          </p:cNvSpPr>
          <p:nvPr>
            <p:ph type="body" idx="1"/>
          </p:nvPr>
        </p:nvSpPr>
        <p:spPr>
          <a:xfrm>
            <a:off x="1104900" y="1384300"/>
            <a:ext cx="7772400" cy="4114800"/>
          </a:xfrm>
        </p:spPr>
        <p:txBody>
          <a:bodyPr/>
          <a:lstStyle/>
          <a:p>
            <a:r>
              <a:rPr lang="en-US" altLang="en-US" sz="2800"/>
              <a:t>Most of the patients I see have pituitary Cushing’s disease.</a:t>
            </a:r>
          </a:p>
          <a:p>
            <a:r>
              <a:rPr lang="en-US" altLang="en-US" sz="2800"/>
              <a:t>3T MRIs are high quality; most pituitary tumors are seen on MRI. </a:t>
            </a:r>
          </a:p>
          <a:p>
            <a:r>
              <a:rPr lang="en-US" altLang="en-US" sz="2800"/>
              <a:t>Patients can have incidentalomas, so a tumor doesn</a:t>
            </a:r>
            <a:r>
              <a:rPr lang="fr-FR" altLang="en-US" sz="2800"/>
              <a:t>’</a:t>
            </a:r>
            <a:r>
              <a:rPr lang="en-US" altLang="ja-JP" sz="2800"/>
              <a:t>t make the diagnosis of Cushing</a:t>
            </a:r>
            <a:r>
              <a:rPr lang="en-US" altLang="en-US" sz="2800"/>
              <a:t>’</a:t>
            </a:r>
            <a:r>
              <a:rPr lang="en-US" altLang="ja-JP" sz="2800"/>
              <a:t>s, but does give an important piece of information.</a:t>
            </a:r>
          </a:p>
          <a:p>
            <a:r>
              <a:rPr lang="en-US" altLang="en-US" sz="2800"/>
              <a:t>A negative MRI in a patient that has a normal or mildly elevated ACTH pretty much excludes Cushing’s (low ACTH=adrenal Cushing’s, high ACTH=ectopic)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462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462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462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4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4EC9683-A373-134D-9421-45447BDB9B5D}"/>
              </a:ext>
            </a:extLst>
          </p:cNvPr>
          <p:cNvSpPr>
            <a:spLocks noGrp="1" noChangeArrowheads="1"/>
          </p:cNvSpPr>
          <p:nvPr>
            <p:ph type="title"/>
          </p:nvPr>
        </p:nvSpPr>
        <p:spPr>
          <a:xfrm>
            <a:off x="1181100" y="304800"/>
            <a:ext cx="7772400" cy="1143000"/>
          </a:xfrm>
        </p:spPr>
        <p:txBody>
          <a:bodyPr/>
          <a:lstStyle/>
          <a:p>
            <a:r>
              <a:rPr lang="en-US" altLang="en-US" sz="4800" dirty="0">
                <a:solidFill>
                  <a:srgbClr val="FFC000"/>
                </a:solidFill>
              </a:rPr>
              <a:t>Pituitary MRI</a:t>
            </a:r>
            <a:endParaRPr lang="en-US" altLang="en-US" b="1" dirty="0">
              <a:solidFill>
                <a:srgbClr val="FFC000"/>
              </a:solidFill>
              <a:latin typeface="Geneva" panose="020B0503030404040204" pitchFamily="34" charset="0"/>
            </a:endParaRPr>
          </a:p>
        </p:txBody>
      </p:sp>
      <p:sp>
        <p:nvSpPr>
          <p:cNvPr id="50179" name="Rectangle 3">
            <a:extLst>
              <a:ext uri="{FF2B5EF4-FFF2-40B4-BE49-F238E27FC236}">
                <a16:creationId xmlns:a16="http://schemas.microsoft.com/office/drawing/2014/main" id="{B596CA52-530D-1B42-AEFF-C41485721B7D}"/>
              </a:ext>
            </a:extLst>
          </p:cNvPr>
          <p:cNvSpPr>
            <a:spLocks noGrp="1" noChangeArrowheads="1"/>
          </p:cNvSpPr>
          <p:nvPr>
            <p:ph type="body" idx="1"/>
          </p:nvPr>
        </p:nvSpPr>
        <p:spPr>
          <a:xfrm>
            <a:off x="1181100" y="1600200"/>
            <a:ext cx="7772400" cy="4114800"/>
          </a:xfrm>
        </p:spPr>
        <p:txBody>
          <a:bodyPr/>
          <a:lstStyle/>
          <a:p>
            <a:pPr algn="just">
              <a:lnSpc>
                <a:spcPct val="90000"/>
              </a:lnSpc>
            </a:pPr>
            <a:r>
              <a:rPr lang="en-US" altLang="en-US" sz="2000"/>
              <a:t>In literature approximately 50% of patients with Cushing disease have a visible tumor on MRI (older, non-dynamic, lower power MRIs).	</a:t>
            </a:r>
          </a:p>
          <a:p>
            <a:pPr algn="just">
              <a:lnSpc>
                <a:spcPct val="90000"/>
              </a:lnSpc>
            </a:pPr>
            <a:r>
              <a:rPr lang="en-US" altLang="en-US" sz="2000"/>
              <a:t>10% of normal volunteers have MRIs consistent with a pituitary adenoma (Hall et al. Ann. Intern. Med., 1994, 120:817-820). </a:t>
            </a:r>
          </a:p>
          <a:p>
            <a:pPr algn="just">
              <a:lnSpc>
                <a:spcPct val="90000"/>
              </a:lnSpc>
            </a:pPr>
            <a:r>
              <a:rPr lang="en-US" altLang="en-US" sz="2000"/>
              <a:t>Now 3 Tesla doing dynamic MRIs can pick up small tumors are done.</a:t>
            </a:r>
          </a:p>
          <a:p>
            <a:pPr algn="just">
              <a:lnSpc>
                <a:spcPct val="90000"/>
              </a:lnSpc>
            </a:pPr>
            <a:r>
              <a:rPr lang="en-US" altLang="en-US" sz="2000"/>
              <a:t>Patients without Cushing’s syndrome or with adrenal/ectopic Cushing’s can have a pituitary incidentaloma.</a:t>
            </a:r>
          </a:p>
          <a:p>
            <a:pPr algn="just">
              <a:lnSpc>
                <a:spcPct val="90000"/>
              </a:lnSpc>
            </a:pPr>
            <a:r>
              <a:rPr lang="en-US" altLang="en-US" sz="2000" u="sng"/>
              <a:t>Friedman, T.C.</a:t>
            </a:r>
            <a:r>
              <a:rPr lang="en-US" altLang="en-US" sz="2000"/>
              <a:t>, Zuckerbraun, E., Lee, M.L., Kabil, M.S., Shahinian, H.K. (2007) Dynamic Pituitary MRI Has High Sensitivity and Specificity for the Diagnosis of Mild Cushing’s Syndrome and Should be Part of the Initial Workup. Hormone and Metabolic Research 39:451-456.</a:t>
            </a:r>
            <a:endParaRPr lang="en-US" altLang="en-US" sz="2800">
              <a:solidFill>
                <a:schemeClr val="folHlink"/>
              </a:solidFill>
            </a:endParaRPr>
          </a:p>
          <a:p>
            <a:pPr lvl="2" algn="just">
              <a:lnSpc>
                <a:spcPct val="90000"/>
              </a:lnSpc>
              <a:buFontTx/>
              <a:buNone/>
            </a:pPr>
            <a:r>
              <a:rPr lang="en-US" altLang="en-US" sz="2000"/>
              <a:t>	</a:t>
            </a:r>
          </a:p>
        </p:txBody>
      </p:sp>
    </p:spTree>
    <p:extLst>
      <p:ext uri="{BB962C8B-B14F-4D97-AF65-F5344CB8AC3E}">
        <p14:creationId xmlns:p14="http://schemas.microsoft.com/office/powerpoint/2010/main" val="3898991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C8660A93-6764-644A-B639-DF0121B3CA9E}"/>
              </a:ext>
            </a:extLst>
          </p:cNvPr>
          <p:cNvSpPr>
            <a:spLocks noGrp="1" noChangeArrowheads="1"/>
          </p:cNvSpPr>
          <p:nvPr>
            <p:ph type="title"/>
          </p:nvPr>
        </p:nvSpPr>
        <p:spPr>
          <a:xfrm>
            <a:off x="1181100" y="457200"/>
            <a:ext cx="7772400" cy="1143000"/>
          </a:xfrm>
        </p:spPr>
        <p:txBody>
          <a:bodyPr/>
          <a:lstStyle/>
          <a:p>
            <a:r>
              <a:rPr lang="en-US" altLang="en-US" sz="4800">
                <a:solidFill>
                  <a:schemeClr val="hlink"/>
                </a:solidFill>
              </a:rPr>
              <a:t>Pituitary MRI</a:t>
            </a:r>
            <a:endParaRPr lang="en-US" altLang="en-US" b="1">
              <a:solidFill>
                <a:schemeClr val="tx1"/>
              </a:solidFill>
              <a:latin typeface="Geneva" panose="020B0503030404040204" pitchFamily="34" charset="0"/>
            </a:endParaRPr>
          </a:p>
        </p:txBody>
      </p:sp>
      <p:sp>
        <p:nvSpPr>
          <p:cNvPr id="121859" name="Rectangle 3">
            <a:extLst>
              <a:ext uri="{FF2B5EF4-FFF2-40B4-BE49-F238E27FC236}">
                <a16:creationId xmlns:a16="http://schemas.microsoft.com/office/drawing/2014/main" id="{08C4BC99-70E3-C043-8BF1-9DD010444187}"/>
              </a:ext>
            </a:extLst>
          </p:cNvPr>
          <p:cNvSpPr>
            <a:spLocks noGrp="1" noChangeArrowheads="1"/>
          </p:cNvSpPr>
          <p:nvPr>
            <p:ph type="body" idx="1"/>
          </p:nvPr>
        </p:nvSpPr>
        <p:spPr>
          <a:xfrm>
            <a:off x="1181100" y="1600200"/>
            <a:ext cx="7772400" cy="4114800"/>
          </a:xfrm>
        </p:spPr>
        <p:txBody>
          <a:bodyPr/>
          <a:lstStyle/>
          <a:p>
            <a:pPr algn="just">
              <a:lnSpc>
                <a:spcPct val="90000"/>
              </a:lnSpc>
            </a:pPr>
            <a:endParaRPr lang="en-US" altLang="en-US" sz="2800">
              <a:solidFill>
                <a:schemeClr val="folHlink"/>
              </a:solidFill>
            </a:endParaRPr>
          </a:p>
          <a:p>
            <a:pPr lvl="2" algn="just">
              <a:lnSpc>
                <a:spcPct val="90000"/>
              </a:lnSpc>
              <a:buFontTx/>
              <a:buNone/>
            </a:pPr>
            <a:r>
              <a:rPr lang="en-US" altLang="en-US" sz="2000"/>
              <a:t>	</a:t>
            </a:r>
          </a:p>
        </p:txBody>
      </p:sp>
      <p:sp>
        <p:nvSpPr>
          <p:cNvPr id="121860" name="Text Box 4">
            <a:extLst>
              <a:ext uri="{FF2B5EF4-FFF2-40B4-BE49-F238E27FC236}">
                <a16:creationId xmlns:a16="http://schemas.microsoft.com/office/drawing/2014/main" id="{E9851416-0DE8-5C46-BF1E-9C19B8FAA40C}"/>
              </a:ext>
            </a:extLst>
          </p:cNvPr>
          <p:cNvSpPr txBox="1">
            <a:spLocks noChangeArrowheads="1"/>
          </p:cNvSpPr>
          <p:nvPr/>
        </p:nvSpPr>
        <p:spPr bwMode="auto">
          <a:xfrm>
            <a:off x="571501" y="228601"/>
            <a:ext cx="6829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anose="02020603050405020304" pitchFamily="18" charset="0"/>
              </a:rPr>
              <a:t>23 of 24 patients had had a MRI consistent with a pituitary lesion</a:t>
            </a:r>
            <a:endParaRPr lang="en-US" altLang="en-US" sz="2800">
              <a:latin typeface="Times New Roman" panose="02020603050405020304" pitchFamily="18" charset="0"/>
            </a:endParaRPr>
          </a:p>
        </p:txBody>
      </p:sp>
      <p:sp>
        <p:nvSpPr>
          <p:cNvPr id="121862" name="Rectangle 6">
            <a:extLst>
              <a:ext uri="{FF2B5EF4-FFF2-40B4-BE49-F238E27FC236}">
                <a16:creationId xmlns:a16="http://schemas.microsoft.com/office/drawing/2014/main" id="{1E9E682F-6AF3-BD42-969B-EAF877BD82B6}"/>
              </a:ext>
            </a:extLst>
          </p:cNvPr>
          <p:cNvSpPr>
            <a:spLocks noChangeArrowheads="1"/>
          </p:cNvSpPr>
          <p:nvPr/>
        </p:nvSpPr>
        <p:spPr bwMode="auto">
          <a:xfrm>
            <a:off x="5245100" y="6461126"/>
            <a:ext cx="344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600" b="1">
                <a:solidFill>
                  <a:srgbClr val="000000"/>
                </a:solidFill>
              </a:rPr>
              <a:t>Pt #</a:t>
            </a:r>
            <a:endParaRPr lang="en-US" altLang="en-US" sz="1600"/>
          </a:p>
        </p:txBody>
      </p:sp>
      <p:sp>
        <p:nvSpPr>
          <p:cNvPr id="121863" name="Rectangle 7">
            <a:extLst>
              <a:ext uri="{FF2B5EF4-FFF2-40B4-BE49-F238E27FC236}">
                <a16:creationId xmlns:a16="http://schemas.microsoft.com/office/drawing/2014/main" id="{F2DC4600-8FA4-0242-B9FE-18F0092A5FC6}"/>
              </a:ext>
            </a:extLst>
          </p:cNvPr>
          <p:cNvSpPr>
            <a:spLocks noChangeArrowheads="1"/>
          </p:cNvSpPr>
          <p:nvPr/>
        </p:nvSpPr>
        <p:spPr bwMode="auto">
          <a:xfrm rot="16200000">
            <a:off x="448695" y="3668941"/>
            <a:ext cx="13060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b="1" dirty="0">
                <a:solidFill>
                  <a:schemeClr val="tx1">
                    <a:lumMod val="20000"/>
                    <a:lumOff val="80000"/>
                  </a:schemeClr>
                </a:solidFill>
              </a:rPr>
              <a:t>Tumor size (mm)</a:t>
            </a:r>
            <a:endParaRPr lang="en-US" altLang="en-US" sz="1400" dirty="0">
              <a:solidFill>
                <a:schemeClr val="tx1">
                  <a:lumMod val="20000"/>
                  <a:lumOff val="80000"/>
                </a:schemeClr>
              </a:solidFill>
            </a:endParaRPr>
          </a:p>
        </p:txBody>
      </p:sp>
      <p:sp>
        <p:nvSpPr>
          <p:cNvPr id="121864" name="Rectangle 8">
            <a:extLst>
              <a:ext uri="{FF2B5EF4-FFF2-40B4-BE49-F238E27FC236}">
                <a16:creationId xmlns:a16="http://schemas.microsoft.com/office/drawing/2014/main" id="{72CEE336-A2BF-CB4D-8610-DF72BDF439BB}"/>
              </a:ext>
            </a:extLst>
          </p:cNvPr>
          <p:cNvSpPr>
            <a:spLocks noChangeArrowheads="1"/>
          </p:cNvSpPr>
          <p:nvPr/>
        </p:nvSpPr>
        <p:spPr bwMode="auto">
          <a:xfrm>
            <a:off x="1477964" y="1724026"/>
            <a:ext cx="7851775" cy="4316413"/>
          </a:xfrm>
          <a:prstGeom prst="rect">
            <a:avLst/>
          </a:prstGeom>
          <a:solidFill>
            <a:srgbClr val="CDCDC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5" name="Line 9">
            <a:extLst>
              <a:ext uri="{FF2B5EF4-FFF2-40B4-BE49-F238E27FC236}">
                <a16:creationId xmlns:a16="http://schemas.microsoft.com/office/drawing/2014/main" id="{EDF240F5-87E5-8049-8AF2-D905D1FBD10F}"/>
              </a:ext>
            </a:extLst>
          </p:cNvPr>
          <p:cNvSpPr>
            <a:spLocks noChangeShapeType="1"/>
          </p:cNvSpPr>
          <p:nvPr/>
        </p:nvSpPr>
        <p:spPr bwMode="auto">
          <a:xfrm>
            <a:off x="1477964" y="5321300"/>
            <a:ext cx="7851775"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6" name="Line 10">
            <a:extLst>
              <a:ext uri="{FF2B5EF4-FFF2-40B4-BE49-F238E27FC236}">
                <a16:creationId xmlns:a16="http://schemas.microsoft.com/office/drawing/2014/main" id="{FBDBB2BB-5B56-3841-A196-73C848688D12}"/>
              </a:ext>
            </a:extLst>
          </p:cNvPr>
          <p:cNvSpPr>
            <a:spLocks noChangeShapeType="1"/>
          </p:cNvSpPr>
          <p:nvPr/>
        </p:nvSpPr>
        <p:spPr bwMode="auto">
          <a:xfrm>
            <a:off x="1477964" y="4602164"/>
            <a:ext cx="7851775"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7" name="Line 11">
            <a:extLst>
              <a:ext uri="{FF2B5EF4-FFF2-40B4-BE49-F238E27FC236}">
                <a16:creationId xmlns:a16="http://schemas.microsoft.com/office/drawing/2014/main" id="{4E58342B-4BA1-2142-B89D-A4FA22E1E2AA}"/>
              </a:ext>
            </a:extLst>
          </p:cNvPr>
          <p:cNvSpPr>
            <a:spLocks noChangeShapeType="1"/>
          </p:cNvSpPr>
          <p:nvPr/>
        </p:nvSpPr>
        <p:spPr bwMode="auto">
          <a:xfrm>
            <a:off x="1477964" y="3883025"/>
            <a:ext cx="7851775"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8" name="Line 12">
            <a:extLst>
              <a:ext uri="{FF2B5EF4-FFF2-40B4-BE49-F238E27FC236}">
                <a16:creationId xmlns:a16="http://schemas.microsoft.com/office/drawing/2014/main" id="{B69D8745-7CAD-8D4E-8059-37CC292BD5CD}"/>
              </a:ext>
            </a:extLst>
          </p:cNvPr>
          <p:cNvSpPr>
            <a:spLocks noChangeShapeType="1"/>
          </p:cNvSpPr>
          <p:nvPr/>
        </p:nvSpPr>
        <p:spPr bwMode="auto">
          <a:xfrm>
            <a:off x="1477964" y="3163889"/>
            <a:ext cx="7851775"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9" name="Line 13">
            <a:extLst>
              <a:ext uri="{FF2B5EF4-FFF2-40B4-BE49-F238E27FC236}">
                <a16:creationId xmlns:a16="http://schemas.microsoft.com/office/drawing/2014/main" id="{3FE94208-FB92-5740-A8F7-FB6239B9BEB7}"/>
              </a:ext>
            </a:extLst>
          </p:cNvPr>
          <p:cNvSpPr>
            <a:spLocks noChangeShapeType="1"/>
          </p:cNvSpPr>
          <p:nvPr/>
        </p:nvSpPr>
        <p:spPr bwMode="auto">
          <a:xfrm>
            <a:off x="1477964" y="2443164"/>
            <a:ext cx="7851775"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0" name="Line 14">
            <a:extLst>
              <a:ext uri="{FF2B5EF4-FFF2-40B4-BE49-F238E27FC236}">
                <a16:creationId xmlns:a16="http://schemas.microsoft.com/office/drawing/2014/main" id="{D321E894-0D35-864C-BA30-51CCB87C8D81}"/>
              </a:ext>
            </a:extLst>
          </p:cNvPr>
          <p:cNvSpPr>
            <a:spLocks noChangeShapeType="1"/>
          </p:cNvSpPr>
          <p:nvPr/>
        </p:nvSpPr>
        <p:spPr bwMode="auto">
          <a:xfrm>
            <a:off x="1477964" y="1724025"/>
            <a:ext cx="7851775"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1" name="Rectangle 15">
            <a:extLst>
              <a:ext uri="{FF2B5EF4-FFF2-40B4-BE49-F238E27FC236}">
                <a16:creationId xmlns:a16="http://schemas.microsoft.com/office/drawing/2014/main" id="{A7F4F843-EC77-7C4F-A725-E8C62F55545C}"/>
              </a:ext>
            </a:extLst>
          </p:cNvPr>
          <p:cNvSpPr>
            <a:spLocks noChangeArrowheads="1"/>
          </p:cNvSpPr>
          <p:nvPr/>
        </p:nvSpPr>
        <p:spPr bwMode="auto">
          <a:xfrm>
            <a:off x="1473200" y="1717675"/>
            <a:ext cx="7850188" cy="431800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72" name="Rectangle 16">
            <a:extLst>
              <a:ext uri="{FF2B5EF4-FFF2-40B4-BE49-F238E27FC236}">
                <a16:creationId xmlns:a16="http://schemas.microsoft.com/office/drawing/2014/main" id="{3786AA8D-9E79-7049-BD1F-13980C5D0AA9}"/>
              </a:ext>
            </a:extLst>
          </p:cNvPr>
          <p:cNvSpPr>
            <a:spLocks noChangeArrowheads="1"/>
          </p:cNvSpPr>
          <p:nvPr/>
        </p:nvSpPr>
        <p:spPr bwMode="auto">
          <a:xfrm>
            <a:off x="1576389" y="4962526"/>
            <a:ext cx="130175"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3" name="Rectangle 17">
            <a:extLst>
              <a:ext uri="{FF2B5EF4-FFF2-40B4-BE49-F238E27FC236}">
                <a16:creationId xmlns:a16="http://schemas.microsoft.com/office/drawing/2014/main" id="{ED158215-1CDE-2846-AAFD-61F2C18CF960}"/>
              </a:ext>
            </a:extLst>
          </p:cNvPr>
          <p:cNvSpPr>
            <a:spLocks noChangeArrowheads="1"/>
          </p:cNvSpPr>
          <p:nvPr/>
        </p:nvSpPr>
        <p:spPr bwMode="auto">
          <a:xfrm>
            <a:off x="1901825" y="4962526"/>
            <a:ext cx="134938"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4" name="Rectangle 18">
            <a:extLst>
              <a:ext uri="{FF2B5EF4-FFF2-40B4-BE49-F238E27FC236}">
                <a16:creationId xmlns:a16="http://schemas.microsoft.com/office/drawing/2014/main" id="{4C583BEA-DC14-2B45-8FD4-8C87CD44671D}"/>
              </a:ext>
            </a:extLst>
          </p:cNvPr>
          <p:cNvSpPr>
            <a:spLocks noChangeArrowheads="1"/>
          </p:cNvSpPr>
          <p:nvPr/>
        </p:nvSpPr>
        <p:spPr bwMode="auto">
          <a:xfrm>
            <a:off x="2232026" y="4962526"/>
            <a:ext cx="130175"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5" name="Rectangle 19">
            <a:extLst>
              <a:ext uri="{FF2B5EF4-FFF2-40B4-BE49-F238E27FC236}">
                <a16:creationId xmlns:a16="http://schemas.microsoft.com/office/drawing/2014/main" id="{0FB7F545-10C0-FC41-BE3F-92EC1C4E63EA}"/>
              </a:ext>
            </a:extLst>
          </p:cNvPr>
          <p:cNvSpPr>
            <a:spLocks noChangeArrowheads="1"/>
          </p:cNvSpPr>
          <p:nvPr/>
        </p:nvSpPr>
        <p:spPr bwMode="auto">
          <a:xfrm>
            <a:off x="2557463" y="6003926"/>
            <a:ext cx="131762" cy="365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6" name="Rectangle 20">
            <a:extLst>
              <a:ext uri="{FF2B5EF4-FFF2-40B4-BE49-F238E27FC236}">
                <a16:creationId xmlns:a16="http://schemas.microsoft.com/office/drawing/2014/main" id="{C038843C-2297-B64D-ACF1-EC71B69793CA}"/>
              </a:ext>
            </a:extLst>
          </p:cNvPr>
          <p:cNvSpPr>
            <a:spLocks noChangeArrowheads="1"/>
          </p:cNvSpPr>
          <p:nvPr/>
        </p:nvSpPr>
        <p:spPr bwMode="auto">
          <a:xfrm>
            <a:off x="2884489" y="4241800"/>
            <a:ext cx="130175" cy="1798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7" name="Rectangle 21">
            <a:extLst>
              <a:ext uri="{FF2B5EF4-FFF2-40B4-BE49-F238E27FC236}">
                <a16:creationId xmlns:a16="http://schemas.microsoft.com/office/drawing/2014/main" id="{20EAE516-4927-A240-B8CE-9DDAFDFBF095}"/>
              </a:ext>
            </a:extLst>
          </p:cNvPr>
          <p:cNvSpPr>
            <a:spLocks noChangeArrowheads="1"/>
          </p:cNvSpPr>
          <p:nvPr/>
        </p:nvSpPr>
        <p:spPr bwMode="auto">
          <a:xfrm>
            <a:off x="3209925" y="4602164"/>
            <a:ext cx="134938"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8" name="Rectangle 22">
            <a:extLst>
              <a:ext uri="{FF2B5EF4-FFF2-40B4-BE49-F238E27FC236}">
                <a16:creationId xmlns:a16="http://schemas.microsoft.com/office/drawing/2014/main" id="{75A630B3-4D60-E34B-AEA0-81C678734757}"/>
              </a:ext>
            </a:extLst>
          </p:cNvPr>
          <p:cNvSpPr>
            <a:spLocks noChangeArrowheads="1"/>
          </p:cNvSpPr>
          <p:nvPr/>
        </p:nvSpPr>
        <p:spPr bwMode="auto">
          <a:xfrm>
            <a:off x="3540126" y="4602164"/>
            <a:ext cx="130175"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79" name="Rectangle 23">
            <a:extLst>
              <a:ext uri="{FF2B5EF4-FFF2-40B4-BE49-F238E27FC236}">
                <a16:creationId xmlns:a16="http://schemas.microsoft.com/office/drawing/2014/main" id="{714BAC6B-5162-6645-AA0E-BF411972D306}"/>
              </a:ext>
            </a:extLst>
          </p:cNvPr>
          <p:cNvSpPr>
            <a:spLocks noChangeArrowheads="1"/>
          </p:cNvSpPr>
          <p:nvPr/>
        </p:nvSpPr>
        <p:spPr bwMode="auto">
          <a:xfrm>
            <a:off x="3865563" y="4602164"/>
            <a:ext cx="131762"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0" name="Rectangle 24">
            <a:extLst>
              <a:ext uri="{FF2B5EF4-FFF2-40B4-BE49-F238E27FC236}">
                <a16:creationId xmlns:a16="http://schemas.microsoft.com/office/drawing/2014/main" id="{7CD3183E-970A-BB4E-B4FF-EEC40D3FEC21}"/>
              </a:ext>
            </a:extLst>
          </p:cNvPr>
          <p:cNvSpPr>
            <a:spLocks noChangeArrowheads="1"/>
          </p:cNvSpPr>
          <p:nvPr/>
        </p:nvSpPr>
        <p:spPr bwMode="auto">
          <a:xfrm>
            <a:off x="4192588" y="4962526"/>
            <a:ext cx="133350"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1" name="Rectangle 25">
            <a:extLst>
              <a:ext uri="{FF2B5EF4-FFF2-40B4-BE49-F238E27FC236}">
                <a16:creationId xmlns:a16="http://schemas.microsoft.com/office/drawing/2014/main" id="{F7A63B81-3779-EF48-A8C6-57BA0139D4EB}"/>
              </a:ext>
            </a:extLst>
          </p:cNvPr>
          <p:cNvSpPr>
            <a:spLocks noChangeArrowheads="1"/>
          </p:cNvSpPr>
          <p:nvPr/>
        </p:nvSpPr>
        <p:spPr bwMode="auto">
          <a:xfrm>
            <a:off x="4521201" y="4241800"/>
            <a:ext cx="131763" cy="1798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2" name="Rectangle 26">
            <a:extLst>
              <a:ext uri="{FF2B5EF4-FFF2-40B4-BE49-F238E27FC236}">
                <a16:creationId xmlns:a16="http://schemas.microsoft.com/office/drawing/2014/main" id="{92E2636B-1A1D-1A49-BDBF-7883DD7B0E62}"/>
              </a:ext>
            </a:extLst>
          </p:cNvPr>
          <p:cNvSpPr>
            <a:spLocks noChangeArrowheads="1"/>
          </p:cNvSpPr>
          <p:nvPr/>
        </p:nvSpPr>
        <p:spPr bwMode="auto">
          <a:xfrm>
            <a:off x="4848226" y="4602164"/>
            <a:ext cx="130175"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3" name="Rectangle 27">
            <a:extLst>
              <a:ext uri="{FF2B5EF4-FFF2-40B4-BE49-F238E27FC236}">
                <a16:creationId xmlns:a16="http://schemas.microsoft.com/office/drawing/2014/main" id="{9D1D8399-9495-BA43-8989-C818A005E3BC}"/>
              </a:ext>
            </a:extLst>
          </p:cNvPr>
          <p:cNvSpPr>
            <a:spLocks noChangeArrowheads="1"/>
          </p:cNvSpPr>
          <p:nvPr/>
        </p:nvSpPr>
        <p:spPr bwMode="auto">
          <a:xfrm>
            <a:off x="5173664" y="4602164"/>
            <a:ext cx="134937"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4" name="Rectangle 28">
            <a:extLst>
              <a:ext uri="{FF2B5EF4-FFF2-40B4-BE49-F238E27FC236}">
                <a16:creationId xmlns:a16="http://schemas.microsoft.com/office/drawing/2014/main" id="{48B096A1-01E6-684D-A4BB-890DCB683779}"/>
              </a:ext>
            </a:extLst>
          </p:cNvPr>
          <p:cNvSpPr>
            <a:spLocks noChangeArrowheads="1"/>
          </p:cNvSpPr>
          <p:nvPr/>
        </p:nvSpPr>
        <p:spPr bwMode="auto">
          <a:xfrm>
            <a:off x="5503864" y="4962526"/>
            <a:ext cx="130175"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5" name="Rectangle 29">
            <a:extLst>
              <a:ext uri="{FF2B5EF4-FFF2-40B4-BE49-F238E27FC236}">
                <a16:creationId xmlns:a16="http://schemas.microsoft.com/office/drawing/2014/main" id="{66E8796A-CDA9-804E-89CA-1B854B0338FD}"/>
              </a:ext>
            </a:extLst>
          </p:cNvPr>
          <p:cNvSpPr>
            <a:spLocks noChangeArrowheads="1"/>
          </p:cNvSpPr>
          <p:nvPr/>
        </p:nvSpPr>
        <p:spPr bwMode="auto">
          <a:xfrm>
            <a:off x="5829301" y="2084388"/>
            <a:ext cx="131763" cy="3956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6" name="Rectangle 30">
            <a:extLst>
              <a:ext uri="{FF2B5EF4-FFF2-40B4-BE49-F238E27FC236}">
                <a16:creationId xmlns:a16="http://schemas.microsoft.com/office/drawing/2014/main" id="{26B7BB62-DFAD-7C4F-91A8-1C42B3B44FEE}"/>
              </a:ext>
            </a:extLst>
          </p:cNvPr>
          <p:cNvSpPr>
            <a:spLocks noChangeArrowheads="1"/>
          </p:cNvSpPr>
          <p:nvPr/>
        </p:nvSpPr>
        <p:spPr bwMode="auto">
          <a:xfrm>
            <a:off x="6481764" y="6003926"/>
            <a:ext cx="134937" cy="365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7" name="Rectangle 31">
            <a:extLst>
              <a:ext uri="{FF2B5EF4-FFF2-40B4-BE49-F238E27FC236}">
                <a16:creationId xmlns:a16="http://schemas.microsoft.com/office/drawing/2014/main" id="{D799CA7E-AA43-8D4A-B1EF-5351896E281F}"/>
              </a:ext>
            </a:extLst>
          </p:cNvPr>
          <p:cNvSpPr>
            <a:spLocks noChangeArrowheads="1"/>
          </p:cNvSpPr>
          <p:nvPr/>
        </p:nvSpPr>
        <p:spPr bwMode="auto">
          <a:xfrm>
            <a:off x="6811964" y="4962526"/>
            <a:ext cx="130175"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8" name="Rectangle 32">
            <a:extLst>
              <a:ext uri="{FF2B5EF4-FFF2-40B4-BE49-F238E27FC236}">
                <a16:creationId xmlns:a16="http://schemas.microsoft.com/office/drawing/2014/main" id="{C6A27711-2E33-A143-94CD-CC17A1A5A3D9}"/>
              </a:ext>
            </a:extLst>
          </p:cNvPr>
          <p:cNvSpPr>
            <a:spLocks noChangeArrowheads="1"/>
          </p:cNvSpPr>
          <p:nvPr/>
        </p:nvSpPr>
        <p:spPr bwMode="auto">
          <a:xfrm>
            <a:off x="7137401" y="4602164"/>
            <a:ext cx="131763"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89" name="Rectangle 33">
            <a:extLst>
              <a:ext uri="{FF2B5EF4-FFF2-40B4-BE49-F238E27FC236}">
                <a16:creationId xmlns:a16="http://schemas.microsoft.com/office/drawing/2014/main" id="{77BE92C5-08AC-C34A-A01C-73E60A9DDD2A}"/>
              </a:ext>
            </a:extLst>
          </p:cNvPr>
          <p:cNvSpPr>
            <a:spLocks noChangeArrowheads="1"/>
          </p:cNvSpPr>
          <p:nvPr/>
        </p:nvSpPr>
        <p:spPr bwMode="auto">
          <a:xfrm>
            <a:off x="7464425" y="4962526"/>
            <a:ext cx="133350"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0" name="Rectangle 34">
            <a:extLst>
              <a:ext uri="{FF2B5EF4-FFF2-40B4-BE49-F238E27FC236}">
                <a16:creationId xmlns:a16="http://schemas.microsoft.com/office/drawing/2014/main" id="{FE0570AF-DF09-D347-B9EE-D841C6C4B966}"/>
              </a:ext>
            </a:extLst>
          </p:cNvPr>
          <p:cNvSpPr>
            <a:spLocks noChangeArrowheads="1"/>
          </p:cNvSpPr>
          <p:nvPr/>
        </p:nvSpPr>
        <p:spPr bwMode="auto">
          <a:xfrm>
            <a:off x="7793038" y="2443164"/>
            <a:ext cx="131762" cy="3597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1" name="Rectangle 35">
            <a:extLst>
              <a:ext uri="{FF2B5EF4-FFF2-40B4-BE49-F238E27FC236}">
                <a16:creationId xmlns:a16="http://schemas.microsoft.com/office/drawing/2014/main" id="{DF9C42A5-2150-2D4D-B203-6E268FC4F54A}"/>
              </a:ext>
            </a:extLst>
          </p:cNvPr>
          <p:cNvSpPr>
            <a:spLocks noChangeArrowheads="1"/>
          </p:cNvSpPr>
          <p:nvPr/>
        </p:nvSpPr>
        <p:spPr bwMode="auto">
          <a:xfrm>
            <a:off x="8118476" y="4962526"/>
            <a:ext cx="131763"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2" name="Rectangle 36">
            <a:extLst>
              <a:ext uri="{FF2B5EF4-FFF2-40B4-BE49-F238E27FC236}">
                <a16:creationId xmlns:a16="http://schemas.microsoft.com/office/drawing/2014/main" id="{883AEFFD-AD59-2D45-856A-A9CB4496B5AE}"/>
              </a:ext>
            </a:extLst>
          </p:cNvPr>
          <p:cNvSpPr>
            <a:spLocks noChangeArrowheads="1"/>
          </p:cNvSpPr>
          <p:nvPr/>
        </p:nvSpPr>
        <p:spPr bwMode="auto">
          <a:xfrm>
            <a:off x="8445501" y="5321300"/>
            <a:ext cx="131763" cy="719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3" name="Rectangle 37">
            <a:extLst>
              <a:ext uri="{FF2B5EF4-FFF2-40B4-BE49-F238E27FC236}">
                <a16:creationId xmlns:a16="http://schemas.microsoft.com/office/drawing/2014/main" id="{0F89C2A3-83C0-1043-B28B-FCBDECD6357D}"/>
              </a:ext>
            </a:extLst>
          </p:cNvPr>
          <p:cNvSpPr>
            <a:spLocks noChangeArrowheads="1"/>
          </p:cNvSpPr>
          <p:nvPr/>
        </p:nvSpPr>
        <p:spPr bwMode="auto">
          <a:xfrm>
            <a:off x="8772525" y="5321300"/>
            <a:ext cx="133350" cy="719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4" name="Rectangle 38">
            <a:extLst>
              <a:ext uri="{FF2B5EF4-FFF2-40B4-BE49-F238E27FC236}">
                <a16:creationId xmlns:a16="http://schemas.microsoft.com/office/drawing/2014/main" id="{AEB3B0CF-C87C-7F4C-B095-086502231FC6}"/>
              </a:ext>
            </a:extLst>
          </p:cNvPr>
          <p:cNvSpPr>
            <a:spLocks noChangeArrowheads="1"/>
          </p:cNvSpPr>
          <p:nvPr/>
        </p:nvSpPr>
        <p:spPr bwMode="auto">
          <a:xfrm>
            <a:off x="9101138" y="4602164"/>
            <a:ext cx="131762" cy="1438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95" name="Line 39">
            <a:extLst>
              <a:ext uri="{FF2B5EF4-FFF2-40B4-BE49-F238E27FC236}">
                <a16:creationId xmlns:a16="http://schemas.microsoft.com/office/drawing/2014/main" id="{791676DD-5235-8340-B154-3CC0B4837F02}"/>
              </a:ext>
            </a:extLst>
          </p:cNvPr>
          <p:cNvSpPr>
            <a:spLocks noChangeShapeType="1"/>
          </p:cNvSpPr>
          <p:nvPr/>
        </p:nvSpPr>
        <p:spPr bwMode="auto">
          <a:xfrm>
            <a:off x="1477964" y="1724026"/>
            <a:ext cx="1587" cy="43164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6" name="Line 40">
            <a:extLst>
              <a:ext uri="{FF2B5EF4-FFF2-40B4-BE49-F238E27FC236}">
                <a16:creationId xmlns:a16="http://schemas.microsoft.com/office/drawing/2014/main" id="{BC005104-A77A-DF49-8005-404A9E13927C}"/>
              </a:ext>
            </a:extLst>
          </p:cNvPr>
          <p:cNvSpPr>
            <a:spLocks noChangeShapeType="1"/>
          </p:cNvSpPr>
          <p:nvPr/>
        </p:nvSpPr>
        <p:spPr bwMode="auto">
          <a:xfrm>
            <a:off x="1436689" y="6040439"/>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7" name="Line 41">
            <a:extLst>
              <a:ext uri="{FF2B5EF4-FFF2-40B4-BE49-F238E27FC236}">
                <a16:creationId xmlns:a16="http://schemas.microsoft.com/office/drawing/2014/main" id="{8512CE77-16C7-664D-A6EB-38EB474C8EA7}"/>
              </a:ext>
            </a:extLst>
          </p:cNvPr>
          <p:cNvSpPr>
            <a:spLocks noChangeShapeType="1"/>
          </p:cNvSpPr>
          <p:nvPr/>
        </p:nvSpPr>
        <p:spPr bwMode="auto">
          <a:xfrm>
            <a:off x="1436689" y="5321300"/>
            <a:ext cx="4127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8" name="Line 42">
            <a:extLst>
              <a:ext uri="{FF2B5EF4-FFF2-40B4-BE49-F238E27FC236}">
                <a16:creationId xmlns:a16="http://schemas.microsoft.com/office/drawing/2014/main" id="{E0673B08-CCE6-9048-876C-9375205E0DB2}"/>
              </a:ext>
            </a:extLst>
          </p:cNvPr>
          <p:cNvSpPr>
            <a:spLocks noChangeShapeType="1"/>
          </p:cNvSpPr>
          <p:nvPr/>
        </p:nvSpPr>
        <p:spPr bwMode="auto">
          <a:xfrm>
            <a:off x="1436689" y="4602164"/>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99" name="Line 43">
            <a:extLst>
              <a:ext uri="{FF2B5EF4-FFF2-40B4-BE49-F238E27FC236}">
                <a16:creationId xmlns:a16="http://schemas.microsoft.com/office/drawing/2014/main" id="{F0FEDBCB-64E8-0347-BA2B-B802126BAB97}"/>
              </a:ext>
            </a:extLst>
          </p:cNvPr>
          <p:cNvSpPr>
            <a:spLocks noChangeShapeType="1"/>
          </p:cNvSpPr>
          <p:nvPr/>
        </p:nvSpPr>
        <p:spPr bwMode="auto">
          <a:xfrm>
            <a:off x="1436689" y="3883025"/>
            <a:ext cx="4127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0" name="Line 44">
            <a:extLst>
              <a:ext uri="{FF2B5EF4-FFF2-40B4-BE49-F238E27FC236}">
                <a16:creationId xmlns:a16="http://schemas.microsoft.com/office/drawing/2014/main" id="{2C2E6C12-3411-E04E-9C9B-D38784A9ED28}"/>
              </a:ext>
            </a:extLst>
          </p:cNvPr>
          <p:cNvSpPr>
            <a:spLocks noChangeShapeType="1"/>
          </p:cNvSpPr>
          <p:nvPr/>
        </p:nvSpPr>
        <p:spPr bwMode="auto">
          <a:xfrm>
            <a:off x="1436689" y="3163889"/>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1" name="Line 45">
            <a:extLst>
              <a:ext uri="{FF2B5EF4-FFF2-40B4-BE49-F238E27FC236}">
                <a16:creationId xmlns:a16="http://schemas.microsoft.com/office/drawing/2014/main" id="{AB9DBE9C-F724-FA43-A788-8F43D2B7946B}"/>
              </a:ext>
            </a:extLst>
          </p:cNvPr>
          <p:cNvSpPr>
            <a:spLocks noChangeShapeType="1"/>
          </p:cNvSpPr>
          <p:nvPr/>
        </p:nvSpPr>
        <p:spPr bwMode="auto">
          <a:xfrm>
            <a:off x="1436689" y="2443164"/>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2" name="Line 46">
            <a:extLst>
              <a:ext uri="{FF2B5EF4-FFF2-40B4-BE49-F238E27FC236}">
                <a16:creationId xmlns:a16="http://schemas.microsoft.com/office/drawing/2014/main" id="{E0C32392-944A-4943-9A8A-A7180D85F2B3}"/>
              </a:ext>
            </a:extLst>
          </p:cNvPr>
          <p:cNvSpPr>
            <a:spLocks noChangeShapeType="1"/>
          </p:cNvSpPr>
          <p:nvPr/>
        </p:nvSpPr>
        <p:spPr bwMode="auto">
          <a:xfrm>
            <a:off x="1436689" y="1724025"/>
            <a:ext cx="4127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3" name="Line 47">
            <a:extLst>
              <a:ext uri="{FF2B5EF4-FFF2-40B4-BE49-F238E27FC236}">
                <a16:creationId xmlns:a16="http://schemas.microsoft.com/office/drawing/2014/main" id="{998086FA-7393-6245-B119-ED4DD487FEC4}"/>
              </a:ext>
            </a:extLst>
          </p:cNvPr>
          <p:cNvSpPr>
            <a:spLocks noChangeShapeType="1"/>
          </p:cNvSpPr>
          <p:nvPr/>
        </p:nvSpPr>
        <p:spPr bwMode="auto">
          <a:xfrm>
            <a:off x="1477964" y="6040439"/>
            <a:ext cx="78517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4" name="Line 48">
            <a:extLst>
              <a:ext uri="{FF2B5EF4-FFF2-40B4-BE49-F238E27FC236}">
                <a16:creationId xmlns:a16="http://schemas.microsoft.com/office/drawing/2014/main" id="{C52140A1-7107-4E4B-A1E2-DA33144784A8}"/>
              </a:ext>
            </a:extLst>
          </p:cNvPr>
          <p:cNvSpPr>
            <a:spLocks noChangeShapeType="1"/>
          </p:cNvSpPr>
          <p:nvPr/>
        </p:nvSpPr>
        <p:spPr bwMode="auto">
          <a:xfrm flipV="1">
            <a:off x="14779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5" name="Line 49">
            <a:extLst>
              <a:ext uri="{FF2B5EF4-FFF2-40B4-BE49-F238E27FC236}">
                <a16:creationId xmlns:a16="http://schemas.microsoft.com/office/drawing/2014/main" id="{5E2B26F3-8A65-F646-B64B-BCAF1FE91C36}"/>
              </a:ext>
            </a:extLst>
          </p:cNvPr>
          <p:cNvSpPr>
            <a:spLocks noChangeShapeType="1"/>
          </p:cNvSpPr>
          <p:nvPr/>
        </p:nvSpPr>
        <p:spPr bwMode="auto">
          <a:xfrm flipV="1">
            <a:off x="180498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6" name="Line 50">
            <a:extLst>
              <a:ext uri="{FF2B5EF4-FFF2-40B4-BE49-F238E27FC236}">
                <a16:creationId xmlns:a16="http://schemas.microsoft.com/office/drawing/2014/main" id="{FD53E2F1-7415-D345-BE04-65FD65675E0C}"/>
              </a:ext>
            </a:extLst>
          </p:cNvPr>
          <p:cNvSpPr>
            <a:spLocks noChangeShapeType="1"/>
          </p:cNvSpPr>
          <p:nvPr/>
        </p:nvSpPr>
        <p:spPr bwMode="auto">
          <a:xfrm flipV="1">
            <a:off x="21336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7" name="Line 51">
            <a:extLst>
              <a:ext uri="{FF2B5EF4-FFF2-40B4-BE49-F238E27FC236}">
                <a16:creationId xmlns:a16="http://schemas.microsoft.com/office/drawing/2014/main" id="{20F9384A-2CE7-0044-ABD6-EFE8E0101CDB}"/>
              </a:ext>
            </a:extLst>
          </p:cNvPr>
          <p:cNvSpPr>
            <a:spLocks noChangeShapeType="1"/>
          </p:cNvSpPr>
          <p:nvPr/>
        </p:nvSpPr>
        <p:spPr bwMode="auto">
          <a:xfrm flipV="1">
            <a:off x="2460625"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8" name="Line 52">
            <a:extLst>
              <a:ext uri="{FF2B5EF4-FFF2-40B4-BE49-F238E27FC236}">
                <a16:creationId xmlns:a16="http://schemas.microsoft.com/office/drawing/2014/main" id="{165A8975-6130-CA41-AB15-77C52A3904DE}"/>
              </a:ext>
            </a:extLst>
          </p:cNvPr>
          <p:cNvSpPr>
            <a:spLocks noChangeShapeType="1"/>
          </p:cNvSpPr>
          <p:nvPr/>
        </p:nvSpPr>
        <p:spPr bwMode="auto">
          <a:xfrm flipV="1">
            <a:off x="27860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09" name="Line 53">
            <a:extLst>
              <a:ext uri="{FF2B5EF4-FFF2-40B4-BE49-F238E27FC236}">
                <a16:creationId xmlns:a16="http://schemas.microsoft.com/office/drawing/2014/main" id="{7BB2C58A-35DD-A44D-ABB6-3118AF285D37}"/>
              </a:ext>
            </a:extLst>
          </p:cNvPr>
          <p:cNvSpPr>
            <a:spLocks noChangeShapeType="1"/>
          </p:cNvSpPr>
          <p:nvPr/>
        </p:nvSpPr>
        <p:spPr bwMode="auto">
          <a:xfrm flipV="1">
            <a:off x="311308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0" name="Line 54">
            <a:extLst>
              <a:ext uri="{FF2B5EF4-FFF2-40B4-BE49-F238E27FC236}">
                <a16:creationId xmlns:a16="http://schemas.microsoft.com/office/drawing/2014/main" id="{CA37A62C-B731-6046-8FDF-6421D5AAB895}"/>
              </a:ext>
            </a:extLst>
          </p:cNvPr>
          <p:cNvSpPr>
            <a:spLocks noChangeShapeType="1"/>
          </p:cNvSpPr>
          <p:nvPr/>
        </p:nvSpPr>
        <p:spPr bwMode="auto">
          <a:xfrm flipV="1">
            <a:off x="34417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1" name="Line 55">
            <a:extLst>
              <a:ext uri="{FF2B5EF4-FFF2-40B4-BE49-F238E27FC236}">
                <a16:creationId xmlns:a16="http://schemas.microsoft.com/office/drawing/2014/main" id="{6E1894BA-3340-214D-AA27-357CD694D1F0}"/>
              </a:ext>
            </a:extLst>
          </p:cNvPr>
          <p:cNvSpPr>
            <a:spLocks noChangeShapeType="1"/>
          </p:cNvSpPr>
          <p:nvPr/>
        </p:nvSpPr>
        <p:spPr bwMode="auto">
          <a:xfrm flipV="1">
            <a:off x="3768725"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2" name="Line 56">
            <a:extLst>
              <a:ext uri="{FF2B5EF4-FFF2-40B4-BE49-F238E27FC236}">
                <a16:creationId xmlns:a16="http://schemas.microsoft.com/office/drawing/2014/main" id="{4E29F180-9CFD-F64E-8275-56D9942A94CD}"/>
              </a:ext>
            </a:extLst>
          </p:cNvPr>
          <p:cNvSpPr>
            <a:spLocks noChangeShapeType="1"/>
          </p:cNvSpPr>
          <p:nvPr/>
        </p:nvSpPr>
        <p:spPr bwMode="auto">
          <a:xfrm flipV="1">
            <a:off x="40941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3" name="Line 57">
            <a:extLst>
              <a:ext uri="{FF2B5EF4-FFF2-40B4-BE49-F238E27FC236}">
                <a16:creationId xmlns:a16="http://schemas.microsoft.com/office/drawing/2014/main" id="{A03004BD-5C7D-A742-B499-83DDB3CBD0A0}"/>
              </a:ext>
            </a:extLst>
          </p:cNvPr>
          <p:cNvSpPr>
            <a:spLocks noChangeShapeType="1"/>
          </p:cNvSpPr>
          <p:nvPr/>
        </p:nvSpPr>
        <p:spPr bwMode="auto">
          <a:xfrm flipV="1">
            <a:off x="44243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4" name="Line 58">
            <a:extLst>
              <a:ext uri="{FF2B5EF4-FFF2-40B4-BE49-F238E27FC236}">
                <a16:creationId xmlns:a16="http://schemas.microsoft.com/office/drawing/2014/main" id="{F38469B2-CEC3-784E-90C1-7442097D178D}"/>
              </a:ext>
            </a:extLst>
          </p:cNvPr>
          <p:cNvSpPr>
            <a:spLocks noChangeShapeType="1"/>
          </p:cNvSpPr>
          <p:nvPr/>
        </p:nvSpPr>
        <p:spPr bwMode="auto">
          <a:xfrm flipV="1">
            <a:off x="47498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5" name="Line 59">
            <a:extLst>
              <a:ext uri="{FF2B5EF4-FFF2-40B4-BE49-F238E27FC236}">
                <a16:creationId xmlns:a16="http://schemas.microsoft.com/office/drawing/2014/main" id="{B67BEE5D-201D-474C-B6C2-EE275138F54A}"/>
              </a:ext>
            </a:extLst>
          </p:cNvPr>
          <p:cNvSpPr>
            <a:spLocks noChangeShapeType="1"/>
          </p:cNvSpPr>
          <p:nvPr/>
        </p:nvSpPr>
        <p:spPr bwMode="auto">
          <a:xfrm flipV="1">
            <a:off x="5076825"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6" name="Line 60">
            <a:extLst>
              <a:ext uri="{FF2B5EF4-FFF2-40B4-BE49-F238E27FC236}">
                <a16:creationId xmlns:a16="http://schemas.microsoft.com/office/drawing/2014/main" id="{9AA5E39D-7410-2B45-8B30-078D62757C71}"/>
              </a:ext>
            </a:extLst>
          </p:cNvPr>
          <p:cNvSpPr>
            <a:spLocks noChangeShapeType="1"/>
          </p:cNvSpPr>
          <p:nvPr/>
        </p:nvSpPr>
        <p:spPr bwMode="auto">
          <a:xfrm flipV="1">
            <a:off x="540543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7" name="Line 61">
            <a:extLst>
              <a:ext uri="{FF2B5EF4-FFF2-40B4-BE49-F238E27FC236}">
                <a16:creationId xmlns:a16="http://schemas.microsoft.com/office/drawing/2014/main" id="{0A2D8328-5026-054F-841D-42FCE8838BAF}"/>
              </a:ext>
            </a:extLst>
          </p:cNvPr>
          <p:cNvSpPr>
            <a:spLocks noChangeShapeType="1"/>
          </p:cNvSpPr>
          <p:nvPr/>
        </p:nvSpPr>
        <p:spPr bwMode="auto">
          <a:xfrm flipV="1">
            <a:off x="57324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8" name="Line 62">
            <a:extLst>
              <a:ext uri="{FF2B5EF4-FFF2-40B4-BE49-F238E27FC236}">
                <a16:creationId xmlns:a16="http://schemas.microsoft.com/office/drawing/2014/main" id="{A6523D53-313E-344D-9B8A-92DA5786BC22}"/>
              </a:ext>
            </a:extLst>
          </p:cNvPr>
          <p:cNvSpPr>
            <a:spLocks noChangeShapeType="1"/>
          </p:cNvSpPr>
          <p:nvPr/>
        </p:nvSpPr>
        <p:spPr bwMode="auto">
          <a:xfrm flipV="1">
            <a:off x="60579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19" name="Line 63">
            <a:extLst>
              <a:ext uri="{FF2B5EF4-FFF2-40B4-BE49-F238E27FC236}">
                <a16:creationId xmlns:a16="http://schemas.microsoft.com/office/drawing/2014/main" id="{D1EC5593-B423-5C44-BDA9-58F5F5AC8642}"/>
              </a:ext>
            </a:extLst>
          </p:cNvPr>
          <p:cNvSpPr>
            <a:spLocks noChangeShapeType="1"/>
          </p:cNvSpPr>
          <p:nvPr/>
        </p:nvSpPr>
        <p:spPr bwMode="auto">
          <a:xfrm flipV="1">
            <a:off x="6384925"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0" name="Line 64">
            <a:extLst>
              <a:ext uri="{FF2B5EF4-FFF2-40B4-BE49-F238E27FC236}">
                <a16:creationId xmlns:a16="http://schemas.microsoft.com/office/drawing/2014/main" id="{8142CCA0-38A6-8B4E-9FAB-1C7479AE9302}"/>
              </a:ext>
            </a:extLst>
          </p:cNvPr>
          <p:cNvSpPr>
            <a:spLocks noChangeShapeType="1"/>
          </p:cNvSpPr>
          <p:nvPr/>
        </p:nvSpPr>
        <p:spPr bwMode="auto">
          <a:xfrm flipV="1">
            <a:off x="671353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1" name="Line 65">
            <a:extLst>
              <a:ext uri="{FF2B5EF4-FFF2-40B4-BE49-F238E27FC236}">
                <a16:creationId xmlns:a16="http://schemas.microsoft.com/office/drawing/2014/main" id="{4A5BFB72-916B-794B-848F-C2D963BAB431}"/>
              </a:ext>
            </a:extLst>
          </p:cNvPr>
          <p:cNvSpPr>
            <a:spLocks noChangeShapeType="1"/>
          </p:cNvSpPr>
          <p:nvPr/>
        </p:nvSpPr>
        <p:spPr bwMode="auto">
          <a:xfrm flipV="1">
            <a:off x="70405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2" name="Line 66">
            <a:extLst>
              <a:ext uri="{FF2B5EF4-FFF2-40B4-BE49-F238E27FC236}">
                <a16:creationId xmlns:a16="http://schemas.microsoft.com/office/drawing/2014/main" id="{6128F498-BF9D-BE42-B463-01374FDD2B05}"/>
              </a:ext>
            </a:extLst>
          </p:cNvPr>
          <p:cNvSpPr>
            <a:spLocks noChangeShapeType="1"/>
          </p:cNvSpPr>
          <p:nvPr/>
        </p:nvSpPr>
        <p:spPr bwMode="auto">
          <a:xfrm flipV="1">
            <a:off x="73660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3" name="Line 67">
            <a:extLst>
              <a:ext uri="{FF2B5EF4-FFF2-40B4-BE49-F238E27FC236}">
                <a16:creationId xmlns:a16="http://schemas.microsoft.com/office/drawing/2014/main" id="{3810BF23-BE59-424F-8ECA-A00C01628C6B}"/>
              </a:ext>
            </a:extLst>
          </p:cNvPr>
          <p:cNvSpPr>
            <a:spLocks noChangeShapeType="1"/>
          </p:cNvSpPr>
          <p:nvPr/>
        </p:nvSpPr>
        <p:spPr bwMode="auto">
          <a:xfrm flipV="1">
            <a:off x="76962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4" name="Line 68">
            <a:extLst>
              <a:ext uri="{FF2B5EF4-FFF2-40B4-BE49-F238E27FC236}">
                <a16:creationId xmlns:a16="http://schemas.microsoft.com/office/drawing/2014/main" id="{207A86AE-EF02-354C-991E-5F210564322F}"/>
              </a:ext>
            </a:extLst>
          </p:cNvPr>
          <p:cNvSpPr>
            <a:spLocks noChangeShapeType="1"/>
          </p:cNvSpPr>
          <p:nvPr/>
        </p:nvSpPr>
        <p:spPr bwMode="auto">
          <a:xfrm flipV="1">
            <a:off x="802163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5" name="Line 69">
            <a:extLst>
              <a:ext uri="{FF2B5EF4-FFF2-40B4-BE49-F238E27FC236}">
                <a16:creationId xmlns:a16="http://schemas.microsoft.com/office/drawing/2014/main" id="{E515B565-F244-FF4B-82D5-4916FBB974B2}"/>
              </a:ext>
            </a:extLst>
          </p:cNvPr>
          <p:cNvSpPr>
            <a:spLocks noChangeShapeType="1"/>
          </p:cNvSpPr>
          <p:nvPr/>
        </p:nvSpPr>
        <p:spPr bwMode="auto">
          <a:xfrm flipV="1">
            <a:off x="834866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6" name="Line 70">
            <a:extLst>
              <a:ext uri="{FF2B5EF4-FFF2-40B4-BE49-F238E27FC236}">
                <a16:creationId xmlns:a16="http://schemas.microsoft.com/office/drawing/2014/main" id="{54A15DFA-8EE5-1643-BFCB-F422C668EC5F}"/>
              </a:ext>
            </a:extLst>
          </p:cNvPr>
          <p:cNvSpPr>
            <a:spLocks noChangeShapeType="1"/>
          </p:cNvSpPr>
          <p:nvPr/>
        </p:nvSpPr>
        <p:spPr bwMode="auto">
          <a:xfrm flipV="1">
            <a:off x="8674100" y="6040438"/>
            <a:ext cx="1588"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7" name="Line 71">
            <a:extLst>
              <a:ext uri="{FF2B5EF4-FFF2-40B4-BE49-F238E27FC236}">
                <a16:creationId xmlns:a16="http://schemas.microsoft.com/office/drawing/2014/main" id="{844C0BCC-2816-A049-B63A-A068C15B316A}"/>
              </a:ext>
            </a:extLst>
          </p:cNvPr>
          <p:cNvSpPr>
            <a:spLocks noChangeShapeType="1"/>
          </p:cNvSpPr>
          <p:nvPr/>
        </p:nvSpPr>
        <p:spPr bwMode="auto">
          <a:xfrm flipV="1">
            <a:off x="9002714"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8" name="Line 72">
            <a:extLst>
              <a:ext uri="{FF2B5EF4-FFF2-40B4-BE49-F238E27FC236}">
                <a16:creationId xmlns:a16="http://schemas.microsoft.com/office/drawing/2014/main" id="{ADBF5FCF-8741-3249-B7DB-1AFB34B98E3C}"/>
              </a:ext>
            </a:extLst>
          </p:cNvPr>
          <p:cNvSpPr>
            <a:spLocks noChangeShapeType="1"/>
          </p:cNvSpPr>
          <p:nvPr/>
        </p:nvSpPr>
        <p:spPr bwMode="auto">
          <a:xfrm flipV="1">
            <a:off x="9329739" y="6040438"/>
            <a:ext cx="1587" cy="4286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929" name="Rectangle 73">
            <a:extLst>
              <a:ext uri="{FF2B5EF4-FFF2-40B4-BE49-F238E27FC236}">
                <a16:creationId xmlns:a16="http://schemas.microsoft.com/office/drawing/2014/main" id="{56259AC8-952E-454C-A881-F3E38EFCDDD4}"/>
              </a:ext>
            </a:extLst>
          </p:cNvPr>
          <p:cNvSpPr>
            <a:spLocks noChangeArrowheads="1"/>
          </p:cNvSpPr>
          <p:nvPr/>
        </p:nvSpPr>
        <p:spPr bwMode="auto">
          <a:xfrm>
            <a:off x="1290638" y="5959476"/>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0</a:t>
            </a:r>
            <a:endParaRPr lang="en-US" altLang="en-US" sz="1400">
              <a:solidFill>
                <a:schemeClr val="tx1">
                  <a:lumMod val="20000"/>
                  <a:lumOff val="80000"/>
                </a:schemeClr>
              </a:solidFill>
              <a:latin typeface="Arial" panose="020B0604020202020204" pitchFamily="34" charset="0"/>
            </a:endParaRPr>
          </a:p>
        </p:txBody>
      </p:sp>
      <p:sp>
        <p:nvSpPr>
          <p:cNvPr id="121930" name="Rectangle 74">
            <a:extLst>
              <a:ext uri="{FF2B5EF4-FFF2-40B4-BE49-F238E27FC236}">
                <a16:creationId xmlns:a16="http://schemas.microsoft.com/office/drawing/2014/main" id="{9ADDF8EC-CB0B-1348-9F29-2CD6FA18479D}"/>
              </a:ext>
            </a:extLst>
          </p:cNvPr>
          <p:cNvSpPr>
            <a:spLocks noChangeArrowheads="1"/>
          </p:cNvSpPr>
          <p:nvPr/>
        </p:nvSpPr>
        <p:spPr bwMode="auto">
          <a:xfrm>
            <a:off x="1290638" y="5240339"/>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2</a:t>
            </a:r>
            <a:endParaRPr lang="en-US" altLang="en-US" sz="1400">
              <a:solidFill>
                <a:schemeClr val="tx1">
                  <a:lumMod val="20000"/>
                  <a:lumOff val="80000"/>
                </a:schemeClr>
              </a:solidFill>
              <a:latin typeface="Arial" panose="020B0604020202020204" pitchFamily="34" charset="0"/>
            </a:endParaRPr>
          </a:p>
        </p:txBody>
      </p:sp>
      <p:sp>
        <p:nvSpPr>
          <p:cNvPr id="121931" name="Rectangle 75">
            <a:extLst>
              <a:ext uri="{FF2B5EF4-FFF2-40B4-BE49-F238E27FC236}">
                <a16:creationId xmlns:a16="http://schemas.microsoft.com/office/drawing/2014/main" id="{B8EC4479-607B-0244-B5A5-82D076A7AA9D}"/>
              </a:ext>
            </a:extLst>
          </p:cNvPr>
          <p:cNvSpPr>
            <a:spLocks noChangeArrowheads="1"/>
          </p:cNvSpPr>
          <p:nvPr/>
        </p:nvSpPr>
        <p:spPr bwMode="auto">
          <a:xfrm>
            <a:off x="1290638" y="4519614"/>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4</a:t>
            </a:r>
            <a:endParaRPr lang="en-US" altLang="en-US" sz="1400">
              <a:solidFill>
                <a:schemeClr val="tx1">
                  <a:lumMod val="20000"/>
                  <a:lumOff val="80000"/>
                </a:schemeClr>
              </a:solidFill>
              <a:latin typeface="Arial" panose="020B0604020202020204" pitchFamily="34" charset="0"/>
            </a:endParaRPr>
          </a:p>
        </p:txBody>
      </p:sp>
      <p:sp>
        <p:nvSpPr>
          <p:cNvPr id="121932" name="Rectangle 76">
            <a:extLst>
              <a:ext uri="{FF2B5EF4-FFF2-40B4-BE49-F238E27FC236}">
                <a16:creationId xmlns:a16="http://schemas.microsoft.com/office/drawing/2014/main" id="{B4A54D24-7341-EB4B-915D-B1540C88DA89}"/>
              </a:ext>
            </a:extLst>
          </p:cNvPr>
          <p:cNvSpPr>
            <a:spLocks noChangeArrowheads="1"/>
          </p:cNvSpPr>
          <p:nvPr/>
        </p:nvSpPr>
        <p:spPr bwMode="auto">
          <a:xfrm>
            <a:off x="1290638" y="3800476"/>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6</a:t>
            </a:r>
            <a:endParaRPr lang="en-US" altLang="en-US" sz="1400">
              <a:solidFill>
                <a:schemeClr val="tx1">
                  <a:lumMod val="20000"/>
                  <a:lumOff val="80000"/>
                </a:schemeClr>
              </a:solidFill>
              <a:latin typeface="Arial" panose="020B0604020202020204" pitchFamily="34" charset="0"/>
            </a:endParaRPr>
          </a:p>
        </p:txBody>
      </p:sp>
      <p:sp>
        <p:nvSpPr>
          <p:cNvPr id="121933" name="Rectangle 77">
            <a:extLst>
              <a:ext uri="{FF2B5EF4-FFF2-40B4-BE49-F238E27FC236}">
                <a16:creationId xmlns:a16="http://schemas.microsoft.com/office/drawing/2014/main" id="{871DA670-E0A0-6946-82A7-B69DD66FB615}"/>
              </a:ext>
            </a:extLst>
          </p:cNvPr>
          <p:cNvSpPr>
            <a:spLocks noChangeArrowheads="1"/>
          </p:cNvSpPr>
          <p:nvPr/>
        </p:nvSpPr>
        <p:spPr bwMode="auto">
          <a:xfrm>
            <a:off x="1290638" y="3081339"/>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8</a:t>
            </a:r>
            <a:endParaRPr lang="en-US" altLang="en-US" sz="1400">
              <a:solidFill>
                <a:schemeClr val="tx1">
                  <a:lumMod val="20000"/>
                  <a:lumOff val="80000"/>
                </a:schemeClr>
              </a:solidFill>
              <a:latin typeface="Arial" panose="020B0604020202020204" pitchFamily="34" charset="0"/>
            </a:endParaRPr>
          </a:p>
        </p:txBody>
      </p:sp>
      <p:sp>
        <p:nvSpPr>
          <p:cNvPr id="121934" name="Rectangle 78">
            <a:extLst>
              <a:ext uri="{FF2B5EF4-FFF2-40B4-BE49-F238E27FC236}">
                <a16:creationId xmlns:a16="http://schemas.microsoft.com/office/drawing/2014/main" id="{C8A88356-ACAE-9345-94C5-C6C96E0E5815}"/>
              </a:ext>
            </a:extLst>
          </p:cNvPr>
          <p:cNvSpPr>
            <a:spLocks noChangeArrowheads="1"/>
          </p:cNvSpPr>
          <p:nvPr/>
        </p:nvSpPr>
        <p:spPr bwMode="auto">
          <a:xfrm>
            <a:off x="1208088" y="2362201"/>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solidFill>
                  <a:schemeClr val="tx1">
                    <a:lumMod val="20000"/>
                    <a:lumOff val="80000"/>
                  </a:schemeClr>
                </a:solidFill>
                <a:latin typeface="Verdana" panose="020B0604030504040204" pitchFamily="34" charset="0"/>
              </a:rPr>
              <a:t>10</a:t>
            </a:r>
            <a:endParaRPr lang="en-US" altLang="en-US" sz="1400">
              <a:solidFill>
                <a:schemeClr val="tx1">
                  <a:lumMod val="20000"/>
                  <a:lumOff val="80000"/>
                </a:schemeClr>
              </a:solidFill>
              <a:latin typeface="Arial" panose="020B0604020202020204" pitchFamily="34" charset="0"/>
            </a:endParaRPr>
          </a:p>
        </p:txBody>
      </p:sp>
      <p:sp>
        <p:nvSpPr>
          <p:cNvPr id="121935" name="Rectangle 79">
            <a:extLst>
              <a:ext uri="{FF2B5EF4-FFF2-40B4-BE49-F238E27FC236}">
                <a16:creationId xmlns:a16="http://schemas.microsoft.com/office/drawing/2014/main" id="{365EFABE-789D-2F4F-89EB-6DD9ABD97515}"/>
              </a:ext>
            </a:extLst>
          </p:cNvPr>
          <p:cNvSpPr>
            <a:spLocks noChangeArrowheads="1"/>
          </p:cNvSpPr>
          <p:nvPr/>
        </p:nvSpPr>
        <p:spPr bwMode="auto">
          <a:xfrm>
            <a:off x="1208088" y="1641476"/>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dirty="0">
                <a:solidFill>
                  <a:schemeClr val="tx1">
                    <a:lumMod val="20000"/>
                    <a:lumOff val="80000"/>
                  </a:schemeClr>
                </a:solidFill>
                <a:latin typeface="Verdana" panose="020B0604030504040204" pitchFamily="34" charset="0"/>
              </a:rPr>
              <a:t>12</a:t>
            </a:r>
            <a:endParaRPr lang="en-US" altLang="en-US" sz="1400" dirty="0">
              <a:solidFill>
                <a:schemeClr val="tx1">
                  <a:lumMod val="20000"/>
                  <a:lumOff val="80000"/>
                </a:schemeClr>
              </a:solidFill>
              <a:latin typeface="Arial" panose="020B0604020202020204" pitchFamily="34" charset="0"/>
            </a:endParaRPr>
          </a:p>
        </p:txBody>
      </p:sp>
    </p:spTree>
    <p:extLst>
      <p:ext uri="{BB962C8B-B14F-4D97-AF65-F5344CB8AC3E}">
        <p14:creationId xmlns:p14="http://schemas.microsoft.com/office/powerpoint/2010/main" val="2165235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E7AC9DB5-3136-6741-BB67-584996F057BC}"/>
              </a:ext>
            </a:extLst>
          </p:cNvPr>
          <p:cNvSpPr>
            <a:spLocks noGrp="1" noChangeArrowheads="1"/>
          </p:cNvSpPr>
          <p:nvPr>
            <p:ph type="title"/>
          </p:nvPr>
        </p:nvSpPr>
        <p:spPr>
          <a:xfrm>
            <a:off x="1181100" y="228600"/>
            <a:ext cx="7772400" cy="1143000"/>
          </a:xfrm>
        </p:spPr>
        <p:txBody>
          <a:bodyPr/>
          <a:lstStyle/>
          <a:p>
            <a:r>
              <a:rPr lang="en-US" altLang="en-US" sz="4800" dirty="0">
                <a:solidFill>
                  <a:srgbClr val="FFC000"/>
                </a:solidFill>
              </a:rPr>
              <a:t>Pituitary MRI</a:t>
            </a:r>
            <a:endParaRPr lang="en-US" altLang="en-US" b="1" dirty="0">
              <a:solidFill>
                <a:srgbClr val="FFC000"/>
              </a:solidFill>
              <a:latin typeface="Geneva" panose="020B0503030404040204" pitchFamily="34" charset="0"/>
            </a:endParaRPr>
          </a:p>
        </p:txBody>
      </p:sp>
      <p:sp>
        <p:nvSpPr>
          <p:cNvPr id="120835" name="Rectangle 3">
            <a:extLst>
              <a:ext uri="{FF2B5EF4-FFF2-40B4-BE49-F238E27FC236}">
                <a16:creationId xmlns:a16="http://schemas.microsoft.com/office/drawing/2014/main" id="{6E97ACEC-6D7B-0E42-81B1-0C5BE07BF210}"/>
              </a:ext>
            </a:extLst>
          </p:cNvPr>
          <p:cNvSpPr>
            <a:spLocks noGrp="1" noChangeArrowheads="1"/>
          </p:cNvSpPr>
          <p:nvPr>
            <p:ph type="body" idx="1"/>
          </p:nvPr>
        </p:nvSpPr>
        <p:spPr>
          <a:xfrm>
            <a:off x="1104900" y="1219200"/>
            <a:ext cx="7772400" cy="4114800"/>
          </a:xfrm>
        </p:spPr>
        <p:txBody>
          <a:bodyPr/>
          <a:lstStyle/>
          <a:p>
            <a:pPr algn="just">
              <a:lnSpc>
                <a:spcPct val="90000"/>
              </a:lnSpc>
            </a:pPr>
            <a:endParaRPr lang="en-US" altLang="en-US" sz="2400">
              <a:latin typeface="Geneva" panose="020B0503030404040204" pitchFamily="34" charset="0"/>
            </a:endParaRPr>
          </a:p>
          <a:p>
            <a:pPr lvl="2" algn="just">
              <a:lnSpc>
                <a:spcPct val="90000"/>
              </a:lnSpc>
            </a:pPr>
            <a:r>
              <a:rPr lang="en-US" altLang="en-US" sz="2000">
                <a:latin typeface="Times New Roman" panose="02020603050405020304" pitchFamily="18" charset="0"/>
              </a:rPr>
              <a:t>23 of 24 patients had had a MRI consistent with a pituitary lesion (21 with a microadenoma, two with pituitary asymmetry). </a:t>
            </a:r>
          </a:p>
          <a:p>
            <a:pPr lvl="2" algn="just">
              <a:lnSpc>
                <a:spcPct val="90000"/>
              </a:lnSpc>
            </a:pPr>
            <a:r>
              <a:rPr lang="en-US" altLang="en-US" sz="2000">
                <a:latin typeface="Times New Roman" panose="02020603050405020304" pitchFamily="18" charset="0"/>
              </a:rPr>
              <a:t>Only 3 of 20 patients (2 patient did not have MRIs) in the Cushing’s excluded group had a pituitary lesion on dynamic MRI. </a:t>
            </a:r>
          </a:p>
          <a:p>
            <a:pPr lvl="2" algn="just">
              <a:lnSpc>
                <a:spcPct val="90000"/>
              </a:lnSpc>
            </a:pPr>
            <a:r>
              <a:rPr lang="en-US" altLang="en-US" sz="2000">
                <a:latin typeface="Times New Roman" panose="02020603050405020304" pitchFamily="18" charset="0"/>
              </a:rPr>
              <a:t>Dynamic pituitary MRI had the highest sensitivity and negative predictive value of any testing modalities and its specificity and positive predictive value were similar to that of other tests. </a:t>
            </a:r>
          </a:p>
          <a:p>
            <a:pPr lvl="2" algn="just">
              <a:lnSpc>
                <a:spcPct val="90000"/>
              </a:lnSpc>
            </a:pPr>
            <a:r>
              <a:rPr lang="en-US" altLang="en-US" sz="2000">
                <a:latin typeface="Times New Roman" panose="02020603050405020304" pitchFamily="18" charset="0"/>
              </a:rPr>
              <a:t>A negative MRI goes a long way in excluding Cushing’s syndrome, except in the patient with adrenal or ectopic Cushing’s syndrome, who usually has more severe hypercortisolism and is usually easy to diagnose.</a:t>
            </a:r>
            <a:r>
              <a:rPr lang="en-US" altLang="en-US" sz="2000" b="1">
                <a:latin typeface="Times New Roman" panose="02020603050405020304" pitchFamily="18" charset="0"/>
              </a:rPr>
              <a:t>  </a:t>
            </a:r>
          </a:p>
          <a:p>
            <a:pPr lvl="2" algn="just">
              <a:lnSpc>
                <a:spcPct val="90000"/>
              </a:lnSpc>
            </a:pPr>
            <a:r>
              <a:rPr lang="en-US" altLang="en-US" sz="2000">
                <a:latin typeface="Times New Roman" panose="02020603050405020304" pitchFamily="18" charset="0"/>
              </a:rPr>
              <a:t>Positive MRI is helpful, but still needs biochemical evidence for hypercortisolism.</a:t>
            </a:r>
            <a:endParaRPr lang="en-US" altLang="en-US" sz="1800"/>
          </a:p>
          <a:p>
            <a:pPr lvl="2" algn="just">
              <a:lnSpc>
                <a:spcPct val="90000"/>
              </a:lnSpc>
            </a:pPr>
            <a:endParaRPr lang="en-US" altLang="en-US" sz="1800">
              <a:solidFill>
                <a:schemeClr val="folHlink"/>
              </a:solidFill>
            </a:endParaRPr>
          </a:p>
          <a:p>
            <a:pPr lvl="2" algn="just">
              <a:lnSpc>
                <a:spcPct val="90000"/>
              </a:lnSpc>
              <a:buFontTx/>
              <a:buNone/>
            </a:pPr>
            <a:r>
              <a:rPr lang="en-US" altLang="en-US" sz="1800"/>
              <a:t>	</a:t>
            </a:r>
          </a:p>
        </p:txBody>
      </p:sp>
    </p:spTree>
    <p:extLst>
      <p:ext uri="{BB962C8B-B14F-4D97-AF65-F5344CB8AC3E}">
        <p14:creationId xmlns:p14="http://schemas.microsoft.com/office/powerpoint/2010/main" val="1002932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AE140CF-A9F8-B045-893E-8B0D95C1DC53}"/>
              </a:ext>
            </a:extLst>
          </p:cNvPr>
          <p:cNvSpPr>
            <a:spLocks noGrp="1" noChangeArrowheads="1"/>
          </p:cNvSpPr>
          <p:nvPr>
            <p:ph type="title"/>
          </p:nvPr>
        </p:nvSpPr>
        <p:spPr>
          <a:xfrm>
            <a:off x="1181100" y="228600"/>
            <a:ext cx="7772400" cy="1143000"/>
          </a:xfrm>
        </p:spPr>
        <p:txBody>
          <a:bodyPr/>
          <a:lstStyle/>
          <a:p>
            <a:r>
              <a:rPr lang="en-US" altLang="en-US" sz="4800" dirty="0">
                <a:solidFill>
                  <a:srgbClr val="FFC000"/>
                </a:solidFill>
              </a:rPr>
              <a:t>Desmopressin test</a:t>
            </a:r>
            <a:endParaRPr lang="en-US" altLang="en-US" b="1" dirty="0">
              <a:solidFill>
                <a:srgbClr val="FFC000"/>
              </a:solidFill>
              <a:latin typeface="Geneva" panose="020B0503030404040204" pitchFamily="34" charset="0"/>
            </a:endParaRPr>
          </a:p>
        </p:txBody>
      </p:sp>
      <p:sp>
        <p:nvSpPr>
          <p:cNvPr id="128003" name="Rectangle 3">
            <a:extLst>
              <a:ext uri="{FF2B5EF4-FFF2-40B4-BE49-F238E27FC236}">
                <a16:creationId xmlns:a16="http://schemas.microsoft.com/office/drawing/2014/main" id="{64BCF57A-FD9C-ED40-B7A3-8143C4A0A7B7}"/>
              </a:ext>
            </a:extLst>
          </p:cNvPr>
          <p:cNvSpPr>
            <a:spLocks noGrp="1" noChangeArrowheads="1"/>
          </p:cNvSpPr>
          <p:nvPr>
            <p:ph type="body" idx="1"/>
          </p:nvPr>
        </p:nvSpPr>
        <p:spPr>
          <a:xfrm>
            <a:off x="1104900" y="1219200"/>
            <a:ext cx="7772400" cy="4114800"/>
          </a:xfrm>
        </p:spPr>
        <p:txBody>
          <a:bodyPr/>
          <a:lstStyle/>
          <a:p>
            <a:pPr algn="just">
              <a:lnSpc>
                <a:spcPct val="90000"/>
              </a:lnSpc>
              <a:buFontTx/>
              <a:buNone/>
            </a:pPr>
            <a:endParaRPr lang="en-US" altLang="en-US" sz="2800" dirty="0"/>
          </a:p>
          <a:p>
            <a:pPr>
              <a:lnSpc>
                <a:spcPct val="90000"/>
              </a:lnSpc>
            </a:pPr>
            <a:endParaRPr lang="en-US" altLang="en-US" dirty="0">
              <a:latin typeface="Times New Roman" panose="02020603050405020304" pitchFamily="18" charset="0"/>
            </a:endParaRPr>
          </a:p>
        </p:txBody>
      </p:sp>
      <p:pic>
        <p:nvPicPr>
          <p:cNvPr id="3" name="Picture 2">
            <a:extLst>
              <a:ext uri="{FF2B5EF4-FFF2-40B4-BE49-F238E27FC236}">
                <a16:creationId xmlns:a16="http://schemas.microsoft.com/office/drawing/2014/main" id="{343C2C3A-9DD6-3A44-AAA1-D25C4C221F33}"/>
              </a:ext>
            </a:extLst>
          </p:cNvPr>
          <p:cNvPicPr>
            <a:picLocks noChangeAspect="1"/>
          </p:cNvPicPr>
          <p:nvPr/>
        </p:nvPicPr>
        <p:blipFill rotWithShape="1">
          <a:blip r:embed="rId2"/>
          <a:srcRect l="30085" t="21391" r="12963" b="47320"/>
          <a:stretch/>
        </p:blipFill>
        <p:spPr>
          <a:xfrm>
            <a:off x="1701604" y="1617785"/>
            <a:ext cx="5858608" cy="2011680"/>
          </a:xfrm>
          <a:prstGeom prst="rect">
            <a:avLst/>
          </a:prstGeom>
        </p:spPr>
      </p:pic>
    </p:spTree>
    <p:extLst>
      <p:ext uri="{BB962C8B-B14F-4D97-AF65-F5344CB8AC3E}">
        <p14:creationId xmlns:p14="http://schemas.microsoft.com/office/powerpoint/2010/main" val="3387263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5E07E76-803B-754C-8A29-00F1F50B3283}"/>
              </a:ext>
            </a:extLst>
          </p:cNvPr>
          <p:cNvSpPr>
            <a:spLocks noGrp="1" noChangeArrowheads="1"/>
          </p:cNvSpPr>
          <p:nvPr>
            <p:ph type="title"/>
          </p:nvPr>
        </p:nvSpPr>
        <p:spPr/>
        <p:txBody>
          <a:bodyPr/>
          <a:lstStyle/>
          <a:p>
            <a:r>
              <a:rPr lang="en-US" altLang="en-US" sz="3600" dirty="0">
                <a:solidFill>
                  <a:srgbClr val="FFAB8C"/>
                </a:solidFill>
              </a:rPr>
              <a:t>Is Cushing’s Syndrome Rare?</a:t>
            </a:r>
          </a:p>
        </p:txBody>
      </p:sp>
      <p:sp>
        <p:nvSpPr>
          <p:cNvPr id="181251" name="Rectangle 3">
            <a:extLst>
              <a:ext uri="{FF2B5EF4-FFF2-40B4-BE49-F238E27FC236}">
                <a16:creationId xmlns:a16="http://schemas.microsoft.com/office/drawing/2014/main" id="{68E29801-B016-ED49-8DA1-B7C61D1172E6}"/>
              </a:ext>
            </a:extLst>
          </p:cNvPr>
          <p:cNvSpPr>
            <a:spLocks noGrp="1" noChangeArrowheads="1"/>
          </p:cNvSpPr>
          <p:nvPr>
            <p:ph type="body" idx="1"/>
          </p:nvPr>
        </p:nvSpPr>
        <p:spPr>
          <a:xfrm>
            <a:off x="1257300" y="1511300"/>
            <a:ext cx="8013700" cy="4584700"/>
          </a:xfrm>
        </p:spPr>
        <p:txBody>
          <a:bodyPr/>
          <a:lstStyle/>
          <a:p>
            <a:pPr>
              <a:lnSpc>
                <a:spcPct val="90000"/>
              </a:lnSpc>
            </a:pPr>
            <a:r>
              <a:rPr lang="en-US" altLang="en-US" sz="2800"/>
              <a:t>Probably not</a:t>
            </a:r>
          </a:p>
          <a:p>
            <a:pPr eaLnBrk="1" hangingPunct="1">
              <a:lnSpc>
                <a:spcPct val="90000"/>
              </a:lnSpc>
            </a:pPr>
            <a:r>
              <a:rPr lang="en-US" altLang="en-US" sz="1800"/>
              <a:t>Catargi et al. JCEM 2003, 88:5808-200 consecutive overweight patients with type 2 diabetes, but no other stigmata of hypercortisolism. 4 (2%) patients were found to have Cushing</a:t>
            </a:r>
            <a:r>
              <a:rPr lang="ja-JP" altLang="en-US" sz="1800"/>
              <a:t>’</a:t>
            </a:r>
            <a:r>
              <a:rPr lang="en-US" altLang="ja-JP" sz="1800"/>
              <a:t>s syndrome and another 7 are being evaluated.</a:t>
            </a:r>
          </a:p>
          <a:p>
            <a:pPr eaLnBrk="1" hangingPunct="1">
              <a:lnSpc>
                <a:spcPct val="90000"/>
              </a:lnSpc>
            </a:pPr>
            <a:r>
              <a:rPr lang="en-US" altLang="en-US" sz="1800"/>
              <a:t>Reimondo et al. Clin. Endo 2007,67:225-229 found that 5% of diabetic patients failed to suppress to dexamethasone.</a:t>
            </a:r>
          </a:p>
          <a:p>
            <a:pPr eaLnBrk="1" hangingPunct="1">
              <a:lnSpc>
                <a:spcPct val="90000"/>
              </a:lnSpc>
            </a:pPr>
            <a:r>
              <a:rPr lang="en-US" altLang="en-US" sz="1800"/>
              <a:t>Kadioglu et al. Endo Society 2004 86: P2-455- 100 consecutive obese patients. Cushing</a:t>
            </a:r>
            <a:r>
              <a:rPr lang="ja-JP" altLang="en-US" sz="1800"/>
              <a:t>’</a:t>
            </a:r>
            <a:r>
              <a:rPr lang="en-US" altLang="ja-JP" sz="1800"/>
              <a:t>s syndrome was diagnosed in 11%.</a:t>
            </a:r>
          </a:p>
          <a:p>
            <a:pPr eaLnBrk="1" hangingPunct="1">
              <a:lnSpc>
                <a:spcPct val="90000"/>
              </a:lnSpc>
            </a:pPr>
            <a:r>
              <a:rPr lang="en-US" altLang="en-US" sz="1800"/>
              <a:t>Nishikawa et al. Endo Society 2004 86: P3-437- 1020 patients with hypertension. 11 had Cushing</a:t>
            </a:r>
            <a:r>
              <a:rPr lang="ja-JP" altLang="en-US" sz="1800"/>
              <a:t>’</a:t>
            </a:r>
            <a:r>
              <a:rPr lang="en-US" altLang="ja-JP" sz="1800"/>
              <a:t>s syndrome and 10 had subclinical Cushing</a:t>
            </a:r>
            <a:r>
              <a:rPr lang="ja-JP" altLang="en-US" sz="1800"/>
              <a:t>’</a:t>
            </a:r>
            <a:r>
              <a:rPr lang="en-US" altLang="ja-JP" sz="1800"/>
              <a:t>s syndrome (2%).</a:t>
            </a:r>
          </a:p>
          <a:p>
            <a:pPr eaLnBrk="1" hangingPunct="1">
              <a:lnSpc>
                <a:spcPct val="90000"/>
              </a:lnSpc>
            </a:pPr>
            <a:r>
              <a:rPr lang="en-US" altLang="en-US" sz="1800"/>
              <a:t>These studies may have missed mild Cushing</a:t>
            </a:r>
            <a:r>
              <a:rPr lang="ja-JP" altLang="en-US" sz="1800"/>
              <a:t>’</a:t>
            </a:r>
            <a:r>
              <a:rPr lang="en-US" altLang="ja-JP" sz="1800"/>
              <a:t>s syndrome and may actually be low.</a:t>
            </a:r>
          </a:p>
          <a:p>
            <a:pPr eaLnBrk="1" hangingPunct="1">
              <a:lnSpc>
                <a:spcPct val="90000"/>
              </a:lnSpc>
            </a:pPr>
            <a:r>
              <a:rPr lang="en-US" altLang="en-US" sz="1800"/>
              <a:t>Maybe Cushing</a:t>
            </a:r>
            <a:r>
              <a:rPr lang="ja-JP" altLang="en-US" sz="1800"/>
              <a:t>’</a:t>
            </a:r>
            <a:r>
              <a:rPr lang="en-US" altLang="ja-JP" sz="1800"/>
              <a:t>s syndrome is not so rare</a:t>
            </a:r>
          </a:p>
          <a:p>
            <a:pPr>
              <a:lnSpc>
                <a:spcPct val="90000"/>
              </a:lnSpc>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125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125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125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125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125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125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1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AE140CF-A9F8-B045-893E-8B0D95C1DC53}"/>
              </a:ext>
            </a:extLst>
          </p:cNvPr>
          <p:cNvSpPr>
            <a:spLocks noGrp="1" noChangeArrowheads="1"/>
          </p:cNvSpPr>
          <p:nvPr>
            <p:ph type="title"/>
          </p:nvPr>
        </p:nvSpPr>
        <p:spPr>
          <a:xfrm>
            <a:off x="1181100" y="228600"/>
            <a:ext cx="7772400" cy="1143000"/>
          </a:xfrm>
        </p:spPr>
        <p:txBody>
          <a:bodyPr/>
          <a:lstStyle/>
          <a:p>
            <a:r>
              <a:rPr lang="en-US" altLang="en-US" sz="4800">
                <a:solidFill>
                  <a:srgbClr val="FFC000"/>
                </a:solidFill>
              </a:rPr>
              <a:t>Desmopressin test</a:t>
            </a:r>
            <a:endParaRPr lang="en-US" altLang="en-US" b="1" dirty="0">
              <a:solidFill>
                <a:srgbClr val="FFC000"/>
              </a:solidFill>
              <a:latin typeface="Geneva" panose="020B0503030404040204" pitchFamily="34" charset="0"/>
            </a:endParaRPr>
          </a:p>
        </p:txBody>
      </p:sp>
      <p:sp>
        <p:nvSpPr>
          <p:cNvPr id="128003" name="Rectangle 3">
            <a:extLst>
              <a:ext uri="{FF2B5EF4-FFF2-40B4-BE49-F238E27FC236}">
                <a16:creationId xmlns:a16="http://schemas.microsoft.com/office/drawing/2014/main" id="{64BCF57A-FD9C-ED40-B7A3-8143C4A0A7B7}"/>
              </a:ext>
            </a:extLst>
          </p:cNvPr>
          <p:cNvSpPr>
            <a:spLocks noGrp="1" noChangeArrowheads="1"/>
          </p:cNvSpPr>
          <p:nvPr>
            <p:ph type="body" idx="1"/>
          </p:nvPr>
        </p:nvSpPr>
        <p:spPr>
          <a:xfrm>
            <a:off x="1104900" y="1219200"/>
            <a:ext cx="7772400" cy="4114800"/>
          </a:xfrm>
        </p:spPr>
        <p:txBody>
          <a:bodyPr/>
          <a:lstStyle/>
          <a:p>
            <a:r>
              <a:rPr lang="en-US" dirty="0"/>
              <a:t>Blood samples for ACTH and cortisol measurements were obtained from an indwelling venous catheter 30 min before the test, as well as 15, 0, 15, 30, 45 and 60 min injection</a:t>
            </a:r>
          </a:p>
          <a:p>
            <a:r>
              <a:rPr lang="en-US" dirty="0"/>
              <a:t>10 mcg of DDAVP was administered via IV bolus.</a:t>
            </a:r>
          </a:p>
          <a:p>
            <a:pPr>
              <a:lnSpc>
                <a:spcPct val="90000"/>
              </a:lnSpc>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994907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AE140CF-A9F8-B045-893E-8B0D95C1DC53}"/>
              </a:ext>
            </a:extLst>
          </p:cNvPr>
          <p:cNvSpPr>
            <a:spLocks noGrp="1" noChangeArrowheads="1"/>
          </p:cNvSpPr>
          <p:nvPr>
            <p:ph type="title"/>
          </p:nvPr>
        </p:nvSpPr>
        <p:spPr>
          <a:xfrm>
            <a:off x="1181100" y="228600"/>
            <a:ext cx="7772400" cy="1143000"/>
          </a:xfrm>
        </p:spPr>
        <p:txBody>
          <a:bodyPr/>
          <a:lstStyle/>
          <a:p>
            <a:r>
              <a:rPr lang="en-US" altLang="en-US" sz="4800">
                <a:solidFill>
                  <a:srgbClr val="FFC000"/>
                </a:solidFill>
              </a:rPr>
              <a:t>Desmopressin test</a:t>
            </a:r>
            <a:endParaRPr lang="en-US" altLang="en-US" b="1" dirty="0">
              <a:solidFill>
                <a:srgbClr val="FFC000"/>
              </a:solidFill>
              <a:latin typeface="Geneva" panose="020B0503030404040204" pitchFamily="34" charset="0"/>
            </a:endParaRPr>
          </a:p>
        </p:txBody>
      </p:sp>
      <p:sp>
        <p:nvSpPr>
          <p:cNvPr id="128003" name="Rectangle 3">
            <a:extLst>
              <a:ext uri="{FF2B5EF4-FFF2-40B4-BE49-F238E27FC236}">
                <a16:creationId xmlns:a16="http://schemas.microsoft.com/office/drawing/2014/main" id="{64BCF57A-FD9C-ED40-B7A3-8143C4A0A7B7}"/>
              </a:ext>
            </a:extLst>
          </p:cNvPr>
          <p:cNvSpPr>
            <a:spLocks noGrp="1" noChangeArrowheads="1"/>
          </p:cNvSpPr>
          <p:nvPr>
            <p:ph type="body" idx="1"/>
          </p:nvPr>
        </p:nvSpPr>
        <p:spPr>
          <a:xfrm>
            <a:off x="1104900" y="1219200"/>
            <a:ext cx="7772400" cy="4114800"/>
          </a:xfrm>
        </p:spPr>
        <p:txBody>
          <a:bodyPr/>
          <a:lstStyle/>
          <a:p>
            <a:r>
              <a:rPr lang="en-US" sz="2400" dirty="0"/>
              <a:t>A peak ACTH response of 71.8 </a:t>
            </a:r>
            <a:r>
              <a:rPr lang="en-US" sz="2400" dirty="0" err="1"/>
              <a:t>pg</a:t>
            </a:r>
            <a:r>
              <a:rPr lang="en-US" sz="2400" dirty="0"/>
              <a:t>/mL or an ACTH increment of 37 </a:t>
            </a:r>
            <a:r>
              <a:rPr lang="en-US" sz="2400" dirty="0" err="1"/>
              <a:t>pg</a:t>
            </a:r>
            <a:r>
              <a:rPr lang="en-US" sz="2400" dirty="0"/>
              <a:t>/ml following DDAVP had the best diagnostic accuracy in terms of its sensitivity, specificity, positive and negative predictive value</a:t>
            </a:r>
          </a:p>
          <a:p>
            <a:pPr>
              <a:lnSpc>
                <a:spcPct val="90000"/>
              </a:lnSpc>
            </a:pPr>
            <a:endParaRPr lang="en-US" altLang="en-US" dirty="0">
              <a:latin typeface="Times New Roman" panose="02020603050405020304" pitchFamily="18" charset="0"/>
            </a:endParaRPr>
          </a:p>
        </p:txBody>
      </p:sp>
      <p:pic>
        <p:nvPicPr>
          <p:cNvPr id="3" name="Picture 2">
            <a:extLst>
              <a:ext uri="{FF2B5EF4-FFF2-40B4-BE49-F238E27FC236}">
                <a16:creationId xmlns:a16="http://schemas.microsoft.com/office/drawing/2014/main" id="{00994E28-BFE1-3B47-BC6D-C7BBFB1893A9}"/>
              </a:ext>
            </a:extLst>
          </p:cNvPr>
          <p:cNvPicPr>
            <a:picLocks noChangeAspect="1"/>
          </p:cNvPicPr>
          <p:nvPr/>
        </p:nvPicPr>
        <p:blipFill rotWithShape="1">
          <a:blip r:embed="rId3"/>
          <a:srcRect l="34051" t="28612" r="30256" b="26533"/>
          <a:stretch/>
        </p:blipFill>
        <p:spPr>
          <a:xfrm>
            <a:off x="2813539" y="2827605"/>
            <a:ext cx="3671668" cy="2883877"/>
          </a:xfrm>
          <a:prstGeom prst="rect">
            <a:avLst/>
          </a:prstGeom>
        </p:spPr>
      </p:pic>
    </p:spTree>
    <p:extLst>
      <p:ext uri="{BB962C8B-B14F-4D97-AF65-F5344CB8AC3E}">
        <p14:creationId xmlns:p14="http://schemas.microsoft.com/office/powerpoint/2010/main" val="909045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AE140CF-A9F8-B045-893E-8B0D95C1DC53}"/>
              </a:ext>
            </a:extLst>
          </p:cNvPr>
          <p:cNvSpPr>
            <a:spLocks noGrp="1" noChangeArrowheads="1"/>
          </p:cNvSpPr>
          <p:nvPr>
            <p:ph type="title"/>
          </p:nvPr>
        </p:nvSpPr>
        <p:spPr>
          <a:xfrm>
            <a:off x="1181100" y="228600"/>
            <a:ext cx="7772400" cy="1143000"/>
          </a:xfrm>
        </p:spPr>
        <p:txBody>
          <a:bodyPr/>
          <a:lstStyle/>
          <a:p>
            <a:r>
              <a:rPr lang="en-US" altLang="en-US" sz="4800" dirty="0">
                <a:solidFill>
                  <a:srgbClr val="FFC000"/>
                </a:solidFill>
              </a:rPr>
              <a:t>Unhelpful tests</a:t>
            </a:r>
            <a:endParaRPr lang="en-US" altLang="en-US" b="1" dirty="0">
              <a:solidFill>
                <a:srgbClr val="FFC000"/>
              </a:solidFill>
              <a:latin typeface="Geneva" panose="020B0503030404040204" pitchFamily="34" charset="0"/>
            </a:endParaRPr>
          </a:p>
        </p:txBody>
      </p:sp>
      <p:sp>
        <p:nvSpPr>
          <p:cNvPr id="128003" name="Rectangle 3">
            <a:extLst>
              <a:ext uri="{FF2B5EF4-FFF2-40B4-BE49-F238E27FC236}">
                <a16:creationId xmlns:a16="http://schemas.microsoft.com/office/drawing/2014/main" id="{64BCF57A-FD9C-ED40-B7A3-8143C4A0A7B7}"/>
              </a:ext>
            </a:extLst>
          </p:cNvPr>
          <p:cNvSpPr>
            <a:spLocks noGrp="1" noChangeArrowheads="1"/>
          </p:cNvSpPr>
          <p:nvPr>
            <p:ph type="body" idx="1"/>
          </p:nvPr>
        </p:nvSpPr>
        <p:spPr>
          <a:xfrm>
            <a:off x="1104900" y="1219200"/>
            <a:ext cx="7772400" cy="4114800"/>
          </a:xfrm>
        </p:spPr>
        <p:txBody>
          <a:bodyPr/>
          <a:lstStyle/>
          <a:p>
            <a:pPr algn="just">
              <a:lnSpc>
                <a:spcPct val="90000"/>
              </a:lnSpc>
              <a:buFontTx/>
              <a:buNone/>
            </a:pPr>
            <a:endParaRPr lang="en-US" altLang="en-US" sz="2800" dirty="0"/>
          </a:p>
          <a:p>
            <a:pPr>
              <a:lnSpc>
                <a:spcPct val="90000"/>
              </a:lnSpc>
            </a:pPr>
            <a:r>
              <a:rPr lang="en-US" altLang="en-US" sz="2400" dirty="0"/>
              <a:t>Morning cortisol (</a:t>
            </a:r>
            <a:r>
              <a:rPr lang="en-US" altLang="en-US" sz="2400" u="sng" dirty="0"/>
              <a:t>Friedman, T.C.</a:t>
            </a:r>
            <a:r>
              <a:rPr lang="en-US" altLang="en-US" sz="2400" dirty="0"/>
              <a:t> and </a:t>
            </a:r>
            <a:r>
              <a:rPr lang="en-US" altLang="en-US" sz="2400" dirty="0" err="1"/>
              <a:t>Yanovski</a:t>
            </a:r>
            <a:r>
              <a:rPr lang="en-US" altLang="en-US" sz="2400" dirty="0"/>
              <a:t>, J.A. (1995)  Morning Plasma Free Cortisol: Inability to Distinguish Patients with Mild Cushing Syndrome from Patients with Pseudo-Cushing States.  J. Endocrinol. Invest. 18:696-701)</a:t>
            </a:r>
          </a:p>
          <a:p>
            <a:pPr>
              <a:lnSpc>
                <a:spcPct val="90000"/>
              </a:lnSpc>
            </a:pPr>
            <a:r>
              <a:rPr lang="en-US" altLang="en-US" sz="2400" dirty="0"/>
              <a:t>Morning ACTH (except to determine type of Cushing’s)</a:t>
            </a:r>
          </a:p>
          <a:p>
            <a:pPr>
              <a:lnSpc>
                <a:spcPct val="90000"/>
              </a:lnSpc>
            </a:pPr>
            <a:r>
              <a:rPr lang="en-US" altLang="en-US" sz="2400" dirty="0"/>
              <a:t>Late afternoon cortisol</a:t>
            </a:r>
          </a:p>
          <a:p>
            <a:pPr>
              <a:lnSpc>
                <a:spcPct val="90000"/>
              </a:lnSpc>
            </a:pPr>
            <a:r>
              <a:rPr lang="en-US" altLang="en-US" sz="2400" dirty="0"/>
              <a:t>Insulin tolerance test</a:t>
            </a:r>
          </a:p>
          <a:p>
            <a:pPr>
              <a:lnSpc>
                <a:spcPct val="90000"/>
              </a:lnSpc>
            </a:pPr>
            <a:r>
              <a:rPr lang="en-US" altLang="en-US" sz="2400" dirty="0"/>
              <a:t>CRH test</a:t>
            </a:r>
          </a:p>
          <a:p>
            <a:pPr>
              <a:lnSpc>
                <a:spcPct val="90000"/>
              </a:lnSpc>
            </a:pP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1462306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04F1986-A0C1-5B4F-9A4D-C06010E66A64}"/>
              </a:ext>
            </a:extLst>
          </p:cNvPr>
          <p:cNvSpPr>
            <a:spLocks noGrp="1" noChangeArrowheads="1"/>
          </p:cNvSpPr>
          <p:nvPr>
            <p:ph type="title"/>
          </p:nvPr>
        </p:nvSpPr>
        <p:spPr>
          <a:xfrm>
            <a:off x="1257300" y="0"/>
            <a:ext cx="7772400" cy="1143000"/>
          </a:xfrm>
        </p:spPr>
        <p:txBody>
          <a:bodyPr/>
          <a:lstStyle/>
          <a:p>
            <a:r>
              <a:rPr lang="en-US" altLang="en-US" sz="4800" dirty="0">
                <a:solidFill>
                  <a:srgbClr val="FFC000"/>
                </a:solidFill>
              </a:rPr>
              <a:t>10 </a:t>
            </a:r>
            <a:r>
              <a:rPr lang="en-US" altLang="en-US" sz="4800" dirty="0" err="1">
                <a:solidFill>
                  <a:srgbClr val="FFC000"/>
                </a:solidFill>
              </a:rPr>
              <a:t>hr</a:t>
            </a:r>
            <a:r>
              <a:rPr lang="en-US" altLang="en-US" sz="4800" dirty="0">
                <a:solidFill>
                  <a:srgbClr val="FFC000"/>
                </a:solidFill>
              </a:rPr>
              <a:t> urine Cortisol/Cr</a:t>
            </a:r>
          </a:p>
        </p:txBody>
      </p:sp>
      <p:sp>
        <p:nvSpPr>
          <p:cNvPr id="43011" name="Rectangle 3">
            <a:extLst>
              <a:ext uri="{FF2B5EF4-FFF2-40B4-BE49-F238E27FC236}">
                <a16:creationId xmlns:a16="http://schemas.microsoft.com/office/drawing/2014/main" id="{7C7AA188-B6DB-5F43-ADE0-7AC66C95ED7F}"/>
              </a:ext>
            </a:extLst>
          </p:cNvPr>
          <p:cNvSpPr>
            <a:spLocks noGrp="1" noChangeArrowheads="1"/>
          </p:cNvSpPr>
          <p:nvPr>
            <p:ph type="body" idx="1"/>
          </p:nvPr>
        </p:nvSpPr>
        <p:spPr>
          <a:xfrm>
            <a:off x="1181100" y="1295400"/>
            <a:ext cx="7772400" cy="4953000"/>
          </a:xfrm>
        </p:spPr>
        <p:txBody>
          <a:bodyPr/>
          <a:lstStyle/>
          <a:p>
            <a:pPr>
              <a:buFontTx/>
              <a:buNone/>
            </a:pPr>
            <a:endParaRPr lang="en-US" altLang="en-US" sz="2400" dirty="0"/>
          </a:p>
          <a:p>
            <a:r>
              <a:rPr lang="en-US" altLang="en-US" sz="2400" dirty="0" err="1"/>
              <a:t>Corcuff</a:t>
            </a:r>
            <a:r>
              <a:rPr lang="en-US" altLang="en-US" sz="2400" dirty="0"/>
              <a:t>, et al.  Clinical Endocrinology 48:1998, 503-508.</a:t>
            </a:r>
          </a:p>
          <a:p>
            <a:r>
              <a:rPr lang="en-US" altLang="en-US" sz="2400" dirty="0"/>
              <a:t>Night-time (from 10 PM to 8 AM) UFC excretion (correct for g of creatinine)</a:t>
            </a:r>
          </a:p>
          <a:p>
            <a:r>
              <a:rPr lang="en-US" altLang="en-US" sz="2400" dirty="0"/>
              <a:t>16 nmol/</a:t>
            </a:r>
            <a:r>
              <a:rPr lang="en-US" altLang="en-US" sz="2400" dirty="0" err="1"/>
              <a:t>umol</a:t>
            </a:r>
            <a:r>
              <a:rPr lang="en-US" altLang="en-US" sz="2400" dirty="0"/>
              <a:t> was the cutoff</a:t>
            </a:r>
          </a:p>
          <a:p>
            <a:r>
              <a:rPr lang="en-US" altLang="en-US" sz="2400" dirty="0"/>
              <a:t>Helpful in subjects with high night time cortisol excretion and low daytime cortisol excretion</a:t>
            </a:r>
          </a:p>
          <a:p>
            <a:r>
              <a:rPr lang="en-US" altLang="en-US" sz="2400" dirty="0"/>
              <a:t>Correcting for US units 16 </a:t>
            </a:r>
            <a:r>
              <a:rPr lang="en-US" altLang="en-US" sz="2400" dirty="0" err="1"/>
              <a:t>ug</a:t>
            </a:r>
            <a:r>
              <a:rPr lang="en-US" altLang="en-US" sz="2400" dirty="0"/>
              <a:t>/g is a reasonable cut-off</a:t>
            </a:r>
          </a:p>
        </p:txBody>
      </p:sp>
    </p:spTree>
    <p:extLst>
      <p:ext uri="{BB962C8B-B14F-4D97-AF65-F5344CB8AC3E}">
        <p14:creationId xmlns:p14="http://schemas.microsoft.com/office/powerpoint/2010/main" val="2597712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04F1986-A0C1-5B4F-9A4D-C06010E66A64}"/>
              </a:ext>
            </a:extLst>
          </p:cNvPr>
          <p:cNvSpPr>
            <a:spLocks noGrp="1" noChangeArrowheads="1"/>
          </p:cNvSpPr>
          <p:nvPr>
            <p:ph type="title"/>
          </p:nvPr>
        </p:nvSpPr>
        <p:spPr>
          <a:xfrm>
            <a:off x="1257300" y="0"/>
            <a:ext cx="7772400" cy="1143000"/>
          </a:xfrm>
        </p:spPr>
        <p:txBody>
          <a:bodyPr/>
          <a:lstStyle/>
          <a:p>
            <a:r>
              <a:rPr lang="en-US" altLang="en-US" sz="4800" dirty="0">
                <a:solidFill>
                  <a:srgbClr val="FFC000"/>
                </a:solidFill>
              </a:rPr>
              <a:t>10 </a:t>
            </a:r>
            <a:r>
              <a:rPr lang="en-US" altLang="en-US" sz="4800" dirty="0" err="1">
                <a:solidFill>
                  <a:srgbClr val="FFC000"/>
                </a:solidFill>
              </a:rPr>
              <a:t>hr</a:t>
            </a:r>
            <a:r>
              <a:rPr lang="en-US" altLang="en-US" sz="4800" dirty="0">
                <a:solidFill>
                  <a:srgbClr val="FFC000"/>
                </a:solidFill>
              </a:rPr>
              <a:t> urine Cortisol/Cr</a:t>
            </a:r>
          </a:p>
        </p:txBody>
      </p:sp>
      <p:pic>
        <p:nvPicPr>
          <p:cNvPr id="2" name="Picture 1">
            <a:extLst>
              <a:ext uri="{FF2B5EF4-FFF2-40B4-BE49-F238E27FC236}">
                <a16:creationId xmlns:a16="http://schemas.microsoft.com/office/drawing/2014/main" id="{A01A6406-CC8F-714E-83BD-137F5A7C692E}"/>
              </a:ext>
            </a:extLst>
          </p:cNvPr>
          <p:cNvPicPr>
            <a:picLocks noChangeAspect="1"/>
          </p:cNvPicPr>
          <p:nvPr/>
        </p:nvPicPr>
        <p:blipFill>
          <a:blip r:embed="rId2"/>
          <a:stretch>
            <a:fillRect/>
          </a:stretch>
        </p:blipFill>
        <p:spPr>
          <a:xfrm>
            <a:off x="2855743" y="1123439"/>
            <a:ext cx="4586066" cy="4621756"/>
          </a:xfrm>
          <a:prstGeom prst="rect">
            <a:avLst/>
          </a:prstGeom>
        </p:spPr>
      </p:pic>
      <p:sp>
        <p:nvSpPr>
          <p:cNvPr id="5" name="Line 17">
            <a:extLst>
              <a:ext uri="{FF2B5EF4-FFF2-40B4-BE49-F238E27FC236}">
                <a16:creationId xmlns:a16="http://schemas.microsoft.com/office/drawing/2014/main" id="{C74AA858-785A-CC44-AAA9-02725AE79985}"/>
              </a:ext>
            </a:extLst>
          </p:cNvPr>
          <p:cNvSpPr>
            <a:spLocks noChangeShapeType="1"/>
          </p:cNvSpPr>
          <p:nvPr/>
        </p:nvSpPr>
        <p:spPr bwMode="auto">
          <a:xfrm>
            <a:off x="3445732" y="4281904"/>
            <a:ext cx="3680180" cy="1204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TextBox 2">
            <a:extLst>
              <a:ext uri="{FF2B5EF4-FFF2-40B4-BE49-F238E27FC236}">
                <a16:creationId xmlns:a16="http://schemas.microsoft.com/office/drawing/2014/main" id="{B2A46468-3025-9346-86BB-363A3DFC54C0}"/>
              </a:ext>
            </a:extLst>
          </p:cNvPr>
          <p:cNvSpPr txBox="1"/>
          <p:nvPr/>
        </p:nvSpPr>
        <p:spPr>
          <a:xfrm>
            <a:off x="720436" y="2895600"/>
            <a:ext cx="2132315" cy="461665"/>
          </a:xfrm>
          <a:prstGeom prst="rect">
            <a:avLst/>
          </a:prstGeom>
          <a:noFill/>
        </p:spPr>
        <p:txBody>
          <a:bodyPr wrap="none" rtlCol="0">
            <a:spAutoFit/>
          </a:bodyPr>
          <a:lstStyle/>
          <a:p>
            <a:r>
              <a:rPr lang="en-US" dirty="0"/>
              <a:t>Median 16 </a:t>
            </a:r>
            <a:r>
              <a:rPr lang="en-US" dirty="0" err="1"/>
              <a:t>ug</a:t>
            </a:r>
            <a:r>
              <a:rPr lang="en-US" dirty="0"/>
              <a:t>/g</a:t>
            </a:r>
          </a:p>
        </p:txBody>
      </p:sp>
    </p:spTree>
    <p:extLst>
      <p:ext uri="{BB962C8B-B14F-4D97-AF65-F5344CB8AC3E}">
        <p14:creationId xmlns:p14="http://schemas.microsoft.com/office/powerpoint/2010/main" val="3520526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04F1986-A0C1-5B4F-9A4D-C06010E66A64}"/>
              </a:ext>
            </a:extLst>
          </p:cNvPr>
          <p:cNvSpPr>
            <a:spLocks noGrp="1" noChangeArrowheads="1"/>
          </p:cNvSpPr>
          <p:nvPr>
            <p:ph type="title"/>
          </p:nvPr>
        </p:nvSpPr>
        <p:spPr>
          <a:xfrm>
            <a:off x="1257300" y="0"/>
            <a:ext cx="7772400" cy="1143000"/>
          </a:xfrm>
        </p:spPr>
        <p:txBody>
          <a:bodyPr/>
          <a:lstStyle/>
          <a:p>
            <a:r>
              <a:rPr lang="en-US" altLang="en-US" sz="4800" dirty="0">
                <a:solidFill>
                  <a:srgbClr val="FFC000"/>
                </a:solidFill>
              </a:rPr>
              <a:t>10 </a:t>
            </a:r>
            <a:r>
              <a:rPr lang="en-US" altLang="en-US" sz="4800" dirty="0" err="1">
                <a:solidFill>
                  <a:srgbClr val="FFC000"/>
                </a:solidFill>
              </a:rPr>
              <a:t>hr</a:t>
            </a:r>
            <a:r>
              <a:rPr lang="en-US" altLang="en-US" sz="4800" dirty="0">
                <a:solidFill>
                  <a:srgbClr val="FFC000"/>
                </a:solidFill>
              </a:rPr>
              <a:t> urine Cortisol/Cr</a:t>
            </a:r>
          </a:p>
        </p:txBody>
      </p:sp>
      <p:sp>
        <p:nvSpPr>
          <p:cNvPr id="43011" name="Rectangle 3">
            <a:extLst>
              <a:ext uri="{FF2B5EF4-FFF2-40B4-BE49-F238E27FC236}">
                <a16:creationId xmlns:a16="http://schemas.microsoft.com/office/drawing/2014/main" id="{7C7AA188-B6DB-5F43-ADE0-7AC66C95ED7F}"/>
              </a:ext>
            </a:extLst>
          </p:cNvPr>
          <p:cNvSpPr>
            <a:spLocks noGrp="1" noChangeArrowheads="1"/>
          </p:cNvSpPr>
          <p:nvPr>
            <p:ph type="body" idx="1"/>
          </p:nvPr>
        </p:nvSpPr>
        <p:spPr>
          <a:xfrm>
            <a:off x="1181100" y="1295400"/>
            <a:ext cx="7772400" cy="4953000"/>
          </a:xfrm>
        </p:spPr>
        <p:txBody>
          <a:bodyPr/>
          <a:lstStyle/>
          <a:p>
            <a:pPr>
              <a:buFontTx/>
              <a:buNone/>
            </a:pPr>
            <a:endParaRPr lang="en-US" altLang="en-US" sz="2400" dirty="0"/>
          </a:p>
          <a:p>
            <a:r>
              <a:rPr lang="en-US" altLang="en-US" sz="2400" dirty="0"/>
              <a:t>Unfortunately it did not separate </a:t>
            </a:r>
            <a:r>
              <a:rPr lang="en-US" altLang="en-US" sz="2400" dirty="0" err="1"/>
              <a:t>normals</a:t>
            </a:r>
            <a:r>
              <a:rPr lang="en-US" altLang="en-US" sz="2400" dirty="0"/>
              <a:t> from those with Cushing’s syndrome</a:t>
            </a:r>
          </a:p>
          <a:p>
            <a:r>
              <a:rPr lang="en-US" altLang="en-US" sz="2400" dirty="0"/>
              <a:t>I’m not using it anymore, but looking at other tests</a:t>
            </a:r>
          </a:p>
        </p:txBody>
      </p:sp>
    </p:spTree>
    <p:extLst>
      <p:ext uri="{BB962C8B-B14F-4D97-AF65-F5344CB8AC3E}">
        <p14:creationId xmlns:p14="http://schemas.microsoft.com/office/powerpoint/2010/main" val="18848538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04F1986-A0C1-5B4F-9A4D-C06010E66A64}"/>
              </a:ext>
            </a:extLst>
          </p:cNvPr>
          <p:cNvSpPr>
            <a:spLocks noGrp="1" noChangeArrowheads="1"/>
          </p:cNvSpPr>
          <p:nvPr>
            <p:ph type="title"/>
          </p:nvPr>
        </p:nvSpPr>
        <p:spPr>
          <a:xfrm>
            <a:off x="1257300" y="0"/>
            <a:ext cx="7772400" cy="1143000"/>
          </a:xfrm>
        </p:spPr>
        <p:txBody>
          <a:bodyPr/>
          <a:lstStyle/>
          <a:p>
            <a:r>
              <a:rPr lang="en-US" altLang="en-US" sz="4800" dirty="0">
                <a:solidFill>
                  <a:srgbClr val="FFC000"/>
                </a:solidFill>
              </a:rPr>
              <a:t>10 PM to 11 PM urine Cortisol/Cr</a:t>
            </a:r>
          </a:p>
        </p:txBody>
      </p:sp>
      <p:sp>
        <p:nvSpPr>
          <p:cNvPr id="43011" name="Rectangle 3">
            <a:extLst>
              <a:ext uri="{FF2B5EF4-FFF2-40B4-BE49-F238E27FC236}">
                <a16:creationId xmlns:a16="http://schemas.microsoft.com/office/drawing/2014/main" id="{7C7AA188-B6DB-5F43-ADE0-7AC66C95ED7F}"/>
              </a:ext>
            </a:extLst>
          </p:cNvPr>
          <p:cNvSpPr>
            <a:spLocks noGrp="1" noChangeArrowheads="1"/>
          </p:cNvSpPr>
          <p:nvPr>
            <p:ph type="body" idx="1"/>
          </p:nvPr>
        </p:nvSpPr>
        <p:spPr>
          <a:xfrm>
            <a:off x="1181100" y="1295400"/>
            <a:ext cx="7772400" cy="4953000"/>
          </a:xfrm>
        </p:spPr>
        <p:txBody>
          <a:bodyPr/>
          <a:lstStyle/>
          <a:p>
            <a:pPr>
              <a:buFontTx/>
              <a:buNone/>
            </a:pPr>
            <a:endParaRPr lang="en-US" altLang="en-US" sz="2400" dirty="0"/>
          </a:p>
        </p:txBody>
      </p:sp>
      <p:pic>
        <p:nvPicPr>
          <p:cNvPr id="3" name="Picture 2">
            <a:extLst>
              <a:ext uri="{FF2B5EF4-FFF2-40B4-BE49-F238E27FC236}">
                <a16:creationId xmlns:a16="http://schemas.microsoft.com/office/drawing/2014/main" id="{23702A97-C7F3-0B42-BFC0-604F2E01FE1E}"/>
              </a:ext>
            </a:extLst>
          </p:cNvPr>
          <p:cNvPicPr>
            <a:picLocks noChangeAspect="1"/>
          </p:cNvPicPr>
          <p:nvPr/>
        </p:nvPicPr>
        <p:blipFill rotWithShape="1">
          <a:blip r:embed="rId3"/>
          <a:srcRect l="12223" t="16815" r="10706" b="43643"/>
          <a:stretch/>
        </p:blipFill>
        <p:spPr>
          <a:xfrm>
            <a:off x="1257300" y="1295400"/>
            <a:ext cx="7928264" cy="2542309"/>
          </a:xfrm>
          <a:prstGeom prst="rect">
            <a:avLst/>
          </a:prstGeom>
        </p:spPr>
      </p:pic>
    </p:spTree>
    <p:extLst>
      <p:ext uri="{BB962C8B-B14F-4D97-AF65-F5344CB8AC3E}">
        <p14:creationId xmlns:p14="http://schemas.microsoft.com/office/powerpoint/2010/main" val="364433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04F1986-A0C1-5B4F-9A4D-C06010E66A64}"/>
              </a:ext>
            </a:extLst>
          </p:cNvPr>
          <p:cNvSpPr>
            <a:spLocks noGrp="1" noChangeArrowheads="1"/>
          </p:cNvSpPr>
          <p:nvPr>
            <p:ph type="title"/>
          </p:nvPr>
        </p:nvSpPr>
        <p:spPr>
          <a:xfrm>
            <a:off x="1257300" y="0"/>
            <a:ext cx="7772400" cy="1143000"/>
          </a:xfrm>
        </p:spPr>
        <p:txBody>
          <a:bodyPr/>
          <a:lstStyle/>
          <a:p>
            <a:r>
              <a:rPr lang="en-US" altLang="en-US" sz="4800" dirty="0">
                <a:solidFill>
                  <a:srgbClr val="FFC000"/>
                </a:solidFill>
              </a:rPr>
              <a:t>10 PM to 11 PM urine Cortisol/Cr</a:t>
            </a:r>
          </a:p>
        </p:txBody>
      </p:sp>
      <p:pic>
        <p:nvPicPr>
          <p:cNvPr id="2" name="Picture 1">
            <a:extLst>
              <a:ext uri="{FF2B5EF4-FFF2-40B4-BE49-F238E27FC236}">
                <a16:creationId xmlns:a16="http://schemas.microsoft.com/office/drawing/2014/main" id="{7D836DEE-8FD9-AB4D-8919-95BE0AA7657E}"/>
              </a:ext>
            </a:extLst>
          </p:cNvPr>
          <p:cNvPicPr>
            <a:picLocks noChangeAspect="1"/>
          </p:cNvPicPr>
          <p:nvPr/>
        </p:nvPicPr>
        <p:blipFill>
          <a:blip r:embed="rId2"/>
          <a:stretch>
            <a:fillRect/>
          </a:stretch>
        </p:blipFill>
        <p:spPr>
          <a:xfrm>
            <a:off x="2235200" y="1562236"/>
            <a:ext cx="5024582" cy="4432164"/>
          </a:xfrm>
          <a:prstGeom prst="rect">
            <a:avLst/>
          </a:prstGeom>
        </p:spPr>
      </p:pic>
      <p:sp>
        <p:nvSpPr>
          <p:cNvPr id="5" name="TextBox 4">
            <a:extLst>
              <a:ext uri="{FF2B5EF4-FFF2-40B4-BE49-F238E27FC236}">
                <a16:creationId xmlns:a16="http://schemas.microsoft.com/office/drawing/2014/main" id="{98D60189-72E4-0442-AB0D-BA65F00FF6CF}"/>
              </a:ext>
            </a:extLst>
          </p:cNvPr>
          <p:cNvSpPr txBox="1"/>
          <p:nvPr/>
        </p:nvSpPr>
        <p:spPr>
          <a:xfrm>
            <a:off x="7689273" y="2812473"/>
            <a:ext cx="2229521" cy="461665"/>
          </a:xfrm>
          <a:prstGeom prst="rect">
            <a:avLst/>
          </a:prstGeom>
          <a:noFill/>
        </p:spPr>
        <p:txBody>
          <a:bodyPr wrap="none" rtlCol="0">
            <a:spAutoFit/>
          </a:bodyPr>
          <a:lstStyle/>
          <a:p>
            <a:r>
              <a:rPr lang="en-US" dirty="0"/>
              <a:t>Cutoff 31/6 </a:t>
            </a:r>
            <a:r>
              <a:rPr lang="en-US" dirty="0" err="1"/>
              <a:t>ug</a:t>
            </a:r>
            <a:r>
              <a:rPr lang="en-US" dirty="0"/>
              <a:t>/g</a:t>
            </a:r>
          </a:p>
        </p:txBody>
      </p:sp>
    </p:spTree>
    <p:extLst>
      <p:ext uri="{BB962C8B-B14F-4D97-AF65-F5344CB8AC3E}">
        <p14:creationId xmlns:p14="http://schemas.microsoft.com/office/powerpoint/2010/main" val="16484093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1635CCD5-BF83-3847-88B9-77DDC88CBE2B}"/>
              </a:ext>
            </a:extLst>
          </p:cNvPr>
          <p:cNvSpPr>
            <a:spLocks noGrp="1" noChangeArrowheads="1"/>
          </p:cNvSpPr>
          <p:nvPr>
            <p:ph type="title"/>
          </p:nvPr>
        </p:nvSpPr>
        <p:spPr/>
        <p:txBody>
          <a:bodyPr/>
          <a:lstStyle/>
          <a:p>
            <a:r>
              <a:rPr lang="en-US" altLang="en-US" sz="3200" dirty="0">
                <a:solidFill>
                  <a:srgbClr val="FFAB8C"/>
                </a:solidFill>
              </a:rPr>
              <a:t>Ketoconazole Trial for Cushing’s</a:t>
            </a:r>
          </a:p>
        </p:txBody>
      </p:sp>
      <p:sp>
        <p:nvSpPr>
          <p:cNvPr id="162819" name="Rectangle 3">
            <a:extLst>
              <a:ext uri="{FF2B5EF4-FFF2-40B4-BE49-F238E27FC236}">
                <a16:creationId xmlns:a16="http://schemas.microsoft.com/office/drawing/2014/main" id="{2AACCD73-42C6-9E4A-B81D-DF069715A91C}"/>
              </a:ext>
            </a:extLst>
          </p:cNvPr>
          <p:cNvSpPr>
            <a:spLocks noGrp="1" noChangeArrowheads="1"/>
          </p:cNvSpPr>
          <p:nvPr>
            <p:ph type="body" idx="1"/>
          </p:nvPr>
        </p:nvSpPr>
        <p:spPr/>
        <p:txBody>
          <a:bodyPr/>
          <a:lstStyle/>
          <a:p>
            <a:pPr>
              <a:lnSpc>
                <a:spcPct val="90000"/>
              </a:lnSpc>
            </a:pPr>
            <a:r>
              <a:rPr lang="en-US" altLang="en-US" sz="2400" dirty="0"/>
              <a:t>Ketoconazole is safe, with the main side effect being increased liver tests, which usually occur at doses &gt; 1000 mg/day and are reversible.</a:t>
            </a:r>
          </a:p>
          <a:p>
            <a:pPr>
              <a:lnSpc>
                <a:spcPct val="90000"/>
              </a:lnSpc>
            </a:pPr>
            <a:r>
              <a:rPr lang="en-US" altLang="en-US" sz="2400" dirty="0"/>
              <a:t>It does interact with a lot of drugs, but these interactions can usually be dealt with by changing the other drug or watching for side effects</a:t>
            </a:r>
          </a:p>
          <a:p>
            <a:pPr>
              <a:lnSpc>
                <a:spcPct val="90000"/>
              </a:lnSpc>
            </a:pPr>
            <a:r>
              <a:rPr lang="en-US" altLang="en-US" sz="2400" dirty="0"/>
              <a:t>It has a short-half life so it should be given at night, when cortisol is inappropriate high in Cushing’s patients.</a:t>
            </a:r>
          </a:p>
          <a:p>
            <a:pPr>
              <a:lnSpc>
                <a:spcPct val="90000"/>
              </a:lnSpc>
            </a:pPr>
            <a:r>
              <a:rPr lang="en-US" altLang="en-US" sz="2400" dirty="0"/>
              <a:t>I usually give 200 mg at 8 and 10 PM and have patients take 5 mg of </a:t>
            </a:r>
            <a:r>
              <a:rPr lang="en-US" altLang="en-US" sz="2400" dirty="0" err="1"/>
              <a:t>Cortef</a:t>
            </a:r>
            <a:r>
              <a:rPr lang="en-US" altLang="en-US" sz="2400" dirty="0"/>
              <a:t> in the AM, if needed.</a:t>
            </a:r>
          </a:p>
          <a:p>
            <a:pPr>
              <a:lnSpc>
                <a:spcPct val="90000"/>
              </a:lnSpc>
              <a:buFontTx/>
              <a:buNone/>
            </a:pPr>
            <a:r>
              <a:rPr lang="en-US" altLang="en-US" sz="2400" dirty="0"/>
              <a:t> </a:t>
            </a:r>
          </a:p>
          <a:p>
            <a:pPr>
              <a:lnSpc>
                <a:spcPct val="90000"/>
              </a:lnSpc>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28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281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28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28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2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26E857FD-553A-8D4A-ADF0-72A428207AE5}"/>
              </a:ext>
            </a:extLst>
          </p:cNvPr>
          <p:cNvSpPr>
            <a:spLocks noGrp="1" noChangeArrowheads="1"/>
          </p:cNvSpPr>
          <p:nvPr>
            <p:ph type="title"/>
          </p:nvPr>
        </p:nvSpPr>
        <p:spPr>
          <a:xfrm>
            <a:off x="1257300" y="257908"/>
            <a:ext cx="7772400" cy="1143000"/>
          </a:xfrm>
        </p:spPr>
        <p:txBody>
          <a:bodyPr/>
          <a:lstStyle/>
          <a:p>
            <a:r>
              <a:rPr lang="en-US" altLang="en-US" sz="3200" dirty="0">
                <a:solidFill>
                  <a:srgbClr val="FFAB8C"/>
                </a:solidFill>
              </a:rPr>
              <a:t>Ketoconazole Trial for Cushing’s</a:t>
            </a:r>
          </a:p>
        </p:txBody>
      </p:sp>
      <p:sp>
        <p:nvSpPr>
          <p:cNvPr id="162819" name="Rectangle 3">
            <a:extLst>
              <a:ext uri="{FF2B5EF4-FFF2-40B4-BE49-F238E27FC236}">
                <a16:creationId xmlns:a16="http://schemas.microsoft.com/office/drawing/2014/main" id="{B6E869D2-B159-524C-9FF1-0209F7F31C46}"/>
              </a:ext>
            </a:extLst>
          </p:cNvPr>
          <p:cNvSpPr>
            <a:spLocks noGrp="1" noChangeArrowheads="1"/>
          </p:cNvSpPr>
          <p:nvPr>
            <p:ph type="body" idx="1"/>
          </p:nvPr>
        </p:nvSpPr>
        <p:spPr>
          <a:xfrm>
            <a:off x="1257300" y="1235612"/>
            <a:ext cx="7772400" cy="4114800"/>
          </a:xfrm>
        </p:spPr>
        <p:txBody>
          <a:bodyPr/>
          <a:lstStyle/>
          <a:p>
            <a:pPr>
              <a:lnSpc>
                <a:spcPct val="90000"/>
              </a:lnSpc>
            </a:pPr>
            <a:r>
              <a:rPr lang="en-US" altLang="en-US" sz="2400" dirty="0"/>
              <a:t>Ketoconazole can be used diagnostically to determine which symptoms a patient has are due to high cortisol.</a:t>
            </a:r>
          </a:p>
          <a:p>
            <a:pPr>
              <a:lnSpc>
                <a:spcPct val="90000"/>
              </a:lnSpc>
            </a:pPr>
            <a:r>
              <a:rPr lang="en-US" altLang="en-US" sz="2400" dirty="0"/>
              <a:t>I use it in patients who I am pretty sure, but not completely sure has Cushing's and I want them to get symptomatic relief.</a:t>
            </a:r>
          </a:p>
          <a:p>
            <a:pPr>
              <a:lnSpc>
                <a:spcPct val="90000"/>
              </a:lnSpc>
            </a:pPr>
            <a:r>
              <a:rPr lang="en-US" altLang="en-US" sz="2400" dirty="0"/>
              <a:t>I’m concerned if someone </a:t>
            </a:r>
            <a:r>
              <a:rPr lang="en-US" altLang="en-US" sz="2400" dirty="0" err="1"/>
              <a:t>doesn</a:t>
            </a:r>
            <a:r>
              <a:rPr lang="fr-FR" altLang="en-US" sz="2400" dirty="0"/>
              <a:t>’</a:t>
            </a:r>
            <a:r>
              <a:rPr lang="en-US" altLang="ja-JP" sz="2400" dirty="0"/>
              <a:t>t get better on ketoconazole, they really don’t have Cushing's.</a:t>
            </a:r>
          </a:p>
          <a:p>
            <a:pPr>
              <a:lnSpc>
                <a:spcPct val="90000"/>
              </a:lnSpc>
            </a:pPr>
            <a:r>
              <a:rPr lang="en-US" altLang="en-US" sz="2400" dirty="0"/>
              <a:t>I have kept patients on ketoconazole for up to 3 years without problems.</a:t>
            </a:r>
          </a:p>
          <a:p>
            <a:pPr>
              <a:lnSpc>
                <a:spcPct val="90000"/>
              </a:lnSpc>
            </a:pPr>
            <a:r>
              <a:rPr lang="en-US" altLang="en-US" sz="2400" dirty="0"/>
              <a:t>I often stop it for a round of testing, or if a patient develops a tumor on MRI.</a:t>
            </a:r>
          </a:p>
          <a:p>
            <a:pPr>
              <a:lnSpc>
                <a:spcPct val="90000"/>
              </a:lnSpc>
            </a:pPr>
            <a:r>
              <a:rPr lang="en-US" altLang="en-US" sz="2400" dirty="0"/>
              <a:t>Rise in ACTH following ketoconazole might be a sign of pituitary Cushing’s disease</a:t>
            </a:r>
          </a:p>
          <a:p>
            <a:pPr>
              <a:lnSpc>
                <a:spcPct val="90000"/>
              </a:lnSpc>
            </a:pPr>
            <a:endParaRPr lang="en-US" altLang="en-US" sz="2400" dirty="0"/>
          </a:p>
          <a:p>
            <a:pPr>
              <a:lnSpc>
                <a:spcPct val="90000"/>
              </a:lnSpc>
              <a:buFontTx/>
              <a:buNone/>
            </a:pPr>
            <a:r>
              <a:rPr lang="en-US" altLang="en-US" sz="2400" dirty="0"/>
              <a:t> </a:t>
            </a:r>
          </a:p>
          <a:p>
            <a:pPr>
              <a:lnSpc>
                <a:spcPct val="90000"/>
              </a:lnSpc>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28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281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28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28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281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281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28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5EB40E1D-06B5-094F-B5CE-EB64B124FA2A}"/>
              </a:ext>
            </a:extLst>
          </p:cNvPr>
          <p:cNvSpPr>
            <a:spLocks noGrp="1" noChangeArrowheads="1"/>
          </p:cNvSpPr>
          <p:nvPr>
            <p:ph type="title"/>
          </p:nvPr>
        </p:nvSpPr>
        <p:spPr>
          <a:xfrm>
            <a:off x="1943100" y="838200"/>
            <a:ext cx="7772400" cy="1143000"/>
          </a:xfrm>
        </p:spPr>
        <p:txBody>
          <a:bodyPr/>
          <a:lstStyle/>
          <a:p>
            <a:r>
              <a:rPr lang="en-US" altLang="en-US"/>
              <a:t>Should Cushing’s be Diagnosed Early?</a:t>
            </a:r>
          </a:p>
        </p:txBody>
      </p:sp>
      <p:sp>
        <p:nvSpPr>
          <p:cNvPr id="87043" name="Rectangle 3">
            <a:extLst>
              <a:ext uri="{FF2B5EF4-FFF2-40B4-BE49-F238E27FC236}">
                <a16:creationId xmlns:a16="http://schemas.microsoft.com/office/drawing/2014/main" id="{1E369A46-924A-3046-8FBF-5CDAEC50CD79}"/>
              </a:ext>
            </a:extLst>
          </p:cNvPr>
          <p:cNvSpPr>
            <a:spLocks noGrp="1" noChangeArrowheads="1"/>
          </p:cNvSpPr>
          <p:nvPr>
            <p:ph type="body" idx="1"/>
          </p:nvPr>
        </p:nvSpPr>
        <p:spPr>
          <a:xfrm>
            <a:off x="1409700" y="2514600"/>
            <a:ext cx="7772400" cy="4114800"/>
          </a:xfrm>
        </p:spPr>
        <p:txBody>
          <a:bodyPr/>
          <a:lstStyle/>
          <a:p>
            <a:pPr>
              <a:lnSpc>
                <a:spcPct val="90000"/>
              </a:lnSpc>
            </a:pPr>
            <a:r>
              <a:rPr lang="en-US" altLang="en-US" sz="2800" dirty="0"/>
              <a:t>Cushing’s patients are miserable.</a:t>
            </a:r>
          </a:p>
          <a:p>
            <a:pPr>
              <a:lnSpc>
                <a:spcPct val="90000"/>
              </a:lnSpc>
            </a:pPr>
            <a:r>
              <a:rPr lang="en-US" altLang="en-US" sz="2800" dirty="0"/>
              <a:t>Effective treatment (surgery and medicines) exists</a:t>
            </a:r>
          </a:p>
          <a:p>
            <a:pPr>
              <a:lnSpc>
                <a:spcPct val="90000"/>
              </a:lnSpc>
            </a:pPr>
            <a:r>
              <a:rPr lang="en-US" altLang="en-US" sz="2800" dirty="0"/>
              <a:t>Less pharmaceutical funding (better with </a:t>
            </a:r>
            <a:r>
              <a:rPr lang="en-US" altLang="en-US" sz="2800" dirty="0" err="1"/>
              <a:t>Corcept</a:t>
            </a:r>
            <a:r>
              <a:rPr lang="en-US" altLang="en-US" sz="2800" dirty="0"/>
              <a:t>).</a:t>
            </a:r>
          </a:p>
          <a:p>
            <a:pPr>
              <a:lnSpc>
                <a:spcPct val="90000"/>
              </a:lnSpc>
            </a:pPr>
            <a:r>
              <a:rPr lang="en-US" altLang="en-US" sz="2800" dirty="0"/>
              <a:t>Most doctors are not familiar with Cushing’s syndrome and may only be familiar with severe cases.</a:t>
            </a:r>
          </a:p>
        </p:txBody>
      </p:sp>
      <p:pic>
        <p:nvPicPr>
          <p:cNvPr id="87046" name="Picture 6">
            <a:extLst>
              <a:ext uri="{FF2B5EF4-FFF2-40B4-BE49-F238E27FC236}">
                <a16:creationId xmlns:a16="http://schemas.microsoft.com/office/drawing/2014/main" id="{896B1475-D8FA-3A4B-A5ED-5762EC5A4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304800"/>
            <a:ext cx="127635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2993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43EBFF4-5414-CB40-8422-7D95B26B7C35}"/>
              </a:ext>
            </a:extLst>
          </p:cNvPr>
          <p:cNvSpPr>
            <a:spLocks noGrp="1" noChangeArrowheads="1"/>
          </p:cNvSpPr>
          <p:nvPr>
            <p:ph type="title"/>
          </p:nvPr>
        </p:nvSpPr>
        <p:spPr/>
        <p:txBody>
          <a:bodyPr/>
          <a:lstStyle/>
          <a:p>
            <a:r>
              <a:rPr lang="en-US" altLang="en-US" dirty="0">
                <a:solidFill>
                  <a:srgbClr val="FFC000"/>
                </a:solidFill>
              </a:rPr>
              <a:t>RECOMMENDATIONS</a:t>
            </a:r>
          </a:p>
        </p:txBody>
      </p:sp>
      <p:sp>
        <p:nvSpPr>
          <p:cNvPr id="31747" name="Rectangle 3">
            <a:extLst>
              <a:ext uri="{FF2B5EF4-FFF2-40B4-BE49-F238E27FC236}">
                <a16:creationId xmlns:a16="http://schemas.microsoft.com/office/drawing/2014/main" id="{82E90CEF-B918-9A40-AF9A-2E2B9EA4E5E8}"/>
              </a:ext>
            </a:extLst>
          </p:cNvPr>
          <p:cNvSpPr>
            <a:spLocks noGrp="1" noChangeArrowheads="1"/>
          </p:cNvSpPr>
          <p:nvPr>
            <p:ph type="body" idx="1"/>
          </p:nvPr>
        </p:nvSpPr>
        <p:spPr/>
        <p:txBody>
          <a:bodyPr/>
          <a:lstStyle/>
          <a:p>
            <a:r>
              <a:rPr lang="en-US" altLang="en-US" sz="2800" dirty="0"/>
              <a:t>Careful history and physical</a:t>
            </a:r>
          </a:p>
          <a:p>
            <a:r>
              <a:rPr lang="en-US" altLang="en-US" sz="2800" dirty="0"/>
              <a:t>At least 4 UFC and 17-OHS</a:t>
            </a:r>
          </a:p>
          <a:p>
            <a:r>
              <a:rPr lang="en-US" altLang="en-US" sz="2800" dirty="0"/>
              <a:t>At least 4 11 pm salivary </a:t>
            </a:r>
            <a:r>
              <a:rPr lang="en-US" altLang="en-US" sz="2800" dirty="0" err="1"/>
              <a:t>cortisols</a:t>
            </a:r>
            <a:endParaRPr lang="en-US" altLang="en-US" sz="2800" dirty="0"/>
          </a:p>
          <a:p>
            <a:r>
              <a:rPr lang="en-US" altLang="en-US" sz="2800" dirty="0"/>
              <a:t>Night time serum cortisol</a:t>
            </a:r>
          </a:p>
          <a:p>
            <a:r>
              <a:rPr lang="en-US" altLang="en-US" sz="2800" dirty="0"/>
              <a:t>MRI</a:t>
            </a:r>
          </a:p>
          <a:p>
            <a:r>
              <a:rPr lang="en-US" altLang="en-US" sz="2800" dirty="0"/>
              <a:t>Ketoconazole trial</a:t>
            </a:r>
          </a:p>
          <a:p>
            <a:r>
              <a:rPr lang="en-US" altLang="en-US" sz="2800" dirty="0"/>
              <a:t>Make diagnosis if two distinct values are high</a:t>
            </a:r>
          </a:p>
          <a:p>
            <a:r>
              <a:rPr lang="en-US" altLang="en-US" sz="2800" dirty="0"/>
              <a:t>Have patient keep a diary and try to collect when “high”</a:t>
            </a:r>
          </a:p>
        </p:txBody>
      </p:sp>
    </p:spTree>
    <p:extLst>
      <p:ext uri="{BB962C8B-B14F-4D97-AF65-F5344CB8AC3E}">
        <p14:creationId xmlns:p14="http://schemas.microsoft.com/office/powerpoint/2010/main" val="1927496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16F4943-50BE-724B-95B6-A770A2919917}"/>
              </a:ext>
            </a:extLst>
          </p:cNvPr>
          <p:cNvSpPr>
            <a:spLocks noGrp="1" noChangeArrowheads="1"/>
          </p:cNvSpPr>
          <p:nvPr>
            <p:ph type="title"/>
          </p:nvPr>
        </p:nvSpPr>
        <p:spPr>
          <a:xfrm>
            <a:off x="495300" y="228600"/>
            <a:ext cx="7772400" cy="1143000"/>
          </a:xfrm>
        </p:spPr>
        <p:txBody>
          <a:bodyPr/>
          <a:lstStyle/>
          <a:p>
            <a:pPr>
              <a:defRPr/>
            </a:pPr>
            <a:r>
              <a:rPr lang="en-US" sz="3600" dirty="0">
                <a:solidFill>
                  <a:srgbClr val="FFC000"/>
                </a:solidFill>
                <a:cs typeface="+mj-cs"/>
              </a:rPr>
              <a:t>For more information/to schedule an appointment</a:t>
            </a:r>
          </a:p>
        </p:txBody>
      </p:sp>
      <p:sp>
        <p:nvSpPr>
          <p:cNvPr id="5" name="Rectangle 3">
            <a:extLst>
              <a:ext uri="{FF2B5EF4-FFF2-40B4-BE49-F238E27FC236}">
                <a16:creationId xmlns:a16="http://schemas.microsoft.com/office/drawing/2014/main" id="{1BB6A02B-1E6D-454D-B535-B78FD76EFF2D}"/>
              </a:ext>
            </a:extLst>
          </p:cNvPr>
          <p:cNvSpPr txBox="1">
            <a:spLocks noChangeArrowheads="1"/>
          </p:cNvSpPr>
          <p:nvPr/>
        </p:nvSpPr>
        <p:spPr bwMode="auto">
          <a:xfrm>
            <a:off x="1490589" y="165139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0488" tIns="44450" rIns="90488" bIns="44450"/>
          <a:lstStyle>
            <a:lvl1pPr marL="342900" indent="-342900" algn="l" rtl="0" eaLnBrk="0" fontAlgn="base" hangingPunct="0">
              <a:spcBef>
                <a:spcPct val="20000"/>
              </a:spcBef>
              <a:spcAft>
                <a:spcPct val="0"/>
              </a:spcAft>
              <a:buClr>
                <a:schemeClr val="tx1"/>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9pPr>
          </a:lstStyle>
          <a:p>
            <a:pPr>
              <a:defRPr/>
            </a:pPr>
            <a:r>
              <a:rPr lang="en-US" sz="2400" dirty="0" err="1">
                <a:solidFill>
                  <a:srgbClr val="FAFD00"/>
                </a:solidFill>
                <a:uFill>
                  <a:solidFill>
                    <a:schemeClr val="tx1"/>
                  </a:solidFill>
                </a:uFill>
                <a:cs typeface="+mn-cs"/>
              </a:rPr>
              <a:t>www.goodhormonehealth.com</a:t>
            </a:r>
            <a:endParaRPr lang="en-US" sz="2400" dirty="0">
              <a:solidFill>
                <a:srgbClr val="FAFD00"/>
              </a:solidFill>
              <a:uFill>
                <a:solidFill>
                  <a:schemeClr val="tx1"/>
                </a:solidFill>
              </a:uFill>
              <a:cs typeface="+mn-cs"/>
            </a:endParaRPr>
          </a:p>
          <a:p>
            <a:pPr>
              <a:defRPr/>
            </a:pPr>
            <a:r>
              <a:rPr lang="en-US" sz="2400" u="sng" dirty="0" err="1">
                <a:solidFill>
                  <a:srgbClr val="FAFD00"/>
                </a:solidFill>
                <a:cs typeface="+mn-cs"/>
              </a:rPr>
              <a:t>mail@goodhormonehealth.com</a:t>
            </a:r>
            <a:endParaRPr lang="en-US" sz="2400" u="sng" dirty="0">
              <a:solidFill>
                <a:srgbClr val="FAFD00"/>
              </a:solidFill>
              <a:cs typeface="+mn-cs"/>
            </a:endParaRPr>
          </a:p>
          <a:p>
            <a:pPr>
              <a:defRPr/>
            </a:pPr>
            <a:r>
              <a:rPr lang="en-US" sz="2400" dirty="0">
                <a:solidFill>
                  <a:srgbClr val="FAFD00"/>
                </a:solidFill>
                <a:cs typeface="+mn-cs"/>
              </a:rPr>
              <a:t>Talks will be posted in a few days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147D7FEB-12B2-934A-A7B8-5C16F000FAB9}"/>
              </a:ext>
            </a:extLst>
          </p:cNvPr>
          <p:cNvSpPr>
            <a:spLocks noGrp="1" noChangeArrowheads="1"/>
          </p:cNvSpPr>
          <p:nvPr>
            <p:ph type="title"/>
          </p:nvPr>
        </p:nvSpPr>
        <p:spPr/>
        <p:txBody>
          <a:bodyPr/>
          <a:lstStyle/>
          <a:p>
            <a:pPr>
              <a:defRPr/>
            </a:pPr>
            <a:r>
              <a:rPr lang="en-US" sz="3600" dirty="0">
                <a:solidFill>
                  <a:srgbClr val="FFC000"/>
                </a:solidFill>
                <a:cs typeface="+mj-cs"/>
              </a:rPr>
              <a:t>Who runs the best pituitary patient conference?</a:t>
            </a:r>
            <a:endParaRPr lang="en-US" dirty="0">
              <a:solidFill>
                <a:srgbClr val="FFC000"/>
              </a:solidFill>
              <a:cs typeface="+mj-cs"/>
            </a:endParaRPr>
          </a:p>
        </p:txBody>
      </p:sp>
      <p:sp>
        <p:nvSpPr>
          <p:cNvPr id="194563" name="Rectangle 3">
            <a:extLst>
              <a:ext uri="{FF2B5EF4-FFF2-40B4-BE49-F238E27FC236}">
                <a16:creationId xmlns:a16="http://schemas.microsoft.com/office/drawing/2014/main" id="{1225BDD9-C1E4-B644-86DE-30571527D473}"/>
              </a:ext>
            </a:extLst>
          </p:cNvPr>
          <p:cNvSpPr>
            <a:spLocks noGrp="1" noChangeArrowheads="1"/>
          </p:cNvSpPr>
          <p:nvPr>
            <p:ph type="body" idx="1"/>
          </p:nvPr>
        </p:nvSpPr>
        <p:spPr/>
        <p:txBody>
          <a:bodyPr/>
          <a:lstStyle/>
          <a:p>
            <a:pPr>
              <a:defRPr/>
            </a:pPr>
            <a:r>
              <a:rPr lang="en-US" dirty="0">
                <a:cs typeface="+mn-cs"/>
              </a:rPr>
              <a:t>The Magic Foundation </a:t>
            </a:r>
          </a:p>
          <a:p>
            <a:pPr>
              <a:buFontTx/>
              <a:buNone/>
              <a:defRPr/>
            </a:pPr>
            <a:endParaRPr lang="en-US"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9957BB44-9E0F-2D47-8B68-8041D73CC90E}"/>
              </a:ext>
            </a:extLst>
          </p:cNvPr>
          <p:cNvSpPr>
            <a:spLocks noGrp="1" noChangeArrowheads="1"/>
          </p:cNvSpPr>
          <p:nvPr>
            <p:ph type="body" idx="1"/>
          </p:nvPr>
        </p:nvSpPr>
        <p:spPr/>
        <p:txBody>
          <a:bodyPr/>
          <a:lstStyle/>
          <a:p>
            <a:endParaRPr lang="en-US" altLang="en-US" sz="2800"/>
          </a:p>
          <a:p>
            <a:pPr>
              <a:buFontTx/>
              <a:buNone/>
            </a:pPr>
            <a:endParaRPr lang="en-US" altLang="en-US" sz="2800"/>
          </a:p>
          <a:p>
            <a:pPr>
              <a:buFontTx/>
              <a:buNone/>
            </a:pPr>
            <a:endParaRPr lang="en-US" altLang="en-US" sz="2800"/>
          </a:p>
        </p:txBody>
      </p:sp>
      <p:sp>
        <p:nvSpPr>
          <p:cNvPr id="83972" name="Text Box 4">
            <a:extLst>
              <a:ext uri="{FF2B5EF4-FFF2-40B4-BE49-F238E27FC236}">
                <a16:creationId xmlns:a16="http://schemas.microsoft.com/office/drawing/2014/main" id="{3609D06C-F6B7-8C49-A799-C8A0B16FEE82}"/>
              </a:ext>
            </a:extLst>
          </p:cNvPr>
          <p:cNvSpPr txBox="1">
            <a:spLocks noChangeArrowheads="1"/>
          </p:cNvSpPr>
          <p:nvPr/>
        </p:nvSpPr>
        <p:spPr bwMode="auto">
          <a:xfrm>
            <a:off x="1333501" y="2133600"/>
            <a:ext cx="7153275" cy="425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pitchFamily="2" charset="0"/>
              </a:defRPr>
            </a:lvl1pPr>
            <a:lvl2pPr marL="914400" indent="-457200">
              <a:defRPr sz="2400">
                <a:solidFill>
                  <a:schemeClr val="tx1"/>
                </a:solidFill>
                <a:latin typeface="Times" pitchFamily="2" charset="0"/>
              </a:defRPr>
            </a:lvl2pPr>
            <a:lvl3pPr marL="1371600" indent="-457200">
              <a:defRPr sz="2400">
                <a:solidFill>
                  <a:schemeClr val="tx1"/>
                </a:solidFill>
                <a:latin typeface="Times" pitchFamily="2" charset="0"/>
              </a:defRPr>
            </a:lvl3pPr>
            <a:lvl4pPr marL="1828800" indent="-457200">
              <a:defRPr sz="2400">
                <a:solidFill>
                  <a:schemeClr val="tx1"/>
                </a:solidFill>
                <a:latin typeface="Times" pitchFamily="2" charset="0"/>
              </a:defRPr>
            </a:lvl4pPr>
            <a:lvl5pPr marL="2286000" indent="-457200">
              <a:defRPr sz="2400">
                <a:solidFill>
                  <a:schemeClr val="tx1"/>
                </a:solidFill>
                <a:latin typeface="Times" pitchFamily="2" charset="0"/>
              </a:defRPr>
            </a:lvl5pPr>
            <a:lvl6pPr marL="2743200" indent="-457200" eaLnBrk="0" fontAlgn="base" hangingPunct="0">
              <a:spcBef>
                <a:spcPct val="0"/>
              </a:spcBef>
              <a:spcAft>
                <a:spcPct val="0"/>
              </a:spcAft>
              <a:defRPr sz="2400">
                <a:solidFill>
                  <a:schemeClr val="tx1"/>
                </a:solidFill>
                <a:latin typeface="Times" pitchFamily="2" charset="0"/>
              </a:defRPr>
            </a:lvl6pPr>
            <a:lvl7pPr marL="3200400" indent="-457200" eaLnBrk="0" fontAlgn="base" hangingPunct="0">
              <a:spcBef>
                <a:spcPct val="0"/>
              </a:spcBef>
              <a:spcAft>
                <a:spcPct val="0"/>
              </a:spcAft>
              <a:defRPr sz="2400">
                <a:solidFill>
                  <a:schemeClr val="tx1"/>
                </a:solidFill>
                <a:latin typeface="Times" pitchFamily="2" charset="0"/>
              </a:defRPr>
            </a:lvl7pPr>
            <a:lvl8pPr marL="3657600" indent="-457200" eaLnBrk="0" fontAlgn="base" hangingPunct="0">
              <a:spcBef>
                <a:spcPct val="0"/>
              </a:spcBef>
              <a:spcAft>
                <a:spcPct val="0"/>
              </a:spcAft>
              <a:defRPr sz="2400">
                <a:solidFill>
                  <a:schemeClr val="tx1"/>
                </a:solidFill>
                <a:latin typeface="Times" pitchFamily="2" charset="0"/>
              </a:defRPr>
            </a:lvl8pPr>
            <a:lvl9pPr marL="4114800" indent="-457200" eaLnBrk="0" fontAlgn="base" hangingPunct="0">
              <a:spcBef>
                <a:spcPct val="0"/>
              </a:spcBef>
              <a:spcAft>
                <a:spcPct val="0"/>
              </a:spcAft>
              <a:defRPr sz="2400">
                <a:solidFill>
                  <a:schemeClr val="tx1"/>
                </a:solidFill>
                <a:latin typeface="Times" pitchFamily="2" charset="0"/>
              </a:defRPr>
            </a:lvl9pPr>
          </a:lstStyle>
          <a:p>
            <a:pPr eaLnBrk="1" hangingPunct="1">
              <a:buFont typeface="Times" pitchFamily="2" charset="0"/>
              <a:buNone/>
            </a:pPr>
            <a:r>
              <a:rPr kumimoji="1" lang="en-US" altLang="ja-JP" dirty="0">
                <a:ea typeface="Osaka" pitchFamily="80" charset="-128"/>
              </a:rPr>
              <a:t>Thanks to:</a:t>
            </a:r>
          </a:p>
          <a:p>
            <a:pPr eaLnBrk="1" hangingPunct="1">
              <a:lnSpc>
                <a:spcPct val="90000"/>
              </a:lnSpc>
              <a:spcBef>
                <a:spcPct val="20000"/>
              </a:spcBef>
            </a:pPr>
            <a:r>
              <a:rPr lang="en-US" altLang="en-US" b="1" dirty="0"/>
              <a:t>Dianne </a:t>
            </a:r>
            <a:r>
              <a:rPr lang="en-US" altLang="en-US" b="1" dirty="0" err="1"/>
              <a:t>Kremidas</a:t>
            </a:r>
            <a:endParaRPr lang="en-US" altLang="en-US" b="1" dirty="0"/>
          </a:p>
          <a:p>
            <a:pPr eaLnBrk="1" hangingPunct="1">
              <a:lnSpc>
                <a:spcPct val="90000"/>
              </a:lnSpc>
              <a:spcBef>
                <a:spcPct val="20000"/>
              </a:spcBef>
            </a:pPr>
            <a:r>
              <a:rPr lang="en-US" altLang="en-US" b="1" dirty="0"/>
              <a:t>Magic Foundation</a:t>
            </a:r>
          </a:p>
          <a:p>
            <a:pPr eaLnBrk="1" hangingPunct="1">
              <a:lnSpc>
                <a:spcPct val="90000"/>
              </a:lnSpc>
              <a:spcBef>
                <a:spcPct val="20000"/>
              </a:spcBef>
            </a:pPr>
            <a:r>
              <a:rPr lang="en-US" altLang="en-US" b="1" dirty="0"/>
              <a:t>All my patients</a:t>
            </a:r>
          </a:p>
          <a:p>
            <a:pPr eaLnBrk="1" hangingPunct="1">
              <a:lnSpc>
                <a:spcPct val="90000"/>
              </a:lnSpc>
              <a:spcBef>
                <a:spcPct val="20000"/>
              </a:spcBef>
            </a:pPr>
            <a:r>
              <a:rPr lang="en-US" altLang="en-US" b="1" err="1"/>
              <a:t>Surgeons</a:t>
            </a:r>
            <a:r>
              <a:rPr lang="en-US" altLang="en-US" b="1"/>
              <a:t>: Ian </a:t>
            </a:r>
            <a:r>
              <a:rPr lang="en-US" altLang="en-US" b="1" dirty="0"/>
              <a:t>McCutcheon, M.D., Mark </a:t>
            </a:r>
            <a:r>
              <a:rPr lang="en-US" altLang="en-US" b="1" dirty="0" err="1"/>
              <a:t>Linskey</a:t>
            </a:r>
            <a:r>
              <a:rPr lang="en-US" altLang="en-US" b="1" dirty="0"/>
              <a:t>, Hrayr </a:t>
            </a:r>
            <a:r>
              <a:rPr lang="en-US" altLang="en-US" b="1" dirty="0" err="1"/>
              <a:t>Shahinian</a:t>
            </a:r>
            <a:r>
              <a:rPr lang="en-US" altLang="en-US" b="1" dirty="0"/>
              <a:t>, M.D., </a:t>
            </a:r>
            <a:r>
              <a:rPr lang="en-US" altLang="en-US" b="1" dirty="0" err="1"/>
              <a:t>Hae</a:t>
            </a:r>
            <a:r>
              <a:rPr lang="en-US" altLang="en-US" b="1" dirty="0"/>
              <a:t> Dong </a:t>
            </a:r>
            <a:r>
              <a:rPr lang="en-US" altLang="en-US" b="1" dirty="0" err="1"/>
              <a:t>Jho</a:t>
            </a:r>
            <a:r>
              <a:rPr lang="en-US" altLang="en-US" b="1" dirty="0"/>
              <a:t>, M.D., Ph.D. , Sandeep Kunwar, M.D., Ed Phillips, M.D., Manfred Chiang, M.D.</a:t>
            </a:r>
          </a:p>
          <a:p>
            <a:pPr eaLnBrk="1" hangingPunct="1">
              <a:lnSpc>
                <a:spcPct val="90000"/>
              </a:lnSpc>
              <a:spcBef>
                <a:spcPct val="20000"/>
              </a:spcBef>
            </a:pPr>
            <a:r>
              <a:rPr lang="en-US" altLang="en-US" b="1" dirty="0"/>
              <a:t>Assistants: Lynne </a:t>
            </a:r>
            <a:r>
              <a:rPr lang="en-US" altLang="en-US" b="1" dirty="0" err="1"/>
              <a:t>Drabkowski</a:t>
            </a:r>
            <a:r>
              <a:rPr lang="en-US" altLang="en-US" b="1" dirty="0"/>
              <a:t>, Judy Sewell and Erik </a:t>
            </a:r>
            <a:r>
              <a:rPr lang="en-US" altLang="en-US" b="1" dirty="0" err="1"/>
              <a:t>Zuckerbraun</a:t>
            </a:r>
            <a:r>
              <a:rPr lang="en-US" altLang="en-US" b="1" dirty="0"/>
              <a:t>, M.D. </a:t>
            </a:r>
          </a:p>
          <a:p>
            <a:pPr algn="just" eaLnBrk="1" hangingPunct="1">
              <a:buFont typeface="Times" pitchFamily="2" charset="0"/>
              <a:buChar char="•"/>
            </a:pPr>
            <a:endParaRPr kumimoji="1" lang="en-US" altLang="ja-JP" sz="2800" b="1" dirty="0">
              <a:ea typeface="Osaka" pitchFamily="80" charset="-128"/>
            </a:endParaRPr>
          </a:p>
        </p:txBody>
      </p:sp>
      <p:grpSp>
        <p:nvGrpSpPr>
          <p:cNvPr id="83973" name="Group 5">
            <a:extLst>
              <a:ext uri="{FF2B5EF4-FFF2-40B4-BE49-F238E27FC236}">
                <a16:creationId xmlns:a16="http://schemas.microsoft.com/office/drawing/2014/main" id="{CDEA9167-7430-BE40-9F82-201E3493201F}"/>
              </a:ext>
            </a:extLst>
          </p:cNvPr>
          <p:cNvGrpSpPr>
            <a:grpSpLocks/>
          </p:cNvGrpSpPr>
          <p:nvPr/>
        </p:nvGrpSpPr>
        <p:grpSpPr bwMode="auto">
          <a:xfrm>
            <a:off x="1866900" y="228601"/>
            <a:ext cx="6681788" cy="1514475"/>
            <a:chOff x="797" y="119"/>
            <a:chExt cx="4209" cy="954"/>
          </a:xfrm>
        </p:grpSpPr>
        <p:pic>
          <p:nvPicPr>
            <p:cNvPr id="83974" name="Picture 6" descr="j0105140">
              <a:extLst>
                <a:ext uri="{FF2B5EF4-FFF2-40B4-BE49-F238E27FC236}">
                  <a16:creationId xmlns:a16="http://schemas.microsoft.com/office/drawing/2014/main" id="{1EA05954-6892-4B46-BB93-4E56EE400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 y="119"/>
              <a:ext cx="802" cy="954"/>
            </a:xfrm>
            <a:prstGeom prst="rect">
              <a:avLst/>
            </a:prstGeom>
            <a:noFill/>
            <a:extLst>
              <a:ext uri="{909E8E84-426E-40DD-AFC4-6F175D3DCCD1}">
                <a14:hiddenFill xmlns:a14="http://schemas.microsoft.com/office/drawing/2010/main">
                  <a:solidFill>
                    <a:srgbClr val="FFFFFF"/>
                  </a:solidFill>
                </a14:hiddenFill>
              </a:ext>
            </a:extLst>
          </p:spPr>
        </p:pic>
        <p:pic>
          <p:nvPicPr>
            <p:cNvPr id="83975" name="Picture 7" descr="j0105222">
              <a:extLst>
                <a:ext uri="{FF2B5EF4-FFF2-40B4-BE49-F238E27FC236}">
                  <a16:creationId xmlns:a16="http://schemas.microsoft.com/office/drawing/2014/main" id="{99E32E6F-FF29-B14E-8409-9F58C7E57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 y="195"/>
              <a:ext cx="1158" cy="6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82238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anim calcmode="lin" valueType="num">
                                      <p:cBhvr additive="base">
                                        <p:cTn id="7" dur="500" fill="hold"/>
                                        <p:tgtEl>
                                          <p:spTgt spid="839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bldLvl="5"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747D168-01AF-8C43-ADFC-B38545D57EAF}"/>
              </a:ext>
            </a:extLst>
          </p:cNvPr>
          <p:cNvSpPr>
            <a:spLocks noGrp="1" noChangeArrowheads="1"/>
          </p:cNvSpPr>
          <p:nvPr>
            <p:ph type="title"/>
          </p:nvPr>
        </p:nvSpPr>
        <p:spPr>
          <a:xfrm>
            <a:off x="1333500" y="304800"/>
            <a:ext cx="7772400" cy="1143000"/>
          </a:xfrm>
        </p:spPr>
        <p:txBody>
          <a:bodyPr/>
          <a:lstStyle/>
          <a:p>
            <a:r>
              <a:rPr lang="en-US" altLang="en-US" dirty="0"/>
              <a:t>How to Diagnose Cushing’s Syndrome</a:t>
            </a:r>
          </a:p>
        </p:txBody>
      </p:sp>
      <p:sp>
        <p:nvSpPr>
          <p:cNvPr id="39939" name="Rectangle 3">
            <a:extLst>
              <a:ext uri="{FF2B5EF4-FFF2-40B4-BE49-F238E27FC236}">
                <a16:creationId xmlns:a16="http://schemas.microsoft.com/office/drawing/2014/main" id="{BC031573-60E5-D342-B2CA-CEC324A61558}"/>
              </a:ext>
            </a:extLst>
          </p:cNvPr>
          <p:cNvSpPr>
            <a:spLocks noGrp="1" noChangeArrowheads="1"/>
          </p:cNvSpPr>
          <p:nvPr>
            <p:ph type="body" idx="1"/>
          </p:nvPr>
        </p:nvSpPr>
        <p:spPr>
          <a:xfrm>
            <a:off x="1028700" y="1447800"/>
            <a:ext cx="7772400" cy="4572000"/>
          </a:xfrm>
        </p:spPr>
        <p:txBody>
          <a:bodyPr/>
          <a:lstStyle/>
          <a:p>
            <a:pPr algn="just"/>
            <a:r>
              <a:rPr lang="en-US" altLang="en-US" sz="2000" dirty="0"/>
              <a:t>Careful history and physical</a:t>
            </a:r>
          </a:p>
          <a:p>
            <a:pPr algn="just"/>
            <a:r>
              <a:rPr lang="en-US" altLang="en-US" sz="2000" dirty="0"/>
              <a:t>Change in weight and body habitus</a:t>
            </a:r>
          </a:p>
          <a:p>
            <a:pPr algn="just"/>
            <a:r>
              <a:rPr lang="en-US" altLang="en-US" sz="2000" dirty="0"/>
              <a:t>Look at old pictures</a:t>
            </a:r>
          </a:p>
          <a:p>
            <a:r>
              <a:rPr lang="en-US" altLang="en-US" sz="2000" dirty="0"/>
              <a:t>Not all patients have all signs and symptoms, especially “early” and “episodic” patients.</a:t>
            </a:r>
          </a:p>
          <a:p>
            <a:r>
              <a:rPr lang="en-US" altLang="en-US" sz="2000" dirty="0"/>
              <a:t>Most published data compared severe Cushing’s with </a:t>
            </a:r>
            <a:r>
              <a:rPr lang="en-US" altLang="en-US" sz="2000" dirty="0" err="1"/>
              <a:t>normals</a:t>
            </a:r>
            <a:r>
              <a:rPr lang="en-US" altLang="en-US" sz="2000" dirty="0"/>
              <a:t>.</a:t>
            </a:r>
          </a:p>
          <a:p>
            <a:r>
              <a:rPr lang="en-US" altLang="en-US" sz="2000" dirty="0"/>
              <a:t>Important to diagnose early before devastating sequelae develop.</a:t>
            </a:r>
          </a:p>
          <a:p>
            <a:r>
              <a:rPr lang="en-US" altLang="en-US" sz="2000" dirty="0"/>
              <a:t>Initial diagnosis most difficult aspect of Cushing’s syndrome.</a:t>
            </a:r>
          </a:p>
          <a:p>
            <a:r>
              <a:rPr lang="en-US" altLang="en-US" sz="2000" dirty="0"/>
              <a:t>“Gestalt” with as much information as possible</a:t>
            </a:r>
          </a:p>
          <a:p>
            <a:r>
              <a:rPr lang="en-US" altLang="en-US" sz="2000" dirty="0"/>
              <a:t>Episodic Cushing’s common, so one positive test may be worth more than 10 negative tests</a:t>
            </a:r>
          </a:p>
        </p:txBody>
      </p:sp>
      <p:pic>
        <p:nvPicPr>
          <p:cNvPr id="39942" name="Picture 6" descr="MCj03970480000[1]">
            <a:extLst>
              <a:ext uri="{FF2B5EF4-FFF2-40B4-BE49-F238E27FC236}">
                <a16:creationId xmlns:a16="http://schemas.microsoft.com/office/drawing/2014/main" id="{5CD4EE2E-F8CB-6F40-843C-5022090F3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226" y="1295401"/>
            <a:ext cx="1185863" cy="118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34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1069B2EE-E914-BE46-BCB0-91A882DE0981}"/>
              </a:ext>
            </a:extLst>
          </p:cNvPr>
          <p:cNvSpPr>
            <a:spLocks noGrp="1" noChangeArrowheads="1"/>
          </p:cNvSpPr>
          <p:nvPr>
            <p:ph type="title"/>
          </p:nvPr>
        </p:nvSpPr>
        <p:spPr>
          <a:xfrm>
            <a:off x="1193800" y="241300"/>
            <a:ext cx="7772400" cy="1143000"/>
          </a:xfrm>
        </p:spPr>
        <p:txBody>
          <a:bodyPr/>
          <a:lstStyle/>
          <a:p>
            <a:pPr>
              <a:defRPr/>
            </a:pPr>
            <a:r>
              <a:rPr lang="en-US" sz="3200" dirty="0">
                <a:solidFill>
                  <a:srgbClr val="FFAB8C"/>
                </a:solidFill>
                <a:cs typeface="+mj-cs"/>
              </a:rPr>
              <a:t>Common symptoms I see </a:t>
            </a:r>
          </a:p>
        </p:txBody>
      </p:sp>
      <p:sp>
        <p:nvSpPr>
          <p:cNvPr id="182275" name="Rectangle 1027">
            <a:extLst>
              <a:ext uri="{FF2B5EF4-FFF2-40B4-BE49-F238E27FC236}">
                <a16:creationId xmlns:a16="http://schemas.microsoft.com/office/drawing/2014/main" id="{4181ECEC-9831-FF40-9A60-721F7A76F79C}"/>
              </a:ext>
            </a:extLst>
          </p:cNvPr>
          <p:cNvSpPr>
            <a:spLocks noGrp="1" noChangeArrowheads="1"/>
          </p:cNvSpPr>
          <p:nvPr>
            <p:ph type="body" idx="1"/>
          </p:nvPr>
        </p:nvSpPr>
        <p:spPr>
          <a:xfrm>
            <a:off x="1028700" y="1485900"/>
            <a:ext cx="7772400" cy="4114800"/>
          </a:xfrm>
        </p:spPr>
        <p:txBody>
          <a:bodyPr/>
          <a:lstStyle/>
          <a:p>
            <a:pPr eaLnBrk="1" hangingPunct="1">
              <a:lnSpc>
                <a:spcPct val="90000"/>
              </a:lnSpc>
            </a:pPr>
            <a:r>
              <a:rPr lang="en-US" altLang="en-US" sz="2400" dirty="0"/>
              <a:t>Wired at night</a:t>
            </a:r>
          </a:p>
          <a:p>
            <a:pPr eaLnBrk="1" hangingPunct="1">
              <a:lnSpc>
                <a:spcPct val="90000"/>
              </a:lnSpc>
            </a:pPr>
            <a:r>
              <a:rPr lang="en-US" altLang="en-US" sz="2400" dirty="0"/>
              <a:t>Trouble sleeping-trouble falling asleep or frequent awakenings</a:t>
            </a:r>
          </a:p>
          <a:p>
            <a:pPr eaLnBrk="1" hangingPunct="1">
              <a:lnSpc>
                <a:spcPct val="90000"/>
              </a:lnSpc>
            </a:pPr>
            <a:r>
              <a:rPr lang="en-US" altLang="en-US" sz="2400" dirty="0"/>
              <a:t>Severe fatigue-new onset</a:t>
            </a:r>
          </a:p>
          <a:p>
            <a:pPr eaLnBrk="1" hangingPunct="1">
              <a:lnSpc>
                <a:spcPct val="90000"/>
              </a:lnSpc>
            </a:pPr>
            <a:r>
              <a:rPr lang="en-US" altLang="en-US" sz="2400" dirty="0"/>
              <a:t>Abrupt weight gain-without other cause such as decreased activity or depression</a:t>
            </a:r>
          </a:p>
          <a:p>
            <a:pPr eaLnBrk="1" hangingPunct="1">
              <a:lnSpc>
                <a:spcPct val="90000"/>
              </a:lnSpc>
            </a:pPr>
            <a:r>
              <a:rPr lang="en-US" altLang="en-US" sz="2400" dirty="0"/>
              <a:t>Decreased ability to exercise</a:t>
            </a:r>
          </a:p>
          <a:p>
            <a:pPr eaLnBrk="1" hangingPunct="1">
              <a:lnSpc>
                <a:spcPct val="90000"/>
              </a:lnSpc>
            </a:pPr>
            <a:r>
              <a:rPr lang="en-US" altLang="en-US" sz="2400" dirty="0"/>
              <a:t>Menstrual abnormalities</a:t>
            </a:r>
          </a:p>
          <a:p>
            <a:pPr eaLnBrk="1" hangingPunct="1">
              <a:lnSpc>
                <a:spcPct val="90000"/>
              </a:lnSpc>
            </a:pPr>
            <a:r>
              <a:rPr lang="en-US" altLang="en-US" sz="2400" dirty="0"/>
              <a:t>Cognitive changes- </a:t>
            </a:r>
            <a:r>
              <a:rPr lang="ja-JP" altLang="en-US" sz="2400"/>
              <a:t>“</a:t>
            </a:r>
            <a:r>
              <a:rPr lang="en-US" altLang="ja-JP" sz="2400" dirty="0"/>
              <a:t>brain fog</a:t>
            </a:r>
            <a:r>
              <a:rPr lang="ja-JP" altLang="en-US" sz="2400"/>
              <a:t>”</a:t>
            </a:r>
            <a:endParaRPr lang="en-US" altLang="ja-JP" sz="2400" dirty="0"/>
          </a:p>
          <a:p>
            <a:pPr eaLnBrk="1" hangingPunct="1">
              <a:lnSpc>
                <a:spcPct val="90000"/>
              </a:lnSpc>
            </a:pPr>
            <a:r>
              <a:rPr lang="en-US" altLang="en-US" sz="2400" dirty="0"/>
              <a:t>Decreased libido</a:t>
            </a:r>
          </a:p>
          <a:p>
            <a:pPr eaLnBrk="1" hangingPunct="1">
              <a:lnSpc>
                <a:spcPct val="90000"/>
              </a:lnSpc>
            </a:pPr>
            <a:r>
              <a:rPr lang="en-US" altLang="en-US" sz="2400" dirty="0"/>
              <a:t>Symptoms of adrenal insufficiency-joint pains, can</a:t>
            </a:r>
            <a:r>
              <a:rPr lang="ja-JP" altLang="en-US" sz="2400"/>
              <a:t>’</a:t>
            </a:r>
            <a:r>
              <a:rPr lang="en-US" altLang="ja-JP" sz="2400" dirty="0"/>
              <a:t>t get out of bed, nausea and vomiting</a:t>
            </a:r>
          </a:p>
          <a:p>
            <a:pPr eaLnBrk="1" hangingPunct="1">
              <a:lnSpc>
                <a:spcPct val="90000"/>
              </a:lnSpc>
            </a:pPr>
            <a:r>
              <a:rPr lang="en-US" altLang="en-US" sz="2400" dirty="0"/>
              <a:t>Depression, anxiety, mood-swings</a:t>
            </a:r>
          </a:p>
        </p:txBody>
      </p:sp>
    </p:spTree>
  </p:cSld>
  <p:clrMapOvr>
    <a:masterClrMapping/>
  </p:clrMapOvr>
</p:sld>
</file>

<file path=ppt/theme/theme1.xml><?xml version="1.0" encoding="utf-8"?>
<a:theme xmlns:a="http://schemas.openxmlformats.org/drawingml/2006/main" name="Blank">
  <a:themeElements>
    <a:clrScheme name="">
      <a:dk1>
        <a:srgbClr val="919191"/>
      </a:dk1>
      <a:lt1>
        <a:srgbClr val="FFF12B"/>
      </a:lt1>
      <a:dk2>
        <a:srgbClr val="114FFB"/>
      </a:dk2>
      <a:lt2>
        <a:srgbClr val="FF7340"/>
      </a:lt2>
      <a:accent1>
        <a:srgbClr val="618FFD"/>
      </a:accent1>
      <a:accent2>
        <a:srgbClr val="00AE00"/>
      </a:accent2>
      <a:accent3>
        <a:srgbClr val="AAB2FD"/>
      </a:accent3>
      <a:accent4>
        <a:srgbClr val="DACE23"/>
      </a:accent4>
      <a:accent5>
        <a:srgbClr val="B7C6FE"/>
      </a:accent5>
      <a:accent6>
        <a:srgbClr val="009D00"/>
      </a:accent6>
      <a:hlink>
        <a:srgbClr val="FC0128"/>
      </a:hlink>
      <a:folHlink>
        <a:srgbClr val="CECECE"/>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13451</TotalTime>
  <Words>4455</Words>
  <Application>Microsoft Macintosh PowerPoint</Application>
  <PresentationFormat>35mm Slides</PresentationFormat>
  <Paragraphs>415</Paragraphs>
  <Slides>73</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2" baseType="lpstr">
      <vt:lpstr>Times</vt:lpstr>
      <vt:lpstr>ＭＳ Ｐゴシック</vt:lpstr>
      <vt:lpstr>Arial</vt:lpstr>
      <vt:lpstr>Times New Roman</vt:lpstr>
      <vt:lpstr>Symbol</vt:lpstr>
      <vt:lpstr>Geneva</vt:lpstr>
      <vt:lpstr>Verdana</vt:lpstr>
      <vt:lpstr>Blank</vt:lpstr>
      <vt:lpstr>Microsoft Excel 97 - 2004 Worksheet</vt:lpstr>
      <vt:lpstr>Theodore C. Friedman, M.D., Ph.D.  (the Wiz)  Professor of Medicine-UCLA Chairman, Department of Internal Medicine Charles R. Drew University Dr. Friedman’s Endocrinology Clinic  The New and The Old for Diagnosing Cushing's Syndrome  MAGIC Adult Convention  Phoenix AZ March 3, 2019  </vt:lpstr>
      <vt:lpstr>States of Glucocorticoid Excess</vt:lpstr>
      <vt:lpstr>Pseudo-Cushing States</vt:lpstr>
      <vt:lpstr>Eucortisolemic Cushing’s Syndrome</vt:lpstr>
      <vt:lpstr>Need to Distinguish Early or Mild Cushing’s from Other Diseases</vt:lpstr>
      <vt:lpstr>Is Cushing’s Syndrome Rare?</vt:lpstr>
      <vt:lpstr>Should Cushing’s be Diagnosed Early?</vt:lpstr>
      <vt:lpstr>How to Diagnose Cushing’s Syndrome</vt:lpstr>
      <vt:lpstr>Common symptoms I see </vt:lpstr>
      <vt:lpstr>Common Signs I see</vt:lpstr>
      <vt:lpstr>The Diagnosis of Cushing’s Syndrome: An Endocrine Society Clinical Practice Guideline J Clin Endocrinol Metab. May 2008, 93(5):1526–1540 </vt:lpstr>
      <vt:lpstr>The Diagnosis of Cushing’s Syndrome: An Endocrine Society Clinical Practice Guideline J Clin Endocrinol Metab. May 2008, 93(5):1526–1540</vt:lpstr>
      <vt:lpstr>The Diagnosis of Cushing’s Syndrome: An Endocrine Society Clinical Practice Guideline J Clin Endocrinol Metab. May 2008, 93(5):1526–1540</vt:lpstr>
      <vt:lpstr>FIG. 1. Algorithm for testing patients suspected of having Cushing's syndrome (CS) </vt:lpstr>
      <vt:lpstr>Episodic, Cyclical, Periodic</vt:lpstr>
      <vt:lpstr>Episodic Cushing’s is common</vt:lpstr>
      <vt:lpstr>Episodic Cushing’s is common</vt:lpstr>
      <vt:lpstr>Episodic Cushing’s is common</vt:lpstr>
      <vt:lpstr>Episodic Cushing's: Conclusion</vt:lpstr>
      <vt:lpstr>Episodic Cushing's Conclusions</vt:lpstr>
      <vt:lpstr>Episodic Cushing's Testing Need to test in a high</vt:lpstr>
      <vt:lpstr>AM I HIGH?</vt:lpstr>
      <vt:lpstr>AM I HIGH?</vt:lpstr>
      <vt:lpstr>Wouldn’t it be nice (Beachboys):</vt:lpstr>
      <vt:lpstr>PowerPoint Presentation</vt:lpstr>
      <vt:lpstr>Salivary cortisol testing on your smartphone</vt:lpstr>
      <vt:lpstr>Salivary cortisol testing on your smartphone</vt:lpstr>
      <vt:lpstr>Initial Kit – Smartphone Salivary Cortisol Monitoring System For iPhone 6/6S or 7</vt:lpstr>
      <vt:lpstr>Refill Kit – Smartphone Salivary Cortisol Monitoring System For iPhone 6/6S or 7</vt:lpstr>
      <vt:lpstr>Salivary Cortisol Personal Biometric Instructions for Use </vt:lpstr>
      <vt:lpstr>Smartphone Salivary Cortisol Monitoring System For iPhone 6/6S/7</vt:lpstr>
      <vt:lpstr>Smartphone Salivary Cortisol Monitoring System: Does it Work?</vt:lpstr>
      <vt:lpstr>How does Dr. Friedman intend for his patients to use the Smartphone salivary kit?</vt:lpstr>
      <vt:lpstr>Late Night Salivary Cortisol Test</vt:lpstr>
      <vt:lpstr>Late Night Salivary Cortisol Test</vt:lpstr>
      <vt:lpstr>PowerPoint Presentation</vt:lpstr>
      <vt:lpstr>24-Hour Urinary Free Cortisol (UFC)</vt:lpstr>
      <vt:lpstr>Urinary 17-OH Corticosteroids (17-OHS)</vt:lpstr>
      <vt:lpstr>17-hydroxysteroids (2)</vt:lpstr>
      <vt:lpstr>Night Time Plasma Cortisol Test</vt:lpstr>
      <vt:lpstr>Midnight plasma cortisol</vt:lpstr>
      <vt:lpstr>Both UFC and Salivary Cortisol are unlikely to pick-up mild Cushing’s</vt:lpstr>
      <vt:lpstr>Overnight dexamethasone test</vt:lpstr>
      <vt:lpstr>PowerPoint Presentation</vt:lpstr>
      <vt:lpstr>Overnight dexamethasone test</vt:lpstr>
      <vt:lpstr>Very Low Overnight dexamethasone test</vt:lpstr>
      <vt:lpstr>Very Low Overnight dexamethasone test</vt:lpstr>
      <vt:lpstr>Very Low Overnight dexamethasone test</vt:lpstr>
      <vt:lpstr>Very Low Overnight dexamethasone test</vt:lpstr>
      <vt:lpstr>Very Low Overnight dexamethasone test</vt:lpstr>
      <vt:lpstr>Very Low Overnight dexamethasone test</vt:lpstr>
      <vt:lpstr>Very Low Overnight dexamethasone test: Conclusions</vt:lpstr>
      <vt:lpstr>Dexamethasone-CRH  test</vt:lpstr>
      <vt:lpstr>Dexamethasone-CRH  test</vt:lpstr>
      <vt:lpstr>Role of Imaging for the diagnosis of Cushing’s</vt:lpstr>
      <vt:lpstr>Pituitary MRI</vt:lpstr>
      <vt:lpstr>Pituitary MRI</vt:lpstr>
      <vt:lpstr>Pituitary MRI</vt:lpstr>
      <vt:lpstr>Desmopressin test</vt:lpstr>
      <vt:lpstr>Desmopressin test</vt:lpstr>
      <vt:lpstr>Desmopressin test</vt:lpstr>
      <vt:lpstr>Unhelpful tests</vt:lpstr>
      <vt:lpstr>10 hr urine Cortisol/Cr</vt:lpstr>
      <vt:lpstr>10 hr urine Cortisol/Cr</vt:lpstr>
      <vt:lpstr>10 hr urine Cortisol/Cr</vt:lpstr>
      <vt:lpstr>10 PM to 11 PM urine Cortisol/Cr</vt:lpstr>
      <vt:lpstr>10 PM to 11 PM urine Cortisol/Cr</vt:lpstr>
      <vt:lpstr>Ketoconazole Trial for Cushing’s</vt:lpstr>
      <vt:lpstr>Ketoconazole Trial for Cushing’s</vt:lpstr>
      <vt:lpstr>RECOMMENDATIONS</vt:lpstr>
      <vt:lpstr>For more information/to schedule an appointment</vt:lpstr>
      <vt:lpstr>Who runs the best pituitary patient conference?</vt:lpstr>
      <vt:lpstr>PowerPoint Presentation</vt:lpstr>
    </vt:vector>
  </TitlesOfParts>
  <Company>Drew</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Theodore C. Friedman, M.D., Ph.D. Endocrinology of Fatigue  Endocrine Grand Rounds   </dc:title>
  <dc:creator>T. Friedman</dc:creator>
  <cp:lastModifiedBy>Theodore Friedman</cp:lastModifiedBy>
  <cp:revision>202</cp:revision>
  <cp:lastPrinted>2003-03-25T19:55:15Z</cp:lastPrinted>
  <dcterms:created xsi:type="dcterms:W3CDTF">2001-11-27T00:20:35Z</dcterms:created>
  <dcterms:modified xsi:type="dcterms:W3CDTF">2019-03-03T14:45:58Z</dcterms:modified>
</cp:coreProperties>
</file>