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335" r:id="rId2"/>
    <p:sldId id="382" r:id="rId3"/>
    <p:sldId id="256" r:id="rId4"/>
    <p:sldId id="333" r:id="rId5"/>
    <p:sldId id="327" r:id="rId6"/>
    <p:sldId id="328" r:id="rId7"/>
    <p:sldId id="329" r:id="rId8"/>
    <p:sldId id="330" r:id="rId9"/>
    <p:sldId id="331" r:id="rId10"/>
    <p:sldId id="332" r:id="rId11"/>
    <p:sldId id="267" r:id="rId12"/>
    <p:sldId id="278" r:id="rId13"/>
    <p:sldId id="289" r:id="rId14"/>
    <p:sldId id="300" r:id="rId15"/>
    <p:sldId id="311" r:id="rId16"/>
    <p:sldId id="322" r:id="rId17"/>
    <p:sldId id="324" r:id="rId18"/>
    <p:sldId id="325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304" r:id="rId57"/>
    <p:sldId id="305" r:id="rId58"/>
    <p:sldId id="307" r:id="rId59"/>
    <p:sldId id="308" r:id="rId60"/>
    <p:sldId id="315" r:id="rId61"/>
    <p:sldId id="316" r:id="rId62"/>
    <p:sldId id="318" r:id="rId63"/>
    <p:sldId id="319" r:id="rId64"/>
    <p:sldId id="321" r:id="rId65"/>
    <p:sldId id="381" r:id="rId6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2"/>
  </p:normalViewPr>
  <p:slideViewPr>
    <p:cSldViewPr>
      <p:cViewPr varScale="1">
        <p:scale>
          <a:sx n="154" d="100"/>
          <a:sy n="154" d="100"/>
        </p:scale>
        <p:origin x="632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C816B-9603-4C08-BF95-D73D78F8EBE9}" type="datetimeFigureOut">
              <a:rPr lang="en-US" smtClean="0"/>
              <a:t>1/22/23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F72F3-8C14-43DF-A0F7-578FC7322C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27C83EED-B1F1-E406-CE83-CA7447B531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03888" y="4364038"/>
            <a:ext cx="6118225" cy="3441700"/>
          </a:xfrm>
          <a:ln/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F4382E7D-C70D-2E4F-92FD-AFF4AB641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814D-96B0-4D37-BF57-11DC6C265FE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72F3-8C14-43DF-A0F7-578FC7322C1A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A2C-3DDB-407C-A827-E95FEC404FAA}" type="datetimeFigureOut">
              <a:rPr lang="en-US" smtClean="0"/>
              <a:t>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D1E4-8DD5-43E9-B210-647055782A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A2C-3DDB-407C-A827-E95FEC404FAA}" type="datetimeFigureOut">
              <a:rPr lang="en-US" smtClean="0"/>
              <a:t>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D1E4-8DD5-43E9-B210-647055782A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A2C-3DDB-407C-A827-E95FEC404FAA}" type="datetimeFigureOut">
              <a:rPr lang="en-US" smtClean="0"/>
              <a:t>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D1E4-8DD5-43E9-B210-647055782A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A2C-3DDB-407C-A827-E95FEC404FAA}" type="datetimeFigureOut">
              <a:rPr lang="en-US" smtClean="0"/>
              <a:t>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D1E4-8DD5-43E9-B210-647055782A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A2C-3DDB-407C-A827-E95FEC404FAA}" type="datetimeFigureOut">
              <a:rPr lang="en-US" smtClean="0"/>
              <a:t>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D1E4-8DD5-43E9-B210-647055782A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A2C-3DDB-407C-A827-E95FEC404FAA}" type="datetimeFigureOut">
              <a:rPr lang="en-US" smtClean="0"/>
              <a:t>1/22/23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D1E4-8DD5-43E9-B210-647055782A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A2C-3DDB-407C-A827-E95FEC404FAA}" type="datetimeFigureOut">
              <a:rPr lang="en-US" smtClean="0"/>
              <a:t>1/22/23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D1E4-8DD5-43E9-B210-647055782A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A2C-3DDB-407C-A827-E95FEC404FAA}" type="datetimeFigureOut">
              <a:rPr lang="en-US" smtClean="0"/>
              <a:t>1/22/23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D1E4-8DD5-43E9-B210-647055782A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A2C-3DDB-407C-A827-E95FEC404FAA}" type="datetimeFigureOut">
              <a:rPr lang="en-US" smtClean="0"/>
              <a:t>1/22/23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D1E4-8DD5-43E9-B210-647055782A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A2C-3DDB-407C-A827-E95FEC404FAA}" type="datetimeFigureOut">
              <a:rPr lang="en-US" smtClean="0"/>
              <a:t>1/22/23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D1E4-8DD5-43E9-B210-647055782A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A2C-3DDB-407C-A827-E95FEC404FAA}" type="datetimeFigureOut">
              <a:rPr lang="en-US" smtClean="0"/>
              <a:t>1/22/23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D1E4-8DD5-43E9-B210-647055782A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68A2C-3DDB-407C-A827-E95FEC404FAA}" type="datetimeFigureOut">
              <a:rPr lang="en-US" smtClean="0"/>
              <a:t>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CD1E4-8DD5-43E9-B210-647055782AB4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2.safelinks.protection.outlook.com/?url=https%3A%2F%2Fwww.tiktok.com%2F%40goodhormomehealth&amp;data=05%7C01%7Ctheodorefriedman%40cdrewu.edu%7C90d2d00a8566460e4dc308daf8f11538%7C8960f408033c434496766208277ae353%7C0%7C0%7C638096011571399858%7CUnknown%7CTWFpbGZsb3d8eyJWIjoiMC4wLjAwMDAiLCJQIjoiV2luMzIiLCJBTiI6Ik1haWwiLCJXVCI6Mn0%3D%7C3000%7C%7C%7C&amp;sdata=WpslJyCmQ1G2BfHYqDilTuzVqtNvOhZyqK1BozGVKZc%3D&amp;reserved=0" TargetMode="External"/><Relationship Id="rId2" Type="http://schemas.openxmlformats.org/officeDocument/2006/relationships/hyperlink" Target="http://www.goodhormonehealth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stagram.com/goodhormonehealth/?hl=en" TargetMode="External"/><Relationship Id="rId4" Type="http://schemas.openxmlformats.org/officeDocument/2006/relationships/hyperlink" Target="https://nam12.safelinks.protection.outlook.com/?url=https%3A%2F%2Fwww.facebook.com%2Fgoodhormonehealth&amp;data=05%7C01%7Ctheodorefriedman%40cdrewu.edu%7C90d2d00a8566460e4dc308daf8f11538%7C8960f408033c434496766208277ae353%7C0%7C0%7C638096011571399858%7CUnknown%7CTWFpbGZsb3d8eyJWIjoiMC4wLjAwMDAiLCJQIjoiV2luMzIiLCJBTiI6Ik1haWwiLCJXVCI6Mn0%3D%7C3000%7C%7C%7C&amp;sdata=e2Mb%2F%2F55lzcxrivbOneZfEmWuEMwc0YDj1CQgyvPvDY%3D&amp;reserved=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D8FA00A8-E881-1183-87B9-76C1F5AFB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8775" y="2858691"/>
            <a:ext cx="5848350" cy="857250"/>
          </a:xfrm>
        </p:spPr>
        <p:txBody>
          <a:bodyPr>
            <a:normAutofit fontScale="90000"/>
          </a:bodyPr>
          <a:lstStyle/>
          <a:p>
            <a:r>
              <a:rPr lang="en-US" altLang="en-US" sz="2100" dirty="0">
                <a:solidFill>
                  <a:srgbClr val="FAFD00"/>
                </a:solidFill>
              </a:rPr>
              <a:t>Theodore C. Friedman, M.D., Ph.D.</a:t>
            </a:r>
            <a:br>
              <a:rPr lang="en-US" altLang="en-US" sz="2100" dirty="0">
                <a:solidFill>
                  <a:srgbClr val="FAFD00"/>
                </a:solidFill>
              </a:rPr>
            </a:br>
            <a:br>
              <a:rPr lang="en-US" altLang="en-US" sz="2100" dirty="0">
                <a:solidFill>
                  <a:srgbClr val="FAFD00"/>
                </a:solidFill>
              </a:rPr>
            </a:br>
            <a:r>
              <a:rPr lang="en-US" sz="1800" b="1" dirty="0" err="1">
                <a:solidFill>
                  <a:srgbClr val="DE3A37"/>
                </a:solidFill>
                <a:effectLst/>
                <a:latin typeface="Helvetica Neue LT Std 97 Black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GoodHormoneHealth</a:t>
            </a:r>
            <a:r>
              <a:rPr lang="en-US" sz="1800" b="1" dirty="0">
                <a:solidFill>
                  <a:srgbClr val="DE3A37"/>
                </a:solidFill>
                <a:effectLst/>
                <a:latin typeface="Helvetica Neue LT Std 97 Black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Webinar on Lifestyle Medicine for Patients with Endocrine Problems With Eddie Ramirez, MD</a:t>
            </a:r>
            <a:r>
              <a:rPr lang="en-US" sz="1050" dirty="0">
                <a:effectLst/>
              </a:rPr>
              <a:t> </a:t>
            </a:r>
            <a:br>
              <a:rPr lang="en-US" altLang="en-US" sz="2400" dirty="0"/>
            </a:br>
            <a:br>
              <a:rPr lang="en-US" altLang="en-US" sz="2400" dirty="0"/>
            </a:br>
            <a:br>
              <a:rPr lang="en-US" altLang="en-US" sz="2100" dirty="0">
                <a:solidFill>
                  <a:srgbClr val="FAFD00"/>
                </a:solidFill>
              </a:rPr>
            </a:br>
            <a:r>
              <a:rPr lang="en-US" altLang="en-US" sz="2100" dirty="0">
                <a:solidFill>
                  <a:srgbClr val="FAFD00"/>
                </a:solidFill>
              </a:rPr>
              <a:t>January 22, 2023</a:t>
            </a:r>
            <a:br>
              <a:rPr lang="en-US" altLang="en-US" sz="2700" dirty="0">
                <a:solidFill>
                  <a:srgbClr val="FAFD00"/>
                </a:solidFill>
              </a:rPr>
            </a:br>
            <a:br>
              <a:rPr lang="en-US" altLang="en-US" sz="2700" dirty="0">
                <a:solidFill>
                  <a:srgbClr val="FAFD00"/>
                </a:solidFill>
              </a:rPr>
            </a:br>
            <a:endParaRPr lang="en-US" altLang="en-US" sz="2700" dirty="0">
              <a:solidFill>
                <a:srgbClr val="FAFD00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83807FB-E153-3C8C-004E-C07474D0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1828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22AC953F-17A8-78B3-2FC4-2F331C928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404" y="132160"/>
            <a:ext cx="1378744" cy="137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436167AC-9398-A0C5-1177-2493A0FE7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Focus on Health and Wellness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E370A8A4-8CE1-000D-E0B9-46B6728C9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My main approach to weight loss is to rule out any endocrine problems, such as hypothyroidism, Cushing syndrome, or growth hormone deficiency, that may lead to weight gain. </a:t>
            </a:r>
          </a:p>
          <a:p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 a result of their endocrine condition, many of my patients are overweight and feel like crap</a:t>
            </a:r>
          </a:p>
          <a:p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work on optimizing hormones. </a:t>
            </a:r>
          </a:p>
          <a:p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Simultaneously, I encourage patients to consume a low-calorie diet, and I often recommends eating a large quantity of vegetables, as they are low in calories with a large amount of nutrition, as well as to move. </a:t>
            </a:r>
          </a:p>
          <a:p>
            <a:r>
              <a:rPr lang="en-US" altLang="en-US" sz="1350" dirty="0">
                <a:latin typeface="Times New Roman" panose="02020603050405020304" pitchFamily="18" charset="0"/>
              </a:rPr>
              <a:t>Get a good night sleep</a:t>
            </a:r>
          </a:p>
          <a:p>
            <a:r>
              <a:rPr lang="en-US" altLang="en-US" sz="1350" dirty="0">
                <a:latin typeface="Times New Roman" panose="02020603050405020304" pitchFamily="18" charset="0"/>
              </a:rPr>
              <a:t>Good mental health</a:t>
            </a:r>
          </a:p>
          <a:p>
            <a:r>
              <a:rPr lang="en-US" altLang="en-US" sz="1350" dirty="0">
                <a:latin typeface="Times New Roman" panose="02020603050405020304" pitchFamily="18" charset="0"/>
              </a:rPr>
              <a:t>Avoid stress or at least don’t let stress bother you.</a:t>
            </a:r>
          </a:p>
          <a:p>
            <a:r>
              <a:rPr lang="en-US" altLang="en-US" sz="1350" dirty="0">
                <a:latin typeface="Times New Roman" panose="02020603050405020304" pitchFamily="18" charset="0"/>
              </a:rPr>
              <a:t>Hike and be in nature</a:t>
            </a:r>
          </a:p>
          <a:p>
            <a:r>
              <a:rPr lang="en-US" altLang="en-US" sz="1350" dirty="0">
                <a:latin typeface="Times New Roman" panose="02020603050405020304" pitchFamily="18" charset="0"/>
              </a:rPr>
              <a:t>I invited my good friend and colleague, Eddie Ramirez, MD to go into a deeper dive for the 6 pillars of health to get you to to feel better.</a:t>
            </a: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1000" y="3543300"/>
            <a:ext cx="762000" cy="628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1000" y="3543300"/>
            <a:ext cx="762000" cy="628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1000" y="3543300"/>
            <a:ext cx="762000" cy="628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1000" y="3543300"/>
            <a:ext cx="762000" cy="628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1000" y="3543300"/>
            <a:ext cx="762000" cy="628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plit orient="vert" dir="in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1000" y="3543300"/>
            <a:ext cx="762000" cy="628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1000" y="3543300"/>
            <a:ext cx="762000" cy="628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plit orient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1000" y="3543300"/>
            <a:ext cx="762000" cy="628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1000" y="3543300"/>
            <a:ext cx="762000" cy="628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1000" y="3429000"/>
            <a:ext cx="762000" cy="628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1000" y="3543300"/>
            <a:ext cx="762000" cy="628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1000" y="3371850"/>
            <a:ext cx="762000" cy="628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3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4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29600" y="3543300"/>
            <a:ext cx="762000" cy="628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plit orient="vert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6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1000" y="3543300"/>
            <a:ext cx="762000" cy="628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7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1000" y="3543300"/>
            <a:ext cx="762000" cy="628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9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1000" y="3543300"/>
            <a:ext cx="762000" cy="628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16F4943-50BE-724B-95B6-A770A2919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5850" y="171450"/>
            <a:ext cx="58293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700" dirty="0"/>
              <a:t>For more information/to schedule an appointment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BB6A02B-1E6D-454D-B535-B78FD76EF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333500"/>
            <a:ext cx="58293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lIns="67866" tIns="33338" rIns="67866" bIns="333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1800" dirty="0">
                <a:solidFill>
                  <a:srgbClr val="FAFD00"/>
                </a:solidFill>
                <a:uFill>
                  <a:solidFill>
                    <a:schemeClr val="tx1"/>
                  </a:solidFill>
                </a:uFill>
                <a:cs typeface="+mn-cs"/>
              </a:rPr>
              <a:t>Talk will be posted at </a:t>
            </a:r>
            <a:r>
              <a:rPr lang="en-US" sz="1800" dirty="0">
                <a:solidFill>
                  <a:srgbClr val="FAFD00"/>
                </a:solidFill>
                <a:uFill>
                  <a:solidFill>
                    <a:schemeClr val="tx1"/>
                  </a:solidFill>
                </a:uFill>
                <a:cs typeface="+mn-cs"/>
                <a:hlinkClick r:id="rId2"/>
              </a:rPr>
              <a:t>www.goodhormonehealth.com</a:t>
            </a:r>
            <a:r>
              <a:rPr lang="en-US" sz="1800" dirty="0">
                <a:solidFill>
                  <a:srgbClr val="FAFD00"/>
                </a:solidFill>
                <a:uFill>
                  <a:solidFill>
                    <a:schemeClr val="tx1"/>
                  </a:solidFill>
                </a:uFill>
                <a:cs typeface="+mn-cs"/>
              </a:rPr>
              <a:t> in a few days</a:t>
            </a:r>
          </a:p>
          <a:p>
            <a:pPr>
              <a:defRPr/>
            </a:pPr>
            <a:r>
              <a:rPr lang="en-US" sz="1800" dirty="0">
                <a:solidFill>
                  <a:srgbClr val="FAFD00"/>
                </a:solidFill>
                <a:uFill>
                  <a:solidFill>
                    <a:schemeClr val="tx1"/>
                  </a:solidFill>
                </a:uFill>
                <a:cs typeface="+mn-cs"/>
              </a:rPr>
              <a:t>Visit </a:t>
            </a:r>
            <a:r>
              <a:rPr lang="en-US" sz="1800" dirty="0">
                <a:solidFill>
                  <a:srgbClr val="FAFD00"/>
                </a:solidFill>
                <a:uFill>
                  <a:solidFill>
                    <a:schemeClr val="tx1"/>
                  </a:solidFill>
                </a:uFill>
                <a:cs typeface="+mn-cs"/>
                <a:hlinkClick r:id="rId2"/>
              </a:rPr>
              <a:t>www.goodhormonehealth.com</a:t>
            </a:r>
            <a:r>
              <a:rPr lang="en-US" sz="1800" dirty="0">
                <a:solidFill>
                  <a:srgbClr val="FAFD00"/>
                </a:solidFill>
                <a:uFill>
                  <a:solidFill>
                    <a:schemeClr val="tx1"/>
                  </a:solidFill>
                </a:uFill>
                <a:cs typeface="+mn-cs"/>
              </a:rPr>
              <a:t> to read other articles or schedule an appointment</a:t>
            </a:r>
          </a:p>
          <a:p>
            <a:pPr algn="l"/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 tooltip="Original URL:&#10;https://www.tiktok.com/@goodhormomehealth&#10;&#10;Click to follow link."/>
              </a:rPr>
              <a:t>https://www.tiktok.com/@goodhormomehealth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has increased, we have 913 followers from</a:t>
            </a:r>
          </a:p>
          <a:p>
            <a:pPr algn="l"/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4" tooltip="https://nam12.safelinks.protection.outlook.com/?url=https%3A%2F%2Fwww.facebook.com%2Fgoodhormonehealth&amp;data=05%7C01%7Ctheodorefriedman%40cdrewu.edu%7C90d2d00a8566460e4dc308daf8f11538%7C8960f408033c434496766208277ae353%7C0%7C0%7C638096011571399858%7CUnknown%7CTWFpbGZsb3d8eyJWIjoiMC4wLjAwMDAiLCJQIjoiV2luMzIiLCJBTiI6Ik1haWwiLCJXVCI6Mn0%3D%7C3000%7C%7C%7C&amp;sdata=e2Mb%2F%2F55lzcxrivbOneZfEmWuEMwc0YDj1CQgyvPvDY%3D&amp;reserved=0"/>
              </a:rPr>
              <a:t>https://www.facebook.com/goodhormonehealth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buNone/>
            </a:pPr>
            <a:b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sz="11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1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5" tooltip="Original URL:&#10;https://www.instagram.com/goodhormonehealth/?hl=en&#10;&#10;Click to follow link."/>
              </a:rPr>
              <a:t>https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5" tooltip="Original URL:&#10;https://www.instagram.com/goodhormonehealth/?hl=en&#10;&#10;Click to follow link."/>
              </a:rPr>
              <a:t>://www.instagram.com/goodhormonehealth/?hl=en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solidFill>
                <a:srgbClr val="FAFD00"/>
              </a:solidFill>
              <a:uFill>
                <a:solidFill>
                  <a:schemeClr val="tx1"/>
                </a:solidFill>
              </a:uFill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8175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332</Words>
  <Application>Microsoft Macintosh PowerPoint</Application>
  <PresentationFormat>On-screen Show (16:9)</PresentationFormat>
  <Paragraphs>76</Paragraphs>
  <Slides>65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Helvetica Neue LT Std 97 Black</vt:lpstr>
      <vt:lpstr>Times New Roman</vt:lpstr>
      <vt:lpstr>Office Theme</vt:lpstr>
      <vt:lpstr>Theodore C. Friedman, M.D., Ph.D.  GoodHormoneHealth Webinar on Lifestyle Medicine for Patients with Endocrine Problems With Eddie Ramirez, MD    January 22, 2023  </vt:lpstr>
      <vt:lpstr>Focus on Health and Wellness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information/to schedule an appointment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Eddie Ramirez</dc:creator>
  <cp:lastModifiedBy>Theodore Friedman</cp:lastModifiedBy>
  <cp:revision>4</cp:revision>
  <dcterms:created xsi:type="dcterms:W3CDTF">2023-01-22T16:01:25Z</dcterms:created>
  <dcterms:modified xsi:type="dcterms:W3CDTF">2023-01-22T21:28:06Z</dcterms:modified>
</cp:coreProperties>
</file>