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sldIdLst>
    <p:sldId id="256" r:id="rId2"/>
    <p:sldId id="268" r:id="rId3"/>
    <p:sldId id="258" r:id="rId4"/>
    <p:sldId id="257" r:id="rId5"/>
    <p:sldId id="262" r:id="rId6"/>
    <p:sldId id="270" r:id="rId7"/>
    <p:sldId id="267" r:id="rId8"/>
    <p:sldId id="263" r:id="rId9"/>
    <p:sldId id="271" r:id="rId10"/>
    <p:sldId id="261" r:id="rId11"/>
    <p:sldId id="269" r:id="rId12"/>
    <p:sldId id="260" r:id="rId13"/>
    <p:sldId id="272" r:id="rId14"/>
    <p:sldId id="273" r:id="rId15"/>
    <p:sldId id="259" r:id="rId16"/>
    <p:sldId id="266" r:id="rId17"/>
    <p:sldId id="265"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1"/>
    <p:restoredTop sz="94665"/>
  </p:normalViewPr>
  <p:slideViewPr>
    <p:cSldViewPr snapToGrid="0" snapToObjects="1">
      <p:cViewPr>
        <p:scale>
          <a:sx n="55" d="100"/>
          <a:sy n="55" d="100"/>
        </p:scale>
        <p:origin x="600"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C4EF1B-CAE8-DB4D-8F2B-6C063392A83F}"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85946-114B-4843-AED9-205C6FFEE14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28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4EF1B-CAE8-DB4D-8F2B-6C063392A83F}"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29393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4EF1B-CAE8-DB4D-8F2B-6C063392A83F}"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95719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C4EF1B-CAE8-DB4D-8F2B-6C063392A83F}"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23021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4EF1B-CAE8-DB4D-8F2B-6C063392A83F}"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85946-114B-4843-AED9-205C6FFEE14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0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C4EF1B-CAE8-DB4D-8F2B-6C063392A83F}" type="datetimeFigureOut">
              <a:rPr lang="en-US" smtClean="0"/>
              <a:t>11/19/18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54274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C4EF1B-CAE8-DB4D-8F2B-6C063392A83F}" type="datetimeFigureOut">
              <a:rPr lang="en-US" smtClean="0"/>
              <a:t>11/19/18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148865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C4EF1B-CAE8-DB4D-8F2B-6C063392A83F}" type="datetimeFigureOut">
              <a:rPr lang="en-US" smtClean="0"/>
              <a:t>11/19/18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1598718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AC4EF1B-CAE8-DB4D-8F2B-6C063392A83F}" type="datetimeFigureOut">
              <a:rPr lang="en-US" smtClean="0"/>
              <a:t>11/19/18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3483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AC4EF1B-CAE8-DB4D-8F2B-6C063392A83F}" type="datetimeFigureOut">
              <a:rPr lang="en-US" smtClean="0"/>
              <a:t>11/19/18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C85946-114B-4843-AED9-205C6FFEE141}" type="slidenum">
              <a:rPr lang="en-US" smtClean="0"/>
              <a:t>‹#›</a:t>
            </a:fld>
            <a:endParaRPr lang="en-US"/>
          </a:p>
        </p:txBody>
      </p:sp>
    </p:spTree>
    <p:extLst>
      <p:ext uri="{BB962C8B-B14F-4D97-AF65-F5344CB8AC3E}">
        <p14:creationId xmlns:p14="http://schemas.microsoft.com/office/powerpoint/2010/main" val="1314139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C4EF1B-CAE8-DB4D-8F2B-6C063392A83F}" type="datetimeFigureOut">
              <a:rPr lang="en-US" smtClean="0"/>
              <a:t>11/19/18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85946-114B-4843-AED9-205C6FFEE141}" type="slidenum">
              <a:rPr lang="en-US" smtClean="0"/>
              <a:t>‹#›</a:t>
            </a:fld>
            <a:endParaRPr lang="en-US"/>
          </a:p>
        </p:txBody>
      </p:sp>
    </p:spTree>
    <p:extLst>
      <p:ext uri="{BB962C8B-B14F-4D97-AF65-F5344CB8AC3E}">
        <p14:creationId xmlns:p14="http://schemas.microsoft.com/office/powerpoint/2010/main" val="202266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AC4EF1B-CAE8-DB4D-8F2B-6C063392A83F}" type="datetimeFigureOut">
              <a:rPr lang="en-US" smtClean="0"/>
              <a:t>11/19/18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BC85946-114B-4843-AED9-205C6FFEE14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090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Sleep and Weight Gain</a:t>
            </a:r>
            <a:br>
              <a:rPr lang="en-US" b="1" dirty="0"/>
            </a:br>
            <a:endParaRPr lang="en-US" dirty="0"/>
          </a:p>
        </p:txBody>
      </p:sp>
      <p:sp>
        <p:nvSpPr>
          <p:cNvPr id="3" name="Subtitle 2"/>
          <p:cNvSpPr>
            <a:spLocks noGrp="1"/>
          </p:cNvSpPr>
          <p:nvPr>
            <p:ph type="subTitle" idx="1"/>
          </p:nvPr>
        </p:nvSpPr>
        <p:spPr/>
        <p:txBody>
          <a:bodyPr/>
          <a:lstStyle/>
          <a:p>
            <a:r>
              <a:rPr lang="en-US" dirty="0"/>
              <a:t>By Emma Ngula</a:t>
            </a:r>
          </a:p>
        </p:txBody>
      </p:sp>
    </p:spTree>
    <p:extLst>
      <p:ext uri="{BB962C8B-B14F-4D97-AF65-F5344CB8AC3E}">
        <p14:creationId xmlns:p14="http://schemas.microsoft.com/office/powerpoint/2010/main" val="153306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726651"/>
          </a:xfrm>
        </p:spPr>
        <p:txBody>
          <a:bodyPr/>
          <a:lstStyle/>
          <a:p>
            <a:r>
              <a:rPr lang="en-US" b="1" dirty="0"/>
              <a:t>Reward Centers</a:t>
            </a:r>
          </a:p>
        </p:txBody>
      </p:sp>
      <p:sp>
        <p:nvSpPr>
          <p:cNvPr id="3" name="Content Placeholder 2"/>
          <p:cNvSpPr>
            <a:spLocks noGrp="1"/>
          </p:cNvSpPr>
          <p:nvPr>
            <p:ph idx="1"/>
          </p:nvPr>
        </p:nvSpPr>
        <p:spPr>
          <a:xfrm>
            <a:off x="1135998" y="864972"/>
            <a:ext cx="10058400" cy="5305168"/>
          </a:xfrm>
        </p:spPr>
        <p:txBody>
          <a:bodyPr/>
          <a:lstStyle/>
          <a:p>
            <a:pPr>
              <a:buFont typeface="Arial" charset="0"/>
              <a:buChar char="•"/>
            </a:pPr>
            <a:r>
              <a:rPr lang="en-US" sz="3200" dirty="0"/>
              <a:t>In addition, it appears that the reward centers of the brain are more stimulated by food when you are sleep deprived.</a:t>
            </a:r>
          </a:p>
          <a:p>
            <a:pPr>
              <a:buFont typeface="Arial" charset="0"/>
              <a:buChar char="•"/>
            </a:pPr>
            <a:endParaRPr lang="en-US" sz="3200" dirty="0"/>
          </a:p>
          <a:p>
            <a:pPr>
              <a:buFont typeface="Arial" charset="0"/>
              <a:buChar char="•"/>
            </a:pPr>
            <a:r>
              <a:rPr lang="en-US" sz="3200" dirty="0"/>
              <a:t>Therefore, after a night of poor sleep, not only is that bowl of ice cream more rewarding (tastes better) , but you'll likely have a harder time practicing self-control.</a:t>
            </a:r>
          </a:p>
          <a:p>
            <a:pPr>
              <a:buFont typeface="Arial" charset="0"/>
              <a:buChar char="•"/>
            </a:pPr>
            <a:endParaRPr lang="en-US" sz="3200" dirty="0"/>
          </a:p>
          <a:p>
            <a:pPr>
              <a:buFont typeface="Arial" charset="0"/>
              <a:buChar char="•"/>
            </a:pPr>
            <a:r>
              <a:rPr lang="en-US" sz="3200" dirty="0"/>
              <a:t>Furthermore, research has found that lack of sleep can increase your affinity for foods that are high in calories, carbs and fat.</a:t>
            </a:r>
          </a:p>
          <a:p>
            <a:endParaRPr lang="en-US" dirty="0"/>
          </a:p>
        </p:txBody>
      </p:sp>
    </p:spTree>
    <p:extLst>
      <p:ext uri="{BB962C8B-B14F-4D97-AF65-F5344CB8AC3E}">
        <p14:creationId xmlns:p14="http://schemas.microsoft.com/office/powerpoint/2010/main" val="2018154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97280" y="286603"/>
            <a:ext cx="10058400" cy="5643550"/>
          </a:xfrm>
          <a:prstGeom prst="rect">
            <a:avLst/>
          </a:prstGeom>
        </p:spPr>
      </p:pic>
    </p:spTree>
    <p:extLst>
      <p:ext uri="{BB962C8B-B14F-4D97-AF65-F5344CB8AC3E}">
        <p14:creationId xmlns:p14="http://schemas.microsoft.com/office/powerpoint/2010/main" val="175124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Poor Sleep Can Increase Your Calorie Intake</a:t>
            </a:r>
            <a:endParaRPr lang="en-US" dirty="0"/>
          </a:p>
        </p:txBody>
      </p:sp>
      <p:sp>
        <p:nvSpPr>
          <p:cNvPr id="3" name="Content Placeholder 2"/>
          <p:cNvSpPr>
            <a:spLocks noGrp="1"/>
          </p:cNvSpPr>
          <p:nvPr>
            <p:ph idx="1"/>
          </p:nvPr>
        </p:nvSpPr>
        <p:spPr/>
        <p:txBody>
          <a:bodyPr>
            <a:normAutofit lnSpcReduction="10000"/>
          </a:bodyPr>
          <a:lstStyle/>
          <a:p>
            <a:pPr>
              <a:buFont typeface="Arial" charset="0"/>
              <a:buChar char="•"/>
            </a:pPr>
            <a:r>
              <a:rPr lang="en-US" sz="3600" dirty="0"/>
              <a:t>People who get poor sleep tend to consume more calories.</a:t>
            </a:r>
          </a:p>
          <a:p>
            <a:pPr>
              <a:buFont typeface="Arial" charset="0"/>
              <a:buChar char="•"/>
            </a:pPr>
            <a:endParaRPr lang="en-US" sz="3600" dirty="0"/>
          </a:p>
          <a:p>
            <a:pPr>
              <a:buFont typeface="Arial" charset="0"/>
              <a:buChar char="•"/>
            </a:pPr>
            <a:r>
              <a:rPr lang="en-US" sz="3600" dirty="0"/>
              <a:t>It may also simply be from an increase in the time spent awake and available to eat. This is especially true when the time awake is spent being inactive, like watching television (with lots of unhealthy food commercials).</a:t>
            </a:r>
          </a:p>
          <a:p>
            <a:pPr>
              <a:buFont typeface="Arial" charset="0"/>
              <a:buChar char="•"/>
            </a:pPr>
            <a:endParaRPr lang="en-US" sz="3600" dirty="0"/>
          </a:p>
        </p:txBody>
      </p:sp>
    </p:spTree>
    <p:extLst>
      <p:ext uri="{BB962C8B-B14F-4D97-AF65-F5344CB8AC3E}">
        <p14:creationId xmlns:p14="http://schemas.microsoft.com/office/powerpoint/2010/main" val="149556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97280" y="1846263"/>
            <a:ext cx="10058400" cy="4379725"/>
          </a:xfrm>
          <a:prstGeom prst="rect">
            <a:avLst/>
          </a:prstGeom>
        </p:spPr>
      </p:pic>
    </p:spTree>
    <p:extLst>
      <p:ext uri="{BB962C8B-B14F-4D97-AF65-F5344CB8AC3E}">
        <p14:creationId xmlns:p14="http://schemas.microsoft.com/office/powerpoint/2010/main" val="126645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97280" y="1846263"/>
            <a:ext cx="10058400" cy="4299043"/>
          </a:xfrm>
          <a:prstGeom prst="rect">
            <a:avLst/>
          </a:prstGeom>
        </p:spPr>
      </p:pic>
    </p:spTree>
    <p:extLst>
      <p:ext uri="{BB962C8B-B14F-4D97-AF65-F5344CB8AC3E}">
        <p14:creationId xmlns:p14="http://schemas.microsoft.com/office/powerpoint/2010/main" val="8743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Poor Sleep May Decrease Your Resting Metabolism</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3600" dirty="0"/>
              <a:t>Your resting metabolic rate (RMR) is the number of calories your body burns when you're completely at rest. It's affected by age, weight, height, sex and muscle mass.</a:t>
            </a:r>
          </a:p>
          <a:p>
            <a:endParaRPr lang="en-US" sz="3600" dirty="0"/>
          </a:p>
        </p:txBody>
      </p:sp>
    </p:spTree>
    <p:extLst>
      <p:ext uri="{BB962C8B-B14F-4D97-AF65-F5344CB8AC3E}">
        <p14:creationId xmlns:p14="http://schemas.microsoft.com/office/powerpoint/2010/main" val="392530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Lack of Sleep Can Inhibit Physical Activity</a:t>
            </a:r>
            <a:endParaRPr lang="en-US" dirty="0"/>
          </a:p>
        </p:txBody>
      </p:sp>
      <p:sp>
        <p:nvSpPr>
          <p:cNvPr id="3" name="Content Placeholder 2"/>
          <p:cNvSpPr>
            <a:spLocks noGrp="1"/>
          </p:cNvSpPr>
          <p:nvPr>
            <p:ph idx="1"/>
          </p:nvPr>
        </p:nvSpPr>
        <p:spPr/>
        <p:txBody>
          <a:bodyPr/>
          <a:lstStyle/>
          <a:p>
            <a:pPr>
              <a:buFont typeface="Arial" charset="0"/>
              <a:buChar char="•"/>
            </a:pPr>
            <a:r>
              <a:rPr lang="en-US" sz="3600" dirty="0"/>
              <a:t>A lack of sleep can cause daytime fatigue, making you less likely and less motivated to exercise. </a:t>
            </a:r>
          </a:p>
          <a:p>
            <a:pPr>
              <a:buFont typeface="Arial" charset="0"/>
              <a:buChar char="•"/>
            </a:pPr>
            <a:endParaRPr lang="en-US" sz="3600" dirty="0"/>
          </a:p>
          <a:p>
            <a:pPr>
              <a:buFont typeface="Arial" charset="0"/>
              <a:buChar char="•"/>
            </a:pPr>
            <a:r>
              <a:rPr lang="en-US" sz="3600" dirty="0"/>
              <a:t>In addition, you're more likely to get tired earlier during physical activity.</a:t>
            </a:r>
          </a:p>
          <a:p>
            <a:pPr>
              <a:buFont typeface="Arial" charset="0"/>
              <a:buChar char="•"/>
            </a:pPr>
            <a:endParaRPr lang="en-US" dirty="0"/>
          </a:p>
        </p:txBody>
      </p:sp>
    </p:spTree>
    <p:extLst>
      <p:ext uri="{BB962C8B-B14F-4D97-AF65-F5344CB8AC3E}">
        <p14:creationId xmlns:p14="http://schemas.microsoft.com/office/powerpoint/2010/main" val="1318841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378" y="0"/>
            <a:ext cx="10058400" cy="1450757"/>
          </a:xfrm>
        </p:spPr>
        <p:txBody>
          <a:bodyPr/>
          <a:lstStyle/>
          <a:p>
            <a:r>
              <a:rPr lang="en-US" b="1" dirty="0"/>
              <a:t>It Helps Prevent Insulin Resistance</a:t>
            </a:r>
            <a:endParaRPr lang="en-US" dirty="0"/>
          </a:p>
        </p:txBody>
      </p:sp>
      <p:sp>
        <p:nvSpPr>
          <p:cNvPr id="3" name="Content Placeholder 2"/>
          <p:cNvSpPr>
            <a:spLocks noGrp="1"/>
          </p:cNvSpPr>
          <p:nvPr>
            <p:ph idx="1"/>
          </p:nvPr>
        </p:nvSpPr>
        <p:spPr>
          <a:xfrm>
            <a:off x="1097279" y="1845734"/>
            <a:ext cx="10883705" cy="4250266"/>
          </a:xfrm>
        </p:spPr>
        <p:txBody>
          <a:bodyPr>
            <a:normAutofit fontScale="47500" lnSpcReduction="20000"/>
          </a:bodyPr>
          <a:lstStyle/>
          <a:p>
            <a:pPr>
              <a:buFont typeface="Arial" charset="0"/>
              <a:buChar char="•"/>
            </a:pPr>
            <a:r>
              <a:rPr lang="en-US" sz="5100" dirty="0"/>
              <a:t>Poor sleep can cause cells to become insulin resistant.</a:t>
            </a:r>
          </a:p>
          <a:p>
            <a:pPr>
              <a:buFont typeface="Arial" charset="0"/>
              <a:buChar char="•"/>
            </a:pPr>
            <a:r>
              <a:rPr lang="en-US" sz="5100" dirty="0"/>
              <a:t>Insulin is a hormone that moves sugar from the bloodstream into your body's cells to be used as energy. </a:t>
            </a:r>
          </a:p>
          <a:p>
            <a:pPr>
              <a:buFont typeface="Arial" charset="0"/>
              <a:buChar char="•"/>
            </a:pPr>
            <a:endParaRPr lang="en-US" sz="5100" dirty="0"/>
          </a:p>
          <a:p>
            <a:pPr>
              <a:buFont typeface="Arial" charset="0"/>
              <a:buChar char="•"/>
            </a:pPr>
            <a:r>
              <a:rPr lang="en-US" sz="5100" dirty="0"/>
              <a:t>When cells become insulin resistant, more sugar remains in the bloodstream and the body produces more insulin to compensate. </a:t>
            </a:r>
          </a:p>
          <a:p>
            <a:pPr>
              <a:buFont typeface="Arial" charset="0"/>
              <a:buChar char="•"/>
            </a:pPr>
            <a:endParaRPr lang="en-US" sz="5100" dirty="0"/>
          </a:p>
          <a:p>
            <a:pPr>
              <a:buFont typeface="Arial" charset="0"/>
              <a:buChar char="•"/>
            </a:pPr>
            <a:r>
              <a:rPr lang="en-US" sz="5100" dirty="0"/>
              <a:t>The excess insulin makes you hungrier and tells the body to store more calories as fat. </a:t>
            </a:r>
          </a:p>
          <a:p>
            <a:pPr>
              <a:buFont typeface="Arial" charset="0"/>
              <a:buChar char="•"/>
            </a:pPr>
            <a:endParaRPr lang="en-US" sz="5100" dirty="0"/>
          </a:p>
          <a:p>
            <a:pPr>
              <a:buFont typeface="Arial" charset="0"/>
              <a:buChar char="•"/>
            </a:pPr>
            <a:r>
              <a:rPr lang="en-US" sz="5100" dirty="0"/>
              <a:t>Insulin resistance is a precursor for both type 2 diabetes and weight gain.</a:t>
            </a:r>
          </a:p>
          <a:p>
            <a:endParaRPr lang="en-US" dirty="0"/>
          </a:p>
        </p:txBody>
      </p:sp>
    </p:spTree>
    <p:extLst>
      <p:ext uri="{BB962C8B-B14F-4D97-AF65-F5344CB8AC3E}">
        <p14:creationId xmlns:p14="http://schemas.microsoft.com/office/powerpoint/2010/main" val="56172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Bottom Line</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3200" dirty="0"/>
              <a:t>Along with eating right and exercising, getting quality sleep is an important part of weight maintenance.</a:t>
            </a:r>
          </a:p>
          <a:p>
            <a:pPr>
              <a:buFont typeface="Arial" charset="0"/>
              <a:buChar char="•"/>
            </a:pPr>
            <a:endParaRPr lang="en-US" sz="3200" dirty="0"/>
          </a:p>
          <a:p>
            <a:pPr>
              <a:buFont typeface="Arial" charset="0"/>
              <a:buChar char="•"/>
            </a:pPr>
            <a:r>
              <a:rPr lang="en-US" sz="3200" dirty="0"/>
              <a:t>Establishing healthy sleep habits can help your body maintain a healthy weight.</a:t>
            </a:r>
          </a:p>
        </p:txBody>
      </p:sp>
    </p:spTree>
    <p:extLst>
      <p:ext uri="{BB962C8B-B14F-4D97-AF65-F5344CB8AC3E}">
        <p14:creationId xmlns:p14="http://schemas.microsoft.com/office/powerpoint/2010/main" val="499439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8129"/>
          <a:stretch/>
        </p:blipFill>
        <p:spPr>
          <a:xfrm>
            <a:off x="1097280" y="1859710"/>
            <a:ext cx="10058400" cy="4393172"/>
          </a:xfrm>
          <a:prstGeom prst="rect">
            <a:avLst/>
          </a:prstGeom>
        </p:spPr>
      </p:pic>
    </p:spTree>
    <p:extLst>
      <p:ext uri="{BB962C8B-B14F-4D97-AF65-F5344CB8AC3E}">
        <p14:creationId xmlns:p14="http://schemas.microsoft.com/office/powerpoint/2010/main" val="2466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Poor Sleep is a Major Risk Factor for Weight Gain and Obesity</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3200" dirty="0"/>
              <a:t>I</a:t>
            </a:r>
            <a:r>
              <a:rPr lang="en-US" sz="3400" dirty="0"/>
              <a:t>f you're trying to lose weight, the amount of sleep you get may be just as important as your diet and exercise.</a:t>
            </a:r>
          </a:p>
          <a:p>
            <a:pPr>
              <a:buFont typeface="Arial" charset="0"/>
              <a:buChar char="•"/>
            </a:pPr>
            <a:endParaRPr lang="en-US" sz="3400" dirty="0"/>
          </a:p>
          <a:p>
            <a:pPr>
              <a:buFont typeface="Arial" charset="0"/>
              <a:buChar char="•"/>
            </a:pPr>
            <a:r>
              <a:rPr lang="en-US" sz="3400" dirty="0"/>
              <a:t>Unfortunately, many people aren't getting enough sleep. In fact, about 30% of adults are sleeping fewer than six hours most nights, according to a study of US adults.</a:t>
            </a:r>
          </a:p>
          <a:p>
            <a:pPr>
              <a:buFont typeface="Arial" charset="0"/>
              <a:buChar char="•"/>
            </a:pPr>
            <a:endParaRPr lang="en-US" sz="3200" dirty="0"/>
          </a:p>
        </p:txBody>
      </p:sp>
    </p:spTree>
    <p:extLst>
      <p:ext uri="{BB962C8B-B14F-4D97-AF65-F5344CB8AC3E}">
        <p14:creationId xmlns:p14="http://schemas.microsoft.com/office/powerpoint/2010/main" val="1692551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Poor Sleep Can Increase Your Appetite</a:t>
            </a:r>
            <a:endParaRPr lang="en-US" dirty="0"/>
          </a:p>
        </p:txBody>
      </p:sp>
      <p:sp>
        <p:nvSpPr>
          <p:cNvPr id="3" name="Content Placeholder 2"/>
          <p:cNvSpPr>
            <a:spLocks noGrp="1"/>
          </p:cNvSpPr>
          <p:nvPr>
            <p:ph idx="1"/>
          </p:nvPr>
        </p:nvSpPr>
        <p:spPr>
          <a:xfrm>
            <a:off x="1097280" y="1845733"/>
            <a:ext cx="10058400" cy="4513877"/>
          </a:xfrm>
        </p:spPr>
        <p:txBody>
          <a:bodyPr>
            <a:normAutofit lnSpcReduction="10000"/>
          </a:bodyPr>
          <a:lstStyle/>
          <a:p>
            <a:pPr>
              <a:buFont typeface="Arial" charset="0"/>
              <a:buChar char="•"/>
            </a:pPr>
            <a:r>
              <a:rPr lang="en-US" sz="3200" dirty="0"/>
              <a:t>This is likely caused by the impact of sleep on two important hunger hormones, ghrelin and leptin.</a:t>
            </a:r>
          </a:p>
          <a:p>
            <a:pPr>
              <a:buFont typeface="Arial" charset="0"/>
              <a:buChar char="•"/>
            </a:pPr>
            <a:endParaRPr lang="en-US" sz="3200" dirty="0"/>
          </a:p>
          <a:p>
            <a:pPr>
              <a:buFont typeface="Arial" charset="0"/>
              <a:buChar char="•"/>
            </a:pPr>
            <a:r>
              <a:rPr lang="en-US" sz="3200" dirty="0"/>
              <a:t>Ghrelin is a hormone released in the stomach that signals hunger in the brain. Levels are high before you eat, which is when the stomach is empty, and low after you eat.</a:t>
            </a:r>
          </a:p>
          <a:p>
            <a:pPr>
              <a:buFont typeface="Arial" charset="0"/>
              <a:buChar char="•"/>
            </a:pPr>
            <a:endParaRPr lang="en-US" sz="3200" dirty="0"/>
          </a:p>
          <a:p>
            <a:pPr>
              <a:buFont typeface="Arial" charset="0"/>
              <a:buChar char="•"/>
            </a:pPr>
            <a:r>
              <a:rPr lang="en-US" sz="3200" dirty="0" err="1"/>
              <a:t>Leptin</a:t>
            </a:r>
            <a:r>
              <a:rPr lang="en-US" sz="3200" dirty="0"/>
              <a:t> is a hormone released from fat cells. It suppresses hunger and signals fullness in the brain.</a:t>
            </a:r>
          </a:p>
          <a:p>
            <a:endParaRPr lang="en-US" dirty="0"/>
          </a:p>
        </p:txBody>
      </p:sp>
    </p:spTree>
    <p:extLst>
      <p:ext uri="{BB962C8B-B14F-4D97-AF65-F5344CB8AC3E}">
        <p14:creationId xmlns:p14="http://schemas.microsoft.com/office/powerpoint/2010/main" val="185470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414782" cy="1450757"/>
          </a:xfrm>
        </p:spPr>
        <p:txBody>
          <a:bodyPr/>
          <a:lstStyle/>
          <a:p>
            <a:r>
              <a:rPr lang="en-US" b="1" dirty="0"/>
              <a:t>Poor Sleep Can Increase Your Appetite (2)</a:t>
            </a:r>
          </a:p>
        </p:txBody>
      </p:sp>
      <p:sp>
        <p:nvSpPr>
          <p:cNvPr id="3" name="Content Placeholder 2"/>
          <p:cNvSpPr>
            <a:spLocks noGrp="1"/>
          </p:cNvSpPr>
          <p:nvPr>
            <p:ph idx="1"/>
          </p:nvPr>
        </p:nvSpPr>
        <p:spPr/>
        <p:txBody>
          <a:bodyPr>
            <a:normAutofit/>
          </a:bodyPr>
          <a:lstStyle/>
          <a:p>
            <a:pPr>
              <a:buFont typeface="Arial" charset="0"/>
              <a:buChar char="•"/>
            </a:pPr>
            <a:r>
              <a:rPr lang="en-US" sz="3200" dirty="0"/>
              <a:t>When you do not get adequate sleep, the body makes more ghrelin and less leptin, leaving you hungry and increasing your appetite.</a:t>
            </a:r>
          </a:p>
          <a:p>
            <a:pPr>
              <a:buFont typeface="Arial" charset="0"/>
              <a:buChar char="•"/>
            </a:pPr>
            <a:endParaRPr lang="en-US" sz="3200" dirty="0"/>
          </a:p>
          <a:p>
            <a:pPr>
              <a:buFont typeface="Arial" charset="0"/>
              <a:buChar char="•"/>
            </a:pPr>
            <a:r>
              <a:rPr lang="en-US" sz="3200" dirty="0"/>
              <a:t>In addition, the hormone cortisol is higher when you do not get adequate sleep. Cortisol is a stress hormone that also increases appetite.</a:t>
            </a:r>
          </a:p>
        </p:txBody>
      </p:sp>
    </p:spTree>
    <p:extLst>
      <p:ext uri="{BB962C8B-B14F-4D97-AF65-F5344CB8AC3E}">
        <p14:creationId xmlns:p14="http://schemas.microsoft.com/office/powerpoint/2010/main" val="29481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96963" y="1961853"/>
            <a:ext cx="10058400" cy="3791545"/>
          </a:xfrm>
          <a:prstGeom prst="rect">
            <a:avLst/>
          </a:prstGeom>
        </p:spPr>
      </p:pic>
    </p:spTree>
    <p:extLst>
      <p:ext uri="{BB962C8B-B14F-4D97-AF65-F5344CB8AC3E}">
        <p14:creationId xmlns:p14="http://schemas.microsoft.com/office/powerpoint/2010/main" val="612392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3199" y="524105"/>
            <a:ext cx="10846562" cy="5285679"/>
          </a:xfrm>
          <a:prstGeom prst="rect">
            <a:avLst/>
          </a:prstGeom>
        </p:spPr>
      </p:pic>
    </p:spTree>
    <p:extLst>
      <p:ext uri="{BB962C8B-B14F-4D97-AF65-F5344CB8AC3E}">
        <p14:creationId xmlns:p14="http://schemas.microsoft.com/office/powerpoint/2010/main" val="1827986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Sleep Helps You Fight Cravings and Make Healthy Choices</a:t>
            </a:r>
            <a:endParaRPr lang="en-US" dirty="0"/>
          </a:p>
        </p:txBody>
      </p:sp>
      <p:sp>
        <p:nvSpPr>
          <p:cNvPr id="3" name="Content Placeholder 2"/>
          <p:cNvSpPr>
            <a:spLocks noGrp="1"/>
          </p:cNvSpPr>
          <p:nvPr>
            <p:ph idx="1"/>
          </p:nvPr>
        </p:nvSpPr>
        <p:spPr/>
        <p:txBody>
          <a:bodyPr/>
          <a:lstStyle/>
          <a:p>
            <a:pPr>
              <a:buFont typeface="Arial" charset="0"/>
              <a:buChar char="•"/>
            </a:pPr>
            <a:r>
              <a:rPr lang="en-US" sz="3200" dirty="0"/>
              <a:t>Lack of sleep actually alters the way your brain works. This may make it harder to make healthy choices and resist tempting foods.</a:t>
            </a:r>
          </a:p>
          <a:p>
            <a:pPr>
              <a:buFont typeface="Arial" charset="0"/>
              <a:buChar char="•"/>
            </a:pPr>
            <a:endParaRPr lang="en-US" sz="3200" dirty="0"/>
          </a:p>
          <a:p>
            <a:pPr>
              <a:buFont typeface="Arial" charset="0"/>
              <a:buChar char="•"/>
            </a:pPr>
            <a:r>
              <a:rPr lang="en-US" sz="3200" dirty="0"/>
              <a:t>Sleep deprivation will actually dull activity in the frontal lobe of the brain. The frontal lobe is in charge of decision-making and self-control.</a:t>
            </a:r>
            <a:br>
              <a:rPr lang="en-US" dirty="0"/>
            </a:br>
            <a:endParaRPr lang="en-US" dirty="0"/>
          </a:p>
        </p:txBody>
      </p:sp>
    </p:spTree>
    <p:extLst>
      <p:ext uri="{BB962C8B-B14F-4D97-AF65-F5344CB8AC3E}">
        <p14:creationId xmlns:p14="http://schemas.microsoft.com/office/powerpoint/2010/main" val="67379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97280" y="1846263"/>
            <a:ext cx="10058400" cy="4379725"/>
          </a:xfrm>
          <a:prstGeom prst="rect">
            <a:avLst/>
          </a:prstGeom>
        </p:spPr>
      </p:pic>
    </p:spTree>
    <p:extLst>
      <p:ext uri="{BB962C8B-B14F-4D97-AF65-F5344CB8AC3E}">
        <p14:creationId xmlns:p14="http://schemas.microsoft.com/office/powerpoint/2010/main" val="47727573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1419</TotalTime>
  <Words>482</Words>
  <Application>Microsoft Macintosh PowerPoint</Application>
  <PresentationFormat>Widescreen</PresentationFormat>
  <Paragraphs>49</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Retrospect</vt:lpstr>
      <vt:lpstr>Sleep and Weight Gain </vt:lpstr>
      <vt:lpstr>PowerPoint Presentation</vt:lpstr>
      <vt:lpstr>Poor Sleep is a Major Risk Factor for Weight Gain and Obesity</vt:lpstr>
      <vt:lpstr>Poor Sleep Can Increase Your Appetite</vt:lpstr>
      <vt:lpstr>Poor Sleep Can Increase Your Appetite (2)</vt:lpstr>
      <vt:lpstr>PowerPoint Presentation</vt:lpstr>
      <vt:lpstr>PowerPoint Presentation</vt:lpstr>
      <vt:lpstr>Sleep Helps You Fight Cravings and Make Healthy Choices</vt:lpstr>
      <vt:lpstr>PowerPoint Presentation</vt:lpstr>
      <vt:lpstr>Reward Centers</vt:lpstr>
      <vt:lpstr>PowerPoint Presentation</vt:lpstr>
      <vt:lpstr>Poor Sleep Can Increase Your Calorie Intake</vt:lpstr>
      <vt:lpstr>PowerPoint Presentation</vt:lpstr>
      <vt:lpstr>PowerPoint Presentation</vt:lpstr>
      <vt:lpstr>Poor Sleep May Decrease Your Resting Metabolism</vt:lpstr>
      <vt:lpstr>Lack of Sleep Can Inhibit Physical Activity</vt:lpstr>
      <vt:lpstr>It Helps Prevent Insulin Resistance</vt:lpstr>
      <vt:lpstr>The Bottom 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and Weight Gain</dc:title>
  <dc:creator>Emma Ngula</dc:creator>
  <cp:lastModifiedBy>Theodore Friedman</cp:lastModifiedBy>
  <cp:revision>25</cp:revision>
  <dcterms:created xsi:type="dcterms:W3CDTF">2018-11-15T02:04:43Z</dcterms:created>
  <dcterms:modified xsi:type="dcterms:W3CDTF">2018-11-19T19:55:17Z</dcterms:modified>
</cp:coreProperties>
</file>