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sldIdLst>
    <p:sldId id="256" r:id="rId2"/>
    <p:sldId id="261" r:id="rId3"/>
    <p:sldId id="270" r:id="rId4"/>
    <p:sldId id="257" r:id="rId5"/>
    <p:sldId id="258" r:id="rId6"/>
    <p:sldId id="260" r:id="rId7"/>
    <p:sldId id="267" r:id="rId8"/>
    <p:sldId id="266" r:id="rId9"/>
    <p:sldId id="269" r:id="rId10"/>
    <p:sldId id="262" r:id="rId11"/>
    <p:sldId id="259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9087C-6E92-42FB-B076-475504259DEB}" type="doc">
      <dgm:prSet loTypeId="urn:microsoft.com/office/officeart/2008/layout/Lin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4EE1AB9-D755-4723-8F35-E963DD930E77}">
      <dgm:prSet custT="1"/>
      <dgm:spPr/>
      <dgm:t>
        <a:bodyPr/>
        <a:lstStyle/>
        <a:p>
          <a:r>
            <a:rPr lang="en-US" sz="5400" b="1" dirty="0">
              <a:latin typeface="Arial Narrow" panose="020B0606020202030204" pitchFamily="34" charset="0"/>
            </a:rPr>
            <a:t>Think about what is best for you!</a:t>
          </a:r>
          <a:endParaRPr lang="en-US" sz="5400" dirty="0">
            <a:latin typeface="Arial Narrow" panose="020B0606020202030204" pitchFamily="34" charset="0"/>
          </a:endParaRPr>
        </a:p>
      </dgm:t>
    </dgm:pt>
    <dgm:pt modelId="{62433F26-96EB-48E1-BDFB-97EDC6E02703}" type="parTrans" cxnId="{39230897-63D0-4F16-8F2F-C61CF74B3DE2}">
      <dgm:prSet/>
      <dgm:spPr/>
      <dgm:t>
        <a:bodyPr/>
        <a:lstStyle/>
        <a:p>
          <a:endParaRPr lang="en-US"/>
        </a:p>
      </dgm:t>
    </dgm:pt>
    <dgm:pt modelId="{FA547650-3027-4804-8B12-653D7ED552AD}" type="sibTrans" cxnId="{39230897-63D0-4F16-8F2F-C61CF74B3DE2}">
      <dgm:prSet/>
      <dgm:spPr/>
      <dgm:t>
        <a:bodyPr/>
        <a:lstStyle/>
        <a:p>
          <a:endParaRPr lang="en-US"/>
        </a:p>
      </dgm:t>
    </dgm:pt>
    <dgm:pt modelId="{71552511-CE5A-43A0-B91A-226AF6E8355C}">
      <dgm:prSet custT="1"/>
      <dgm:spPr/>
      <dgm:t>
        <a:bodyPr/>
        <a:lstStyle/>
        <a:p>
          <a:r>
            <a:rPr lang="en-US" sz="5400" b="1" dirty="0">
              <a:latin typeface="Arial Narrow" panose="020B0606020202030204" pitchFamily="34" charset="0"/>
            </a:rPr>
            <a:t>Start some courses with physical activity </a:t>
          </a:r>
          <a:endParaRPr lang="en-US" sz="5400" dirty="0">
            <a:latin typeface="Arial Narrow" panose="020B0606020202030204" pitchFamily="34" charset="0"/>
          </a:endParaRPr>
        </a:p>
      </dgm:t>
    </dgm:pt>
    <dgm:pt modelId="{046D43F4-ED61-444D-A09D-86E227AF7AA5}" type="parTrans" cxnId="{E44FFECC-759B-48C9-AE94-8154F43FC7AF}">
      <dgm:prSet/>
      <dgm:spPr/>
      <dgm:t>
        <a:bodyPr/>
        <a:lstStyle/>
        <a:p>
          <a:endParaRPr lang="en-US"/>
        </a:p>
      </dgm:t>
    </dgm:pt>
    <dgm:pt modelId="{3D4281CE-B4A8-48EA-82C4-A7A5C6D2CA9D}" type="sibTrans" cxnId="{E44FFECC-759B-48C9-AE94-8154F43FC7AF}">
      <dgm:prSet/>
      <dgm:spPr/>
      <dgm:t>
        <a:bodyPr/>
        <a:lstStyle/>
        <a:p>
          <a:endParaRPr lang="en-US"/>
        </a:p>
      </dgm:t>
    </dgm:pt>
    <dgm:pt modelId="{B7174850-574E-4B7E-9763-879C2A84F4A4}" type="pres">
      <dgm:prSet presAssocID="{1339087C-6E92-42FB-B076-475504259DEB}" presName="vert0" presStyleCnt="0">
        <dgm:presLayoutVars>
          <dgm:dir/>
          <dgm:animOne val="branch"/>
          <dgm:animLvl val="lvl"/>
        </dgm:presLayoutVars>
      </dgm:prSet>
      <dgm:spPr/>
    </dgm:pt>
    <dgm:pt modelId="{CE5C1BAD-5E47-4B8A-9E51-226C96C83E88}" type="pres">
      <dgm:prSet presAssocID="{F4EE1AB9-D755-4723-8F35-E963DD930E77}" presName="thickLine" presStyleLbl="alignNode1" presStyleIdx="0" presStyleCnt="2"/>
      <dgm:spPr/>
    </dgm:pt>
    <dgm:pt modelId="{0634360E-AC4E-4405-B894-8E7F2380E9B8}" type="pres">
      <dgm:prSet presAssocID="{F4EE1AB9-D755-4723-8F35-E963DD930E77}" presName="horz1" presStyleCnt="0"/>
      <dgm:spPr/>
    </dgm:pt>
    <dgm:pt modelId="{E7DDC73D-43D1-449F-A523-C58558424EA3}" type="pres">
      <dgm:prSet presAssocID="{F4EE1AB9-D755-4723-8F35-E963DD930E77}" presName="tx1" presStyleLbl="revTx" presStyleIdx="0" presStyleCnt="2"/>
      <dgm:spPr/>
    </dgm:pt>
    <dgm:pt modelId="{773AA8A7-B5F1-40DE-850A-958EEF4DA1C9}" type="pres">
      <dgm:prSet presAssocID="{F4EE1AB9-D755-4723-8F35-E963DD930E77}" presName="vert1" presStyleCnt="0"/>
      <dgm:spPr/>
    </dgm:pt>
    <dgm:pt modelId="{2324668B-C7D1-417D-889A-BC63A4AE2819}" type="pres">
      <dgm:prSet presAssocID="{71552511-CE5A-43A0-B91A-226AF6E8355C}" presName="thickLine" presStyleLbl="alignNode1" presStyleIdx="1" presStyleCnt="2"/>
      <dgm:spPr/>
    </dgm:pt>
    <dgm:pt modelId="{49DD6173-6C79-4BA3-88FE-EB624DA65E10}" type="pres">
      <dgm:prSet presAssocID="{71552511-CE5A-43A0-B91A-226AF6E8355C}" presName="horz1" presStyleCnt="0"/>
      <dgm:spPr/>
    </dgm:pt>
    <dgm:pt modelId="{C8961A66-06B3-49FC-AC06-FED491DE7DD9}" type="pres">
      <dgm:prSet presAssocID="{71552511-CE5A-43A0-B91A-226AF6E8355C}" presName="tx1" presStyleLbl="revTx" presStyleIdx="1" presStyleCnt="2"/>
      <dgm:spPr/>
    </dgm:pt>
    <dgm:pt modelId="{8948516E-B1EF-4F10-ABE6-4D5A6EB0CA4B}" type="pres">
      <dgm:prSet presAssocID="{71552511-CE5A-43A0-B91A-226AF6E8355C}" presName="vert1" presStyleCnt="0"/>
      <dgm:spPr/>
    </dgm:pt>
  </dgm:ptLst>
  <dgm:cxnLst>
    <dgm:cxn modelId="{61E1C706-53B3-4653-95F2-4D8CF7E4C16A}" type="presOf" srcId="{71552511-CE5A-43A0-B91A-226AF6E8355C}" destId="{C8961A66-06B3-49FC-AC06-FED491DE7DD9}" srcOrd="0" destOrd="0" presId="urn:microsoft.com/office/officeart/2008/layout/LinedList"/>
    <dgm:cxn modelId="{39230897-63D0-4F16-8F2F-C61CF74B3DE2}" srcId="{1339087C-6E92-42FB-B076-475504259DEB}" destId="{F4EE1AB9-D755-4723-8F35-E963DD930E77}" srcOrd="0" destOrd="0" parTransId="{62433F26-96EB-48E1-BDFB-97EDC6E02703}" sibTransId="{FA547650-3027-4804-8B12-653D7ED552AD}"/>
    <dgm:cxn modelId="{E44FFECC-759B-48C9-AE94-8154F43FC7AF}" srcId="{1339087C-6E92-42FB-B076-475504259DEB}" destId="{71552511-CE5A-43A0-B91A-226AF6E8355C}" srcOrd="1" destOrd="0" parTransId="{046D43F4-ED61-444D-A09D-86E227AF7AA5}" sibTransId="{3D4281CE-B4A8-48EA-82C4-A7A5C6D2CA9D}"/>
    <dgm:cxn modelId="{EB62FDDC-C085-4A83-BF43-43EBA4EAAD76}" type="presOf" srcId="{1339087C-6E92-42FB-B076-475504259DEB}" destId="{B7174850-574E-4B7E-9763-879C2A84F4A4}" srcOrd="0" destOrd="0" presId="urn:microsoft.com/office/officeart/2008/layout/LinedList"/>
    <dgm:cxn modelId="{E30A36E4-C31B-4A9D-8CE7-8C722C2EFBCF}" type="presOf" srcId="{F4EE1AB9-D755-4723-8F35-E963DD930E77}" destId="{E7DDC73D-43D1-449F-A523-C58558424EA3}" srcOrd="0" destOrd="0" presId="urn:microsoft.com/office/officeart/2008/layout/LinedList"/>
    <dgm:cxn modelId="{B84D4E38-7DE7-4FE9-98D4-FDD4ED8EB477}" type="presParOf" srcId="{B7174850-574E-4B7E-9763-879C2A84F4A4}" destId="{CE5C1BAD-5E47-4B8A-9E51-226C96C83E88}" srcOrd="0" destOrd="0" presId="urn:microsoft.com/office/officeart/2008/layout/LinedList"/>
    <dgm:cxn modelId="{1D766DDB-A1ED-47E4-91D4-5ADDB85B995F}" type="presParOf" srcId="{B7174850-574E-4B7E-9763-879C2A84F4A4}" destId="{0634360E-AC4E-4405-B894-8E7F2380E9B8}" srcOrd="1" destOrd="0" presId="urn:microsoft.com/office/officeart/2008/layout/LinedList"/>
    <dgm:cxn modelId="{46E832B9-D428-4F94-98A9-239BD8DE29C0}" type="presParOf" srcId="{0634360E-AC4E-4405-B894-8E7F2380E9B8}" destId="{E7DDC73D-43D1-449F-A523-C58558424EA3}" srcOrd="0" destOrd="0" presId="urn:microsoft.com/office/officeart/2008/layout/LinedList"/>
    <dgm:cxn modelId="{4A83D35A-7FFF-4F64-AEC0-963BE41A0589}" type="presParOf" srcId="{0634360E-AC4E-4405-B894-8E7F2380E9B8}" destId="{773AA8A7-B5F1-40DE-850A-958EEF4DA1C9}" srcOrd="1" destOrd="0" presId="urn:microsoft.com/office/officeart/2008/layout/LinedList"/>
    <dgm:cxn modelId="{54F6503D-0920-4DF8-AD81-B94C795B2A3A}" type="presParOf" srcId="{B7174850-574E-4B7E-9763-879C2A84F4A4}" destId="{2324668B-C7D1-417D-889A-BC63A4AE2819}" srcOrd="2" destOrd="0" presId="urn:microsoft.com/office/officeart/2008/layout/LinedList"/>
    <dgm:cxn modelId="{908BA8E0-6948-44B1-B401-07E9908A7072}" type="presParOf" srcId="{B7174850-574E-4B7E-9763-879C2A84F4A4}" destId="{49DD6173-6C79-4BA3-88FE-EB624DA65E10}" srcOrd="3" destOrd="0" presId="urn:microsoft.com/office/officeart/2008/layout/LinedList"/>
    <dgm:cxn modelId="{FCAEBE5C-8168-4FD5-BFAC-80C2ED2F7210}" type="presParOf" srcId="{49DD6173-6C79-4BA3-88FE-EB624DA65E10}" destId="{C8961A66-06B3-49FC-AC06-FED491DE7DD9}" srcOrd="0" destOrd="0" presId="urn:microsoft.com/office/officeart/2008/layout/LinedList"/>
    <dgm:cxn modelId="{471D2CC7-6D3C-4CFE-95A4-6CFCE86D1237}" type="presParOf" srcId="{49DD6173-6C79-4BA3-88FE-EB624DA65E10}" destId="{8948516E-B1EF-4F10-ABE6-4D5A6EB0CA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C1BAD-5E47-4B8A-9E51-226C96C83E88}">
      <dsp:nvSpPr>
        <dsp:cNvPr id="0" name=""/>
        <dsp:cNvSpPr/>
      </dsp:nvSpPr>
      <dsp:spPr>
        <a:xfrm>
          <a:off x="0" y="0"/>
          <a:ext cx="57934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DC73D-43D1-449F-A523-C58558424EA3}">
      <dsp:nvSpPr>
        <dsp:cNvPr id="0" name=""/>
        <dsp:cNvSpPr/>
      </dsp:nvSpPr>
      <dsp:spPr>
        <a:xfrm>
          <a:off x="0" y="0"/>
          <a:ext cx="5793475" cy="1902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Arial Narrow" panose="020B0606020202030204" pitchFamily="34" charset="0"/>
            </a:rPr>
            <a:t>Think about what is best for you!</a:t>
          </a:r>
          <a:endParaRPr lang="en-US" sz="5400" kern="1200" dirty="0">
            <a:latin typeface="Arial Narrow" panose="020B0606020202030204" pitchFamily="34" charset="0"/>
          </a:endParaRPr>
        </a:p>
      </dsp:txBody>
      <dsp:txXfrm>
        <a:off x="0" y="0"/>
        <a:ext cx="5793475" cy="1902178"/>
      </dsp:txXfrm>
    </dsp:sp>
    <dsp:sp modelId="{2324668B-C7D1-417D-889A-BC63A4AE2819}">
      <dsp:nvSpPr>
        <dsp:cNvPr id="0" name=""/>
        <dsp:cNvSpPr/>
      </dsp:nvSpPr>
      <dsp:spPr>
        <a:xfrm>
          <a:off x="0" y="1902178"/>
          <a:ext cx="57934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61A66-06B3-49FC-AC06-FED491DE7DD9}">
      <dsp:nvSpPr>
        <dsp:cNvPr id="0" name=""/>
        <dsp:cNvSpPr/>
      </dsp:nvSpPr>
      <dsp:spPr>
        <a:xfrm>
          <a:off x="0" y="1902178"/>
          <a:ext cx="5793475" cy="1902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Arial Narrow" panose="020B0606020202030204" pitchFamily="34" charset="0"/>
            </a:rPr>
            <a:t>Start some courses with physical activity </a:t>
          </a:r>
          <a:endParaRPr lang="en-US" sz="5400" kern="1200" dirty="0">
            <a:latin typeface="Arial Narrow" panose="020B0606020202030204" pitchFamily="34" charset="0"/>
          </a:endParaRPr>
        </a:p>
      </dsp:txBody>
      <dsp:txXfrm>
        <a:off x="0" y="1902178"/>
        <a:ext cx="5793475" cy="1902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489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0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7505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80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321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42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microsoft.com/office/2007/relationships/diagramDrawing" Target="../diagrams/drawing1.xml"/><Relationship Id="rId2" Type="http://schemas.openxmlformats.org/officeDocument/2006/relationships/image" Target="../media/image16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9.svg"/><Relationship Id="rId15" Type="http://schemas.openxmlformats.org/officeDocument/2006/relationships/image" Target="../media/image24.jp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8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wall, table&#10;&#10;Description generated with high confidence">
            <a:extLst>
              <a:ext uri="{FF2B5EF4-FFF2-40B4-BE49-F238E27FC236}">
                <a16:creationId xmlns:a16="http://schemas.microsoft.com/office/drawing/2014/main" id="{31A0CAB9-1B82-4228-92E8-757D56E42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2" r="17619" b="-2"/>
          <a:stretch/>
        </p:blipFill>
        <p:spPr>
          <a:xfrm>
            <a:off x="6096000" y="10"/>
            <a:ext cx="6092823" cy="68579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5523E-1C27-465C-9BDB-880350FCB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054" y="1788454"/>
            <a:ext cx="4862945" cy="2098226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Sedentary Lifestyle</a:t>
            </a:r>
            <a:r>
              <a:rPr lang="en-US" b="1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31F09-7A58-4595-8D16-948C83FD7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053" y="3956279"/>
            <a:ext cx="4793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latin typeface="Arial Narrow" panose="020B0606020202030204" pitchFamily="34" charset="0"/>
              </a:rPr>
              <a:t>A Silent Killer</a:t>
            </a:r>
          </a:p>
        </p:txBody>
      </p:sp>
    </p:spTree>
    <p:extLst>
      <p:ext uri="{BB962C8B-B14F-4D97-AF65-F5344CB8AC3E}">
        <p14:creationId xmlns:p14="http://schemas.microsoft.com/office/powerpoint/2010/main" val="160718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tv effects diabetes issues">
            <a:extLst>
              <a:ext uri="{FF2B5EF4-FFF2-40B4-BE49-F238E27FC236}">
                <a16:creationId xmlns:a16="http://schemas.microsoft.com/office/drawing/2014/main" id="{85BF893A-87CC-4471-B342-EE3785DF55A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 bwMode="auto">
          <a:xfrm>
            <a:off x="2399177" y="156696"/>
            <a:ext cx="7451405" cy="645192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65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2714-302B-4A22-95B5-58968397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5" y="464127"/>
            <a:ext cx="11118274" cy="147550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 Narrow" panose="020B0606020202030204" pitchFamily="34" charset="0"/>
              </a:rPr>
              <a:t>General Tips to Combat a Sedentary Lifestyle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C311C32-D306-4A05-973D-A29F76C42E03}"/>
              </a:ext>
            </a:extLst>
          </p:cNvPr>
          <p:cNvPicPr/>
          <p:nvPr/>
        </p:nvPicPr>
        <p:blipFill rotWithShape="1">
          <a:blip r:embed="rId2"/>
          <a:srcRect l="2107" t="23489" r="78846" b="10176"/>
          <a:stretch/>
        </p:blipFill>
        <p:spPr bwMode="auto">
          <a:xfrm>
            <a:off x="1582212" y="2604652"/>
            <a:ext cx="1968498" cy="3082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C311C32-D306-4A05-973D-A29F76C42E03}"/>
              </a:ext>
            </a:extLst>
          </p:cNvPr>
          <p:cNvPicPr/>
          <p:nvPr/>
        </p:nvPicPr>
        <p:blipFill rotWithShape="1">
          <a:blip r:embed="rId2"/>
          <a:srcRect l="20973" t="24360" r="58972" b="9305"/>
          <a:stretch/>
        </p:blipFill>
        <p:spPr bwMode="auto">
          <a:xfrm>
            <a:off x="4127502" y="2604652"/>
            <a:ext cx="1968498" cy="3082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9C311C32-D306-4A05-973D-A29F76C42E03}"/>
              </a:ext>
            </a:extLst>
          </p:cNvPr>
          <p:cNvPicPr/>
          <p:nvPr/>
        </p:nvPicPr>
        <p:blipFill rotWithShape="1">
          <a:blip r:embed="rId2"/>
          <a:srcRect l="40949" t="24360" r="40554" b="4517"/>
          <a:stretch/>
        </p:blipFill>
        <p:spPr bwMode="auto">
          <a:xfrm>
            <a:off x="6672792" y="2604653"/>
            <a:ext cx="1975765" cy="3082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9C311C32-D306-4A05-973D-A29F76C42E03}"/>
              </a:ext>
            </a:extLst>
          </p:cNvPr>
          <p:cNvPicPr/>
          <p:nvPr/>
        </p:nvPicPr>
        <p:blipFill rotWithShape="1">
          <a:blip r:embed="rId2"/>
          <a:srcRect l="58830" t="23271" r="21171" b="5606"/>
          <a:stretch/>
        </p:blipFill>
        <p:spPr bwMode="auto">
          <a:xfrm>
            <a:off x="9225349" y="2604655"/>
            <a:ext cx="2310306" cy="3082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19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7E73-5888-401E-B413-D3206F60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8545"/>
            <a:ext cx="9601200" cy="942109"/>
          </a:xfrm>
        </p:spPr>
        <p:txBody>
          <a:bodyPr>
            <a:normAutofit/>
          </a:bodyPr>
          <a:lstStyle/>
          <a:p>
            <a:pPr algn="ctr"/>
            <a:r>
              <a:rPr lang="en-US" sz="5600" b="1" dirty="0">
                <a:latin typeface="Arial Narrow" panose="020B0606020202030204" pitchFamily="34" charset="0"/>
              </a:rPr>
              <a:t>More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4093-22EB-48AB-B364-B0F306D1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1080653"/>
            <a:ext cx="10093036" cy="5500255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Arial Narrow" panose="020B0606020202030204" pitchFamily="34" charset="0"/>
              </a:rPr>
              <a:t>Interrupt your sitting 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r>
              <a:rPr lang="en-US" sz="3900" b="1" dirty="0">
                <a:latin typeface="Arial Narrow" panose="020B0606020202030204" pitchFamily="34" charset="0"/>
              </a:rPr>
              <a:t>Find somebody to motivate you to stick with an active life</a:t>
            </a:r>
          </a:p>
        </p:txBody>
      </p:sp>
      <p:pic>
        <p:nvPicPr>
          <p:cNvPr id="4" name="Picture 3" descr="https://i.pinimg.com/originals/b1/9b/be/b19bbec4fede45e2001badeec3dc191d.jpg">
            <a:extLst>
              <a:ext uri="{FF2B5EF4-FFF2-40B4-BE49-F238E27FC236}">
                <a16:creationId xmlns:a16="http://schemas.microsoft.com/office/drawing/2014/main" id="{F1832AC6-ECA6-4EB7-8D01-A598CBAD73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5943" r="75454" b="6478"/>
          <a:stretch/>
        </p:blipFill>
        <p:spPr bwMode="auto">
          <a:xfrm>
            <a:off x="5985163" y="1080652"/>
            <a:ext cx="2653146" cy="3276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i.pinimg.com/originals/b1/9b/be/b19bbec4fede45e2001badeec3dc191d.jpg">
            <a:extLst>
              <a:ext uri="{FF2B5EF4-FFF2-40B4-BE49-F238E27FC236}">
                <a16:creationId xmlns:a16="http://schemas.microsoft.com/office/drawing/2014/main" id="{193FFCA2-45F6-4595-8EB3-2031C010A4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 t="26457" r="57306" b="5964"/>
          <a:stretch/>
        </p:blipFill>
        <p:spPr bwMode="auto">
          <a:xfrm>
            <a:off x="8638309" y="1087578"/>
            <a:ext cx="2833255" cy="3276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i.pinimg.com/originals/b1/9b/be/b19bbec4fede45e2001badeec3dc191d.jpg">
            <a:extLst>
              <a:ext uri="{FF2B5EF4-FFF2-40B4-BE49-F238E27FC236}">
                <a16:creationId xmlns:a16="http://schemas.microsoft.com/office/drawing/2014/main" id="{6140871C-EDAD-464B-A5D3-511B0041FDB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2" t="28256" r="2587" b="4165"/>
          <a:stretch/>
        </p:blipFill>
        <p:spPr bwMode="auto">
          <a:xfrm>
            <a:off x="3810002" y="1641763"/>
            <a:ext cx="2237508" cy="2722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phic 7" descr="Family with two children">
            <a:extLst>
              <a:ext uri="{FF2B5EF4-FFF2-40B4-BE49-F238E27FC236}">
                <a16:creationId xmlns:a16="http://schemas.microsoft.com/office/drawing/2014/main" id="{9D52FDC5-231D-4A84-853F-7EBBC7D1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2317" y="5001489"/>
            <a:ext cx="1700647" cy="1700647"/>
          </a:xfrm>
          <a:prstGeom prst="rect">
            <a:avLst/>
          </a:prstGeom>
        </p:spPr>
      </p:pic>
      <p:pic>
        <p:nvPicPr>
          <p:cNvPr id="10" name="Graphic 9" descr="Dog">
            <a:extLst>
              <a:ext uri="{FF2B5EF4-FFF2-40B4-BE49-F238E27FC236}">
                <a16:creationId xmlns:a16="http://schemas.microsoft.com/office/drawing/2014/main" id="{FC765FC7-9D52-4A80-9641-171B9BF0D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1736" y="5666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Scale">
            <a:extLst>
              <a:ext uri="{FF2B5EF4-FFF2-40B4-BE49-F238E27FC236}">
                <a16:creationId xmlns:a16="http://schemas.microsoft.com/office/drawing/2014/main" id="{1FC030C3-9399-424A-B283-67132A80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1611" y="314936"/>
            <a:ext cx="1749777" cy="17497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phic 5" descr="Brain in head">
            <a:extLst>
              <a:ext uri="{FF2B5EF4-FFF2-40B4-BE49-F238E27FC236}">
                <a16:creationId xmlns:a16="http://schemas.microsoft.com/office/drawing/2014/main" id="{265251D3-2250-4060-8A0E-F35967AF2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388" y="321863"/>
            <a:ext cx="1749776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phic 7" descr="Heartbeat">
            <a:extLst>
              <a:ext uri="{FF2B5EF4-FFF2-40B4-BE49-F238E27FC236}">
                <a16:creationId xmlns:a16="http://schemas.microsoft.com/office/drawing/2014/main" id="{A5110D0D-9508-407E-A0FA-5F360946F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5695" y="1950156"/>
            <a:ext cx="1749776" cy="174977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038855-C252-4A0B-9B92-AA487541C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11593"/>
              </p:ext>
            </p:extLst>
          </p:nvPr>
        </p:nvGraphicFramePr>
        <p:xfrm>
          <a:off x="784743" y="2286001"/>
          <a:ext cx="5793475" cy="380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Graphic 14" descr="Swim">
            <a:extLst>
              <a:ext uri="{FF2B5EF4-FFF2-40B4-BE49-F238E27FC236}">
                <a16:creationId xmlns:a16="http://schemas.microsoft.com/office/drawing/2014/main" id="{63964B9A-107B-44C2-BF9F-4D7A3C58EE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6876" y="3693007"/>
            <a:ext cx="1560944" cy="1560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827BBC-2D51-47DB-8DEF-1EEC4027A4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84665" y="3706859"/>
            <a:ext cx="1854217" cy="1426644"/>
          </a:xfrm>
          <a:prstGeom prst="rect">
            <a:avLst/>
          </a:prstGeom>
        </p:spPr>
      </p:pic>
      <p:pic>
        <p:nvPicPr>
          <p:cNvPr id="20" name="Picture 19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47557029-58BA-423A-A0C2-A2C1AF26AC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31001" y="5187491"/>
            <a:ext cx="2380773" cy="15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D19D080-003C-4E67-9CA4-EADE910E3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78" y="479685"/>
            <a:ext cx="5506310" cy="5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24E4E083-4C9E-4E8C-9292-18B17DD34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2" r="3933" b="9507"/>
          <a:stretch/>
        </p:blipFill>
        <p:spPr>
          <a:xfrm>
            <a:off x="6650612" y="1600200"/>
            <a:ext cx="5501929" cy="4963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B7A93-4F74-42B5-A072-ACAC28ED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07" y="204355"/>
            <a:ext cx="10493524" cy="7654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Arial Narrow" panose="020B0606020202030204" pitchFamily="34" charset="0"/>
              </a:rPr>
              <a:t>What is a Sedentary Lifestyle?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8F69-585C-4302-9138-41DDF5FE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907" y="1690255"/>
            <a:ext cx="5501929" cy="496339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It is a lifestyle that includes </a:t>
            </a:r>
            <a:r>
              <a:rPr lang="en-US" sz="4400" b="1" u="sng" dirty="0">
                <a:latin typeface="Arial Narrow" panose="020B0606020202030204" pitchFamily="34" charset="0"/>
              </a:rPr>
              <a:t>little or no physical activity</a:t>
            </a:r>
            <a:r>
              <a:rPr lang="en-US" sz="4400" b="1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4400" b="1" dirty="0">
                <a:latin typeface="Arial Narrow" panose="020B0606020202030204" pitchFamily="34" charset="0"/>
              </a:rPr>
              <a:t>Sedentary person is commonly known as a “couch potato”</a:t>
            </a:r>
          </a:p>
        </p:txBody>
      </p:sp>
    </p:spTree>
    <p:extLst>
      <p:ext uri="{BB962C8B-B14F-4D97-AF65-F5344CB8AC3E}">
        <p14:creationId xmlns:p14="http://schemas.microsoft.com/office/powerpoint/2010/main" val="331755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833E-FEC6-4E55-817C-2C847767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55" y="104421"/>
            <a:ext cx="9601200" cy="99624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 Narrow" panose="020B0606020202030204" pitchFamily="34" charset="0"/>
              </a:rPr>
              <a:t>Sitting Disease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DFC1-71AF-42D0-8BF0-2F547542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845" y="1145822"/>
            <a:ext cx="10272888" cy="5401734"/>
          </a:xfrm>
        </p:spPr>
        <p:txBody>
          <a:bodyPr>
            <a:normAutofit lnSpcReduction="10000"/>
          </a:bodyPr>
          <a:lstStyle/>
          <a:p>
            <a:r>
              <a:rPr lang="en-US" sz="4300" b="1" dirty="0">
                <a:latin typeface="Arial Narrow" panose="020B0606020202030204" pitchFamily="34" charset="0"/>
              </a:rPr>
              <a:t>On average, Americans sit 11 hours a day.</a:t>
            </a:r>
          </a:p>
          <a:p>
            <a:r>
              <a:rPr lang="en-US" sz="4300" b="1" dirty="0">
                <a:latin typeface="Arial Narrow" panose="020B0606020202030204" pitchFamily="34" charset="0"/>
              </a:rPr>
              <a:t>300,000 deaths occur annually due to inactivity and poor dietary choices in the U.S. alone. </a:t>
            </a:r>
          </a:p>
          <a:p>
            <a:r>
              <a:rPr lang="en-US" sz="4300" b="1" dirty="0">
                <a:latin typeface="Arial Narrow" panose="020B0606020202030204" pitchFamily="34" charset="0"/>
              </a:rPr>
              <a:t>20% of all deaths of people 35 and older are attributed to a lack of physical activity. </a:t>
            </a:r>
          </a:p>
          <a:p>
            <a:r>
              <a:rPr lang="en-US" sz="4300" b="1" dirty="0">
                <a:latin typeface="Arial Narrow" panose="020B0606020202030204" pitchFamily="34" charset="0"/>
              </a:rPr>
              <a:t>6.5% of Americans meet the minimum physical guidelines requirements for work.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041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5412-1A20-477F-A91F-3A11BD7D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7850"/>
            <a:ext cx="9913574" cy="71135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 Narrow" panose="020B0606020202030204" pitchFamily="34" charset="0"/>
              </a:rPr>
              <a:t>Reasons for Sedentary Lifestyle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AD001B-F8D3-4459-A9AC-061BF6D0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01215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4500" b="1" dirty="0">
                <a:latin typeface="Arial Narrow" panose="020B0606020202030204" pitchFamily="34" charset="0"/>
              </a:rPr>
              <a:t>Sedentary due to:</a:t>
            </a:r>
          </a:p>
          <a:p>
            <a:pPr lvl="1"/>
            <a:r>
              <a:rPr lang="en-US" sz="4500" b="1" i="0" dirty="0">
                <a:latin typeface="Arial Narrow" panose="020B0606020202030204" pitchFamily="34" charset="0"/>
              </a:rPr>
              <a:t>Increased use of technologies</a:t>
            </a:r>
          </a:p>
          <a:p>
            <a:pPr lvl="2"/>
            <a:r>
              <a:rPr lang="en-US" sz="4500" b="1" dirty="0">
                <a:latin typeface="Arial Narrow" panose="020B0606020202030204" pitchFamily="34" charset="0"/>
              </a:rPr>
              <a:t>Cellphones, television, laptop/iPad etc. </a:t>
            </a:r>
            <a:endParaRPr lang="en-US" sz="4500" b="1" i="0" dirty="0">
              <a:latin typeface="Arial Narrow" panose="020B0606020202030204" pitchFamily="34" charset="0"/>
            </a:endParaRPr>
          </a:p>
          <a:p>
            <a:pPr lvl="1"/>
            <a:r>
              <a:rPr lang="en-US" sz="4500" b="1" i="0" dirty="0">
                <a:latin typeface="Arial Narrow" panose="020B0606020202030204" pitchFamily="34" charset="0"/>
              </a:rPr>
              <a:t>Increased use of automobiles</a:t>
            </a:r>
          </a:p>
          <a:p>
            <a:pPr lvl="1"/>
            <a:r>
              <a:rPr lang="en-US" sz="4500" b="1" i="0" dirty="0">
                <a:latin typeface="Arial Narrow" panose="020B0606020202030204" pitchFamily="34" charset="0"/>
              </a:rPr>
              <a:t>Clerical jobs 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679E7-5D06-4556-BB7B-A696A0F5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66" y="3790540"/>
            <a:ext cx="4317361" cy="2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5C9D9-3EBA-44BB-9DAE-8F2FD50E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6" y="386326"/>
            <a:ext cx="9601200" cy="69272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 Narrow" panose="020B0606020202030204" pitchFamily="34" charset="0"/>
              </a:rPr>
              <a:t>Effects of a Sedentary Lifestyle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98C683-CD4B-4128-A4AE-7C5CAAE6AA02}"/>
              </a:ext>
            </a:extLst>
          </p:cNvPr>
          <p:cNvPicPr/>
          <p:nvPr/>
        </p:nvPicPr>
        <p:blipFill rotWithShape="1">
          <a:blip r:embed="rId2"/>
          <a:srcRect l="10859" t="17062" b="73014"/>
          <a:stretch/>
        </p:blipFill>
        <p:spPr bwMode="auto">
          <a:xfrm>
            <a:off x="838200" y="1496290"/>
            <a:ext cx="4745184" cy="1399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98C683-CD4B-4128-A4AE-7C5CAAE6AA02}"/>
              </a:ext>
            </a:extLst>
          </p:cNvPr>
          <p:cNvPicPr/>
          <p:nvPr/>
        </p:nvPicPr>
        <p:blipFill rotWithShape="1">
          <a:blip r:embed="rId2"/>
          <a:srcRect l="2975" t="28820" r="10998" b="61185"/>
          <a:stretch/>
        </p:blipFill>
        <p:spPr bwMode="auto">
          <a:xfrm>
            <a:off x="838200" y="3312836"/>
            <a:ext cx="4745184" cy="154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98C683-CD4B-4128-A4AE-7C5CAAE6AA02}"/>
              </a:ext>
            </a:extLst>
          </p:cNvPr>
          <p:cNvPicPr/>
          <p:nvPr/>
        </p:nvPicPr>
        <p:blipFill rotWithShape="1">
          <a:blip r:embed="rId2"/>
          <a:srcRect l="10531" t="40195" r="6730" b="49810"/>
          <a:stretch/>
        </p:blipFill>
        <p:spPr bwMode="auto">
          <a:xfrm>
            <a:off x="3855024" y="5198149"/>
            <a:ext cx="4745184" cy="1542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98C683-CD4B-4128-A4AE-7C5CAAE6AA02}"/>
              </a:ext>
            </a:extLst>
          </p:cNvPr>
          <p:cNvPicPr/>
          <p:nvPr/>
        </p:nvPicPr>
        <p:blipFill rotWithShape="1">
          <a:blip r:embed="rId2"/>
          <a:srcRect l="4162" t="52058" r="10846" b="37947"/>
          <a:stretch/>
        </p:blipFill>
        <p:spPr bwMode="auto">
          <a:xfrm>
            <a:off x="6518565" y="3312836"/>
            <a:ext cx="5063835" cy="154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98C683-CD4B-4128-A4AE-7C5CAAE6AA02}"/>
              </a:ext>
            </a:extLst>
          </p:cNvPr>
          <p:cNvPicPr/>
          <p:nvPr/>
        </p:nvPicPr>
        <p:blipFill rotWithShape="1">
          <a:blip r:embed="rId2"/>
          <a:srcRect l="10730" t="64160" r="4278" b="25845"/>
          <a:stretch/>
        </p:blipFill>
        <p:spPr bwMode="auto">
          <a:xfrm>
            <a:off x="6518565" y="1496290"/>
            <a:ext cx="5063836" cy="1399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99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264-4D7E-4B5B-908A-837E65AF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9327"/>
            <a:ext cx="9601200" cy="72736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Arial Narrow" panose="020B0606020202030204" pitchFamily="34" charset="0"/>
              </a:rPr>
              <a:t>Other Effects</a:t>
            </a:r>
          </a:p>
        </p:txBody>
      </p:sp>
      <p:pic>
        <p:nvPicPr>
          <p:cNvPr id="5" name="Picture 4" descr="A screen shot of a smart phone&#10;&#10;Description generated with high confidence">
            <a:extLst>
              <a:ext uri="{FF2B5EF4-FFF2-40B4-BE49-F238E27FC236}">
                <a16:creationId xmlns:a16="http://schemas.microsoft.com/office/drawing/2014/main" id="{A363EE60-D341-4B76-A6E9-063E412E71A7}"/>
              </a:ext>
            </a:extLst>
          </p:cNvPr>
          <p:cNvPicPr/>
          <p:nvPr/>
        </p:nvPicPr>
        <p:blipFill rotWithShape="1">
          <a:blip r:embed="rId2"/>
          <a:srcRect t="20880" r="76549" b="4265"/>
          <a:stretch/>
        </p:blipFill>
        <p:spPr bwMode="auto">
          <a:xfrm>
            <a:off x="1371599" y="1807614"/>
            <a:ext cx="2515841" cy="3831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 shot of a smart phone&#10;&#10;Description generated with high confidence">
            <a:extLst>
              <a:ext uri="{FF2B5EF4-FFF2-40B4-BE49-F238E27FC236}">
                <a16:creationId xmlns:a16="http://schemas.microsoft.com/office/drawing/2014/main" id="{A363EE60-D341-4B76-A6E9-063E412E71A7}"/>
              </a:ext>
            </a:extLst>
          </p:cNvPr>
          <p:cNvPicPr/>
          <p:nvPr/>
        </p:nvPicPr>
        <p:blipFill rotWithShape="1">
          <a:blip r:embed="rId2"/>
          <a:srcRect l="76741" t="18707" r="1077" b="5369"/>
          <a:stretch/>
        </p:blipFill>
        <p:spPr bwMode="auto">
          <a:xfrm>
            <a:off x="5250469" y="1807614"/>
            <a:ext cx="2395017" cy="3831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 shot of a smart phone&#10;&#10;Description generated with high confidence">
            <a:extLst>
              <a:ext uri="{FF2B5EF4-FFF2-40B4-BE49-F238E27FC236}">
                <a16:creationId xmlns:a16="http://schemas.microsoft.com/office/drawing/2014/main" id="{A363EE60-D341-4B76-A6E9-063E412E71A7}"/>
              </a:ext>
            </a:extLst>
          </p:cNvPr>
          <p:cNvPicPr/>
          <p:nvPr/>
        </p:nvPicPr>
        <p:blipFill rotWithShape="1">
          <a:blip r:embed="rId2"/>
          <a:srcRect l="51163" t="18272" r="24360" b="1143"/>
          <a:stretch/>
        </p:blipFill>
        <p:spPr bwMode="auto">
          <a:xfrm>
            <a:off x="8917218" y="1807615"/>
            <a:ext cx="2498927" cy="383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5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7748-3480-420E-B45A-7026C08F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5376"/>
            <a:ext cx="9601200" cy="84435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rial Narrow" panose="020B0606020202030204" pitchFamily="34" charset="0"/>
              </a:rPr>
              <a:t>Television and Sedentarism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1AF670D-3D45-4D6A-A715-31294D0B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79" b="11906"/>
          <a:stretch/>
        </p:blipFill>
        <p:spPr>
          <a:xfrm>
            <a:off x="2220687" y="727560"/>
            <a:ext cx="7729802" cy="6075064"/>
          </a:xfrm>
        </p:spPr>
      </p:pic>
    </p:spTree>
    <p:extLst>
      <p:ext uri="{BB962C8B-B14F-4D97-AF65-F5344CB8AC3E}">
        <p14:creationId xmlns:p14="http://schemas.microsoft.com/office/powerpoint/2010/main" val="170993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CE89-883E-48D7-85A6-93633484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0" y="176064"/>
            <a:ext cx="9473411" cy="6298569"/>
          </a:xfrm>
        </p:spPr>
        <p:txBody>
          <a:bodyPr>
            <a:noAutofit/>
          </a:bodyPr>
          <a:lstStyle/>
          <a:p>
            <a:r>
              <a:rPr lang="en-US" sz="3900" b="1" dirty="0">
                <a:latin typeface="Arial Narrow" panose="020B0606020202030204" pitchFamily="34" charset="0"/>
              </a:rPr>
              <a:t>65% of Americans watch more than 2 hours of television everyday.</a:t>
            </a:r>
          </a:p>
          <a:p>
            <a:r>
              <a:rPr lang="en-US" sz="3900" b="1" dirty="0">
                <a:latin typeface="Arial Narrow" panose="020B0606020202030204" pitchFamily="34" charset="0"/>
              </a:rPr>
              <a:t>According to a study, there are 176 new cases of diabetes and 38 additional deaths from heart disease for every 2 hours Americans spend watching television. </a:t>
            </a:r>
          </a:p>
        </p:txBody>
      </p:sp>
      <p:pic>
        <p:nvPicPr>
          <p:cNvPr id="5" name="Picture 4" descr="A close up of a box&#10;&#10;Description generated with high confidence">
            <a:extLst>
              <a:ext uri="{FF2B5EF4-FFF2-40B4-BE49-F238E27FC236}">
                <a16:creationId xmlns:a16="http://schemas.microsoft.com/office/drawing/2014/main" id="{E00B4E29-A63C-4105-86F6-513D7CF0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88"/>
          <a:stretch/>
        </p:blipFill>
        <p:spPr>
          <a:xfrm>
            <a:off x="7815448" y="3222070"/>
            <a:ext cx="3988039" cy="33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front of a television&#10;&#10;Description generated with high confidence">
            <a:extLst>
              <a:ext uri="{FF2B5EF4-FFF2-40B4-BE49-F238E27FC236}">
                <a16:creationId xmlns:a16="http://schemas.microsoft.com/office/drawing/2014/main" id="{1B7C125F-E083-4EBF-8A51-07571F4E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12" y="1697246"/>
            <a:ext cx="4193608" cy="3753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C3F-6A68-4ED6-85E2-12F708E2F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93" y="129105"/>
            <a:ext cx="6930875" cy="6336407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 Narrow" panose="020B0606020202030204" pitchFamily="34" charset="0"/>
              </a:rPr>
              <a:t>Why?</a:t>
            </a:r>
          </a:p>
          <a:p>
            <a:pPr lvl="1"/>
            <a:r>
              <a:rPr lang="en-US" sz="3800" b="1" i="0" dirty="0">
                <a:latin typeface="Arial Narrow" panose="020B0606020202030204" pitchFamily="34" charset="0"/>
              </a:rPr>
              <a:t>Affects food choices </a:t>
            </a:r>
          </a:p>
          <a:p>
            <a:pPr lvl="2"/>
            <a:r>
              <a:rPr lang="en-US" sz="3800" b="1" dirty="0">
                <a:latin typeface="Arial Narrow" panose="020B0606020202030204" pitchFamily="34" charset="0"/>
              </a:rPr>
              <a:t>Linked to unhealthy diets</a:t>
            </a:r>
          </a:p>
          <a:p>
            <a:pPr lvl="3"/>
            <a:r>
              <a:rPr lang="en-US" sz="3800" b="1" i="0" dirty="0">
                <a:latin typeface="Arial Narrow" panose="020B0606020202030204" pitchFamily="34" charset="0"/>
              </a:rPr>
              <a:t>Too much sugar, soda, processed food and snacks</a:t>
            </a:r>
          </a:p>
          <a:p>
            <a:pPr lvl="3"/>
            <a:r>
              <a:rPr lang="en-US" sz="3800" b="1" i="0" dirty="0">
                <a:latin typeface="Arial Narrow" panose="020B0606020202030204" pitchFamily="34" charset="0"/>
              </a:rPr>
              <a:t>Foods in commercial promote unhealthy foods</a:t>
            </a:r>
          </a:p>
          <a:p>
            <a:pPr lvl="1"/>
            <a:r>
              <a:rPr lang="en-US" sz="3800" b="1" i="0" dirty="0">
                <a:latin typeface="Arial Narrow" panose="020B0606020202030204" pitchFamily="34" charset="0"/>
              </a:rPr>
              <a:t>Linked with social isolation</a:t>
            </a:r>
          </a:p>
          <a:p>
            <a:pPr lvl="1"/>
            <a:r>
              <a:rPr lang="en-US" sz="3800" b="1" i="0" dirty="0">
                <a:latin typeface="Arial Narrow" panose="020B0606020202030204" pitchFamily="34" charset="0"/>
              </a:rPr>
              <a:t>Leisure time is wasted sitting and not exercising </a:t>
            </a:r>
          </a:p>
        </p:txBody>
      </p:sp>
    </p:spTree>
    <p:extLst>
      <p:ext uri="{BB962C8B-B14F-4D97-AF65-F5344CB8AC3E}">
        <p14:creationId xmlns:p14="http://schemas.microsoft.com/office/powerpoint/2010/main" val="3396763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330</TotalTime>
  <Words>251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 Narrow</vt:lpstr>
      <vt:lpstr>Franklin Gothic Book</vt:lpstr>
      <vt:lpstr>Crop</vt:lpstr>
      <vt:lpstr>Sedentary Lifestyle:</vt:lpstr>
      <vt:lpstr>What is a Sedentary Lifestyle?</vt:lpstr>
      <vt:lpstr>Sitting Disease Facts</vt:lpstr>
      <vt:lpstr>Reasons for Sedentary Lifestyle</vt:lpstr>
      <vt:lpstr>Effects of a Sedentary Lifestyle</vt:lpstr>
      <vt:lpstr>Other Effects</vt:lpstr>
      <vt:lpstr>Television and Sedentarism</vt:lpstr>
      <vt:lpstr>PowerPoint Presentation</vt:lpstr>
      <vt:lpstr>PowerPoint Presentation</vt:lpstr>
      <vt:lpstr>PowerPoint Presentation</vt:lpstr>
      <vt:lpstr>General Tips to Combat a Sedentary Lifestyle</vt:lpstr>
      <vt:lpstr>More 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Sedentary Lifestyle:</dc:title>
  <dc:creator>Eva Diaz</dc:creator>
  <cp:lastModifiedBy>Eva Diaz</cp:lastModifiedBy>
  <cp:revision>40</cp:revision>
  <dcterms:created xsi:type="dcterms:W3CDTF">2018-05-03T02:45:29Z</dcterms:created>
  <dcterms:modified xsi:type="dcterms:W3CDTF">2018-08-02T21:42:00Z</dcterms:modified>
</cp:coreProperties>
</file>