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15"/>
  </p:notesMasterIdLst>
  <p:sldIdLst>
    <p:sldId id="276" r:id="rId2"/>
    <p:sldId id="277" r:id="rId3"/>
    <p:sldId id="291" r:id="rId4"/>
    <p:sldId id="278" r:id="rId5"/>
    <p:sldId id="289" r:id="rId6"/>
    <p:sldId id="279" r:id="rId7"/>
    <p:sldId id="282" r:id="rId8"/>
    <p:sldId id="284" r:id="rId9"/>
    <p:sldId id="285" r:id="rId10"/>
    <p:sldId id="264" r:id="rId11"/>
    <p:sldId id="266" r:id="rId12"/>
    <p:sldId id="267" r:id="rId13"/>
    <p:sldId id="29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20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D35F2-3632-A247-AB0C-828122728D59}" type="datetimeFigureOut">
              <a:rPr lang="en-US" smtClean="0"/>
              <a:t>12/3/17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9B9E8-822C-EF4E-93C2-6DCBA239C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26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6ED6D8-E6A7-1749-9A5C-8CDA91CF1EE5}" type="slidenum">
              <a:rPr lang="en-US"/>
              <a:pPr/>
              <a:t>10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21BC6-C78A-5E4B-8FA0-D7AB73AE9252}" type="slidenum">
              <a:rPr lang="en-US"/>
              <a:pPr/>
              <a:t>11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D802D7-25AF-AF43-AEAA-B178C9490306}" type="slidenum">
              <a:rPr lang="en-US"/>
              <a:pPr/>
              <a:t>12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FE4152-A15A-3040-9D49-44217D95A07E}" type="slidenum">
              <a:rPr lang="en-US"/>
              <a:pPr/>
              <a:t>13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4963-2F2E-5F4D-8F28-AEA34F6C4495}" type="datetimeFigureOut">
              <a:rPr lang="en-US" smtClean="0"/>
              <a:t>12/3/17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4453-B4AF-D44E-905B-6449FDEA2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4963-2F2E-5F4D-8F28-AEA34F6C4495}" type="datetimeFigureOut">
              <a:rPr lang="en-US" smtClean="0"/>
              <a:t>12/3/17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4453-B4AF-D44E-905B-6449FDEA2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4963-2F2E-5F4D-8F28-AEA34F6C4495}" type="datetimeFigureOut">
              <a:rPr lang="en-US" smtClean="0"/>
              <a:t>12/3/17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4453-B4AF-D44E-905B-6449FDEA2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4963-2F2E-5F4D-8F28-AEA34F6C4495}" type="datetimeFigureOut">
              <a:rPr lang="en-US" smtClean="0"/>
              <a:t>12/3/17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4453-B4AF-D44E-905B-6449FDEA2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4963-2F2E-5F4D-8F28-AEA34F6C4495}" type="datetimeFigureOut">
              <a:rPr lang="en-US" smtClean="0"/>
              <a:t>12/3/17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4453-B4AF-D44E-905B-6449FDEA28A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4963-2F2E-5F4D-8F28-AEA34F6C4495}" type="datetimeFigureOut">
              <a:rPr lang="en-US" smtClean="0"/>
              <a:t>12/3/17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4453-B4AF-D44E-905B-6449FDEA2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4963-2F2E-5F4D-8F28-AEA34F6C4495}" type="datetimeFigureOut">
              <a:rPr lang="en-US" smtClean="0"/>
              <a:t>12/3/17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4453-B4AF-D44E-905B-6449FDEA2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4963-2F2E-5F4D-8F28-AEA34F6C4495}" type="datetimeFigureOut">
              <a:rPr lang="en-US" smtClean="0"/>
              <a:t>12/3/17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4453-B4AF-D44E-905B-6449FDEA28A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4963-2F2E-5F4D-8F28-AEA34F6C4495}" type="datetimeFigureOut">
              <a:rPr lang="en-US" smtClean="0"/>
              <a:t>12/3/17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4453-B4AF-D44E-905B-6449FDEA2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FE64963-2F2E-5F4D-8F28-AEA34F6C4495}" type="datetimeFigureOut">
              <a:rPr lang="en-US" smtClean="0"/>
              <a:t>12/3/17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DF24453-B4AF-D44E-905B-6449FDEA28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6" Type="http://schemas.openxmlformats.org/officeDocument/2006/relationships/image" Target="../media/image13.wmf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080" y="96762"/>
            <a:ext cx="8214011" cy="6664476"/>
          </a:xfrm>
          <a:prstGeom prst="roundRect">
            <a:avLst>
              <a:gd name="adj" fmla="val 411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1484" tIns="65741" rIns="131484" bIns="65741"/>
          <a:lstStyle/>
          <a:p>
            <a:pPr algn="just">
              <a:spcAft>
                <a:spcPts val="222"/>
              </a:spcAft>
            </a:pPr>
            <a:r>
              <a:rPr lang="en-US" sz="1600">
                <a:solidFill>
                  <a:srgbClr val="000000"/>
                </a:solidFill>
                <a:latin typeface="Calibri" charset="0"/>
                <a:ea typeface="ＭＳ Ｐゴシック" charset="0"/>
              </a:rPr>
              <a:t/>
            </a:r>
            <a:br>
              <a:rPr lang="en-US" sz="1600">
                <a:solidFill>
                  <a:srgbClr val="000000"/>
                </a:solidFill>
                <a:latin typeface="Calibri" charset="0"/>
                <a:ea typeface="ＭＳ Ｐゴシック" charset="0"/>
              </a:rPr>
            </a:b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r>
              <a:rPr lang="en-US" sz="1600">
                <a:solidFill>
                  <a:srgbClr val="000000"/>
                </a:solidFill>
                <a:latin typeface="Calibri" charset="0"/>
                <a:ea typeface="ＭＳ Ｐゴシック" charset="0"/>
              </a:rPr>
              <a:t/>
            </a:r>
            <a:br>
              <a:rPr lang="en-US" sz="1600">
                <a:solidFill>
                  <a:srgbClr val="000000"/>
                </a:solidFill>
                <a:latin typeface="Calibri" charset="0"/>
                <a:ea typeface="ＭＳ Ｐゴシック" charset="0"/>
              </a:rPr>
            </a:br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r>
              <a:rPr lang="en-US" b="1">
                <a:solidFill>
                  <a:srgbClr val="000000"/>
                </a:solidFill>
                <a:latin typeface="Calibri" charset="0"/>
                <a:ea typeface="ＭＳ Ｐゴシック" charset="0"/>
              </a:rPr>
              <a:t/>
            </a:r>
            <a:br>
              <a:rPr lang="en-US" b="1">
                <a:solidFill>
                  <a:srgbClr val="000000"/>
                </a:solidFill>
                <a:latin typeface="Calibri" charset="0"/>
                <a:ea typeface="ＭＳ Ｐゴシック" charset="0"/>
              </a:rPr>
            </a:br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>
              <a:solidFill>
                <a:srgbClr val="000000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541" y="5491239"/>
            <a:ext cx="7759768" cy="683381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484" tIns="65741" rIns="131484" bIns="65741" anchor="ctr"/>
          <a:lstStyle/>
          <a:p>
            <a:pPr algn="ctr" defTabSz="914070">
              <a:defRPr/>
            </a:pPr>
            <a:r>
              <a:rPr lang="en-US" sz="2100" b="1" dirty="0" smtClean="0">
                <a:solidFill>
                  <a:schemeClr val="tx1"/>
                </a:solidFill>
                <a:latin typeface="Century Gothic" pitchFamily="34" charset="0"/>
              </a:rPr>
              <a:t>Power Clinic </a:t>
            </a:r>
            <a:endParaRPr lang="en-SG" sz="21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22541" y="6174619"/>
            <a:ext cx="7759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2541" y="5497286"/>
            <a:ext cx="7759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109313" y="420311"/>
            <a:ext cx="892360" cy="423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7" tIns="32649" rIns="65297" bIns="32649" anchor="ctr"/>
          <a:lstStyle/>
          <a:p>
            <a:pPr algn="ctr" defTabSz="914070">
              <a:defRPr/>
            </a:pPr>
            <a:endParaRPr lang="en-NZ"/>
          </a:p>
        </p:txBody>
      </p:sp>
      <p:cxnSp>
        <p:nvCxnSpPr>
          <p:cNvPr id="12" name="Straight Connector 11"/>
          <p:cNvCxnSpPr/>
          <p:nvPr/>
        </p:nvCxnSpPr>
        <p:spPr>
          <a:xfrm>
            <a:off x="322541" y="6174619"/>
            <a:ext cx="7759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2541" y="6174619"/>
            <a:ext cx="7759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75"/>
          <a:stretch>
            <a:fillRect/>
          </a:stretch>
        </p:blipFill>
        <p:spPr bwMode="auto">
          <a:xfrm>
            <a:off x="1115451" y="269121"/>
            <a:ext cx="6192762" cy="16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 descr="glycemic-index ch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01" y="458227"/>
            <a:ext cx="7949283" cy="47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89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351297" y="337911"/>
            <a:ext cx="886777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Century Gothic"/>
                <a:cs typeface="Century Gothic"/>
              </a:rPr>
              <a:t>Pictures of Low/High GI Meals &amp; Snacks</a:t>
            </a:r>
          </a:p>
        </p:txBody>
      </p:sp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914400" y="5318125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imes New Roman" charset="0"/>
              </a:rPr>
              <a:t>GI = 60     </a:t>
            </a:r>
          </a:p>
        </p:txBody>
      </p:sp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5311775" y="5318125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  <a:latin typeface="Times New Roman" charset="0"/>
              </a:rPr>
              <a:t>GI = 42    </a:t>
            </a:r>
          </a:p>
        </p:txBody>
      </p:sp>
      <p:pic>
        <p:nvPicPr>
          <p:cNvPr id="183306" name="Picture 10" descr="Breakfast_HG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7379"/>
            <a:ext cx="2925763" cy="3657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309" name="Picture 13" descr="Breakfast_LG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1377379"/>
            <a:ext cx="2925762" cy="3657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50825" y="924777"/>
            <a:ext cx="8602663" cy="746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74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4" grpId="0"/>
      <p:bldP spid="1833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250825" y="962693"/>
            <a:ext cx="8602663" cy="746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2" name="Text Box 8"/>
          <p:cNvSpPr txBox="1">
            <a:spLocks noChangeArrowheads="1"/>
          </p:cNvSpPr>
          <p:nvPr/>
        </p:nvSpPr>
        <p:spPr bwMode="auto">
          <a:xfrm>
            <a:off x="914400" y="5318125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  <a:latin typeface="Times New Roman" charset="0"/>
              </a:rPr>
              <a:t>GI = 83    </a:t>
            </a:r>
          </a:p>
        </p:txBody>
      </p:sp>
      <p:sp>
        <p:nvSpPr>
          <p:cNvPr id="175113" name="Text Box 9"/>
          <p:cNvSpPr txBox="1">
            <a:spLocks noChangeArrowheads="1"/>
          </p:cNvSpPr>
          <p:nvPr/>
        </p:nvSpPr>
        <p:spPr bwMode="auto">
          <a:xfrm>
            <a:off x="5311775" y="5318125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  <a:latin typeface="Times New Roman" charset="0"/>
              </a:rPr>
              <a:t>GI = 14     </a:t>
            </a:r>
          </a:p>
        </p:txBody>
      </p:sp>
      <p:pic>
        <p:nvPicPr>
          <p:cNvPr id="175114" name="Picture 10" descr="Snack1_HG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585913"/>
            <a:ext cx="2925762" cy="3657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15" name="Picture 11" descr="Snack1_LG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1585913"/>
            <a:ext cx="2925762" cy="3657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51297" y="318953"/>
            <a:ext cx="886777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Century Gothic"/>
                <a:cs typeface="Century Gothic"/>
              </a:rPr>
              <a:t>Pictures of Low/High GI Meals &amp; Snacks</a:t>
            </a:r>
          </a:p>
        </p:txBody>
      </p:sp>
    </p:spTree>
    <p:extLst>
      <p:ext uri="{BB962C8B-B14F-4D97-AF65-F5344CB8AC3E}">
        <p14:creationId xmlns:p14="http://schemas.microsoft.com/office/powerpoint/2010/main" val="357210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2" grpId="0"/>
      <p:bldP spid="1751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250825" y="1000609"/>
            <a:ext cx="8602663" cy="746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8" name="Text Box 8"/>
          <p:cNvSpPr txBox="1">
            <a:spLocks noChangeArrowheads="1"/>
          </p:cNvSpPr>
          <p:nvPr/>
        </p:nvSpPr>
        <p:spPr bwMode="auto">
          <a:xfrm>
            <a:off x="914400" y="5318125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  <a:latin typeface="Times New Roman" charset="0"/>
              </a:rPr>
              <a:t>GI = 80     </a:t>
            </a:r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5311775" y="5318125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  <a:latin typeface="Times New Roman" charset="0"/>
              </a:rPr>
              <a:t>GI = 61    </a:t>
            </a:r>
          </a:p>
        </p:txBody>
      </p:sp>
      <p:pic>
        <p:nvPicPr>
          <p:cNvPr id="179210" name="Picture 10" descr="Dinner_HG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585913"/>
            <a:ext cx="2925763" cy="3657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11" name="Picture 11" descr="Dinner_LG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585913"/>
            <a:ext cx="2925763" cy="3657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51297" y="394785"/>
            <a:ext cx="886777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Century Gothic"/>
                <a:cs typeface="Century Gothic"/>
              </a:rPr>
              <a:t>Pictures of Low/High GI Meals &amp; Snacks</a:t>
            </a:r>
          </a:p>
        </p:txBody>
      </p:sp>
    </p:spTree>
    <p:extLst>
      <p:ext uri="{BB962C8B-B14F-4D97-AF65-F5344CB8AC3E}">
        <p14:creationId xmlns:p14="http://schemas.microsoft.com/office/powerpoint/2010/main" val="58678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8" grpId="0"/>
      <p:bldP spid="1792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4" y="1378823"/>
            <a:ext cx="8826524" cy="4611859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50825" y="1019567"/>
            <a:ext cx="8602663" cy="746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3825" y="352817"/>
            <a:ext cx="8867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chemeClr val="accent2"/>
                </a:solidFill>
                <a:latin typeface="Century Gothic"/>
                <a:cs typeface="Century Gothic"/>
              </a:rPr>
              <a:t>Foods with Glycemic Index</a:t>
            </a:r>
            <a:endParaRPr lang="en-US" sz="3600" b="1" dirty="0">
              <a:solidFill>
                <a:schemeClr val="accent2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41430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080" y="96762"/>
            <a:ext cx="8214011" cy="6664476"/>
          </a:xfrm>
          <a:prstGeom prst="roundRect">
            <a:avLst>
              <a:gd name="adj" fmla="val 411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1484" tIns="65741" rIns="131484" bIns="65741"/>
          <a:lstStyle/>
          <a:p>
            <a:pPr algn="just">
              <a:spcAft>
                <a:spcPts val="222"/>
              </a:spcAft>
            </a:pPr>
            <a:r>
              <a:rPr lang="en-US" sz="1600">
                <a:solidFill>
                  <a:srgbClr val="000000"/>
                </a:solidFill>
                <a:latin typeface="Calibri" charset="0"/>
                <a:ea typeface="ＭＳ Ｐゴシック" charset="0"/>
              </a:rPr>
              <a:t/>
            </a:r>
            <a:br>
              <a:rPr lang="en-US" sz="1600">
                <a:solidFill>
                  <a:srgbClr val="000000"/>
                </a:solidFill>
                <a:latin typeface="Calibri" charset="0"/>
                <a:ea typeface="ＭＳ Ｐゴシック" charset="0"/>
              </a:rPr>
            </a:b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r>
              <a:rPr lang="en-US" sz="1600">
                <a:solidFill>
                  <a:srgbClr val="000000"/>
                </a:solidFill>
                <a:latin typeface="Calibri" charset="0"/>
                <a:ea typeface="ＭＳ Ｐゴシック" charset="0"/>
              </a:rPr>
              <a:t/>
            </a:r>
            <a:br>
              <a:rPr lang="en-US" sz="1600">
                <a:solidFill>
                  <a:srgbClr val="000000"/>
                </a:solidFill>
                <a:latin typeface="Calibri" charset="0"/>
                <a:ea typeface="ＭＳ Ｐゴシック" charset="0"/>
              </a:rPr>
            </a:br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r>
              <a:rPr lang="en-US" b="1">
                <a:solidFill>
                  <a:srgbClr val="000000"/>
                </a:solidFill>
                <a:latin typeface="Calibri" charset="0"/>
                <a:ea typeface="ＭＳ Ｐゴシック" charset="0"/>
              </a:rPr>
              <a:t/>
            </a:r>
            <a:br>
              <a:rPr lang="en-US" b="1">
                <a:solidFill>
                  <a:srgbClr val="000000"/>
                </a:solidFill>
                <a:latin typeface="Calibri" charset="0"/>
                <a:ea typeface="ＭＳ Ｐゴシック" charset="0"/>
              </a:rPr>
            </a:br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>
              <a:solidFill>
                <a:srgbClr val="000000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541" y="5491239"/>
            <a:ext cx="7759768" cy="683381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484" tIns="65741" rIns="131484" bIns="65741" anchor="ctr"/>
          <a:lstStyle/>
          <a:p>
            <a:pPr algn="ctr" defTabSz="914070">
              <a:defRPr/>
            </a:pPr>
            <a:endParaRPr lang="en-SG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57483" y="5491238"/>
            <a:ext cx="7759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109313" y="420311"/>
            <a:ext cx="892360" cy="423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7" tIns="32649" rIns="65297" bIns="32649" anchor="ctr"/>
          <a:lstStyle/>
          <a:p>
            <a:pPr algn="ctr" defTabSz="914070">
              <a:defRPr/>
            </a:pPr>
            <a:endParaRPr lang="en-NZ" sz="2100"/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470117" y="275169"/>
            <a:ext cx="3986052" cy="487305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62553" tIns="81276" rIns="162553" bIns="81276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12763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12763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12763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12763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Aft>
                <a:spcPts val="533"/>
              </a:spcAft>
            </a:pPr>
            <a:r>
              <a:rPr lang="en-NZ" sz="2100" b="1">
                <a:latin typeface="Century Gothic" charset="0"/>
              </a:rPr>
              <a:t>WHAT IS “GI” ?</a:t>
            </a:r>
          </a:p>
        </p:txBody>
      </p:sp>
      <p:cxnSp>
        <p:nvCxnSpPr>
          <p:cNvPr id="14" name="Elbow Connector 13"/>
          <p:cNvCxnSpPr>
            <a:endCxn id="13" idx="1"/>
          </p:cNvCxnSpPr>
          <p:nvPr/>
        </p:nvCxnSpPr>
        <p:spPr>
          <a:xfrm>
            <a:off x="1644953" y="96763"/>
            <a:ext cx="825164" cy="422059"/>
          </a:xfrm>
          <a:prstGeom prst="bentConnector3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3" idx="3"/>
          </p:cNvCxnSpPr>
          <p:nvPr/>
        </p:nvCxnSpPr>
        <p:spPr>
          <a:xfrm rot="5400000">
            <a:off x="6419850" y="133083"/>
            <a:ext cx="422059" cy="349419"/>
          </a:xfrm>
          <a:prstGeom prst="bentConnector2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3081" name="TextBox 14"/>
          <p:cNvSpPr txBox="1">
            <a:spLocks noChangeArrowheads="1"/>
          </p:cNvSpPr>
          <p:nvPr/>
        </p:nvSpPr>
        <p:spPr bwMode="auto">
          <a:xfrm>
            <a:off x="416616" y="1097645"/>
            <a:ext cx="7585058" cy="159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2553" tIns="81276" rIns="162553" bIns="81276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12763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12763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12763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12763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50000"/>
              </a:lnSpc>
              <a:spcAft>
                <a:spcPts val="1067"/>
              </a:spcAft>
            </a:pPr>
            <a:r>
              <a:rPr lang="en-NZ" sz="2100" b="1" dirty="0" smtClean="0">
                <a:latin typeface="Arial"/>
                <a:cs typeface="Arial"/>
              </a:rPr>
              <a:t>Glycemic </a:t>
            </a:r>
            <a:r>
              <a:rPr lang="en-NZ" sz="2100" b="1" dirty="0">
                <a:latin typeface="Arial"/>
                <a:cs typeface="Arial"/>
              </a:rPr>
              <a:t>Index (GI) </a:t>
            </a:r>
            <a:r>
              <a:rPr lang="en-NZ" sz="2100" dirty="0">
                <a:latin typeface="Arial"/>
                <a:cs typeface="Arial"/>
              </a:rPr>
              <a:t>is a useful tool to help us choose the </a:t>
            </a:r>
            <a:r>
              <a:rPr lang="en-NZ" sz="2100" b="1" dirty="0">
                <a:latin typeface="Arial"/>
                <a:cs typeface="Arial"/>
              </a:rPr>
              <a:t>right type / quality of carbohydrates</a:t>
            </a:r>
            <a:r>
              <a:rPr lang="en-NZ" sz="2100" dirty="0">
                <a:latin typeface="Arial"/>
                <a:cs typeface="Arial"/>
              </a:rPr>
              <a:t> that will positively influence our health</a:t>
            </a:r>
            <a:r>
              <a:rPr lang="en-NZ" sz="2100" dirty="0">
                <a:latin typeface="Century Gothic" charset="0"/>
              </a:rPr>
              <a:t>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16615" y="3017762"/>
            <a:ext cx="7773206" cy="11067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62553" tIns="81276" rIns="162553" bIns="81276">
            <a:spAutoFit/>
          </a:bodyPr>
          <a:lstStyle>
            <a:lvl1pPr>
              <a:defRPr sz="2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070">
              <a:lnSpc>
                <a:spcPct val="150000"/>
              </a:lnSpc>
              <a:spcAft>
                <a:spcPts val="533"/>
              </a:spcAft>
              <a:defRPr/>
            </a:pPr>
            <a:r>
              <a:rPr lang="en-NZ" sz="2100" dirty="0">
                <a:latin typeface="Arial"/>
                <a:cs typeface="Arial"/>
              </a:rPr>
              <a:t>GI is a ranking of carbohydrate foods from 0 to 100 based on how quickly they raise our blood sugar levels.</a:t>
            </a:r>
          </a:p>
        </p:txBody>
      </p:sp>
      <p:sp>
        <p:nvSpPr>
          <p:cNvPr id="2" name="Rectangle 1"/>
          <p:cNvSpPr/>
          <p:nvPr/>
        </p:nvSpPr>
        <p:spPr>
          <a:xfrm>
            <a:off x="231153" y="5213048"/>
            <a:ext cx="7958668" cy="1040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anchor="ctr"/>
          <a:lstStyle/>
          <a:p>
            <a:pPr algn="ctr" defTabSz="914070">
              <a:defRPr/>
            </a:pPr>
            <a:endParaRPr lang="en-SG"/>
          </a:p>
        </p:txBody>
      </p:sp>
      <p:pic>
        <p:nvPicPr>
          <p:cNvPr id="3084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29" y="4305906"/>
            <a:ext cx="2730836" cy="192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2" y="4324048"/>
            <a:ext cx="2884041" cy="205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841" y="4197048"/>
            <a:ext cx="2741587" cy="205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499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080" y="96762"/>
            <a:ext cx="8214011" cy="6664476"/>
          </a:xfrm>
          <a:prstGeom prst="roundRect">
            <a:avLst>
              <a:gd name="adj" fmla="val 411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1484" tIns="65741" rIns="131484" bIns="65741"/>
          <a:lstStyle/>
          <a:p>
            <a:pPr algn="just">
              <a:spcAft>
                <a:spcPts val="222"/>
              </a:spcAft>
            </a:pPr>
            <a:r>
              <a:rPr lang="en-US" sz="1600">
                <a:solidFill>
                  <a:srgbClr val="000000"/>
                </a:solidFill>
                <a:latin typeface="Calibri" charset="0"/>
                <a:ea typeface="ＭＳ Ｐゴシック" charset="0"/>
              </a:rPr>
              <a:t/>
            </a:r>
            <a:br>
              <a:rPr lang="en-US" sz="1600">
                <a:solidFill>
                  <a:srgbClr val="000000"/>
                </a:solidFill>
                <a:latin typeface="Calibri" charset="0"/>
                <a:ea typeface="ＭＳ Ｐゴシック" charset="0"/>
              </a:rPr>
            </a:b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r>
              <a:rPr lang="en-US" sz="1600">
                <a:solidFill>
                  <a:srgbClr val="000000"/>
                </a:solidFill>
                <a:latin typeface="Calibri" charset="0"/>
                <a:ea typeface="ＭＳ Ｐゴシック" charset="0"/>
              </a:rPr>
              <a:t/>
            </a:r>
            <a:br>
              <a:rPr lang="en-US" sz="1600">
                <a:solidFill>
                  <a:srgbClr val="000000"/>
                </a:solidFill>
                <a:latin typeface="Calibri" charset="0"/>
                <a:ea typeface="ＭＳ Ｐゴシック" charset="0"/>
              </a:rPr>
            </a:br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r>
              <a:rPr lang="en-US" b="1">
                <a:solidFill>
                  <a:srgbClr val="000000"/>
                </a:solidFill>
                <a:latin typeface="Calibri" charset="0"/>
                <a:ea typeface="ＭＳ Ｐゴシック" charset="0"/>
              </a:rPr>
              <a:t/>
            </a:r>
            <a:br>
              <a:rPr lang="en-US" b="1">
                <a:solidFill>
                  <a:srgbClr val="000000"/>
                </a:solidFill>
                <a:latin typeface="Calibri" charset="0"/>
                <a:ea typeface="ＭＳ Ｐゴシック" charset="0"/>
              </a:rPr>
            </a:br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>
              <a:solidFill>
                <a:srgbClr val="000000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541" y="5491239"/>
            <a:ext cx="7759768" cy="683381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484" tIns="65741" rIns="131484" bIns="65741" anchor="ctr"/>
          <a:lstStyle/>
          <a:p>
            <a:pPr algn="ctr" defTabSz="914070">
              <a:defRPr/>
            </a:pPr>
            <a:endParaRPr lang="en-SG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57483" y="5491238"/>
            <a:ext cx="7759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109313" y="420311"/>
            <a:ext cx="892360" cy="423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7" tIns="32649" rIns="65297" bIns="32649" anchor="ctr"/>
          <a:lstStyle/>
          <a:p>
            <a:pPr algn="ctr" defTabSz="914070">
              <a:defRPr/>
            </a:pPr>
            <a:endParaRPr lang="en-NZ" sz="2100"/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470117" y="275169"/>
            <a:ext cx="3986052" cy="487305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62553" tIns="81276" rIns="162553" bIns="81276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12763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12763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12763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12763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Aft>
                <a:spcPts val="533"/>
              </a:spcAft>
            </a:pPr>
            <a:r>
              <a:rPr lang="en-NZ" sz="2100" b="1">
                <a:latin typeface="Century Gothic" charset="0"/>
              </a:rPr>
              <a:t>WHAT IS “GI” ?</a:t>
            </a:r>
          </a:p>
        </p:txBody>
      </p:sp>
      <p:cxnSp>
        <p:nvCxnSpPr>
          <p:cNvPr id="14" name="Elbow Connector 13"/>
          <p:cNvCxnSpPr>
            <a:endCxn id="13" idx="1"/>
          </p:cNvCxnSpPr>
          <p:nvPr/>
        </p:nvCxnSpPr>
        <p:spPr>
          <a:xfrm>
            <a:off x="1644953" y="96763"/>
            <a:ext cx="825164" cy="422059"/>
          </a:xfrm>
          <a:prstGeom prst="bentConnector3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3" idx="3"/>
          </p:cNvCxnSpPr>
          <p:nvPr/>
        </p:nvCxnSpPr>
        <p:spPr>
          <a:xfrm rot="5400000">
            <a:off x="6419850" y="133083"/>
            <a:ext cx="422059" cy="349419"/>
          </a:xfrm>
          <a:prstGeom prst="bentConnector2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" name="Rectangle 1"/>
          <p:cNvSpPr/>
          <p:nvPr/>
        </p:nvSpPr>
        <p:spPr>
          <a:xfrm>
            <a:off x="231153" y="5213048"/>
            <a:ext cx="7958668" cy="1040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anchor="ctr"/>
          <a:lstStyle/>
          <a:p>
            <a:pPr algn="ctr" defTabSz="914070">
              <a:defRPr/>
            </a:pPr>
            <a:endParaRPr lang="en-SG"/>
          </a:p>
        </p:txBody>
      </p:sp>
      <p:pic>
        <p:nvPicPr>
          <p:cNvPr id="3084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550" y="3345846"/>
            <a:ext cx="2730836" cy="192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2" y="3432024"/>
            <a:ext cx="2884041" cy="205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841" y="4197048"/>
            <a:ext cx="2741587" cy="205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64995" y="1307988"/>
            <a:ext cx="77248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Carbohydrates </a:t>
            </a:r>
            <a:r>
              <a:rPr lang="en-US" sz="2400" dirty="0">
                <a:latin typeface="Arial"/>
                <a:cs typeface="Arial"/>
              </a:rPr>
              <a:t>that break </a:t>
            </a:r>
            <a:r>
              <a:rPr lang="en-US" sz="2400" dirty="0" smtClean="0">
                <a:latin typeface="Arial"/>
                <a:cs typeface="Arial"/>
              </a:rPr>
              <a:t>down quickly after eating have the highest </a:t>
            </a:r>
            <a:r>
              <a:rPr lang="en-US" sz="2400" dirty="0">
                <a:latin typeface="Arial"/>
                <a:cs typeface="Arial"/>
              </a:rPr>
              <a:t>GI, while those </a:t>
            </a:r>
            <a:r>
              <a:rPr lang="en-US" sz="2400" dirty="0" smtClean="0">
                <a:latin typeface="Arial"/>
                <a:cs typeface="Arial"/>
              </a:rPr>
              <a:t>that breakdown </a:t>
            </a:r>
            <a:r>
              <a:rPr lang="en-US" sz="2400" dirty="0">
                <a:latin typeface="Arial"/>
                <a:cs typeface="Arial"/>
              </a:rPr>
              <a:t>slowly, releasing </a:t>
            </a:r>
            <a:r>
              <a:rPr lang="en-US" sz="2400" dirty="0" smtClean="0">
                <a:latin typeface="Arial"/>
                <a:cs typeface="Arial"/>
              </a:rPr>
              <a:t>glucose slowly </a:t>
            </a:r>
            <a:r>
              <a:rPr lang="en-US" sz="2400" dirty="0">
                <a:latin typeface="Arial"/>
                <a:cs typeface="Arial"/>
              </a:rPr>
              <a:t>into the blood stream </a:t>
            </a:r>
            <a:r>
              <a:rPr lang="en-US" sz="2400" dirty="0" smtClean="0">
                <a:latin typeface="Arial"/>
                <a:cs typeface="Arial"/>
              </a:rPr>
              <a:t>have low </a:t>
            </a:r>
            <a:r>
              <a:rPr lang="en-US" sz="2400" dirty="0">
                <a:latin typeface="Arial"/>
                <a:cs typeface="Arial"/>
              </a:rPr>
              <a:t>GI.</a:t>
            </a:r>
            <a:endParaRPr lang="en-US" sz="24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012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080" y="96762"/>
            <a:ext cx="8214011" cy="6664476"/>
          </a:xfrm>
          <a:prstGeom prst="roundRect">
            <a:avLst>
              <a:gd name="adj" fmla="val 411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1484" tIns="65741" rIns="131484" bIns="65741"/>
          <a:lstStyle/>
          <a:p>
            <a:pPr algn="just">
              <a:spcAft>
                <a:spcPts val="222"/>
              </a:spcAft>
            </a:pPr>
            <a:r>
              <a:rPr lang="en-US" sz="1600">
                <a:solidFill>
                  <a:srgbClr val="000000"/>
                </a:solidFill>
                <a:latin typeface="Calibri" charset="0"/>
                <a:ea typeface="ＭＳ Ｐゴシック" charset="0"/>
              </a:rPr>
              <a:t/>
            </a:r>
            <a:br>
              <a:rPr lang="en-US" sz="1600">
                <a:solidFill>
                  <a:srgbClr val="000000"/>
                </a:solidFill>
                <a:latin typeface="Calibri" charset="0"/>
                <a:ea typeface="ＭＳ Ｐゴシック" charset="0"/>
              </a:rPr>
            </a:b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r>
              <a:rPr lang="en-US" sz="1600">
                <a:solidFill>
                  <a:srgbClr val="000000"/>
                </a:solidFill>
                <a:latin typeface="Calibri" charset="0"/>
                <a:ea typeface="ＭＳ Ｐゴシック" charset="0"/>
              </a:rPr>
              <a:t/>
            </a:r>
            <a:br>
              <a:rPr lang="en-US" sz="1600">
                <a:solidFill>
                  <a:srgbClr val="000000"/>
                </a:solidFill>
                <a:latin typeface="Calibri" charset="0"/>
                <a:ea typeface="ＭＳ Ｐゴシック" charset="0"/>
              </a:rPr>
            </a:br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r>
              <a:rPr lang="en-US" b="1">
                <a:solidFill>
                  <a:srgbClr val="000000"/>
                </a:solidFill>
                <a:latin typeface="Calibri" charset="0"/>
                <a:ea typeface="ＭＳ Ｐゴシック" charset="0"/>
              </a:rPr>
              <a:t/>
            </a:r>
            <a:br>
              <a:rPr lang="en-US" b="1">
                <a:solidFill>
                  <a:srgbClr val="000000"/>
                </a:solidFill>
                <a:latin typeface="Calibri" charset="0"/>
                <a:ea typeface="ＭＳ Ｐゴシック" charset="0"/>
              </a:rPr>
            </a:br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>
              <a:solidFill>
                <a:srgbClr val="000000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541" y="5491239"/>
            <a:ext cx="7759768" cy="683381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484" tIns="65741" rIns="131484" bIns="65741" anchor="ctr"/>
          <a:lstStyle/>
          <a:p>
            <a:pPr algn="ctr" defTabSz="914070">
              <a:defRPr/>
            </a:pPr>
            <a:endParaRPr lang="en-SG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57483" y="5491238"/>
            <a:ext cx="7759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109313" y="420311"/>
            <a:ext cx="892360" cy="423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7" tIns="32649" rIns="65297" bIns="32649" anchor="ctr"/>
          <a:lstStyle/>
          <a:p>
            <a:pPr algn="ctr" defTabSz="914070">
              <a:defRPr/>
            </a:pPr>
            <a:endParaRPr lang="en-NZ" sz="2100"/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470117" y="275169"/>
            <a:ext cx="3986052" cy="487305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62553" tIns="81276" rIns="162553" bIns="81276">
            <a:spAutoFit/>
          </a:bodyPr>
          <a:lstStyle>
            <a:lvl1pPr>
              <a:defRPr sz="2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070">
              <a:spcAft>
                <a:spcPts val="533"/>
              </a:spcAft>
              <a:defRPr/>
            </a:pPr>
            <a:r>
              <a:rPr lang="en-NZ" sz="2100" b="1" dirty="0">
                <a:latin typeface="Century Gothic" pitchFamily="34" charset="0"/>
              </a:rPr>
              <a:t>GI CLASSIFICATION</a:t>
            </a:r>
          </a:p>
        </p:txBody>
      </p:sp>
      <p:cxnSp>
        <p:nvCxnSpPr>
          <p:cNvPr id="14" name="Elbow Connector 13"/>
          <p:cNvCxnSpPr>
            <a:endCxn id="13" idx="1"/>
          </p:cNvCxnSpPr>
          <p:nvPr/>
        </p:nvCxnSpPr>
        <p:spPr>
          <a:xfrm>
            <a:off x="1644953" y="96763"/>
            <a:ext cx="825164" cy="422059"/>
          </a:xfrm>
          <a:prstGeom prst="bentConnector3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3" idx="3"/>
          </p:cNvCxnSpPr>
          <p:nvPr/>
        </p:nvCxnSpPr>
        <p:spPr>
          <a:xfrm rot="5400000">
            <a:off x="6419850" y="133083"/>
            <a:ext cx="422059" cy="349419"/>
          </a:xfrm>
          <a:prstGeom prst="bentConnector2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" name="Rectangle 1"/>
          <p:cNvSpPr/>
          <p:nvPr/>
        </p:nvSpPr>
        <p:spPr>
          <a:xfrm>
            <a:off x="231153" y="5213048"/>
            <a:ext cx="7958668" cy="1040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anchor="ctr"/>
          <a:lstStyle/>
          <a:p>
            <a:pPr algn="ctr" defTabSz="914070">
              <a:defRPr/>
            </a:pPr>
            <a:endParaRPr lang="en-SG"/>
          </a:p>
        </p:txBody>
      </p:sp>
      <p:pic>
        <p:nvPicPr>
          <p:cNvPr id="410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589" y="997857"/>
            <a:ext cx="6152444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887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080" y="96762"/>
            <a:ext cx="8214011" cy="6664476"/>
          </a:xfrm>
          <a:prstGeom prst="roundRect">
            <a:avLst>
              <a:gd name="adj" fmla="val 4119"/>
            </a:avLst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1484" tIns="65741" rIns="131484" bIns="65741"/>
          <a:lstStyle/>
          <a:p>
            <a:pPr algn="just">
              <a:spcAft>
                <a:spcPts val="222"/>
              </a:spcAft>
            </a:pPr>
            <a:r>
              <a:rPr lang="en-US" sz="16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US" sz="16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endParaRPr lang="en-US" sz="160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algn="just">
              <a:spcAft>
                <a:spcPts val="222"/>
              </a:spcAft>
            </a:pPr>
            <a:r>
              <a:rPr lang="en-US" sz="16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US" sz="16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endParaRPr lang="en-US" b="1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endParaRPr lang="en-US" b="1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endParaRPr lang="en-US" b="1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endParaRPr lang="en-US" b="1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endParaRPr lang="en-US" b="1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endParaRPr lang="en-US" b="1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endParaRPr lang="en-US" b="1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endParaRPr lang="en-US" b="1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endParaRPr lang="en-US" b="1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endParaRPr lang="en-US" b="1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US" b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endParaRPr lang="en-US" b="1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endParaRPr lang="en-US" b="1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endParaRPr lang="en-US" b="1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endParaRPr lang="en-US" b="1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endParaRPr lang="en-US" b="1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endParaRPr lang="en-US" b="1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endParaRPr lang="en-US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endParaRPr lang="en-US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22541" y="6174619"/>
            <a:ext cx="7759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1886857" y="275169"/>
            <a:ext cx="4988614" cy="471916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62553" tIns="81276" rIns="162553" bIns="81276">
            <a:spAutoFit/>
          </a:bodyPr>
          <a:lstStyle>
            <a:lvl1pPr>
              <a:defRPr sz="2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Factors Influencing GI Ranking</a:t>
            </a:r>
          </a:p>
        </p:txBody>
      </p:sp>
      <p:cxnSp>
        <p:nvCxnSpPr>
          <p:cNvPr id="27" name="Elbow Connector 26"/>
          <p:cNvCxnSpPr/>
          <p:nvPr/>
        </p:nvCxnSpPr>
        <p:spPr>
          <a:xfrm>
            <a:off x="1061694" y="96762"/>
            <a:ext cx="825163" cy="616857"/>
          </a:xfrm>
          <a:prstGeom prst="bentConnector3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5400000">
            <a:off x="6741752" y="230481"/>
            <a:ext cx="616857" cy="349418"/>
          </a:xfrm>
          <a:prstGeom prst="bentConnector2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3571875" y="990600"/>
            <a:ext cx="1981200" cy="2895600"/>
            <a:chOff x="2250" y="624"/>
            <a:chExt cx="1248" cy="1824"/>
          </a:xfrm>
        </p:grpSpPr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2250" y="624"/>
              <a:ext cx="1248" cy="1824"/>
            </a:xfrm>
            <a:prstGeom prst="rect">
              <a:avLst/>
            </a:prstGeom>
            <a:solidFill>
              <a:srgbClr val="FFE499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pic>
          <p:nvPicPr>
            <p:cNvPr id="11" name="Picture 3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" y="654"/>
              <a:ext cx="964" cy="1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2895600" y="1701800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CC0099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2895600" y="2392363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CC0099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 rot="10800000">
            <a:off x="5410200" y="1701800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CC0099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 rot="10800000">
            <a:off x="5410200" y="2392363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CC0099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 rot="13316166">
            <a:off x="5334000" y="3200400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CC0099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 rot="17874746">
            <a:off x="3005138" y="3284538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CC0099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 rot="14673923">
            <a:off x="4914900" y="4000500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CC0099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AutoShape 24"/>
          <p:cNvSpPr>
            <a:spLocks noChangeArrowheads="1"/>
          </p:cNvSpPr>
          <p:nvPr/>
        </p:nvSpPr>
        <p:spPr bwMode="auto">
          <a:xfrm rot="16200000">
            <a:off x="4152900" y="4130675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CC0099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1190625" y="1600200"/>
            <a:ext cx="1745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Type of starch</a:t>
            </a:r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561975" y="2290763"/>
            <a:ext cx="24424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Physical entrapment</a:t>
            </a:r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1631950" y="3618322"/>
            <a:ext cx="17364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Sugar content</a:t>
            </a: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3123440" y="4121194"/>
            <a:ext cx="1428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Fat content</a:t>
            </a: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5537200" y="4324350"/>
            <a:ext cx="1877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Protein content</a:t>
            </a: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6169025" y="3360738"/>
            <a:ext cx="15825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Acid content</a:t>
            </a: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6327775" y="2286000"/>
            <a:ext cx="20442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Food processing</a:t>
            </a: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6321425" y="1600200"/>
            <a:ext cx="11078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Cooking</a:t>
            </a:r>
          </a:p>
        </p:txBody>
      </p:sp>
    </p:spTree>
    <p:extLst>
      <p:ext uri="{BB962C8B-B14F-4D97-AF65-F5344CB8AC3E}">
        <p14:creationId xmlns:p14="http://schemas.microsoft.com/office/powerpoint/2010/main" val="2118368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5" grpId="0"/>
      <p:bldP spid="29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080" y="96762"/>
            <a:ext cx="8214011" cy="6664476"/>
          </a:xfrm>
          <a:prstGeom prst="roundRect">
            <a:avLst>
              <a:gd name="adj" fmla="val 4119"/>
            </a:avLst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1484" tIns="65741" rIns="131484" bIns="65741"/>
          <a:lstStyle/>
          <a:p>
            <a:pPr algn="just">
              <a:spcAft>
                <a:spcPts val="222"/>
              </a:spcAft>
            </a:pPr>
            <a:r>
              <a:rPr lang="en-US" sz="1600">
                <a:solidFill>
                  <a:srgbClr val="000000"/>
                </a:solidFill>
                <a:latin typeface="Calibri" charset="0"/>
                <a:ea typeface="ＭＳ Ｐゴシック" charset="0"/>
              </a:rPr>
              <a:t/>
            </a:r>
            <a:br>
              <a:rPr lang="en-US" sz="1600">
                <a:solidFill>
                  <a:srgbClr val="000000"/>
                </a:solidFill>
                <a:latin typeface="Calibri" charset="0"/>
                <a:ea typeface="ＭＳ Ｐゴシック" charset="0"/>
              </a:rPr>
            </a:b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r>
              <a:rPr lang="en-US" sz="1600">
                <a:solidFill>
                  <a:srgbClr val="000000"/>
                </a:solidFill>
                <a:latin typeface="Calibri" charset="0"/>
                <a:ea typeface="ＭＳ Ｐゴシック" charset="0"/>
              </a:rPr>
              <a:t/>
            </a:r>
            <a:br>
              <a:rPr lang="en-US" sz="1600">
                <a:solidFill>
                  <a:srgbClr val="000000"/>
                </a:solidFill>
                <a:latin typeface="Calibri" charset="0"/>
                <a:ea typeface="ＭＳ Ｐゴシック" charset="0"/>
              </a:rPr>
            </a:br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r>
              <a:rPr lang="en-US" b="1">
                <a:solidFill>
                  <a:srgbClr val="000000"/>
                </a:solidFill>
                <a:latin typeface="Calibri" charset="0"/>
                <a:ea typeface="ＭＳ Ｐゴシック" charset="0"/>
              </a:rPr>
              <a:t/>
            </a:r>
            <a:br>
              <a:rPr lang="en-US" b="1">
                <a:solidFill>
                  <a:srgbClr val="000000"/>
                </a:solidFill>
                <a:latin typeface="Calibri" charset="0"/>
                <a:ea typeface="ＭＳ Ｐゴシック" charset="0"/>
              </a:rPr>
            </a:br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>
              <a:solidFill>
                <a:srgbClr val="000000"/>
              </a:solidFill>
              <a:latin typeface="Calibri" charset="0"/>
              <a:ea typeface="ＭＳ Ｐゴシック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22541" y="6174619"/>
            <a:ext cx="7759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993735" y="1022048"/>
            <a:ext cx="892360" cy="1372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7" tIns="32649" rIns="65297" bIns="32649" anchor="ctr"/>
          <a:lstStyle/>
          <a:p>
            <a:pPr algn="ctr" defTabSz="914070">
              <a:defRPr/>
            </a:pPr>
            <a:endParaRPr lang="en-NZ"/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2470117" y="275169"/>
            <a:ext cx="3986052" cy="487305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62553" tIns="81276" rIns="162553" bIns="81276">
            <a:spAutoFit/>
          </a:bodyPr>
          <a:lstStyle>
            <a:lvl1pPr>
              <a:defRPr sz="2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070">
              <a:spcAft>
                <a:spcPts val="533"/>
              </a:spcAft>
              <a:defRPr/>
            </a:pPr>
            <a:r>
              <a:rPr lang="en-NZ" sz="2100" b="1" dirty="0">
                <a:latin typeface="Century Gothic" pitchFamily="34" charset="0"/>
              </a:rPr>
              <a:t>BENEFITS OF A LOW GI DIET</a:t>
            </a:r>
          </a:p>
        </p:txBody>
      </p:sp>
      <p:pic>
        <p:nvPicPr>
          <p:cNvPr id="5128" name="Picture 33" descr="C:\Users\Fujitsu User\AppData\Local\Microsoft\Windows\Temporary Internet Files\Content.IE5\A0AC8I0W\MC90023251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25" y="3217334"/>
            <a:ext cx="1303597" cy="137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1"/>
          <p:cNvSpPr>
            <a:spLocks noChangeArrowheads="1"/>
          </p:cNvSpPr>
          <p:nvPr/>
        </p:nvSpPr>
        <p:spPr bwMode="auto">
          <a:xfrm>
            <a:off x="-80634" y="2276929"/>
            <a:ext cx="3048000" cy="81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en-NZ" sz="2100">
                <a:latin typeface="Century Gothic" charset="0"/>
              </a:rPr>
              <a:t>Improves blood</a:t>
            </a:r>
          </a:p>
          <a:p>
            <a:pPr algn="ctr"/>
            <a:r>
              <a:rPr lang="en-NZ" sz="2100">
                <a:latin typeface="Century Gothic" charset="0"/>
              </a:rPr>
              <a:t>glucose control</a:t>
            </a:r>
          </a:p>
        </p:txBody>
      </p:sp>
      <p:sp>
        <p:nvSpPr>
          <p:cNvPr id="5130" name="Rectangle 3"/>
          <p:cNvSpPr>
            <a:spLocks noChangeArrowheads="1"/>
          </p:cNvSpPr>
          <p:nvPr/>
        </p:nvSpPr>
        <p:spPr bwMode="auto">
          <a:xfrm>
            <a:off x="2857166" y="2298096"/>
            <a:ext cx="3048000" cy="81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en-NZ" sz="2100">
                <a:latin typeface="Century Gothic" charset="0"/>
              </a:rPr>
              <a:t>Prevents &amp; manages diabetes</a:t>
            </a:r>
          </a:p>
        </p:txBody>
      </p:sp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5469737" y="2298096"/>
            <a:ext cx="3048000" cy="81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en-NZ" sz="2100">
                <a:latin typeface="Century Gothic" charset="0"/>
              </a:rPr>
              <a:t>Increases the</a:t>
            </a:r>
          </a:p>
          <a:p>
            <a:pPr algn="ctr"/>
            <a:r>
              <a:rPr lang="en-NZ" sz="2100">
                <a:latin typeface="Century Gothic" charset="0"/>
              </a:rPr>
              <a:t>feeling of fullness</a:t>
            </a:r>
          </a:p>
        </p:txBody>
      </p:sp>
      <p:sp>
        <p:nvSpPr>
          <p:cNvPr id="5132" name="Rectangle 17"/>
          <p:cNvSpPr>
            <a:spLocks noChangeArrowheads="1"/>
          </p:cNvSpPr>
          <p:nvPr/>
        </p:nvSpPr>
        <p:spPr bwMode="auto">
          <a:xfrm>
            <a:off x="29568" y="4590144"/>
            <a:ext cx="3048000" cy="81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en-NZ" sz="2100">
                <a:latin typeface="Century Gothic" charset="0"/>
              </a:rPr>
              <a:t>Helps control food intake</a:t>
            </a:r>
          </a:p>
        </p:txBody>
      </p:sp>
      <p:sp>
        <p:nvSpPr>
          <p:cNvPr id="5133" name="Rectangle 18"/>
          <p:cNvSpPr>
            <a:spLocks noChangeArrowheads="1"/>
          </p:cNvSpPr>
          <p:nvPr/>
        </p:nvSpPr>
        <p:spPr bwMode="auto">
          <a:xfrm>
            <a:off x="2940487" y="4614334"/>
            <a:ext cx="3045313" cy="81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en-NZ" sz="2100">
                <a:latin typeface="Century Gothic" charset="0"/>
              </a:rPr>
              <a:t>Facilitates</a:t>
            </a:r>
          </a:p>
          <a:p>
            <a:pPr algn="ctr"/>
            <a:r>
              <a:rPr lang="en-NZ" sz="2100">
                <a:latin typeface="Century Gothic" charset="0"/>
              </a:rPr>
              <a:t>weight loss</a:t>
            </a:r>
          </a:p>
        </p:txBody>
      </p:sp>
      <p:pic>
        <p:nvPicPr>
          <p:cNvPr id="5134" name="Picture 3" descr="C:\Users\ramesh\AppData\Local\Microsoft\Windows\Temporary Internet Files\Content.IE5\85UBZNVD\MC900370476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47" y="898073"/>
            <a:ext cx="978370" cy="153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4" descr="C:\Users\ramesh\AppData\Local\Microsoft\Windows\Temporary Internet Files\Content.IE5\VO8IEIWW\MC900365754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66" y="916216"/>
            <a:ext cx="1072445" cy="137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5" descr="C:\Users\ramesh\AppData\Local\Microsoft\Windows\Temporary Internet Files\Content.IE5\85UBZNVD\MC900232101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991" y="961572"/>
            <a:ext cx="981057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9" descr="C:\Users\ramesh\AppData\Local\Microsoft\Windows\Temporary Internet Files\Content.IE5\RAJG5EQT\MC900361002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487" y="3347359"/>
            <a:ext cx="1010624" cy="137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Elbow Connector 28"/>
          <p:cNvCxnSpPr>
            <a:endCxn id="8" idx="1"/>
          </p:cNvCxnSpPr>
          <p:nvPr/>
        </p:nvCxnSpPr>
        <p:spPr>
          <a:xfrm>
            <a:off x="1644953" y="96763"/>
            <a:ext cx="825164" cy="422059"/>
          </a:xfrm>
          <a:prstGeom prst="bentConnector3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endCxn id="8" idx="3"/>
          </p:cNvCxnSpPr>
          <p:nvPr/>
        </p:nvCxnSpPr>
        <p:spPr>
          <a:xfrm rot="5400000">
            <a:off x="6419850" y="133083"/>
            <a:ext cx="422059" cy="349419"/>
          </a:xfrm>
          <a:prstGeom prst="bentConnector2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5469737" y="4614334"/>
            <a:ext cx="3048000" cy="81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en-NZ" sz="2100" dirty="0">
                <a:latin typeface="Century Gothic" charset="0"/>
              </a:rPr>
              <a:t>Reduces risk of</a:t>
            </a:r>
          </a:p>
          <a:p>
            <a:pPr algn="ctr"/>
            <a:r>
              <a:rPr lang="en-NZ" sz="2100" dirty="0">
                <a:latin typeface="Century Gothic" charset="0"/>
              </a:rPr>
              <a:t>heart diseases</a:t>
            </a:r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68" y="3241525"/>
            <a:ext cx="1470244" cy="132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285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137080" y="96762"/>
            <a:ext cx="8214011" cy="6664476"/>
          </a:xfrm>
          <a:prstGeom prst="roundRect">
            <a:avLst>
              <a:gd name="adj" fmla="val 411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1484" tIns="65741" rIns="131484" bIns="65741"/>
          <a:lstStyle/>
          <a:p>
            <a:pPr algn="just">
              <a:spcAft>
                <a:spcPts val="222"/>
              </a:spcAft>
            </a:pPr>
            <a:r>
              <a:rPr lang="en-US" sz="1600">
                <a:solidFill>
                  <a:srgbClr val="000000"/>
                </a:solidFill>
                <a:latin typeface="Calibri" charset="0"/>
                <a:ea typeface="ＭＳ Ｐゴシック" charset="0"/>
              </a:rPr>
              <a:t/>
            </a:r>
            <a:br>
              <a:rPr lang="en-US" sz="1600">
                <a:solidFill>
                  <a:srgbClr val="000000"/>
                </a:solidFill>
                <a:latin typeface="Calibri" charset="0"/>
                <a:ea typeface="ＭＳ Ｐゴシック" charset="0"/>
              </a:rPr>
            </a:b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r>
              <a:rPr lang="en-US" sz="1600">
                <a:solidFill>
                  <a:srgbClr val="000000"/>
                </a:solidFill>
                <a:latin typeface="Calibri" charset="0"/>
                <a:ea typeface="ＭＳ Ｐゴシック" charset="0"/>
              </a:rPr>
              <a:t/>
            </a:r>
            <a:br>
              <a:rPr lang="en-US" sz="1600">
                <a:solidFill>
                  <a:srgbClr val="000000"/>
                </a:solidFill>
                <a:latin typeface="Calibri" charset="0"/>
                <a:ea typeface="ＭＳ Ｐゴシック" charset="0"/>
              </a:rPr>
            </a:br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r>
              <a:rPr lang="en-US" b="1">
                <a:solidFill>
                  <a:srgbClr val="000000"/>
                </a:solidFill>
                <a:latin typeface="Calibri" charset="0"/>
                <a:ea typeface="ＭＳ Ｐゴシック" charset="0"/>
              </a:rPr>
              <a:t/>
            </a:r>
            <a:br>
              <a:rPr lang="en-US" b="1">
                <a:solidFill>
                  <a:srgbClr val="000000"/>
                </a:solidFill>
                <a:latin typeface="Calibri" charset="0"/>
                <a:ea typeface="ＭＳ Ｐゴシック" charset="0"/>
              </a:rPr>
            </a:br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>
              <a:solidFill>
                <a:srgbClr val="000000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541" y="5491239"/>
            <a:ext cx="7759768" cy="683381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484" tIns="65741" rIns="131484" bIns="65741" anchor="ctr"/>
          <a:lstStyle/>
          <a:p>
            <a:pPr algn="ctr" defTabSz="914070">
              <a:defRPr/>
            </a:pPr>
            <a:endParaRPr lang="en-SG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57483" y="5491238"/>
            <a:ext cx="7759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109313" y="420311"/>
            <a:ext cx="892360" cy="423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7" tIns="32649" rIns="65297" bIns="32649" anchor="ctr"/>
          <a:lstStyle/>
          <a:p>
            <a:pPr algn="ctr" defTabSz="914070">
              <a:defRPr/>
            </a:pPr>
            <a:endParaRPr lang="en-NZ"/>
          </a:p>
        </p:txBody>
      </p:sp>
      <p:sp>
        <p:nvSpPr>
          <p:cNvPr id="2" name="Rectangle 1"/>
          <p:cNvSpPr/>
          <p:nvPr/>
        </p:nvSpPr>
        <p:spPr>
          <a:xfrm>
            <a:off x="4572001" y="266095"/>
            <a:ext cx="610137" cy="426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anchor="ctr"/>
          <a:lstStyle/>
          <a:p>
            <a:pPr algn="ctr" defTabSz="914070">
              <a:defRPr/>
            </a:pPr>
            <a:endParaRPr lang="en-SG"/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2134138" y="275169"/>
            <a:ext cx="4550498" cy="471916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62553" tIns="81276" rIns="162553" bIns="81276">
            <a:spAutoFit/>
          </a:bodyPr>
          <a:lstStyle>
            <a:lvl1pPr>
              <a:defRPr sz="2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070">
              <a:spcAft>
                <a:spcPts val="533"/>
              </a:spcAft>
              <a:defRPr/>
            </a:pPr>
            <a:r>
              <a:rPr lang="en-NZ" sz="2000" b="1" dirty="0">
                <a:latin typeface="Century Gothic" pitchFamily="34" charset="0"/>
              </a:rPr>
              <a:t>HOW TO SWITCH TO LOW GI MEALS</a:t>
            </a:r>
          </a:p>
        </p:txBody>
      </p:sp>
      <p:cxnSp>
        <p:nvCxnSpPr>
          <p:cNvPr id="15" name="Elbow Connector 14"/>
          <p:cNvCxnSpPr>
            <a:endCxn id="14" idx="1"/>
          </p:cNvCxnSpPr>
          <p:nvPr/>
        </p:nvCxnSpPr>
        <p:spPr>
          <a:xfrm>
            <a:off x="1644953" y="96762"/>
            <a:ext cx="489185" cy="414365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endCxn id="14" idx="3"/>
          </p:cNvCxnSpPr>
          <p:nvPr/>
        </p:nvCxnSpPr>
        <p:spPr>
          <a:xfrm rot="5400000">
            <a:off x="6601093" y="180304"/>
            <a:ext cx="414366" cy="247280"/>
          </a:xfrm>
          <a:prstGeom prst="bentConnector2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7" name="Rectangle 16"/>
          <p:cNvSpPr/>
          <p:nvPr/>
        </p:nvSpPr>
        <p:spPr>
          <a:xfrm>
            <a:off x="231153" y="5213048"/>
            <a:ext cx="7958668" cy="1040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53" tIns="81276" rIns="162553" bIns="81276" anchor="ctr"/>
          <a:lstStyle/>
          <a:p>
            <a:pPr algn="ctr" defTabSz="914070">
              <a:defRPr/>
            </a:pPr>
            <a:endParaRPr lang="en-SG"/>
          </a:p>
        </p:txBody>
      </p:sp>
      <p:pic>
        <p:nvPicPr>
          <p:cNvPr id="82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8" t="36749" r="3987" b="7921"/>
          <a:stretch>
            <a:fillRect/>
          </a:stretch>
        </p:blipFill>
        <p:spPr bwMode="auto">
          <a:xfrm>
            <a:off x="1644953" y="1233714"/>
            <a:ext cx="5733144" cy="480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300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080" y="96762"/>
            <a:ext cx="8214011" cy="6664476"/>
          </a:xfrm>
          <a:prstGeom prst="roundRect">
            <a:avLst>
              <a:gd name="adj" fmla="val 4119"/>
            </a:avLst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1484" tIns="65741" rIns="131484" bIns="65741"/>
          <a:lstStyle/>
          <a:p>
            <a:pPr algn="just">
              <a:spcAft>
                <a:spcPts val="222"/>
              </a:spcAft>
            </a:pPr>
            <a:r>
              <a:rPr lang="en-US" sz="1600">
                <a:solidFill>
                  <a:srgbClr val="000000"/>
                </a:solidFill>
                <a:latin typeface="Calibri" charset="0"/>
                <a:ea typeface="ＭＳ Ｐゴシック" charset="0"/>
              </a:rPr>
              <a:t/>
            </a:r>
            <a:br>
              <a:rPr lang="en-US" sz="1600">
                <a:solidFill>
                  <a:srgbClr val="000000"/>
                </a:solidFill>
                <a:latin typeface="Calibri" charset="0"/>
                <a:ea typeface="ＭＳ Ｐゴシック" charset="0"/>
              </a:rPr>
            </a:b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r>
              <a:rPr lang="en-US" sz="1600">
                <a:solidFill>
                  <a:srgbClr val="000000"/>
                </a:solidFill>
                <a:latin typeface="Calibri" charset="0"/>
                <a:ea typeface="ＭＳ Ｐゴシック" charset="0"/>
              </a:rPr>
              <a:t/>
            </a:r>
            <a:br>
              <a:rPr lang="en-US" sz="1600">
                <a:solidFill>
                  <a:srgbClr val="000000"/>
                </a:solidFill>
                <a:latin typeface="Calibri" charset="0"/>
                <a:ea typeface="ＭＳ Ｐゴシック" charset="0"/>
              </a:rPr>
            </a:br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r>
              <a:rPr lang="en-US" b="1">
                <a:solidFill>
                  <a:srgbClr val="000000"/>
                </a:solidFill>
                <a:latin typeface="Calibri" charset="0"/>
                <a:ea typeface="ＭＳ Ｐゴシック" charset="0"/>
              </a:rPr>
              <a:t/>
            </a:r>
            <a:br>
              <a:rPr lang="en-US" b="1">
                <a:solidFill>
                  <a:srgbClr val="000000"/>
                </a:solidFill>
                <a:latin typeface="Calibri" charset="0"/>
                <a:ea typeface="ＭＳ Ｐゴシック" charset="0"/>
              </a:rPr>
            </a:br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>
              <a:solidFill>
                <a:srgbClr val="000000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05587" y="1227666"/>
            <a:ext cx="892360" cy="1369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7" tIns="32649" rIns="65297" bIns="32649" anchor="ctr"/>
          <a:lstStyle/>
          <a:p>
            <a:pPr algn="ctr" defTabSz="914070">
              <a:defRPr/>
            </a:pPr>
            <a:endParaRPr lang="en-NZ" sz="2100">
              <a:latin typeface="Century Gothic" pitchFamily="34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1886857" y="275169"/>
            <a:ext cx="4988614" cy="471916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62553" tIns="81276" rIns="162553" bIns="81276">
            <a:spAutoFit/>
          </a:bodyPr>
          <a:lstStyle>
            <a:lvl1pPr>
              <a:defRPr sz="2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070">
              <a:spcAft>
                <a:spcPts val="533"/>
              </a:spcAft>
              <a:defRPr/>
            </a:pPr>
            <a:r>
              <a:rPr lang="en-NZ" sz="2000" b="1" dirty="0">
                <a:latin typeface="Century Gothic" pitchFamily="34" charset="0"/>
              </a:rPr>
              <a:t>TIPS ON HEALTHY EATING WITH LOW GI</a:t>
            </a:r>
          </a:p>
        </p:txBody>
      </p:sp>
      <p:sp>
        <p:nvSpPr>
          <p:cNvPr id="10248" name="Rectangle 1"/>
          <p:cNvSpPr>
            <a:spLocks noChangeArrowheads="1"/>
          </p:cNvSpPr>
          <p:nvPr/>
        </p:nvSpPr>
        <p:spPr bwMode="auto">
          <a:xfrm>
            <a:off x="225778" y="3253620"/>
            <a:ext cx="2472804" cy="145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en-NZ" sz="2100" dirty="0">
                <a:latin typeface="Arial"/>
                <a:cs typeface="Arial"/>
              </a:rPr>
              <a:t>Eat two or more servings of fruits and vegetables every day</a:t>
            </a:r>
          </a:p>
        </p:txBody>
      </p:sp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5614880" y="3253620"/>
            <a:ext cx="2776528" cy="145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en-US" sz="2100">
                <a:latin typeface="Arial"/>
                <a:cs typeface="Arial"/>
              </a:rPr>
              <a:t>Substitute your high GI breads, rice, and cereals with low GI varieties.</a:t>
            </a:r>
            <a:endParaRPr lang="en-NZ" sz="2100">
              <a:latin typeface="Arial"/>
              <a:cs typeface="Arial"/>
            </a:endParaRPr>
          </a:p>
        </p:txBody>
      </p:sp>
      <p:sp>
        <p:nvSpPr>
          <p:cNvPr id="10250" name="Rectangle 19"/>
          <p:cNvSpPr>
            <a:spLocks noChangeArrowheads="1"/>
          </p:cNvSpPr>
          <p:nvPr/>
        </p:nvSpPr>
        <p:spPr bwMode="auto">
          <a:xfrm>
            <a:off x="2746963" y="3253619"/>
            <a:ext cx="2970054" cy="145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en-US" sz="2100">
                <a:latin typeface="Arial"/>
                <a:cs typeface="Arial"/>
              </a:rPr>
              <a:t>Include more beans and legumes such as soybeans and chickpeas in your diet.</a:t>
            </a:r>
            <a:endParaRPr lang="en-NZ" sz="2100">
              <a:latin typeface="Arial"/>
              <a:cs typeface="Arial"/>
            </a:endParaRPr>
          </a:p>
        </p:txBody>
      </p:sp>
      <p:cxnSp>
        <p:nvCxnSpPr>
          <p:cNvPr id="29" name="Elbow Connector 28"/>
          <p:cNvCxnSpPr/>
          <p:nvPr/>
        </p:nvCxnSpPr>
        <p:spPr>
          <a:xfrm>
            <a:off x="1061694" y="96762"/>
            <a:ext cx="825163" cy="616857"/>
          </a:xfrm>
          <a:prstGeom prst="bentConnector3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5400000">
            <a:off x="6741752" y="230481"/>
            <a:ext cx="616857" cy="349418"/>
          </a:xfrm>
          <a:prstGeom prst="bentConnector2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pic>
        <p:nvPicPr>
          <p:cNvPr id="10253" name="Picture 3" descr="C:\Users\ramesh\AppData\Local\Microsoft\Windows\Temporary Internet Files\Content.IE5\85UBZNVD\MC900231877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5" y="982739"/>
            <a:ext cx="1620761" cy="205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4" descr="C:\Users\ramesh\AppData\Local\Microsoft\Windows\Temporary Internet Files\Content.IE5\85UBZNVD\MC90041556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747" y="1037168"/>
            <a:ext cx="1900297" cy="205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6" descr="C:\Users\ramesh\AppData\Local\Microsoft\Windows\Temporary Internet Files\Content.IE5\85UBZNVD\MC900415568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418" y="1037168"/>
            <a:ext cx="1709460" cy="205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22541" y="6174619"/>
            <a:ext cx="7759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75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080" y="96762"/>
            <a:ext cx="8214011" cy="6664476"/>
          </a:xfrm>
          <a:prstGeom prst="roundRect">
            <a:avLst>
              <a:gd name="adj" fmla="val 4119"/>
            </a:avLst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1484" tIns="65741" rIns="131484" bIns="65741"/>
          <a:lstStyle/>
          <a:p>
            <a:pPr algn="just">
              <a:spcAft>
                <a:spcPts val="222"/>
              </a:spcAft>
            </a:pPr>
            <a:r>
              <a:rPr lang="en-US" sz="1600">
                <a:solidFill>
                  <a:srgbClr val="000000"/>
                </a:solidFill>
                <a:latin typeface="Calibri" charset="0"/>
                <a:ea typeface="ＭＳ Ｐゴシック" charset="0"/>
              </a:rPr>
              <a:t/>
            </a:r>
            <a:br>
              <a:rPr lang="en-US" sz="1600">
                <a:solidFill>
                  <a:srgbClr val="000000"/>
                </a:solidFill>
                <a:latin typeface="Calibri" charset="0"/>
                <a:ea typeface="ＭＳ Ｐゴシック" charset="0"/>
              </a:rPr>
            </a:b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endParaRPr lang="en-US" sz="160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algn="just">
              <a:spcAft>
                <a:spcPts val="222"/>
              </a:spcAft>
            </a:pPr>
            <a:r>
              <a:rPr lang="en-US" sz="1600">
                <a:solidFill>
                  <a:srgbClr val="000000"/>
                </a:solidFill>
                <a:latin typeface="Calibri" charset="0"/>
                <a:ea typeface="ＭＳ Ｐゴシック" charset="0"/>
              </a:rPr>
              <a:t/>
            </a:r>
            <a:br>
              <a:rPr lang="en-US" sz="1600">
                <a:solidFill>
                  <a:srgbClr val="000000"/>
                </a:solidFill>
                <a:latin typeface="Calibri" charset="0"/>
                <a:ea typeface="ＭＳ Ｐゴシック" charset="0"/>
              </a:rPr>
            </a:br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r>
              <a:rPr lang="en-US" b="1">
                <a:solidFill>
                  <a:srgbClr val="000000"/>
                </a:solidFill>
                <a:latin typeface="Calibri" charset="0"/>
                <a:ea typeface="ＭＳ Ｐゴシック" charset="0"/>
              </a:rPr>
              <a:t/>
            </a:r>
            <a:br>
              <a:rPr lang="en-US" b="1">
                <a:solidFill>
                  <a:srgbClr val="000000"/>
                </a:solidFill>
                <a:latin typeface="Calibri" charset="0"/>
                <a:ea typeface="ＭＳ Ｐゴシック" charset="0"/>
              </a:rPr>
            </a:br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 b="1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endParaRPr lang="en-US">
              <a:solidFill>
                <a:srgbClr val="000000"/>
              </a:solidFill>
              <a:latin typeface="Calibri" charset="0"/>
              <a:ea typeface="ＭＳ Ｐゴシック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22541" y="6174619"/>
            <a:ext cx="7759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Rectangle 20"/>
          <p:cNvSpPr>
            <a:spLocks noChangeArrowheads="1"/>
          </p:cNvSpPr>
          <p:nvPr/>
        </p:nvSpPr>
        <p:spPr bwMode="auto">
          <a:xfrm>
            <a:off x="3300657" y="3407834"/>
            <a:ext cx="1986308" cy="145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en-US" sz="2100">
                <a:latin typeface="Arial"/>
                <a:cs typeface="Arial"/>
              </a:rPr>
              <a:t>Include at least one low GI food in every meal.</a:t>
            </a:r>
            <a:endParaRPr lang="en-NZ" sz="2100">
              <a:latin typeface="Arial"/>
              <a:cs typeface="Arial"/>
            </a:endParaRPr>
          </a:p>
        </p:txBody>
      </p:sp>
      <p:sp>
        <p:nvSpPr>
          <p:cNvPr id="11271" name="Rectangle 22"/>
          <p:cNvSpPr>
            <a:spLocks noChangeArrowheads="1"/>
          </p:cNvSpPr>
          <p:nvPr/>
        </p:nvSpPr>
        <p:spPr bwMode="auto">
          <a:xfrm>
            <a:off x="5413291" y="3407834"/>
            <a:ext cx="2924360" cy="177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en-US" sz="2100">
                <a:latin typeface="Arial"/>
                <a:cs typeface="Arial"/>
              </a:rPr>
              <a:t>Consume lower GI staple such as wholegrain cereals (e.g. brown rice &amp; barley)</a:t>
            </a:r>
            <a:endParaRPr lang="en-NZ" sz="2100">
              <a:latin typeface="Arial"/>
              <a:cs typeface="Arial"/>
            </a:endParaRPr>
          </a:p>
        </p:txBody>
      </p:sp>
      <p:sp>
        <p:nvSpPr>
          <p:cNvPr id="11272" name="Rectangle 23"/>
          <p:cNvSpPr>
            <a:spLocks noChangeArrowheads="1"/>
          </p:cNvSpPr>
          <p:nvPr/>
        </p:nvSpPr>
        <p:spPr bwMode="auto">
          <a:xfrm>
            <a:off x="134392" y="3419930"/>
            <a:ext cx="3109821" cy="145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en-US" sz="2100" dirty="0">
                <a:latin typeface="Arial"/>
                <a:cs typeface="Arial"/>
              </a:rPr>
              <a:t>Consume less processed food. Use rolled oats instead of instant oats.</a:t>
            </a:r>
            <a:endParaRPr lang="en-NZ" sz="2100" dirty="0">
              <a:latin typeface="Arial"/>
              <a:cs typeface="Arial"/>
            </a:endParaRPr>
          </a:p>
        </p:txBody>
      </p:sp>
      <p:pic>
        <p:nvPicPr>
          <p:cNvPr id="11273" name="Picture 5" descr="C:\Users\ramesh\AppData\Local\Microsoft\Windows\Temporary Internet Files\Content.IE5\1Y92QRLJ\MC90021578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208" y="1167191"/>
            <a:ext cx="2099195" cy="192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9" descr="https://encrypted-tbn0.gstatic.com/images?q=tbn:ANd9GcRYvWKIHCedO1Qji2_LGepCsrro92GOG0U200baEomSbcnrkDk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14" y="1012977"/>
            <a:ext cx="1747090" cy="205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2" descr="C:\Users\ramesh\AppData\Local\Microsoft\Windows\Temporary Internet Files\Content.IE5\1Y92QRLJ\MC900112408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192" y="1233715"/>
            <a:ext cx="2343788" cy="178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1886857" y="275169"/>
            <a:ext cx="4988614" cy="471916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62553" tIns="81276" rIns="162553" bIns="81276">
            <a:spAutoFit/>
          </a:bodyPr>
          <a:lstStyle>
            <a:lvl1pPr>
              <a:defRPr sz="2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070">
              <a:spcAft>
                <a:spcPts val="533"/>
              </a:spcAft>
              <a:defRPr/>
            </a:pPr>
            <a:r>
              <a:rPr lang="en-NZ" sz="2000" b="1" dirty="0">
                <a:latin typeface="Century Gothic" pitchFamily="34" charset="0"/>
              </a:rPr>
              <a:t>TIPS ON HEALTHY EATING WITH LOW GI</a:t>
            </a:r>
          </a:p>
        </p:txBody>
      </p:sp>
      <p:cxnSp>
        <p:nvCxnSpPr>
          <p:cNvPr id="27" name="Elbow Connector 26"/>
          <p:cNvCxnSpPr/>
          <p:nvPr/>
        </p:nvCxnSpPr>
        <p:spPr>
          <a:xfrm>
            <a:off x="1061694" y="96762"/>
            <a:ext cx="825163" cy="616857"/>
          </a:xfrm>
          <a:prstGeom prst="bentConnector3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5400000">
            <a:off x="6741752" y="230481"/>
            <a:ext cx="616857" cy="349418"/>
          </a:xfrm>
          <a:prstGeom prst="bentConnector2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875144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96</TotalTime>
  <Words>299</Words>
  <Application>Microsoft Macintosh PowerPoint</Application>
  <PresentationFormat>On-screen Show (4:3)</PresentationFormat>
  <Paragraphs>284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Anonymous  Anonymous </dc:creator>
  <cp:lastModifiedBy>Anonymous  Anonymous </cp:lastModifiedBy>
  <cp:revision>16</cp:revision>
  <dcterms:created xsi:type="dcterms:W3CDTF">2017-11-21T17:44:56Z</dcterms:created>
  <dcterms:modified xsi:type="dcterms:W3CDTF">2017-12-04T04:03:12Z</dcterms:modified>
</cp:coreProperties>
</file>