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64" r:id="rId5"/>
    <p:sldId id="259" r:id="rId6"/>
    <p:sldId id="260" r:id="rId7"/>
    <p:sldId id="261" r:id="rId8"/>
    <p:sldId id="262" r:id="rId9"/>
    <p:sldId id="263"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C33772-469B-433E-9728-4D8BF33B6B79}" type="datetimeFigureOut">
              <a:rPr lang="en-US" smtClean="0"/>
              <a:t>03/07/2016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BECE35-7B95-4CB3-8136-80A79AA9B6FD}" type="slidenum">
              <a:rPr lang="en-US" smtClean="0"/>
              <a:t>‹#›</a:t>
            </a:fld>
            <a:endParaRPr lang="en-US"/>
          </a:p>
        </p:txBody>
      </p:sp>
    </p:spTree>
    <p:extLst>
      <p:ext uri="{BB962C8B-B14F-4D97-AF65-F5344CB8AC3E}">
        <p14:creationId xmlns:p14="http://schemas.microsoft.com/office/powerpoint/2010/main" val="3655998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BECE35-7B95-4CB3-8136-80A79AA9B6FD}" type="slidenum">
              <a:rPr lang="en-US" smtClean="0"/>
              <a:t>6</a:t>
            </a:fld>
            <a:endParaRPr lang="en-US"/>
          </a:p>
        </p:txBody>
      </p:sp>
    </p:spTree>
    <p:extLst>
      <p:ext uri="{BB962C8B-B14F-4D97-AF65-F5344CB8AC3E}">
        <p14:creationId xmlns:p14="http://schemas.microsoft.com/office/powerpoint/2010/main" val="2796682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BECE35-7B95-4CB3-8136-80A79AA9B6FD}" type="slidenum">
              <a:rPr lang="en-US" smtClean="0"/>
              <a:t>11</a:t>
            </a:fld>
            <a:endParaRPr lang="en-US"/>
          </a:p>
        </p:txBody>
      </p:sp>
    </p:spTree>
    <p:extLst>
      <p:ext uri="{BB962C8B-B14F-4D97-AF65-F5344CB8AC3E}">
        <p14:creationId xmlns:p14="http://schemas.microsoft.com/office/powerpoint/2010/main" val="2262759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63C28C4-8C7F-4892-A06B-02C6483274C5}" type="datetimeFigureOut">
              <a:rPr lang="en-US" smtClean="0"/>
              <a:t>03/07/2016</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D6200EE-3499-4871-B04F-243D7FEF2E4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3C28C4-8C7F-4892-A06B-02C6483274C5}" type="datetimeFigureOut">
              <a:rPr lang="en-US" smtClean="0"/>
              <a:t>03/07/2016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200EE-3499-4871-B04F-243D7FEF2E4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3C28C4-8C7F-4892-A06B-02C6483274C5}" type="datetimeFigureOut">
              <a:rPr lang="en-US" smtClean="0"/>
              <a:t>03/07/2016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200EE-3499-4871-B04F-243D7FEF2E4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3C28C4-8C7F-4892-A06B-02C6483274C5}" type="datetimeFigureOut">
              <a:rPr lang="en-US" smtClean="0"/>
              <a:t>03/07/2016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200EE-3499-4871-B04F-243D7FEF2E4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63C28C4-8C7F-4892-A06B-02C6483274C5}" type="datetimeFigureOut">
              <a:rPr lang="en-US" smtClean="0"/>
              <a:t>03/07/2016</a:t>
            </a:fld>
            <a:endParaRPr lang="en-US"/>
          </a:p>
        </p:txBody>
      </p:sp>
      <p:sp>
        <p:nvSpPr>
          <p:cNvPr id="8" name="Slide Number Placeholder 7"/>
          <p:cNvSpPr>
            <a:spLocks noGrp="1"/>
          </p:cNvSpPr>
          <p:nvPr>
            <p:ph type="sldNum" sz="quarter" idx="11"/>
          </p:nvPr>
        </p:nvSpPr>
        <p:spPr/>
        <p:txBody>
          <a:bodyPr/>
          <a:lstStyle/>
          <a:p>
            <a:fld id="{5D6200EE-3499-4871-B04F-243D7FEF2E4C}"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3C28C4-8C7F-4892-A06B-02C6483274C5}" type="datetimeFigureOut">
              <a:rPr lang="en-US" smtClean="0"/>
              <a:t>03/07/2016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200EE-3499-4871-B04F-243D7FEF2E4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3C28C4-8C7F-4892-A06B-02C6483274C5}" type="datetimeFigureOut">
              <a:rPr lang="en-US" smtClean="0"/>
              <a:t>03/07/2016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6200EE-3499-4871-B04F-243D7FEF2E4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3C28C4-8C7F-4892-A06B-02C6483274C5}" type="datetimeFigureOut">
              <a:rPr lang="en-US" smtClean="0"/>
              <a:t>03/07/2016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6200EE-3499-4871-B04F-243D7FEF2E4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3C28C4-8C7F-4892-A06B-02C6483274C5}" type="datetimeFigureOut">
              <a:rPr lang="en-US" smtClean="0"/>
              <a:t>03/07/2016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6200EE-3499-4871-B04F-243D7FEF2E4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3C28C4-8C7F-4892-A06B-02C6483274C5}" type="datetimeFigureOut">
              <a:rPr lang="en-US" smtClean="0"/>
              <a:t>03/07/2016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200EE-3499-4871-B04F-243D7FEF2E4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3C28C4-8C7F-4892-A06B-02C6483274C5}" type="datetimeFigureOut">
              <a:rPr lang="en-US" smtClean="0"/>
              <a:t>03/07/2016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D6200EE-3499-4871-B04F-243D7FEF2E4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663C28C4-8C7F-4892-A06B-02C6483274C5}" type="datetimeFigureOut">
              <a:rPr lang="en-US" smtClean="0"/>
              <a:t>03/07/2016</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5D6200EE-3499-4871-B04F-243D7FEF2E4C}"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hyperlink" Target="https://www.psychologytoday.com/basics/smoking" TargetMode="Externa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psychologytoday.com/conditions/obesity"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hyperlink" Target="http://www.webmd.com/fitness-exercise/default.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800" dirty="0" smtClean="0"/>
              <a:t>Staying on TOP of physical activity</a:t>
            </a:r>
            <a:endParaRPr lang="en-US" sz="6800" dirty="0"/>
          </a:p>
        </p:txBody>
      </p:sp>
      <p:sp>
        <p:nvSpPr>
          <p:cNvPr id="3" name="Subtitle 2"/>
          <p:cNvSpPr>
            <a:spLocks noGrp="1"/>
          </p:cNvSpPr>
          <p:nvPr>
            <p:ph type="subTitle" idx="1"/>
          </p:nvPr>
        </p:nvSpPr>
        <p:spPr/>
        <p:txBody>
          <a:bodyPr>
            <a:normAutofit fontScale="70000" lnSpcReduction="20000"/>
          </a:bodyPr>
          <a:lstStyle/>
          <a:p>
            <a:endParaRPr lang="en-US" dirty="0"/>
          </a:p>
          <a:p>
            <a:r>
              <a:rPr lang="en-US" dirty="0"/>
              <a:t> </a:t>
            </a:r>
            <a:r>
              <a:rPr lang="en-US" dirty="0" smtClean="0"/>
              <a:t>T</a:t>
            </a:r>
            <a:r>
              <a:rPr lang="en-US" b="1" dirty="0" smtClean="0"/>
              <a:t>he </a:t>
            </a:r>
            <a:r>
              <a:rPr lang="en-US" b="1" dirty="0"/>
              <a:t>Inside Scoop on Indoor </a:t>
            </a:r>
            <a:r>
              <a:rPr lang="en-US" b="1" dirty="0" smtClean="0"/>
              <a:t>Activities</a:t>
            </a:r>
          </a:p>
          <a:p>
            <a:r>
              <a:rPr lang="en-US" b="1"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1150121"/>
            <a:ext cx="2381250" cy="19240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6235" y="3200400"/>
            <a:ext cx="2390775" cy="1914525"/>
          </a:xfrm>
          <a:prstGeom prst="rect">
            <a:avLst/>
          </a:prstGeom>
        </p:spPr>
      </p:pic>
    </p:spTree>
    <p:extLst>
      <p:ext uri="{BB962C8B-B14F-4D97-AF65-F5344CB8AC3E}">
        <p14:creationId xmlns:p14="http://schemas.microsoft.com/office/powerpoint/2010/main" val="3345706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3200400" cy="1371600"/>
          </a:xfrm>
        </p:spPr>
        <p:txBody>
          <a:bodyPr>
            <a:normAutofit fontScale="90000"/>
          </a:bodyPr>
          <a:lstStyle/>
          <a:p>
            <a:r>
              <a:rPr lang="en-US" dirty="0" smtClean="0"/>
              <a:t>Health benefits of physical </a:t>
            </a:r>
            <a:br>
              <a:rPr lang="en-US" dirty="0" smtClean="0"/>
            </a:br>
            <a:r>
              <a:rPr lang="en-US" dirty="0" smtClean="0"/>
              <a:t>activity</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54180"/>
            <a:ext cx="4572001"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50809">
            <a:off x="457200" y="2438400"/>
            <a:ext cx="3352800" cy="14382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4286517"/>
            <a:ext cx="2638425" cy="1733550"/>
          </a:xfrm>
          <a:prstGeom prst="rect">
            <a:avLst/>
          </a:prstGeom>
        </p:spPr>
      </p:pic>
    </p:spTree>
    <p:extLst>
      <p:ext uri="{BB962C8B-B14F-4D97-AF65-F5344CB8AC3E}">
        <p14:creationId xmlns:p14="http://schemas.microsoft.com/office/powerpoint/2010/main" val="3095009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85862"/>
            <a:ext cx="3429000" cy="1371600"/>
          </a:xfrm>
        </p:spPr>
        <p:txBody>
          <a:bodyPr>
            <a:normAutofit fontScale="90000"/>
          </a:bodyPr>
          <a:lstStyle/>
          <a:p>
            <a:r>
              <a:rPr lang="en-US" dirty="0" smtClean="0"/>
              <a:t>Health benefits of physical activity</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74575"/>
            <a:ext cx="5172075"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21562">
            <a:off x="482845" y="2712099"/>
            <a:ext cx="1834208" cy="179195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963" y="4984335"/>
            <a:ext cx="3886200" cy="1438275"/>
          </a:xfrm>
          <a:prstGeom prst="rect">
            <a:avLst/>
          </a:prstGeom>
        </p:spPr>
      </p:pic>
      <p:sp>
        <p:nvSpPr>
          <p:cNvPr id="6" name="Rectangle 5"/>
          <p:cNvSpPr/>
          <p:nvPr/>
        </p:nvSpPr>
        <p:spPr>
          <a:xfrm>
            <a:off x="4379007" y="5103307"/>
            <a:ext cx="4572000" cy="1015663"/>
          </a:xfrm>
          <a:prstGeom prst="rect">
            <a:avLst/>
          </a:prstGeom>
        </p:spPr>
        <p:txBody>
          <a:bodyPr>
            <a:spAutoFit/>
          </a:bodyPr>
          <a:lstStyle/>
          <a:p>
            <a:pPr algn="ctr"/>
            <a:r>
              <a:rPr lang="en-US" sz="1200" dirty="0" smtClean="0"/>
              <a:t>It's important to make the most of those few minutes. "You should come away from your 2 minutes or your 5 minutes or your 10 minutes of exercise feeling as if you have accomplished something," she says. "There is a certain amount of pushing your body that has to take place, even if it's just for 5 minutes."</a:t>
            </a:r>
            <a:endParaRPr lang="en-US" sz="1200" dirty="0"/>
          </a:p>
        </p:txBody>
      </p:sp>
    </p:spTree>
    <p:extLst>
      <p:ext uri="{BB962C8B-B14F-4D97-AF65-F5344CB8AC3E}">
        <p14:creationId xmlns:p14="http://schemas.microsoft.com/office/powerpoint/2010/main" val="2037715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idx="1"/>
          </p:nvPr>
        </p:nvSpPr>
        <p:spPr/>
        <p:txBody>
          <a:bodyPr/>
          <a:lstStyle/>
          <a:p>
            <a:endParaRPr lang="en-US" b="0" dirty="0"/>
          </a:p>
          <a:p>
            <a:r>
              <a:rPr lang="en-US" b="0" dirty="0"/>
              <a:t> When the weather is just too hot, too cold, or too wet, you may want to think about moving your activity plans indoors. There may also be other reasons for not wanting to go outside, such as concern for safety.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292703"/>
            <a:ext cx="2619375" cy="17430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80987">
            <a:off x="3886199" y="3964200"/>
            <a:ext cx="2552700" cy="17907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34189">
            <a:off x="6026107" y="3542448"/>
            <a:ext cx="2466975" cy="1847850"/>
          </a:xfrm>
          <a:prstGeom prst="rect">
            <a:avLst/>
          </a:prstGeom>
        </p:spPr>
      </p:pic>
    </p:spTree>
    <p:extLst>
      <p:ext uri="{BB962C8B-B14F-4D97-AF65-F5344CB8AC3E}">
        <p14:creationId xmlns:p14="http://schemas.microsoft.com/office/powerpoint/2010/main" val="1007946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3276600" cy="685800"/>
          </a:xfrm>
        </p:spPr>
        <p:txBody>
          <a:bodyPr/>
          <a:lstStyle/>
          <a:p>
            <a:r>
              <a:rPr lang="en-US" dirty="0" smtClean="0"/>
              <a:t>Solutions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55541"/>
            <a:ext cx="5162550" cy="585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6200" y="1530152"/>
            <a:ext cx="3439682" cy="1754326"/>
          </a:xfrm>
          <a:prstGeom prst="rect">
            <a:avLst/>
          </a:prstGeom>
        </p:spPr>
        <p:txBody>
          <a:bodyPr wrap="square">
            <a:spAutoFit/>
          </a:bodyPr>
          <a:lstStyle/>
          <a:p>
            <a:pPr algn="ctr"/>
            <a:r>
              <a:rPr lang="en-US" dirty="0" smtClean="0"/>
              <a:t>“Sitting is the new </a:t>
            </a:r>
            <a:r>
              <a:rPr lang="en-US" dirty="0" smtClean="0">
                <a:hlinkClick r:id="rId3" tooltip="Psychology Today looks at smoking"/>
              </a:rPr>
              <a:t>smoking</a:t>
            </a:r>
            <a:r>
              <a:rPr lang="en-US" dirty="0" smtClean="0"/>
              <a:t>,” according to Dr. James Levine, of the </a:t>
            </a:r>
          </a:p>
          <a:p>
            <a:pPr algn="ctr"/>
            <a:r>
              <a:rPr lang="en-US" dirty="0" smtClean="0"/>
              <a:t>Mayo Clinic-</a:t>
            </a:r>
          </a:p>
          <a:p>
            <a:pPr algn="ctr"/>
            <a:r>
              <a:rPr lang="en-US" dirty="0" smtClean="0"/>
              <a:t>Arizona State University </a:t>
            </a:r>
          </a:p>
          <a:p>
            <a:pPr algn="ctr"/>
            <a:r>
              <a:rPr lang="en-US" dirty="0" smtClean="0">
                <a:hlinkClick r:id="rId4" tooltip="Psychology Today looks at Obesity"/>
              </a:rPr>
              <a:t>Obesity</a:t>
            </a:r>
            <a:r>
              <a:rPr lang="en-US" dirty="0" smtClean="0"/>
              <a:t> Solutions Initiative.</a:t>
            </a: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8762" y="4419600"/>
            <a:ext cx="2028825" cy="22479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374" y="3591991"/>
            <a:ext cx="2209800" cy="1655217"/>
          </a:xfrm>
          <a:prstGeom prst="rect">
            <a:avLst/>
          </a:prstGeom>
        </p:spPr>
      </p:pic>
    </p:spTree>
    <p:extLst>
      <p:ext uri="{BB962C8B-B14F-4D97-AF65-F5344CB8AC3E}">
        <p14:creationId xmlns:p14="http://schemas.microsoft.com/office/powerpoint/2010/main" val="106657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839200" cy="609600"/>
          </a:xfrm>
        </p:spPr>
        <p:txBody>
          <a:bodyPr>
            <a:normAutofit fontScale="90000"/>
          </a:bodyPr>
          <a:lstStyle/>
          <a:p>
            <a:r>
              <a:rPr lang="en-US" dirty="0" smtClean="0"/>
              <a:t>Sitting measured by Science</a:t>
            </a:r>
            <a:endParaRPr lang="en-US" dirty="0"/>
          </a:p>
        </p:txBody>
      </p:sp>
      <p:sp>
        <p:nvSpPr>
          <p:cNvPr id="3" name="Rectangle 2"/>
          <p:cNvSpPr/>
          <p:nvPr/>
        </p:nvSpPr>
        <p:spPr>
          <a:xfrm>
            <a:off x="304800" y="838200"/>
            <a:ext cx="8610600" cy="1754326"/>
          </a:xfrm>
          <a:prstGeom prst="rect">
            <a:avLst/>
          </a:prstGeom>
        </p:spPr>
        <p:txBody>
          <a:bodyPr wrap="square">
            <a:spAutoFit/>
          </a:bodyPr>
          <a:lstStyle/>
          <a:p>
            <a:r>
              <a:rPr lang="en-US" dirty="0" smtClean="0"/>
              <a:t>One study compared adults who spent less than two hours a day in front of the TV or other screen-based entertainment with those who logged more than four hours a day of recreational screen time. Those with greater screen time had:</a:t>
            </a:r>
          </a:p>
          <a:p>
            <a:r>
              <a:rPr lang="en-US" dirty="0" smtClean="0"/>
              <a:t>A nearly 50 percent increased risk of death from any cause</a:t>
            </a:r>
          </a:p>
          <a:p>
            <a:r>
              <a:rPr lang="en-US" dirty="0" smtClean="0"/>
              <a:t>About a 125 percent increased risk of events associated with cardiovascular disease, such as chest pain (angina) or heart attack</a:t>
            </a:r>
            <a:endParaRPr lang="en-US" dirty="0"/>
          </a:p>
        </p:txBody>
      </p:sp>
      <p:sp>
        <p:nvSpPr>
          <p:cNvPr id="4" name="Rectangle 3"/>
          <p:cNvSpPr/>
          <p:nvPr/>
        </p:nvSpPr>
        <p:spPr>
          <a:xfrm>
            <a:off x="311921" y="6372999"/>
            <a:ext cx="8001000" cy="276999"/>
          </a:xfrm>
          <a:prstGeom prst="rect">
            <a:avLst/>
          </a:prstGeom>
        </p:spPr>
        <p:txBody>
          <a:bodyPr wrap="square">
            <a:spAutoFit/>
          </a:bodyPr>
          <a:lstStyle/>
          <a:p>
            <a:r>
              <a:rPr lang="en-US" sz="1200" dirty="0" smtClean="0"/>
              <a:t>http://www.mayoclinic.org/healthy-lifestyle/adult-health/expert-answers/sitting/faq-20058005</a:t>
            </a:r>
            <a:endParaRPr lang="en-US" sz="1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1938" y="4679139"/>
            <a:ext cx="2857500" cy="1600200"/>
          </a:xfrm>
          <a:prstGeom prst="rect">
            <a:avLst/>
          </a:prstGeom>
        </p:spPr>
      </p:pic>
      <p:sp>
        <p:nvSpPr>
          <p:cNvPr id="6" name="Rectangle 5"/>
          <p:cNvSpPr/>
          <p:nvPr/>
        </p:nvSpPr>
        <p:spPr>
          <a:xfrm>
            <a:off x="304800" y="2819400"/>
            <a:ext cx="8415471" cy="2031325"/>
          </a:xfrm>
          <a:prstGeom prst="rect">
            <a:avLst/>
          </a:prstGeom>
        </p:spPr>
        <p:txBody>
          <a:bodyPr wrap="square">
            <a:spAutoFit/>
          </a:bodyPr>
          <a:lstStyle/>
          <a:p>
            <a:r>
              <a:rPr lang="en-US" dirty="0" smtClean="0"/>
              <a:t>Sitting in front of the TV isn't the only concern. Any extended sitting — such as behind a desk at work or behind the wheel — can be harmful. What's more, spending a few hours a week at the gym or otherwise engaged in moderate or vigorous activity doesn't seem to significantly offset the risk.</a:t>
            </a:r>
          </a:p>
          <a:p>
            <a:r>
              <a:rPr lang="en-US" dirty="0" smtClean="0"/>
              <a:t>The solution seems to be less sitting and more moving overall. You might start by simply standing rather than sitting whenever you have the chance or think about ways to walk while you work.</a:t>
            </a:r>
            <a:endParaRPr lang="en-US" dirty="0"/>
          </a:p>
        </p:txBody>
      </p:sp>
    </p:spTree>
    <p:extLst>
      <p:ext uri="{BB962C8B-B14F-4D97-AF65-F5344CB8AC3E}">
        <p14:creationId xmlns:p14="http://schemas.microsoft.com/office/powerpoint/2010/main" val="495719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91" y="304800"/>
            <a:ext cx="3054009" cy="1371600"/>
          </a:xfrm>
        </p:spPr>
        <p:txBody>
          <a:bodyPr>
            <a:normAutofit fontScale="90000"/>
          </a:bodyPr>
          <a:lstStyle/>
          <a:p>
            <a:r>
              <a:rPr lang="en-US" dirty="0" smtClean="0"/>
              <a:t>Barriers </a:t>
            </a:r>
            <a:br>
              <a:rPr lang="en-US" dirty="0" smtClean="0"/>
            </a:br>
            <a:r>
              <a:rPr lang="en-US" dirty="0" smtClean="0"/>
              <a:t>to </a:t>
            </a:r>
            <a:br>
              <a:rPr lang="en-US" dirty="0" smtClean="0"/>
            </a:br>
            <a:r>
              <a:rPr lang="en-US" dirty="0" smtClean="0"/>
              <a:t>exercise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199" y="304800"/>
            <a:ext cx="4371975" cy="5962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28600" y="1828800"/>
            <a:ext cx="3473865" cy="3970318"/>
          </a:xfrm>
          <a:prstGeom prst="rect">
            <a:avLst/>
          </a:prstGeom>
        </p:spPr>
        <p:txBody>
          <a:bodyPr wrap="square">
            <a:spAutoFit/>
          </a:bodyPr>
          <a:lstStyle/>
          <a:p>
            <a:r>
              <a:rPr lang="en-US" dirty="0" smtClean="0"/>
              <a:t>The French study of more than 1,000 elderly subjects found a negative correlation between a person's level of physical activity and his or her risk of "all-cause" death. </a:t>
            </a:r>
          </a:p>
          <a:p>
            <a:r>
              <a:rPr lang="en-US" dirty="0" smtClean="0"/>
              <a:t>In his presentation, </a:t>
            </a:r>
            <a:r>
              <a:rPr lang="en-US" dirty="0" err="1" smtClean="0"/>
              <a:t>Hupin</a:t>
            </a:r>
            <a:r>
              <a:rPr lang="en-US" dirty="0" smtClean="0"/>
              <a:t> emphasized that physical activity reduces mortality rates in a "dose-dependent" way, but even low levels of exercise (well below the current public health recommendations) have a protective effect.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5257800"/>
            <a:ext cx="2531213" cy="1485900"/>
          </a:xfrm>
          <a:prstGeom prst="rect">
            <a:avLst/>
          </a:prstGeom>
        </p:spPr>
      </p:pic>
    </p:spTree>
    <p:extLst>
      <p:ext uri="{BB962C8B-B14F-4D97-AF65-F5344CB8AC3E}">
        <p14:creationId xmlns:p14="http://schemas.microsoft.com/office/powerpoint/2010/main" val="2450850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2819400" cy="1371600"/>
          </a:xfrm>
        </p:spPr>
        <p:txBody>
          <a:bodyPr>
            <a:normAutofit fontScale="90000"/>
          </a:bodyPr>
          <a:lstStyle/>
          <a:p>
            <a:r>
              <a:rPr lang="en-US" dirty="0" smtClean="0"/>
              <a:t>Barriers to </a:t>
            </a:r>
            <a:br>
              <a:rPr lang="en-US" dirty="0" smtClean="0"/>
            </a:br>
            <a:r>
              <a:rPr lang="en-US" dirty="0" smtClean="0"/>
              <a:t>Exercise</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47638"/>
            <a:ext cx="5200650" cy="656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17918" y="1828800"/>
            <a:ext cx="2895600" cy="3754874"/>
          </a:xfrm>
          <a:prstGeom prst="rect">
            <a:avLst/>
          </a:prstGeom>
        </p:spPr>
        <p:txBody>
          <a:bodyPr wrap="square">
            <a:spAutoFit/>
          </a:bodyPr>
          <a:lstStyle/>
          <a:p>
            <a:r>
              <a:rPr lang="en-US" sz="1400" dirty="0" smtClean="0"/>
              <a:t>In another recent study on the benefits of small doses of physical activity, researchers at the University of Utah School of Medicine found that people who got up and moved around for at least </a:t>
            </a:r>
            <a:r>
              <a:rPr lang="en-US" sz="1400" b="1" dirty="0" smtClean="0"/>
              <a:t>two minutes</a:t>
            </a:r>
            <a:r>
              <a:rPr lang="en-US" sz="1400" dirty="0" smtClean="0"/>
              <a:t> for every hour of sitting had a </a:t>
            </a:r>
            <a:r>
              <a:rPr lang="en-US" sz="1400" b="1" dirty="0" smtClean="0"/>
              <a:t>33 percent </a:t>
            </a:r>
            <a:r>
              <a:rPr lang="en-US" sz="1400" dirty="0" smtClean="0"/>
              <a:t>lower risk of dying.</a:t>
            </a:r>
          </a:p>
          <a:p>
            <a:endParaRPr lang="en-US" sz="1400" dirty="0" smtClean="0"/>
          </a:p>
          <a:p>
            <a:r>
              <a:rPr lang="en-US" sz="1400" dirty="0" smtClean="0"/>
              <a:t>The May 2015, “Light-Intensity Physical Activities and Mortality in the United States General Population and CKD Subpopulation,” was published in the </a:t>
            </a:r>
            <a:r>
              <a:rPr lang="en-US" sz="1400" i="1" dirty="0" smtClean="0"/>
              <a:t>Clinical Journal of the American Society of Nephrology</a:t>
            </a:r>
            <a:r>
              <a:rPr lang="en-US" sz="1400" dirty="0" smtClean="0"/>
              <a:t>. </a:t>
            </a:r>
            <a:endParaRPr lang="en-US" sz="1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5715000"/>
            <a:ext cx="1127785" cy="110153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2148" y="5866024"/>
            <a:ext cx="929221" cy="90759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8401" y="5960818"/>
            <a:ext cx="735117" cy="718008"/>
          </a:xfrm>
          <a:prstGeom prst="rect">
            <a:avLst/>
          </a:prstGeom>
        </p:spPr>
      </p:pic>
    </p:spTree>
    <p:extLst>
      <p:ext uri="{BB962C8B-B14F-4D97-AF65-F5344CB8AC3E}">
        <p14:creationId xmlns:p14="http://schemas.microsoft.com/office/powerpoint/2010/main" val="3002806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590800" cy="1371600"/>
          </a:xfrm>
        </p:spPr>
        <p:txBody>
          <a:bodyPr>
            <a:normAutofit fontScale="90000"/>
          </a:bodyPr>
          <a:lstStyle/>
          <a:p>
            <a:r>
              <a:rPr lang="en-US" dirty="0"/>
              <a:t>Barriers to </a:t>
            </a:r>
            <a:br>
              <a:rPr lang="en-US" dirty="0"/>
            </a:br>
            <a:r>
              <a:rPr lang="en-US" dirty="0"/>
              <a:t>Exercise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28600"/>
            <a:ext cx="512445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28600" y="1921639"/>
            <a:ext cx="3124200" cy="2862322"/>
          </a:xfrm>
          <a:prstGeom prst="rect">
            <a:avLst/>
          </a:prstGeom>
        </p:spPr>
        <p:txBody>
          <a:bodyPr wrap="square">
            <a:spAutoFit/>
          </a:bodyPr>
          <a:lstStyle/>
          <a:p>
            <a:pPr algn="ctr"/>
            <a:r>
              <a:rPr lang="en-US" dirty="0" smtClean="0"/>
              <a:t>"If you can do five minutes every hour, you can actually end up burning 1,000 additional calories a week. That can decrease fat tissue and help maintain or even lose weight." In a conclusion that echoed the findings from the French report, </a:t>
            </a:r>
            <a:r>
              <a:rPr lang="en-US" dirty="0" err="1" smtClean="0"/>
              <a:t>Beddhu</a:t>
            </a:r>
            <a:r>
              <a:rPr lang="en-US" dirty="0" smtClean="0"/>
              <a:t> concluded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150" y="4808879"/>
            <a:ext cx="2705100" cy="1685925"/>
          </a:xfrm>
          <a:prstGeom prst="rect">
            <a:avLst/>
          </a:prstGeom>
        </p:spPr>
      </p:pic>
    </p:spTree>
    <p:extLst>
      <p:ext uri="{BB962C8B-B14F-4D97-AF65-F5344CB8AC3E}">
        <p14:creationId xmlns:p14="http://schemas.microsoft.com/office/powerpoint/2010/main" val="3432235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212" y="4876800"/>
            <a:ext cx="2390775" cy="1914525"/>
          </a:xfrm>
          <a:prstGeom prst="rect">
            <a:avLst/>
          </a:prstGeom>
        </p:spPr>
      </p:pic>
      <p:sp>
        <p:nvSpPr>
          <p:cNvPr id="2" name="Title 1"/>
          <p:cNvSpPr>
            <a:spLocks noGrp="1"/>
          </p:cNvSpPr>
          <p:nvPr>
            <p:ph type="title"/>
          </p:nvPr>
        </p:nvSpPr>
        <p:spPr>
          <a:xfrm>
            <a:off x="381000" y="381000"/>
            <a:ext cx="2514600" cy="1371600"/>
          </a:xfrm>
        </p:spPr>
        <p:txBody>
          <a:bodyPr>
            <a:normAutofit fontScale="90000"/>
          </a:bodyPr>
          <a:lstStyle/>
          <a:p>
            <a:r>
              <a:rPr lang="en-US" dirty="0"/>
              <a:t>Barriers to </a:t>
            </a:r>
            <a:br>
              <a:rPr lang="en-US" dirty="0"/>
            </a:br>
            <a:r>
              <a:rPr lang="en-US" dirty="0"/>
              <a:t>Exercise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8600"/>
            <a:ext cx="5153025"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04800" y="1905000"/>
            <a:ext cx="2895600" cy="3139321"/>
          </a:xfrm>
          <a:prstGeom prst="rect">
            <a:avLst/>
          </a:prstGeom>
        </p:spPr>
        <p:txBody>
          <a:bodyPr wrap="square">
            <a:spAutoFit/>
          </a:bodyPr>
          <a:lstStyle/>
          <a:p>
            <a:pPr algn="ctr"/>
            <a:r>
              <a:rPr lang="en-US" dirty="0" smtClean="0"/>
              <a:t>In a study published in </a:t>
            </a:r>
            <a:r>
              <a:rPr lang="en-US" i="1" dirty="0" smtClean="0"/>
              <a:t>Preventive Medicine</a:t>
            </a:r>
            <a:r>
              <a:rPr lang="en-US" dirty="0" smtClean="0"/>
              <a:t> in 2006</a:t>
            </a:r>
            <a:r>
              <a:rPr lang="en-US" i="1" dirty="0" smtClean="0"/>
              <a:t>,</a:t>
            </a:r>
            <a:r>
              <a:rPr lang="en-US" dirty="0" smtClean="0"/>
              <a:t> researchers found that multiple workout sessions as short as 6 minutes apiece could help sedentary adults reach fitness goals similar to those achieved </a:t>
            </a:r>
          </a:p>
          <a:p>
            <a:pPr algn="ctr"/>
            <a:r>
              <a:rPr lang="en-US" dirty="0" smtClean="0"/>
              <a:t>by </a:t>
            </a:r>
            <a:r>
              <a:rPr lang="en-US" dirty="0" smtClean="0">
                <a:hlinkClick r:id="rId4"/>
              </a:rPr>
              <a:t>working out</a:t>
            </a:r>
            <a:r>
              <a:rPr lang="en-US" dirty="0" smtClean="0"/>
              <a:t> for </a:t>
            </a:r>
          </a:p>
          <a:p>
            <a:pPr algn="ctr"/>
            <a:r>
              <a:rPr lang="en-US" dirty="0" smtClean="0"/>
              <a:t>30 minutes at a time.</a:t>
            </a:r>
            <a:endParaRPr lang="en-US" dirty="0"/>
          </a:p>
        </p:txBody>
      </p:sp>
    </p:spTree>
    <p:extLst>
      <p:ext uri="{BB962C8B-B14F-4D97-AF65-F5344CB8AC3E}">
        <p14:creationId xmlns:p14="http://schemas.microsoft.com/office/powerpoint/2010/main" val="2709806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718"/>
            <a:ext cx="2590800" cy="2666682"/>
          </a:xfrm>
        </p:spPr>
        <p:txBody>
          <a:bodyPr>
            <a:noAutofit/>
          </a:bodyPr>
          <a:lstStyle/>
          <a:p>
            <a:r>
              <a:rPr lang="en-US" sz="4000" dirty="0" smtClean="0"/>
              <a:t>What Can You DO?</a:t>
            </a:r>
            <a:endParaRPr lang="en-US" sz="4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90500"/>
            <a:ext cx="53721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971800"/>
            <a:ext cx="2552700" cy="2133600"/>
          </a:xfrm>
          <a:prstGeom prst="rect">
            <a:avLst/>
          </a:prstGeom>
        </p:spPr>
      </p:pic>
    </p:spTree>
    <p:extLst>
      <p:ext uri="{BB962C8B-B14F-4D97-AF65-F5344CB8AC3E}">
        <p14:creationId xmlns:p14="http://schemas.microsoft.com/office/powerpoint/2010/main" val="30698026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47</TotalTime>
  <Words>438</Words>
  <Application>Microsoft Office PowerPoint</Application>
  <PresentationFormat>On-screen Show (4:3)</PresentationFormat>
  <Paragraphs>38</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Essential</vt:lpstr>
      <vt:lpstr>Staying on TOP of physical activity</vt:lpstr>
      <vt:lpstr>The PROBLEM</vt:lpstr>
      <vt:lpstr>Solutions</vt:lpstr>
      <vt:lpstr>Sitting measured by Science</vt:lpstr>
      <vt:lpstr>Barriers  to  exercise</vt:lpstr>
      <vt:lpstr>Barriers to  Exercise</vt:lpstr>
      <vt:lpstr>Barriers to  Exercise</vt:lpstr>
      <vt:lpstr>Barriers to  Exercise</vt:lpstr>
      <vt:lpstr>What Can You DO?</vt:lpstr>
      <vt:lpstr>Health benefits of physical  activity</vt:lpstr>
      <vt:lpstr>Health benefits of physical activity</vt:lpstr>
    </vt:vector>
  </TitlesOfParts>
  <Company>LA County Dept of Health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Staying on TOP of physical activity</dc:title>
  <dc:creator>Elizabeth Driscoll</dc:creator>
  <cp:lastModifiedBy>Elizabeth Driscoll</cp:lastModifiedBy>
  <cp:revision>7</cp:revision>
  <dcterms:created xsi:type="dcterms:W3CDTF">2016-03-07T21:13:18Z</dcterms:created>
  <dcterms:modified xsi:type="dcterms:W3CDTF">2016-03-07T22:00:44Z</dcterms:modified>
</cp:coreProperties>
</file>