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72" r:id="rId11"/>
    <p:sldId id="270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October 13,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October 13, 2016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10" y="1086270"/>
            <a:ext cx="8868590" cy="1930542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Turn Dreams Into Goals… </a:t>
            </a:r>
            <a:br>
              <a:rPr lang="en-US" sz="4800" dirty="0" smtClean="0"/>
            </a:br>
            <a:r>
              <a:rPr lang="en-US" sz="4800" dirty="0" smtClean="0"/>
              <a:t>S.m.a.r.t. Goals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9160" y="4435034"/>
            <a:ext cx="4358614" cy="699441"/>
          </a:xfrm>
        </p:spPr>
        <p:txBody>
          <a:bodyPr>
            <a:noAutofit/>
          </a:bodyPr>
          <a:lstStyle/>
          <a:p>
            <a:r>
              <a:rPr lang="en-US" sz="3600" dirty="0" smtClean="0"/>
              <a:t>By   Andrew Ajoku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60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Simple  vs. Smart – An Example</a:t>
            </a:r>
            <a:endParaRPr lang="en-US" dirty="0"/>
          </a:p>
        </p:txBody>
      </p:sp>
      <p:pic>
        <p:nvPicPr>
          <p:cNvPr id="4" name="Content Placeholder 3" descr="examples-of-smart-goals-gphby0xl_jpg__2133×1600_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3" r="-20133"/>
          <a:stretch>
            <a:fillRect/>
          </a:stretch>
        </p:blipFill>
        <p:spPr>
          <a:xfrm>
            <a:off x="-905832" y="1417638"/>
            <a:ext cx="10944808" cy="5257800"/>
          </a:xfrm>
        </p:spPr>
      </p:pic>
    </p:spTree>
    <p:extLst>
      <p:ext uri="{BB962C8B-B14F-4D97-AF65-F5344CB8AC3E}">
        <p14:creationId xmlns:p14="http://schemas.microsoft.com/office/powerpoint/2010/main" val="21956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tivational-quotes-inspirational-quotes1_jpg__347×346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371" y="524322"/>
            <a:ext cx="56007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80082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Smart Goal Worksheet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0332" y="1044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6705"/>
            <a:ext cx="4689889" cy="60612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69117" y="1044875"/>
            <a:ext cx="373908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Tips for Setting Goals: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 smtClean="0"/>
              <a:t>Write your goals on paper.  </a:t>
            </a:r>
            <a:r>
              <a:rPr lang="en-US" sz="2400" dirty="0" smtClean="0"/>
              <a:t>People who write down their goals are more likely to achieve them.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Change is hard.  Start with one or two goals to increase your chances of success.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51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03a88a5d63b40347827bce7e74afd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57" y="940795"/>
            <a:ext cx="7925250" cy="379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What’s the Difference?</a:t>
            </a:r>
            <a:endParaRPr lang="en-US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Dreams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Goals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73936" y="2209800"/>
            <a:ext cx="3657600" cy="3200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Dreams are imaginary</a:t>
            </a:r>
          </a:p>
          <a:p>
            <a:pPr marL="468630" lvl="1" indent="0">
              <a:buNone/>
            </a:pPr>
            <a:r>
              <a:rPr lang="en-US" sz="1800" dirty="0" smtClean="0"/>
              <a:t>Dreaming just takes an imagination, you can do it in your sleep</a:t>
            </a:r>
          </a:p>
          <a:p>
            <a:endParaRPr lang="en-US" sz="2400" dirty="0" smtClean="0"/>
          </a:p>
          <a:p>
            <a:r>
              <a:rPr lang="en-US" sz="2400" dirty="0" smtClean="0"/>
              <a:t>Dreaming is Free</a:t>
            </a:r>
          </a:p>
          <a:p>
            <a:endParaRPr lang="en-US" sz="2400" dirty="0" smtClean="0"/>
          </a:p>
          <a:p>
            <a:r>
              <a:rPr lang="en-US" sz="2400" dirty="0" smtClean="0"/>
              <a:t>Dreams inspire you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474754" y="2162760"/>
            <a:ext cx="3657600" cy="3200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Goals are in real-time</a:t>
            </a:r>
          </a:p>
          <a:p>
            <a:endParaRPr lang="en-US" sz="2400" dirty="0" smtClean="0"/>
          </a:p>
          <a:p>
            <a:r>
              <a:rPr lang="en-US" sz="2400" dirty="0" smtClean="0"/>
              <a:t>Goals need action, they require hard work</a:t>
            </a:r>
          </a:p>
          <a:p>
            <a:endParaRPr lang="en-US" sz="2400" dirty="0"/>
          </a:p>
          <a:p>
            <a:r>
              <a:rPr lang="en-US" sz="2400" dirty="0" smtClean="0"/>
              <a:t>Goals have a cost</a:t>
            </a:r>
          </a:p>
          <a:p>
            <a:pPr lvl="1"/>
            <a:r>
              <a:rPr lang="en-US" sz="1800" dirty="0" smtClean="0"/>
              <a:t> (sweat, time, money, effort)</a:t>
            </a:r>
          </a:p>
          <a:p>
            <a:endParaRPr lang="en-US" sz="2400" dirty="0" smtClean="0"/>
          </a:p>
          <a:p>
            <a:r>
              <a:rPr lang="en-US" sz="2400" dirty="0" smtClean="0"/>
              <a:t>Goals change your life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09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What makes a Goal SMART?</a:t>
            </a:r>
            <a:endParaRPr lang="en-US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349330" y="1536192"/>
            <a:ext cx="3657600" cy="46887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6000" dirty="0" smtClean="0"/>
              <a:t>S</a:t>
            </a:r>
            <a:r>
              <a:rPr lang="en-US" sz="4000" dirty="0" smtClean="0"/>
              <a:t>pecific</a:t>
            </a:r>
          </a:p>
          <a:p>
            <a:pPr algn="just"/>
            <a:r>
              <a:rPr lang="en-US" sz="6000" dirty="0" smtClean="0"/>
              <a:t>M</a:t>
            </a:r>
            <a:r>
              <a:rPr lang="en-US" sz="4000" dirty="0" smtClean="0"/>
              <a:t>easureable </a:t>
            </a:r>
          </a:p>
          <a:p>
            <a:pPr algn="just"/>
            <a:r>
              <a:rPr lang="en-US" sz="6500" dirty="0" smtClean="0"/>
              <a:t>A</a:t>
            </a:r>
            <a:r>
              <a:rPr lang="en-US" sz="4000" dirty="0" smtClean="0"/>
              <a:t>chievable</a:t>
            </a:r>
          </a:p>
          <a:p>
            <a:pPr algn="just"/>
            <a:r>
              <a:rPr lang="en-US" sz="6000" dirty="0" smtClean="0"/>
              <a:t>R</a:t>
            </a:r>
            <a:r>
              <a:rPr lang="en-US" sz="4000" dirty="0" smtClean="0"/>
              <a:t>elevant</a:t>
            </a:r>
          </a:p>
          <a:p>
            <a:pPr algn="just"/>
            <a:r>
              <a:rPr lang="en-US" sz="6000" dirty="0" smtClean="0"/>
              <a:t>T</a:t>
            </a:r>
            <a:r>
              <a:rPr lang="en-US" sz="4000" dirty="0" smtClean="0"/>
              <a:t>imed</a:t>
            </a:r>
            <a:endParaRPr lang="en-US" sz="4000" dirty="0"/>
          </a:p>
        </p:txBody>
      </p:sp>
      <p:pic>
        <p:nvPicPr>
          <p:cNvPr id="12" name="Content Placeholder 11" descr="Smarter-goal-setting-process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500" b="-29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01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S - Specific</a:t>
            </a:r>
            <a:endParaRPr lang="en-US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312920" y="1536191"/>
            <a:ext cx="3939112" cy="4469213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Define the goal so that it is very clear </a:t>
            </a:r>
          </a:p>
          <a:p>
            <a:pPr lvl="1"/>
            <a:r>
              <a:rPr lang="en-US" sz="3400" dirty="0" smtClean="0"/>
              <a:t>Make it so anyone can understand it</a:t>
            </a:r>
          </a:p>
          <a:p>
            <a:endParaRPr lang="en-US" sz="3400" dirty="0" smtClean="0"/>
          </a:p>
          <a:p>
            <a:r>
              <a:rPr lang="en-US" sz="3400" dirty="0" smtClean="0"/>
              <a:t>Use the “W” questions:</a:t>
            </a:r>
          </a:p>
          <a:p>
            <a:pPr lvl="1"/>
            <a:r>
              <a:rPr lang="en-US" sz="3100" dirty="0" smtClean="0"/>
              <a:t>Who</a:t>
            </a:r>
          </a:p>
          <a:p>
            <a:pPr lvl="1"/>
            <a:r>
              <a:rPr lang="en-US" sz="3100" dirty="0" smtClean="0"/>
              <a:t>What</a:t>
            </a:r>
          </a:p>
          <a:p>
            <a:pPr lvl="1"/>
            <a:r>
              <a:rPr lang="en-US" sz="3100" dirty="0" smtClean="0"/>
              <a:t>Where</a:t>
            </a:r>
          </a:p>
          <a:p>
            <a:pPr lvl="1"/>
            <a:r>
              <a:rPr lang="en-US" sz="3100" dirty="0" smtClean="0"/>
              <a:t>When</a:t>
            </a:r>
          </a:p>
          <a:p>
            <a:pPr lvl="1"/>
            <a:r>
              <a:rPr lang="en-US" sz="3100" dirty="0" smtClean="0"/>
              <a:t>Why</a:t>
            </a:r>
          </a:p>
          <a:p>
            <a:pPr lvl="1"/>
            <a:endParaRPr lang="en-US" sz="2400" dirty="0"/>
          </a:p>
        </p:txBody>
      </p:sp>
      <p:pic>
        <p:nvPicPr>
          <p:cNvPr id="8" name="Content Placeholder 7" descr="f11ddce152eb738f5d243d0cc95c81b2_jpg__636×450_.pn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613" b="-25613"/>
          <a:stretch>
            <a:fillRect/>
          </a:stretch>
        </p:blipFill>
        <p:spPr>
          <a:xfrm>
            <a:off x="5443950" y="2038388"/>
            <a:ext cx="3464885" cy="3672778"/>
          </a:xfrm>
        </p:spPr>
      </p:pic>
    </p:spTree>
    <p:extLst>
      <p:ext uri="{BB962C8B-B14F-4D97-AF65-F5344CB8AC3E}">
        <p14:creationId xmlns:p14="http://schemas.microsoft.com/office/powerpoint/2010/main" val="32253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M - Measureable</a:t>
            </a:r>
            <a:endParaRPr lang="en-US" sz="6000" dirty="0"/>
          </a:p>
        </p:txBody>
      </p:sp>
      <p:pic>
        <p:nvPicPr>
          <p:cNvPr id="10" name="Content Placeholder 9" descr="aid554815-728px-Set-SMART-Goals-Step-9-Version-2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67" b="-20667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800600" y="1536191"/>
            <a:ext cx="3657600" cy="454761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way to mark the progress towards your goal</a:t>
            </a:r>
          </a:p>
          <a:p>
            <a:endParaRPr lang="en-US" sz="3200" dirty="0" smtClean="0"/>
          </a:p>
          <a:p>
            <a:r>
              <a:rPr lang="en-US" sz="3200" dirty="0" smtClean="0"/>
              <a:t>Ask yourself:</a:t>
            </a:r>
          </a:p>
          <a:p>
            <a:pPr lvl="1"/>
            <a:r>
              <a:rPr lang="en-US" sz="2400" dirty="0" smtClean="0"/>
              <a:t>How many?</a:t>
            </a:r>
          </a:p>
          <a:p>
            <a:pPr lvl="1"/>
            <a:r>
              <a:rPr lang="en-US" sz="2400" dirty="0" smtClean="0"/>
              <a:t>How much?</a:t>
            </a:r>
          </a:p>
          <a:p>
            <a:pPr lvl="1"/>
            <a:r>
              <a:rPr lang="en-US" sz="2400" dirty="0" smtClean="0"/>
              <a:t>How will I know it’s accomplished? </a:t>
            </a:r>
          </a:p>
        </p:txBody>
      </p:sp>
    </p:spTree>
    <p:extLst>
      <p:ext uri="{BB962C8B-B14F-4D97-AF65-F5344CB8AC3E}">
        <p14:creationId xmlns:p14="http://schemas.microsoft.com/office/powerpoint/2010/main" val="5226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A - Achievable</a:t>
            </a:r>
            <a:endParaRPr lang="en-US" sz="60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Make the goal challenging but not impossible</a:t>
            </a:r>
          </a:p>
          <a:p>
            <a:endParaRPr lang="en-US" dirty="0" smtClean="0"/>
          </a:p>
          <a:p>
            <a:r>
              <a:rPr lang="en-US" sz="2800" dirty="0" smtClean="0"/>
              <a:t>Make the goal realistic:</a:t>
            </a:r>
          </a:p>
          <a:p>
            <a:pPr lvl="1"/>
            <a:r>
              <a:rPr lang="en-US" sz="2000" dirty="0" smtClean="0"/>
              <a:t>Do I have the proper skills, resources, knowledge? etc.</a:t>
            </a:r>
          </a:p>
          <a:p>
            <a:pPr lvl="1"/>
            <a:r>
              <a:rPr lang="en-US" sz="2000" dirty="0"/>
              <a:t>Are you willing and able to make it happen?</a:t>
            </a:r>
          </a:p>
          <a:p>
            <a:pPr lvl="1"/>
            <a:endParaRPr lang="en-US" dirty="0"/>
          </a:p>
        </p:txBody>
      </p:sp>
      <p:pic>
        <p:nvPicPr>
          <p:cNvPr id="12" name="Content Placeholder 11" descr="achievable_smart_goal_-_Google_Search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634" b="-346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226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R- Relevant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48512" y="1442111"/>
            <a:ext cx="3657600" cy="443785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Make it important to </a:t>
            </a:r>
            <a:r>
              <a:rPr lang="en-US" sz="2400" b="1" u="sng" dirty="0" smtClean="0"/>
              <a:t>YOU</a:t>
            </a:r>
            <a:r>
              <a:rPr lang="en-US" sz="2400" b="1" dirty="0" smtClean="0"/>
              <a:t> </a:t>
            </a:r>
            <a:r>
              <a:rPr lang="en-US" sz="2400" dirty="0" smtClean="0"/>
              <a:t>and what </a:t>
            </a:r>
            <a:r>
              <a:rPr lang="en-US" sz="2400" b="1" u="sng" dirty="0" smtClean="0"/>
              <a:t>YOU</a:t>
            </a:r>
            <a:r>
              <a:rPr lang="en-US" sz="2400" dirty="0" smtClean="0"/>
              <a:t> want, not just what your friends and/or family members want</a:t>
            </a:r>
          </a:p>
          <a:p>
            <a:endParaRPr lang="en-US" sz="2400" dirty="0"/>
          </a:p>
          <a:p>
            <a:r>
              <a:rPr lang="en-US" sz="2400" dirty="0" smtClean="0"/>
              <a:t>Does it fit into the master plan?</a:t>
            </a:r>
          </a:p>
          <a:p>
            <a:pPr lvl="1"/>
            <a:r>
              <a:rPr lang="en-US" sz="1800" dirty="0" smtClean="0"/>
              <a:t>Is it worth the effort and will it meet your needs?</a:t>
            </a:r>
          </a:p>
          <a:p>
            <a:pPr lvl="1"/>
            <a:r>
              <a:rPr lang="en-US" sz="1800" dirty="0"/>
              <a:t>Can this goal be accomplished at this time?</a:t>
            </a:r>
          </a:p>
          <a:p>
            <a:pPr lvl="1"/>
            <a:endParaRPr lang="en-US" sz="1800" dirty="0" smtClean="0"/>
          </a:p>
          <a:p>
            <a:pPr marL="468630" lvl="1" indent="0">
              <a:buNone/>
            </a:pPr>
            <a:endParaRPr lang="en-US" dirty="0"/>
          </a:p>
        </p:txBody>
      </p:sp>
      <p:pic>
        <p:nvPicPr>
          <p:cNvPr id="8" name="Content Placeholder 7" descr="puzzle-pieceXSmall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9" r="146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226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 - Timed</a:t>
            </a:r>
            <a:endParaRPr lang="en-US" sz="6000" dirty="0"/>
          </a:p>
        </p:txBody>
      </p:sp>
      <p:pic>
        <p:nvPicPr>
          <p:cNvPr id="5" name="Content Placeholder 4" descr="stock-vector-due-date-words-circle-marked-on-a-calendar-by-a-red-pen-211898734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2" r="-33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Set a specific time limit</a:t>
            </a:r>
          </a:p>
          <a:p>
            <a:pPr lvl="1"/>
            <a:r>
              <a:rPr lang="en-US" sz="1800" dirty="0"/>
              <a:t>I will complete this step by this month/day/year</a:t>
            </a:r>
          </a:p>
          <a:p>
            <a:endParaRPr lang="en-US" sz="2400" dirty="0"/>
          </a:p>
          <a:p>
            <a:r>
              <a:rPr lang="en-US" sz="2400" dirty="0"/>
              <a:t>Creates a sense that the clock is counting down</a:t>
            </a:r>
          </a:p>
          <a:p>
            <a:endParaRPr lang="en-US" sz="2400" dirty="0"/>
          </a:p>
          <a:p>
            <a:r>
              <a:rPr lang="en-US" sz="2400" dirty="0"/>
              <a:t>Have checkpoints along the way to keep you on track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169</TotalTime>
  <Words>310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Wingdings 3</vt:lpstr>
      <vt:lpstr>Urban Pop</vt:lpstr>
      <vt:lpstr>Turn Dreams Into Goals…  S.m.a.r.t. Goals</vt:lpstr>
      <vt:lpstr>PowerPoint Presentation</vt:lpstr>
      <vt:lpstr>What’s the Difference?</vt:lpstr>
      <vt:lpstr>What makes a Goal SMART?</vt:lpstr>
      <vt:lpstr>S - Specific</vt:lpstr>
      <vt:lpstr>M - Measureable</vt:lpstr>
      <vt:lpstr>A - Achievable</vt:lpstr>
      <vt:lpstr>R- Relevant</vt:lpstr>
      <vt:lpstr>T - Timed</vt:lpstr>
      <vt:lpstr>Simple  vs. Smart – An Example</vt:lpstr>
      <vt:lpstr>PowerPoint Presentation</vt:lpstr>
      <vt:lpstr>Smart Goal Worksheet</vt:lpstr>
    </vt:vector>
  </TitlesOfParts>
  <Company>UCLA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 Dreams Into Goals,  Smart Goals</dc:title>
  <dc:creator>Andrew Ajoku</dc:creator>
  <cp:lastModifiedBy>Petra Duran</cp:lastModifiedBy>
  <cp:revision>20</cp:revision>
  <dcterms:created xsi:type="dcterms:W3CDTF">2016-10-02T20:53:39Z</dcterms:created>
  <dcterms:modified xsi:type="dcterms:W3CDTF">2016-10-13T19:00:59Z</dcterms:modified>
</cp:coreProperties>
</file>