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91B512-25A6-4CF3-B8F3-27E69F54E52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104DE4-906D-46DA-8ADE-3E36B0BCEA98}">
      <dgm:prSet custT="1"/>
      <dgm:spPr/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Sleep deprivation whether from bad habits(work, devices at night or lifestyle)or sleep disordered breathing(OSA) will negatively impact metabolism</a:t>
          </a:r>
        </a:p>
      </dgm:t>
    </dgm:pt>
    <dgm:pt modelId="{040AAC00-C51D-42D9-A9F4-5DB1E995E452}" type="parTrans" cxnId="{BDDB2FDE-916F-49A5-B3AA-3ED72D9E0DE4}">
      <dgm:prSet/>
      <dgm:spPr/>
      <dgm:t>
        <a:bodyPr/>
        <a:lstStyle/>
        <a:p>
          <a:endParaRPr lang="en-US"/>
        </a:p>
      </dgm:t>
    </dgm:pt>
    <dgm:pt modelId="{2FAC2FA1-A479-468A-86CA-D0679E426AEF}" type="sibTrans" cxnId="{BDDB2FDE-916F-49A5-B3AA-3ED72D9E0DE4}">
      <dgm:prSet/>
      <dgm:spPr/>
      <dgm:t>
        <a:bodyPr/>
        <a:lstStyle/>
        <a:p>
          <a:endParaRPr lang="en-US"/>
        </a:p>
      </dgm:t>
    </dgm:pt>
    <dgm:pt modelId="{5FE5DDE3-8890-4C3D-B5F4-533B9353118B}">
      <dgm:prSet custT="1"/>
      <dgm:spPr/>
      <dgm:t>
        <a:bodyPr/>
        <a:lstStyle/>
        <a:p>
          <a:r>
            <a:rPr lang="en-US" sz="2400" b="1" i="0" dirty="0">
              <a:solidFill>
                <a:schemeClr val="tx1"/>
              </a:solidFill>
            </a:rPr>
            <a:t>Ghrelin (makes you hungry). These levels increase with poor sleep</a:t>
          </a:r>
          <a:endParaRPr lang="en-US" sz="2400" b="1" dirty="0">
            <a:solidFill>
              <a:schemeClr val="tx1"/>
            </a:solidFill>
          </a:endParaRPr>
        </a:p>
      </dgm:t>
    </dgm:pt>
    <dgm:pt modelId="{8AF51514-5684-4C30-9E93-9CFAD94B6DAE}" type="parTrans" cxnId="{4C5BEDAF-9EA5-4140-851B-66BC8B486DBB}">
      <dgm:prSet/>
      <dgm:spPr/>
      <dgm:t>
        <a:bodyPr/>
        <a:lstStyle/>
        <a:p>
          <a:endParaRPr lang="en-US"/>
        </a:p>
      </dgm:t>
    </dgm:pt>
    <dgm:pt modelId="{EE481F98-20FE-4C63-97E3-3E421240200A}" type="sibTrans" cxnId="{4C5BEDAF-9EA5-4140-851B-66BC8B486DBB}">
      <dgm:prSet/>
      <dgm:spPr/>
      <dgm:t>
        <a:bodyPr/>
        <a:lstStyle/>
        <a:p>
          <a:endParaRPr lang="en-US"/>
        </a:p>
      </dgm:t>
    </dgm:pt>
    <dgm:pt modelId="{8C233915-B343-4CCE-85C5-1596149932B3}">
      <dgm:prSet custT="1"/>
      <dgm:spPr/>
      <dgm:t>
        <a:bodyPr/>
        <a:lstStyle/>
        <a:p>
          <a:r>
            <a:rPr lang="en-US" sz="2400" b="1" i="0" dirty="0">
              <a:solidFill>
                <a:schemeClr val="tx1"/>
              </a:solidFill>
            </a:rPr>
            <a:t>Cortisol (the stress hormone) levels are elevated with poor sleep = crave more sugar and fatty (comfort) foods</a:t>
          </a:r>
          <a:endParaRPr lang="en-US" sz="2400" b="1" dirty="0">
            <a:solidFill>
              <a:schemeClr val="tx1"/>
            </a:solidFill>
          </a:endParaRPr>
        </a:p>
      </dgm:t>
    </dgm:pt>
    <dgm:pt modelId="{EA2862F1-6BD8-44A7-87F8-9996D8010432}" type="parTrans" cxnId="{6305A150-7FA9-4E2C-8191-EFF72BD04535}">
      <dgm:prSet/>
      <dgm:spPr/>
      <dgm:t>
        <a:bodyPr/>
        <a:lstStyle/>
        <a:p>
          <a:endParaRPr lang="en-US"/>
        </a:p>
      </dgm:t>
    </dgm:pt>
    <dgm:pt modelId="{D63CC982-C72F-4A51-A425-4373C56FEC20}" type="sibTrans" cxnId="{6305A150-7FA9-4E2C-8191-EFF72BD04535}">
      <dgm:prSet/>
      <dgm:spPr/>
      <dgm:t>
        <a:bodyPr/>
        <a:lstStyle/>
        <a:p>
          <a:endParaRPr lang="en-US"/>
        </a:p>
      </dgm:t>
    </dgm:pt>
    <dgm:pt modelId="{C2435240-D7A0-4F8D-9994-F1BBED6E7042}">
      <dgm:prSet custT="1"/>
      <dgm:spPr/>
      <dgm:t>
        <a:bodyPr/>
        <a:lstStyle/>
        <a:p>
          <a:r>
            <a:rPr lang="en-US" sz="2400" b="1" i="0" dirty="0">
              <a:solidFill>
                <a:schemeClr val="tx1"/>
              </a:solidFill>
            </a:rPr>
            <a:t>Insulin resistance – fragmented sleep and minimal REM sleep can disrupt proper insulin regulation and lead to increased insulin resistance and eventually diabetes </a:t>
          </a:r>
          <a:endParaRPr lang="en-US" sz="2400" b="1" dirty="0">
            <a:solidFill>
              <a:schemeClr val="tx1"/>
            </a:solidFill>
          </a:endParaRPr>
        </a:p>
      </dgm:t>
    </dgm:pt>
    <dgm:pt modelId="{D67B944D-E8BC-4F59-AD92-5C1FF5C55827}" type="parTrans" cxnId="{B2F08C55-BE79-4254-A698-D3FD2FEADD24}">
      <dgm:prSet/>
      <dgm:spPr/>
      <dgm:t>
        <a:bodyPr/>
        <a:lstStyle/>
        <a:p>
          <a:endParaRPr lang="en-US"/>
        </a:p>
      </dgm:t>
    </dgm:pt>
    <dgm:pt modelId="{3887D356-2D28-42D3-9F13-FCF10E625113}" type="sibTrans" cxnId="{B2F08C55-BE79-4254-A698-D3FD2FEADD24}">
      <dgm:prSet/>
      <dgm:spPr/>
      <dgm:t>
        <a:bodyPr/>
        <a:lstStyle/>
        <a:p>
          <a:endParaRPr lang="en-US"/>
        </a:p>
      </dgm:t>
    </dgm:pt>
    <dgm:pt modelId="{422A08B4-C0B1-44CA-969D-48357D34F987}">
      <dgm:prSet custT="1"/>
      <dgm:spPr/>
      <dgm:t>
        <a:bodyPr/>
        <a:lstStyle/>
        <a:p>
          <a:r>
            <a:rPr lang="en-US" sz="2400" b="1" i="0" dirty="0">
              <a:solidFill>
                <a:schemeClr val="tx1"/>
              </a:solidFill>
            </a:rPr>
            <a:t>Leptin (makes you feel full, inhibits hunger). These levels decrease with poor quality sleep</a:t>
          </a:r>
          <a:endParaRPr lang="en-US" sz="2400" b="1" dirty="0">
            <a:solidFill>
              <a:schemeClr val="tx1"/>
            </a:solidFill>
          </a:endParaRPr>
        </a:p>
      </dgm:t>
    </dgm:pt>
    <dgm:pt modelId="{742D2F7C-8810-45EC-887B-B163CCA233D8}" type="parTrans" cxnId="{911CAAE7-AF33-419C-9735-2A4E99CA250F}">
      <dgm:prSet/>
      <dgm:spPr/>
      <dgm:t>
        <a:bodyPr/>
        <a:lstStyle/>
        <a:p>
          <a:endParaRPr lang="en-US"/>
        </a:p>
      </dgm:t>
    </dgm:pt>
    <dgm:pt modelId="{C8122BDC-CA08-4378-9FB3-5DC2D03BB390}" type="sibTrans" cxnId="{911CAAE7-AF33-419C-9735-2A4E99CA250F}">
      <dgm:prSet/>
      <dgm:spPr/>
      <dgm:t>
        <a:bodyPr/>
        <a:lstStyle/>
        <a:p>
          <a:endParaRPr lang="en-US"/>
        </a:p>
      </dgm:t>
    </dgm:pt>
    <dgm:pt modelId="{5E786346-AF00-495A-AA4C-D27DA22CFD68}">
      <dgm:prSet custT="1"/>
      <dgm:spPr/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More ghrelin and less leptin equals weight gain</a:t>
          </a:r>
        </a:p>
      </dgm:t>
    </dgm:pt>
    <dgm:pt modelId="{D24CEAC9-A9CA-45AD-838E-E09745AA8562}" type="parTrans" cxnId="{9355EE80-0F18-4EF5-A1F8-B2CD584B796D}">
      <dgm:prSet/>
      <dgm:spPr/>
      <dgm:t>
        <a:bodyPr/>
        <a:lstStyle/>
        <a:p>
          <a:endParaRPr lang="en-US"/>
        </a:p>
      </dgm:t>
    </dgm:pt>
    <dgm:pt modelId="{9A02B8BD-9D53-4EE2-B04D-F289D68655D6}" type="sibTrans" cxnId="{9355EE80-0F18-4EF5-A1F8-B2CD584B796D}">
      <dgm:prSet/>
      <dgm:spPr/>
      <dgm:t>
        <a:bodyPr/>
        <a:lstStyle/>
        <a:p>
          <a:endParaRPr lang="en-US"/>
        </a:p>
      </dgm:t>
    </dgm:pt>
    <dgm:pt modelId="{84F53679-E37D-4408-88E5-B36CCF1F3179}" type="pres">
      <dgm:prSet presAssocID="{5A91B512-25A6-4CF3-B8F3-27E69F54E524}" presName="linear" presStyleCnt="0">
        <dgm:presLayoutVars>
          <dgm:animLvl val="lvl"/>
          <dgm:resizeHandles val="exact"/>
        </dgm:presLayoutVars>
      </dgm:prSet>
      <dgm:spPr/>
    </dgm:pt>
    <dgm:pt modelId="{30DEE80B-5CDB-48D3-B3E8-E1A5790E54B5}" type="pres">
      <dgm:prSet presAssocID="{15104DE4-906D-46DA-8ADE-3E36B0BCEA9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C7EF18D-939D-4672-9253-047C15496BE6}" type="pres">
      <dgm:prSet presAssocID="{2FAC2FA1-A479-468A-86CA-D0679E426AEF}" presName="spacer" presStyleCnt="0"/>
      <dgm:spPr/>
    </dgm:pt>
    <dgm:pt modelId="{14ED44BF-E96F-4CC9-9472-B1B7D3AFA012}" type="pres">
      <dgm:prSet presAssocID="{422A08B4-C0B1-44CA-969D-48357D34F98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3758568-A6C4-4774-8236-0E82810AE1B3}" type="pres">
      <dgm:prSet presAssocID="{C8122BDC-CA08-4378-9FB3-5DC2D03BB390}" presName="spacer" presStyleCnt="0"/>
      <dgm:spPr/>
    </dgm:pt>
    <dgm:pt modelId="{2618FE7A-0001-4FDB-9E13-FDF5D4E34442}" type="pres">
      <dgm:prSet presAssocID="{5FE5DDE3-8890-4C3D-B5F4-533B9353118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CA521CD-B9DE-49C7-8B50-5E8632D482A2}" type="pres">
      <dgm:prSet presAssocID="{EE481F98-20FE-4C63-97E3-3E421240200A}" presName="spacer" presStyleCnt="0"/>
      <dgm:spPr/>
    </dgm:pt>
    <dgm:pt modelId="{04178093-2ED1-4177-BA37-5D8CCB00CCB0}" type="pres">
      <dgm:prSet presAssocID="{5E786346-AF00-495A-AA4C-D27DA22CFD6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13D20B5-0EBE-4F60-9D97-C3374296DF2B}" type="pres">
      <dgm:prSet presAssocID="{9A02B8BD-9D53-4EE2-B04D-F289D68655D6}" presName="spacer" presStyleCnt="0"/>
      <dgm:spPr/>
    </dgm:pt>
    <dgm:pt modelId="{5A9C0E50-BAF7-4C76-A2CC-4A4985677A9F}" type="pres">
      <dgm:prSet presAssocID="{8C233915-B343-4CCE-85C5-1596149932B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CCA19B5-DD84-44EE-9142-446D9EE17AD1}" type="pres">
      <dgm:prSet presAssocID="{D63CC982-C72F-4A51-A425-4373C56FEC20}" presName="spacer" presStyleCnt="0"/>
      <dgm:spPr/>
    </dgm:pt>
    <dgm:pt modelId="{7B034356-341D-4549-854E-2379068D6BB3}" type="pres">
      <dgm:prSet presAssocID="{C2435240-D7A0-4F8D-9994-F1BBED6E704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2B0FC28-05BD-4BC2-8519-865D7C962464}" type="presOf" srcId="{5FE5DDE3-8890-4C3D-B5F4-533B9353118B}" destId="{2618FE7A-0001-4FDB-9E13-FDF5D4E34442}" srcOrd="0" destOrd="0" presId="urn:microsoft.com/office/officeart/2005/8/layout/vList2"/>
    <dgm:cxn modelId="{67887134-1DAF-4C4F-8525-8937354D1CD2}" type="presOf" srcId="{8C233915-B343-4CCE-85C5-1596149932B3}" destId="{5A9C0E50-BAF7-4C76-A2CC-4A4985677A9F}" srcOrd="0" destOrd="0" presId="urn:microsoft.com/office/officeart/2005/8/layout/vList2"/>
    <dgm:cxn modelId="{4EF84E38-8F6C-4A10-846B-75F0BCBF63EE}" type="presOf" srcId="{5E786346-AF00-495A-AA4C-D27DA22CFD68}" destId="{04178093-2ED1-4177-BA37-5D8CCB00CCB0}" srcOrd="0" destOrd="0" presId="urn:microsoft.com/office/officeart/2005/8/layout/vList2"/>
    <dgm:cxn modelId="{6305A150-7FA9-4E2C-8191-EFF72BD04535}" srcId="{5A91B512-25A6-4CF3-B8F3-27E69F54E524}" destId="{8C233915-B343-4CCE-85C5-1596149932B3}" srcOrd="4" destOrd="0" parTransId="{EA2862F1-6BD8-44A7-87F8-9996D8010432}" sibTransId="{D63CC982-C72F-4A51-A425-4373C56FEC20}"/>
    <dgm:cxn modelId="{B2F08C55-BE79-4254-A698-D3FD2FEADD24}" srcId="{5A91B512-25A6-4CF3-B8F3-27E69F54E524}" destId="{C2435240-D7A0-4F8D-9994-F1BBED6E7042}" srcOrd="5" destOrd="0" parTransId="{D67B944D-E8BC-4F59-AD92-5C1FF5C55827}" sibTransId="{3887D356-2D28-42D3-9F13-FCF10E625113}"/>
    <dgm:cxn modelId="{072DE96B-87DA-433C-8CAA-23C11C570DAD}" type="presOf" srcId="{15104DE4-906D-46DA-8ADE-3E36B0BCEA98}" destId="{30DEE80B-5CDB-48D3-B3E8-E1A5790E54B5}" srcOrd="0" destOrd="0" presId="urn:microsoft.com/office/officeart/2005/8/layout/vList2"/>
    <dgm:cxn modelId="{9355EE80-0F18-4EF5-A1F8-B2CD584B796D}" srcId="{5A91B512-25A6-4CF3-B8F3-27E69F54E524}" destId="{5E786346-AF00-495A-AA4C-D27DA22CFD68}" srcOrd="3" destOrd="0" parTransId="{D24CEAC9-A9CA-45AD-838E-E09745AA8562}" sibTransId="{9A02B8BD-9D53-4EE2-B04D-F289D68655D6}"/>
    <dgm:cxn modelId="{0558D4A5-3176-4D0D-B7AF-73460A36EF11}" type="presOf" srcId="{5A91B512-25A6-4CF3-B8F3-27E69F54E524}" destId="{84F53679-E37D-4408-88E5-B36CCF1F3179}" srcOrd="0" destOrd="0" presId="urn:microsoft.com/office/officeart/2005/8/layout/vList2"/>
    <dgm:cxn modelId="{4C5BEDAF-9EA5-4140-851B-66BC8B486DBB}" srcId="{5A91B512-25A6-4CF3-B8F3-27E69F54E524}" destId="{5FE5DDE3-8890-4C3D-B5F4-533B9353118B}" srcOrd="2" destOrd="0" parTransId="{8AF51514-5684-4C30-9E93-9CFAD94B6DAE}" sibTransId="{EE481F98-20FE-4C63-97E3-3E421240200A}"/>
    <dgm:cxn modelId="{BDDB2FDE-916F-49A5-B3AA-3ED72D9E0DE4}" srcId="{5A91B512-25A6-4CF3-B8F3-27E69F54E524}" destId="{15104DE4-906D-46DA-8ADE-3E36B0BCEA98}" srcOrd="0" destOrd="0" parTransId="{040AAC00-C51D-42D9-A9F4-5DB1E995E452}" sibTransId="{2FAC2FA1-A479-468A-86CA-D0679E426AEF}"/>
    <dgm:cxn modelId="{2DF8DEE3-0545-426E-ABC4-DE0FD8AC51DA}" type="presOf" srcId="{C2435240-D7A0-4F8D-9994-F1BBED6E7042}" destId="{7B034356-341D-4549-854E-2379068D6BB3}" srcOrd="0" destOrd="0" presId="urn:microsoft.com/office/officeart/2005/8/layout/vList2"/>
    <dgm:cxn modelId="{911CAAE7-AF33-419C-9735-2A4E99CA250F}" srcId="{5A91B512-25A6-4CF3-B8F3-27E69F54E524}" destId="{422A08B4-C0B1-44CA-969D-48357D34F987}" srcOrd="1" destOrd="0" parTransId="{742D2F7C-8810-45EC-887B-B163CCA233D8}" sibTransId="{C8122BDC-CA08-4378-9FB3-5DC2D03BB390}"/>
    <dgm:cxn modelId="{54FBA2EA-3DE8-4921-9D49-33C6ECF4C68D}" type="presOf" srcId="{422A08B4-C0B1-44CA-969D-48357D34F987}" destId="{14ED44BF-E96F-4CC9-9472-B1B7D3AFA012}" srcOrd="0" destOrd="0" presId="urn:microsoft.com/office/officeart/2005/8/layout/vList2"/>
    <dgm:cxn modelId="{E7FF4390-7031-4639-861D-F50696ECD9BA}" type="presParOf" srcId="{84F53679-E37D-4408-88E5-B36CCF1F3179}" destId="{30DEE80B-5CDB-48D3-B3E8-E1A5790E54B5}" srcOrd="0" destOrd="0" presId="urn:microsoft.com/office/officeart/2005/8/layout/vList2"/>
    <dgm:cxn modelId="{BC401309-C101-425A-93A6-BF1844229987}" type="presParOf" srcId="{84F53679-E37D-4408-88E5-B36CCF1F3179}" destId="{2C7EF18D-939D-4672-9253-047C15496BE6}" srcOrd="1" destOrd="0" presId="urn:microsoft.com/office/officeart/2005/8/layout/vList2"/>
    <dgm:cxn modelId="{FEA055AF-4BE3-4895-8539-57A23478029C}" type="presParOf" srcId="{84F53679-E37D-4408-88E5-B36CCF1F3179}" destId="{14ED44BF-E96F-4CC9-9472-B1B7D3AFA012}" srcOrd="2" destOrd="0" presId="urn:microsoft.com/office/officeart/2005/8/layout/vList2"/>
    <dgm:cxn modelId="{186F6E94-7C69-4968-B5AB-A42ED2747302}" type="presParOf" srcId="{84F53679-E37D-4408-88E5-B36CCF1F3179}" destId="{33758568-A6C4-4774-8236-0E82810AE1B3}" srcOrd="3" destOrd="0" presId="urn:microsoft.com/office/officeart/2005/8/layout/vList2"/>
    <dgm:cxn modelId="{F9AA876D-5FCB-45ED-B547-4A6F0B49AEFF}" type="presParOf" srcId="{84F53679-E37D-4408-88E5-B36CCF1F3179}" destId="{2618FE7A-0001-4FDB-9E13-FDF5D4E34442}" srcOrd="4" destOrd="0" presId="urn:microsoft.com/office/officeart/2005/8/layout/vList2"/>
    <dgm:cxn modelId="{9A7F3418-9F9B-4013-96FE-8B1BDE3BBECE}" type="presParOf" srcId="{84F53679-E37D-4408-88E5-B36CCF1F3179}" destId="{ECA521CD-B9DE-49C7-8B50-5E8632D482A2}" srcOrd="5" destOrd="0" presId="urn:microsoft.com/office/officeart/2005/8/layout/vList2"/>
    <dgm:cxn modelId="{10CF5224-4CF7-4100-ABDA-5935913A8405}" type="presParOf" srcId="{84F53679-E37D-4408-88E5-B36CCF1F3179}" destId="{04178093-2ED1-4177-BA37-5D8CCB00CCB0}" srcOrd="6" destOrd="0" presId="urn:microsoft.com/office/officeart/2005/8/layout/vList2"/>
    <dgm:cxn modelId="{F8FC3629-2858-4148-9450-12C08D34F64B}" type="presParOf" srcId="{84F53679-E37D-4408-88E5-B36CCF1F3179}" destId="{713D20B5-0EBE-4F60-9D97-C3374296DF2B}" srcOrd="7" destOrd="0" presId="urn:microsoft.com/office/officeart/2005/8/layout/vList2"/>
    <dgm:cxn modelId="{1E9C5FBB-AE5B-496F-AEE8-D96AF512F70D}" type="presParOf" srcId="{84F53679-E37D-4408-88E5-B36CCF1F3179}" destId="{5A9C0E50-BAF7-4C76-A2CC-4A4985677A9F}" srcOrd="8" destOrd="0" presId="urn:microsoft.com/office/officeart/2005/8/layout/vList2"/>
    <dgm:cxn modelId="{CBC27C2F-BC95-477E-A170-7A61887455B4}" type="presParOf" srcId="{84F53679-E37D-4408-88E5-B36CCF1F3179}" destId="{0CCA19B5-DD84-44EE-9142-446D9EE17AD1}" srcOrd="9" destOrd="0" presId="urn:microsoft.com/office/officeart/2005/8/layout/vList2"/>
    <dgm:cxn modelId="{C26E45B4-1652-4650-87BB-65B9882A4711}" type="presParOf" srcId="{84F53679-E37D-4408-88E5-B36CCF1F3179}" destId="{7B034356-341D-4549-854E-2379068D6BB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4AFEB0-CB9B-4FF7-9464-F1269D4E177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7E3E67-1FEA-4C04-B25A-B41568D1AD41}" type="pres">
      <dgm:prSet presAssocID="{B84AFEB0-CB9B-4FF7-9464-F1269D4E177A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D09724B9-AA41-4E3E-AFF5-0DFDB632D30B}" type="presOf" srcId="{B84AFEB0-CB9B-4FF7-9464-F1269D4E177A}" destId="{D57E3E67-1FEA-4C04-B25A-B41568D1AD4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DEE80B-5CDB-48D3-B3E8-E1A5790E54B5}">
      <dsp:nvSpPr>
        <dsp:cNvPr id="0" name=""/>
        <dsp:cNvSpPr/>
      </dsp:nvSpPr>
      <dsp:spPr>
        <a:xfrm>
          <a:off x="0" y="1433"/>
          <a:ext cx="11838708" cy="8407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Sleep deprivation whether from bad habits(work, devices at night or lifestyle)or sleep disordered breathing(OSA) will negatively impact metabolism</a:t>
          </a:r>
        </a:p>
      </dsp:txBody>
      <dsp:txXfrm>
        <a:off x="41042" y="42475"/>
        <a:ext cx="11756624" cy="758670"/>
      </dsp:txXfrm>
    </dsp:sp>
    <dsp:sp modelId="{14ED44BF-E96F-4CC9-9472-B1B7D3AFA012}">
      <dsp:nvSpPr>
        <dsp:cNvPr id="0" name=""/>
        <dsp:cNvSpPr/>
      </dsp:nvSpPr>
      <dsp:spPr>
        <a:xfrm>
          <a:off x="0" y="856560"/>
          <a:ext cx="11838708" cy="8407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>
              <a:solidFill>
                <a:schemeClr val="tx1"/>
              </a:solidFill>
            </a:rPr>
            <a:t>Leptin (makes you feel full, inhibits hunger). These levels decrease with poor quality sleep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1042" y="897602"/>
        <a:ext cx="11756624" cy="758670"/>
      </dsp:txXfrm>
    </dsp:sp>
    <dsp:sp modelId="{2618FE7A-0001-4FDB-9E13-FDF5D4E34442}">
      <dsp:nvSpPr>
        <dsp:cNvPr id="0" name=""/>
        <dsp:cNvSpPr/>
      </dsp:nvSpPr>
      <dsp:spPr>
        <a:xfrm>
          <a:off x="0" y="1711686"/>
          <a:ext cx="11838708" cy="8407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>
              <a:solidFill>
                <a:schemeClr val="tx1"/>
              </a:solidFill>
            </a:rPr>
            <a:t>Ghrelin (makes you hungry). These levels increase with poor sleep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1042" y="1752728"/>
        <a:ext cx="11756624" cy="758670"/>
      </dsp:txXfrm>
    </dsp:sp>
    <dsp:sp modelId="{04178093-2ED1-4177-BA37-5D8CCB00CCB0}">
      <dsp:nvSpPr>
        <dsp:cNvPr id="0" name=""/>
        <dsp:cNvSpPr/>
      </dsp:nvSpPr>
      <dsp:spPr>
        <a:xfrm>
          <a:off x="0" y="2566813"/>
          <a:ext cx="11838708" cy="8407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More ghrelin and less leptin equals weight gain</a:t>
          </a:r>
        </a:p>
      </dsp:txBody>
      <dsp:txXfrm>
        <a:off x="41042" y="2607855"/>
        <a:ext cx="11756624" cy="758670"/>
      </dsp:txXfrm>
    </dsp:sp>
    <dsp:sp modelId="{5A9C0E50-BAF7-4C76-A2CC-4A4985677A9F}">
      <dsp:nvSpPr>
        <dsp:cNvPr id="0" name=""/>
        <dsp:cNvSpPr/>
      </dsp:nvSpPr>
      <dsp:spPr>
        <a:xfrm>
          <a:off x="0" y="3421939"/>
          <a:ext cx="11838708" cy="8407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>
              <a:solidFill>
                <a:schemeClr val="tx1"/>
              </a:solidFill>
            </a:rPr>
            <a:t>Cortisol (the stress hormone) levels are elevated with poor sleep = crave more sugar and fatty (comfort) foods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1042" y="3462981"/>
        <a:ext cx="11756624" cy="758670"/>
      </dsp:txXfrm>
    </dsp:sp>
    <dsp:sp modelId="{7B034356-341D-4549-854E-2379068D6BB3}">
      <dsp:nvSpPr>
        <dsp:cNvPr id="0" name=""/>
        <dsp:cNvSpPr/>
      </dsp:nvSpPr>
      <dsp:spPr>
        <a:xfrm>
          <a:off x="0" y="4277066"/>
          <a:ext cx="11838708" cy="8407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>
              <a:solidFill>
                <a:schemeClr val="tx1"/>
              </a:solidFill>
            </a:rPr>
            <a:t>Insulin resistance – fragmented sleep and minimal REM sleep can disrupt proper insulin regulation and lead to increased insulin resistance and eventually diabetes 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1042" y="4318108"/>
        <a:ext cx="11756624" cy="7586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8/6/18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8/6/18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8/6/18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93C8AE3-E2AA-4E34-8BA1-7BCF836B329B}"/>
              </a:ext>
            </a:extLst>
          </p:cNvPr>
          <p:cNvSpPr txBox="1"/>
          <p:nvPr/>
        </p:nvSpPr>
        <p:spPr>
          <a:xfrm>
            <a:off x="2266244" y="2190044"/>
            <a:ext cx="765951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800" b="1" dirty="0">
                <a:solidFill>
                  <a:schemeClr val="bg1"/>
                </a:solidFill>
              </a:rPr>
              <a:t>Obesity and Sleep Apnea</a:t>
            </a:r>
          </a:p>
        </p:txBody>
      </p:sp>
      <p:pic>
        <p:nvPicPr>
          <p:cNvPr id="8" name="Graphic 7" descr="Sleep">
            <a:extLst>
              <a:ext uri="{FF2B5EF4-FFF2-40B4-BE49-F238E27FC236}">
                <a16:creationId xmlns:a16="http://schemas.microsoft.com/office/drawing/2014/main" id="{17A816EA-76B5-4AFF-9D3E-C268EEBD75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3238" y="3706092"/>
            <a:ext cx="3151908" cy="3151908"/>
          </a:xfrm>
          <a:prstGeom prst="rect">
            <a:avLst/>
          </a:prstGeom>
        </p:spPr>
      </p:pic>
      <p:pic>
        <p:nvPicPr>
          <p:cNvPr id="10" name="Graphic 9" descr="Alarm Clock">
            <a:extLst>
              <a:ext uri="{FF2B5EF4-FFF2-40B4-BE49-F238E27FC236}">
                <a16:creationId xmlns:a16="http://schemas.microsoft.com/office/drawing/2014/main" id="{25F42EF5-4346-47D7-9C42-94BC22C2AF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01625" y="4222299"/>
            <a:ext cx="637567" cy="637567"/>
          </a:xfrm>
          <a:prstGeom prst="rect">
            <a:avLst/>
          </a:prstGeom>
        </p:spPr>
      </p:pic>
      <p:pic>
        <p:nvPicPr>
          <p:cNvPr id="12" name="Graphic 11" descr="Scale">
            <a:extLst>
              <a:ext uri="{FF2B5EF4-FFF2-40B4-BE49-F238E27FC236}">
                <a16:creationId xmlns:a16="http://schemas.microsoft.com/office/drawing/2014/main" id="{D0BBE2EC-48F6-4C45-A49B-6AC39200D3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42627" y="141435"/>
            <a:ext cx="2086134" cy="208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619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8931B93-BF6E-40FE-BFE3-AA84EDD5EB42}"/>
              </a:ext>
            </a:extLst>
          </p:cNvPr>
          <p:cNvSpPr txBox="1"/>
          <p:nvPr/>
        </p:nvSpPr>
        <p:spPr>
          <a:xfrm>
            <a:off x="222781" y="239289"/>
            <a:ext cx="6184946" cy="1381693"/>
          </a:xfrm>
          <a:prstGeom prst="rect">
            <a:avLst/>
          </a:prstGeom>
        </p:spPr>
        <p:txBody>
          <a:bodyPr vert="horz" lIns="274320" tIns="182880" rIns="274320" bIns="182880" rtlCol="0" anchor="ctr" anchorCtr="1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400" b="1" cap="all" spc="200" dirty="0">
              <a:solidFill>
                <a:srgbClr val="262626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522EF5-2BD8-4A40-B547-285344C273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00" r="-1" b="-1"/>
          <a:stretch/>
        </p:blipFill>
        <p:spPr>
          <a:xfrm>
            <a:off x="6096000" y="10"/>
            <a:ext cx="6095999" cy="34334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674A383-9FF5-4402-BAF2-CADB81C5FF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39" r="-2" b="-2"/>
          <a:stretch/>
        </p:blipFill>
        <p:spPr>
          <a:xfrm>
            <a:off x="6099887" y="3433483"/>
            <a:ext cx="6092113" cy="342451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CAD9D03-4F93-4627-925E-FD08E2639994}"/>
              </a:ext>
            </a:extLst>
          </p:cNvPr>
          <p:cNvSpPr txBox="1"/>
          <p:nvPr/>
        </p:nvSpPr>
        <p:spPr>
          <a:xfrm>
            <a:off x="0" y="0"/>
            <a:ext cx="60959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What is Sleep Apnea?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18D97D2-3A2F-4CAE-8873-A6F3561F3610}"/>
              </a:ext>
            </a:extLst>
          </p:cNvPr>
          <p:cNvSpPr txBox="1"/>
          <p:nvPr/>
        </p:nvSpPr>
        <p:spPr>
          <a:xfrm>
            <a:off x="526473" y="2327564"/>
            <a:ext cx="5029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Sleep apnea is a potentially serious sleep disorder in which breathing repeatedly stops and starts. If you snore loudly and feel tired even after a full night's sleep, you might have sleep apnea.</a:t>
            </a:r>
          </a:p>
        </p:txBody>
      </p:sp>
    </p:spTree>
    <p:extLst>
      <p:ext uri="{BB962C8B-B14F-4D97-AF65-F5344CB8AC3E}">
        <p14:creationId xmlns:p14="http://schemas.microsoft.com/office/powerpoint/2010/main" val="635130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A07E142-6DA0-4760-89B5-76B9C9FB2726}"/>
              </a:ext>
            </a:extLst>
          </p:cNvPr>
          <p:cNvSpPr txBox="1"/>
          <p:nvPr/>
        </p:nvSpPr>
        <p:spPr>
          <a:xfrm>
            <a:off x="928255" y="119560"/>
            <a:ext cx="101692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Sleep Apnea Symptoms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D13648-CFA0-4BCC-975D-8554F17A28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3" t="30381" r="81290" b="29027"/>
          <a:stretch/>
        </p:blipFill>
        <p:spPr>
          <a:xfrm>
            <a:off x="105477" y="1998517"/>
            <a:ext cx="2299856" cy="28609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3BB02B2-FE57-4010-B970-D641CC34ED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27" t="31564" r="60768" b="23277"/>
          <a:stretch/>
        </p:blipFill>
        <p:spPr>
          <a:xfrm>
            <a:off x="2619792" y="1998517"/>
            <a:ext cx="2207337" cy="28609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2C218BE-7FD6-480E-9B32-5782008B7F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710" t="31564" r="41113" b="20909"/>
          <a:stretch/>
        </p:blipFill>
        <p:spPr>
          <a:xfrm>
            <a:off x="5041588" y="1997652"/>
            <a:ext cx="2047071" cy="286183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76F95AE-667F-44B7-8CEA-72E2131E6A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623" t="31396" r="21200" b="23276"/>
          <a:stretch/>
        </p:blipFill>
        <p:spPr>
          <a:xfrm>
            <a:off x="7303118" y="1997652"/>
            <a:ext cx="2145724" cy="286096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8BEB63D-7159-4B30-9F20-DE779C1552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279" t="31733" r="1715" b="29704"/>
          <a:stretch/>
        </p:blipFill>
        <p:spPr>
          <a:xfrm>
            <a:off x="9663301" y="1997652"/>
            <a:ext cx="2299856" cy="2860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80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039A5230-B091-4072-8874-8EE7FDAACD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443" t="73293" r="3772" b="2243"/>
          <a:stretch/>
        </p:blipFill>
        <p:spPr>
          <a:xfrm>
            <a:off x="96983" y="98901"/>
            <a:ext cx="3269672" cy="2598415"/>
          </a:xfrm>
          <a:prstGeom prst="rect">
            <a:avLst/>
          </a:prstGeom>
        </p:spPr>
      </p:pic>
      <p:pic>
        <p:nvPicPr>
          <p:cNvPr id="7" name="Picture 6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820CC04B-E0F4-44BB-9A91-1F2C38A9E9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879" t="45082" r="3026" b="26923"/>
          <a:stretch/>
        </p:blipFill>
        <p:spPr>
          <a:xfrm>
            <a:off x="9712037" y="87166"/>
            <a:ext cx="2327563" cy="2596578"/>
          </a:xfrm>
          <a:prstGeom prst="rect">
            <a:avLst/>
          </a:prstGeom>
        </p:spPr>
      </p:pic>
      <p:pic>
        <p:nvPicPr>
          <p:cNvPr id="9" name="Picture 8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2D6E5BCB-F378-4482-8E5C-344A0FDEB6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573" t="44448" b="36261"/>
          <a:stretch/>
        </p:blipFill>
        <p:spPr>
          <a:xfrm>
            <a:off x="3553690" y="604591"/>
            <a:ext cx="3702386" cy="1295400"/>
          </a:xfrm>
          <a:prstGeom prst="rect">
            <a:avLst/>
          </a:prstGeom>
        </p:spPr>
      </p:pic>
      <p:pic>
        <p:nvPicPr>
          <p:cNvPr id="15" name="Picture 14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A0019DE6-3D6F-4E06-99D1-2F163C6725A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787" t="46061" r="72611" b="39697"/>
          <a:stretch/>
        </p:blipFill>
        <p:spPr>
          <a:xfrm>
            <a:off x="7443112" y="204371"/>
            <a:ext cx="1943343" cy="2362167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E79CAFC0-6C75-4A15-9E8B-1E5B20583570}"/>
              </a:ext>
            </a:extLst>
          </p:cNvPr>
          <p:cNvGrpSpPr/>
          <p:nvPr/>
        </p:nvGrpSpPr>
        <p:grpSpPr>
          <a:xfrm>
            <a:off x="937287" y="2790107"/>
            <a:ext cx="3030947" cy="1882298"/>
            <a:chOff x="644294" y="2175"/>
            <a:chExt cx="2141057" cy="128463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5E98A90-5577-4E84-B324-8D7616BBA39C}"/>
                </a:ext>
              </a:extLst>
            </p:cNvPr>
            <p:cNvSpPr/>
            <p:nvPr/>
          </p:nvSpPr>
          <p:spPr>
            <a:xfrm>
              <a:off x="644294" y="2175"/>
              <a:ext cx="2141057" cy="128463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1EB4DCF-F47E-4EE0-9F9D-60226E0324EE}"/>
                </a:ext>
              </a:extLst>
            </p:cNvPr>
            <p:cNvSpPr txBox="1"/>
            <p:nvPr/>
          </p:nvSpPr>
          <p:spPr>
            <a:xfrm>
              <a:off x="644294" y="2175"/>
              <a:ext cx="2141057" cy="12846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i="0" kern="1200" dirty="0">
                  <a:solidFill>
                    <a:schemeClr val="tx1"/>
                  </a:solidFill>
                </a:rPr>
                <a:t>Getting up multiple times to use the bathroom during sleep</a:t>
              </a: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DAD7F9C-1AA2-4807-8CA0-759616D6625A}"/>
              </a:ext>
            </a:extLst>
          </p:cNvPr>
          <p:cNvGrpSpPr/>
          <p:nvPr/>
        </p:nvGrpSpPr>
        <p:grpSpPr>
          <a:xfrm>
            <a:off x="4703618" y="2790635"/>
            <a:ext cx="3030946" cy="1882298"/>
            <a:chOff x="706" y="353133"/>
            <a:chExt cx="2753998" cy="165239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493FA8C-9985-4767-99D6-05D78F13574C}"/>
                </a:ext>
              </a:extLst>
            </p:cNvPr>
            <p:cNvSpPr/>
            <p:nvPr/>
          </p:nvSpPr>
          <p:spPr>
            <a:xfrm>
              <a:off x="706" y="353133"/>
              <a:ext cx="2753998" cy="165239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D44D1CC-5E78-4AF2-BF2A-D1797EC2CD52}"/>
                </a:ext>
              </a:extLst>
            </p:cNvPr>
            <p:cNvSpPr txBox="1"/>
            <p:nvPr/>
          </p:nvSpPr>
          <p:spPr>
            <a:xfrm>
              <a:off x="706" y="353133"/>
              <a:ext cx="2753998" cy="16523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i="0" kern="1200" dirty="0">
                  <a:solidFill>
                    <a:schemeClr val="tx1"/>
                  </a:solidFill>
                </a:rPr>
                <a:t>Difficulty concentrating during the day</a:t>
              </a: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87F6F28-C5A8-4557-93BC-94656507EC61}"/>
              </a:ext>
            </a:extLst>
          </p:cNvPr>
          <p:cNvGrpSpPr/>
          <p:nvPr/>
        </p:nvGrpSpPr>
        <p:grpSpPr>
          <a:xfrm>
            <a:off x="8469948" y="2791304"/>
            <a:ext cx="3030945" cy="1882298"/>
            <a:chOff x="706" y="353133"/>
            <a:chExt cx="2753998" cy="1652399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C1F8BD9-4C63-44A1-BE58-D36A875DE01F}"/>
                </a:ext>
              </a:extLst>
            </p:cNvPr>
            <p:cNvSpPr/>
            <p:nvPr/>
          </p:nvSpPr>
          <p:spPr>
            <a:xfrm>
              <a:off x="706" y="353133"/>
              <a:ext cx="2753998" cy="165239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9495956-FE7B-4BFA-8DE9-78FB8BCBEDF7}"/>
                </a:ext>
              </a:extLst>
            </p:cNvPr>
            <p:cNvSpPr txBox="1"/>
            <p:nvPr/>
          </p:nvSpPr>
          <p:spPr>
            <a:xfrm>
              <a:off x="706" y="353133"/>
              <a:ext cx="2753998" cy="16523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i="0" kern="1200" dirty="0">
                  <a:solidFill>
                    <a:schemeClr val="tx1"/>
                  </a:solidFill>
                </a:rPr>
                <a:t>Lack of dreaming</a:t>
              </a:r>
              <a:endParaRPr lang="en-US" sz="1400" kern="1200" dirty="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6A7F031-A3F6-4FAB-BE74-A626E04634FF}"/>
              </a:ext>
            </a:extLst>
          </p:cNvPr>
          <p:cNvGrpSpPr/>
          <p:nvPr/>
        </p:nvGrpSpPr>
        <p:grpSpPr>
          <a:xfrm>
            <a:off x="2452760" y="4781162"/>
            <a:ext cx="3293500" cy="1976100"/>
            <a:chOff x="1245654" y="2457"/>
            <a:chExt cx="3293500" cy="197610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A1B442D-EBB6-4C4A-9408-1C12DD59C0E2}"/>
                </a:ext>
              </a:extLst>
            </p:cNvPr>
            <p:cNvSpPr/>
            <p:nvPr/>
          </p:nvSpPr>
          <p:spPr>
            <a:xfrm>
              <a:off x="1245654" y="2457"/>
              <a:ext cx="3293500" cy="197610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D9EC99F-34F1-4BB0-93F3-8F332A3AB412}"/>
                </a:ext>
              </a:extLst>
            </p:cNvPr>
            <p:cNvSpPr txBox="1"/>
            <p:nvPr/>
          </p:nvSpPr>
          <p:spPr>
            <a:xfrm>
              <a:off x="1245654" y="2457"/>
              <a:ext cx="3293500" cy="19761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i="0" kern="1200" dirty="0">
                  <a:solidFill>
                    <a:schemeClr val="tx1"/>
                  </a:solidFill>
                </a:rPr>
                <a:t>Gastroesophageal Reflux (GERD) </a:t>
              </a: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7748080-F900-4D55-BE18-AE3389BB9732}"/>
              </a:ext>
            </a:extLst>
          </p:cNvPr>
          <p:cNvGrpSpPr/>
          <p:nvPr/>
        </p:nvGrpSpPr>
        <p:grpSpPr>
          <a:xfrm>
            <a:off x="6601179" y="4781162"/>
            <a:ext cx="3384241" cy="1976100"/>
            <a:chOff x="0" y="407789"/>
            <a:chExt cx="5784810" cy="3470886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75E6938-07DA-42E7-A6B8-B1E5E2E2FCB3}"/>
                </a:ext>
              </a:extLst>
            </p:cNvPr>
            <p:cNvSpPr/>
            <p:nvPr/>
          </p:nvSpPr>
          <p:spPr>
            <a:xfrm>
              <a:off x="0" y="407789"/>
              <a:ext cx="5784810" cy="347088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E21B9C6-EA89-40EB-9437-2E060993D73D}"/>
                </a:ext>
              </a:extLst>
            </p:cNvPr>
            <p:cNvSpPr txBox="1"/>
            <p:nvPr/>
          </p:nvSpPr>
          <p:spPr>
            <a:xfrm>
              <a:off x="0" y="407789"/>
              <a:ext cx="5784810" cy="34708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i="0" kern="1200" dirty="0">
                  <a:solidFill>
                    <a:schemeClr val="tx1"/>
                  </a:solidFill>
                </a:rPr>
                <a:t>Hormone Imbalances</a:t>
              </a: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Star: 5 Points 30">
            <a:extLst>
              <a:ext uri="{FF2B5EF4-FFF2-40B4-BE49-F238E27FC236}">
                <a16:creationId xmlns:a16="http://schemas.microsoft.com/office/drawing/2014/main" id="{25B6E88C-FBC3-4130-BAE1-F221829B86F9}"/>
              </a:ext>
            </a:extLst>
          </p:cNvPr>
          <p:cNvSpPr/>
          <p:nvPr/>
        </p:nvSpPr>
        <p:spPr>
          <a:xfrm>
            <a:off x="7117530" y="1899990"/>
            <a:ext cx="723657" cy="6665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tar: 5 Points 31">
            <a:extLst>
              <a:ext uri="{FF2B5EF4-FFF2-40B4-BE49-F238E27FC236}">
                <a16:creationId xmlns:a16="http://schemas.microsoft.com/office/drawing/2014/main" id="{4BB7FF12-EA02-4575-BF52-51F6CF092A33}"/>
              </a:ext>
            </a:extLst>
          </p:cNvPr>
          <p:cNvSpPr/>
          <p:nvPr/>
        </p:nvSpPr>
        <p:spPr>
          <a:xfrm>
            <a:off x="9095509" y="87165"/>
            <a:ext cx="616528" cy="55898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0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46AAD58-16B1-4F91-97F7-73747E745E00}"/>
              </a:ext>
            </a:extLst>
          </p:cNvPr>
          <p:cNvSpPr txBox="1"/>
          <p:nvPr/>
        </p:nvSpPr>
        <p:spPr>
          <a:xfrm>
            <a:off x="574964" y="290945"/>
            <a:ext cx="110420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Snoring, Sleep Apnea and Hormones Leading to Weight Gain 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9466440-EF1B-4AAF-A9D0-2F55E7A5F5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0085572"/>
              </p:ext>
            </p:extLst>
          </p:nvPr>
        </p:nvGraphicFramePr>
        <p:xfrm>
          <a:off x="221672" y="1683326"/>
          <a:ext cx="11838709" cy="5119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0087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454FBF1-CD3D-455E-B11F-43931BAC5194}"/>
              </a:ext>
            </a:extLst>
          </p:cNvPr>
          <p:cNvSpPr txBox="1"/>
          <p:nvPr/>
        </p:nvSpPr>
        <p:spPr>
          <a:xfrm>
            <a:off x="242455" y="228600"/>
            <a:ext cx="58535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How do you find out you have sleep apnea?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7D8C3D-B8A9-407B-A9B3-5AED4531034A}"/>
              </a:ext>
            </a:extLst>
          </p:cNvPr>
          <p:cNvSpPr/>
          <p:nvPr/>
        </p:nvSpPr>
        <p:spPr>
          <a:xfrm>
            <a:off x="145473" y="1706479"/>
            <a:ext cx="49925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/>
              <a:t>A Sleep Study Test needs to be performed-see you PCP</a:t>
            </a:r>
          </a:p>
        </p:txBody>
      </p:sp>
      <p:pic>
        <p:nvPicPr>
          <p:cNvPr id="9" name="Picture 4" descr="Watermark Ares image.jpg">
            <a:extLst>
              <a:ext uri="{FF2B5EF4-FFF2-40B4-BE49-F238E27FC236}">
                <a16:creationId xmlns:a16="http://schemas.microsoft.com/office/drawing/2014/main" id="{17070CFF-9E10-48D3-AF2F-D19D7F775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55" y="3568021"/>
            <a:ext cx="3269672" cy="2452254"/>
          </a:xfrm>
          <a:prstGeom prst="rect">
            <a:avLst/>
          </a:prstGeom>
        </p:spPr>
      </p:pic>
      <p:graphicFrame>
        <p:nvGraphicFramePr>
          <p:cNvPr id="12" name="Diagram 4">
            <a:extLst>
              <a:ext uri="{FF2B5EF4-FFF2-40B4-BE49-F238E27FC236}">
                <a16:creationId xmlns:a16="http://schemas.microsoft.com/office/drawing/2014/main" id="{B730413E-088A-464B-8C75-D90EA4B62C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5515751"/>
              </p:ext>
            </p:extLst>
          </p:nvPr>
        </p:nvGraphicFramePr>
        <p:xfrm>
          <a:off x="6101362" y="1388958"/>
          <a:ext cx="6056673" cy="5323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6" descr="A close up of a mouse&#10;&#10;Description generated with high confidence">
            <a:extLst>
              <a:ext uri="{FF2B5EF4-FFF2-40B4-BE49-F238E27FC236}">
                <a16:creationId xmlns:a16="http://schemas.microsoft.com/office/drawing/2014/main" id="{29A6A7E0-AD37-417A-A539-14EDB3B673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23146" y="3108640"/>
            <a:ext cx="2527986" cy="18842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D4BC7A9-F03E-914F-A914-55E3E1830C26}"/>
              </a:ext>
            </a:extLst>
          </p:cNvPr>
          <p:cNvSpPr/>
          <p:nvPr/>
        </p:nvSpPr>
        <p:spPr>
          <a:xfrm>
            <a:off x="6859377" y="926858"/>
            <a:ext cx="49925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/>
              <a:t>Treatment with CPAP will improve sleep and often lead to weight loss</a:t>
            </a:r>
          </a:p>
        </p:txBody>
      </p:sp>
    </p:spTree>
    <p:extLst>
      <p:ext uri="{BB962C8B-B14F-4D97-AF65-F5344CB8AC3E}">
        <p14:creationId xmlns:p14="http://schemas.microsoft.com/office/powerpoint/2010/main" val="24629981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210</Words>
  <Application>Microsoft Macintosh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Diaz</dc:creator>
  <cp:lastModifiedBy>Theodore Friedman</cp:lastModifiedBy>
  <cp:revision>12</cp:revision>
  <dcterms:created xsi:type="dcterms:W3CDTF">2018-08-06T05:02:58Z</dcterms:created>
  <dcterms:modified xsi:type="dcterms:W3CDTF">2018-08-06T18:33:06Z</dcterms:modified>
</cp:coreProperties>
</file>