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8"/>
  </p:notesMasterIdLst>
  <p:sldIdLst>
    <p:sldId id="256" r:id="rId2"/>
    <p:sldId id="328" r:id="rId3"/>
    <p:sldId id="362" r:id="rId4"/>
    <p:sldId id="301" r:id="rId5"/>
    <p:sldId id="359" r:id="rId6"/>
    <p:sldId id="368" r:id="rId7"/>
    <p:sldId id="371" r:id="rId8"/>
    <p:sldId id="298" r:id="rId9"/>
    <p:sldId id="385" r:id="rId10"/>
    <p:sldId id="361" r:id="rId11"/>
    <p:sldId id="394" r:id="rId12"/>
    <p:sldId id="395" r:id="rId13"/>
    <p:sldId id="364" r:id="rId14"/>
    <p:sldId id="399" r:id="rId15"/>
    <p:sldId id="366" r:id="rId16"/>
    <p:sldId id="365" r:id="rId17"/>
    <p:sldId id="367" r:id="rId18"/>
    <p:sldId id="370" r:id="rId19"/>
    <p:sldId id="369" r:id="rId20"/>
    <p:sldId id="393" r:id="rId21"/>
    <p:sldId id="321" r:id="rId22"/>
    <p:sldId id="373" r:id="rId23"/>
    <p:sldId id="374" r:id="rId24"/>
    <p:sldId id="377" r:id="rId25"/>
    <p:sldId id="378" r:id="rId26"/>
    <p:sldId id="376" r:id="rId27"/>
    <p:sldId id="372" r:id="rId28"/>
    <p:sldId id="375" r:id="rId29"/>
    <p:sldId id="386" r:id="rId30"/>
    <p:sldId id="379" r:id="rId31"/>
    <p:sldId id="360" r:id="rId32"/>
    <p:sldId id="380" r:id="rId33"/>
    <p:sldId id="381" r:id="rId34"/>
    <p:sldId id="382" r:id="rId35"/>
    <p:sldId id="322" r:id="rId36"/>
    <p:sldId id="383" r:id="rId37"/>
    <p:sldId id="392" r:id="rId38"/>
    <p:sldId id="258" r:id="rId39"/>
    <p:sldId id="389" r:id="rId40"/>
    <p:sldId id="259" r:id="rId41"/>
    <p:sldId id="260" r:id="rId42"/>
    <p:sldId id="396" r:id="rId43"/>
    <p:sldId id="398" r:id="rId44"/>
    <p:sldId id="391" r:id="rId45"/>
    <p:sldId id="388" r:id="rId46"/>
    <p:sldId id="358" r:id="rId47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ang" initials="w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FF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428" autoAdjust="0"/>
    <p:restoredTop sz="94947" autoAdjust="0"/>
  </p:normalViewPr>
  <p:slideViewPr>
    <p:cSldViewPr snapToGrid="0" snapToObjects="1">
      <p:cViewPr varScale="1">
        <p:scale>
          <a:sx n="60" d="100"/>
          <a:sy n="60" d="100"/>
        </p:scale>
        <p:origin x="776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032031E-D4CB-0F4F-9DA0-F5992A79314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90582F-0EC1-FF43-91C0-01D4AFBB826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A410B88-B1DC-9442-BB3A-E65A7F1D07CA}" type="datetime1">
              <a:rPr lang="en-US" altLang="en-US"/>
              <a:pPr/>
              <a:t>2/10/19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B88C326D-4934-1C43-AFAD-F54D2AE991E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C547DBB6-13F6-5D43-845D-77CF8EC3F1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7DE979-0616-AD44-ACC9-F43442F0671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4F6B44-2004-2043-BF75-4BCE085A55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4692924-416D-0F47-86B6-E977E1B9FF6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1026">
            <a:extLst>
              <a:ext uri="{FF2B5EF4-FFF2-40B4-BE49-F238E27FC236}">
                <a16:creationId xmlns:a16="http://schemas.microsoft.com/office/drawing/2014/main" id="{4F20218A-FB98-A543-BB09-E1CA721E67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69063" y="4364038"/>
            <a:ext cx="4587875" cy="34417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9683" name="Rectangle 1027">
            <a:extLst>
              <a:ext uri="{FF2B5EF4-FFF2-40B4-BE49-F238E27FC236}">
                <a16:creationId xmlns:a16="http://schemas.microsoft.com/office/drawing/2014/main" id="{A8578017-C267-8F42-992F-B674C0C661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36761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1026">
            <a:extLst>
              <a:ext uri="{FF2B5EF4-FFF2-40B4-BE49-F238E27FC236}">
                <a16:creationId xmlns:a16="http://schemas.microsoft.com/office/drawing/2014/main" id="{401E01C4-3BAB-0248-B1D3-5A1CB7CFD4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69063" y="4364038"/>
            <a:ext cx="4587875" cy="34417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0707" name="Rectangle 1027">
            <a:extLst>
              <a:ext uri="{FF2B5EF4-FFF2-40B4-BE49-F238E27FC236}">
                <a16:creationId xmlns:a16="http://schemas.microsoft.com/office/drawing/2014/main" id="{EA1319BC-AB43-3D43-8BBE-18C0E4E08D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28853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1026">
            <a:extLst>
              <a:ext uri="{FF2B5EF4-FFF2-40B4-BE49-F238E27FC236}">
                <a16:creationId xmlns:a16="http://schemas.microsoft.com/office/drawing/2014/main" id="{401E01C4-3BAB-0248-B1D3-5A1CB7CFD4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69063" y="4364038"/>
            <a:ext cx="4587875" cy="34417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0707" name="Rectangle 1027">
            <a:extLst>
              <a:ext uri="{FF2B5EF4-FFF2-40B4-BE49-F238E27FC236}">
                <a16:creationId xmlns:a16="http://schemas.microsoft.com/office/drawing/2014/main" id="{EA1319BC-AB43-3D43-8BBE-18C0E4E08D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05195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1026">
            <a:extLst>
              <a:ext uri="{FF2B5EF4-FFF2-40B4-BE49-F238E27FC236}">
                <a16:creationId xmlns:a16="http://schemas.microsoft.com/office/drawing/2014/main" id="{401E01C4-3BAB-0248-B1D3-5A1CB7CFD4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69063" y="4364038"/>
            <a:ext cx="4587875" cy="34417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0707" name="Rectangle 1027">
            <a:extLst>
              <a:ext uri="{FF2B5EF4-FFF2-40B4-BE49-F238E27FC236}">
                <a16:creationId xmlns:a16="http://schemas.microsoft.com/office/drawing/2014/main" id="{EA1319BC-AB43-3D43-8BBE-18C0E4E08D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36561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1026">
            <a:extLst>
              <a:ext uri="{FF2B5EF4-FFF2-40B4-BE49-F238E27FC236}">
                <a16:creationId xmlns:a16="http://schemas.microsoft.com/office/drawing/2014/main" id="{401E01C4-3BAB-0248-B1D3-5A1CB7CFD4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69063" y="4364038"/>
            <a:ext cx="4587875" cy="34417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0707" name="Rectangle 1027">
            <a:extLst>
              <a:ext uri="{FF2B5EF4-FFF2-40B4-BE49-F238E27FC236}">
                <a16:creationId xmlns:a16="http://schemas.microsoft.com/office/drawing/2014/main" id="{EA1319BC-AB43-3D43-8BBE-18C0E4E08D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7807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>
            <a:extLst>
              <a:ext uri="{FF2B5EF4-FFF2-40B4-BE49-F238E27FC236}">
                <a16:creationId xmlns:a16="http://schemas.microsoft.com/office/drawing/2014/main" id="{B17ABE98-C8ED-0948-9DAE-8695B8CBCA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69063" y="4364038"/>
            <a:ext cx="4587875" cy="3441700"/>
          </a:xfrm>
          <a:ln/>
        </p:spPr>
      </p:sp>
      <p:sp>
        <p:nvSpPr>
          <p:cNvPr id="223235" name="Rectangle 3">
            <a:extLst>
              <a:ext uri="{FF2B5EF4-FFF2-40B4-BE49-F238E27FC236}">
                <a16:creationId xmlns:a16="http://schemas.microsoft.com/office/drawing/2014/main" id="{FE2A48D0-6193-3B4E-9913-B177EA3526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1475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>
            <a:extLst>
              <a:ext uri="{FF2B5EF4-FFF2-40B4-BE49-F238E27FC236}">
                <a16:creationId xmlns:a16="http://schemas.microsoft.com/office/drawing/2014/main" id="{B17ABE98-C8ED-0948-9DAE-8695B8CBCA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69063" y="4364038"/>
            <a:ext cx="4587875" cy="3441700"/>
          </a:xfrm>
          <a:ln/>
        </p:spPr>
      </p:sp>
      <p:sp>
        <p:nvSpPr>
          <p:cNvPr id="223235" name="Rectangle 3">
            <a:extLst>
              <a:ext uri="{FF2B5EF4-FFF2-40B4-BE49-F238E27FC236}">
                <a16:creationId xmlns:a16="http://schemas.microsoft.com/office/drawing/2014/main" id="{FE2A48D0-6193-3B4E-9913-B177EA3526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93761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>
            <a:extLst>
              <a:ext uri="{FF2B5EF4-FFF2-40B4-BE49-F238E27FC236}">
                <a16:creationId xmlns:a16="http://schemas.microsoft.com/office/drawing/2014/main" id="{B17ABE98-C8ED-0948-9DAE-8695B8CBCA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69063" y="4364038"/>
            <a:ext cx="4587875" cy="3441700"/>
          </a:xfrm>
          <a:ln/>
        </p:spPr>
      </p:sp>
      <p:sp>
        <p:nvSpPr>
          <p:cNvPr id="223235" name="Rectangle 3">
            <a:extLst>
              <a:ext uri="{FF2B5EF4-FFF2-40B4-BE49-F238E27FC236}">
                <a16:creationId xmlns:a16="http://schemas.microsoft.com/office/drawing/2014/main" id="{FE2A48D0-6193-3B4E-9913-B177EA3526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31857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>
            <a:extLst>
              <a:ext uri="{FF2B5EF4-FFF2-40B4-BE49-F238E27FC236}">
                <a16:creationId xmlns:a16="http://schemas.microsoft.com/office/drawing/2014/main" id="{B17ABE98-C8ED-0948-9DAE-8695B8CBCA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69063" y="4364038"/>
            <a:ext cx="4587875" cy="3441700"/>
          </a:xfrm>
          <a:ln/>
        </p:spPr>
      </p:sp>
      <p:sp>
        <p:nvSpPr>
          <p:cNvPr id="223235" name="Rectangle 3">
            <a:extLst>
              <a:ext uri="{FF2B5EF4-FFF2-40B4-BE49-F238E27FC236}">
                <a16:creationId xmlns:a16="http://schemas.microsoft.com/office/drawing/2014/main" id="{FE2A48D0-6193-3B4E-9913-B177EA3526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00644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>
            <a:extLst>
              <a:ext uri="{FF2B5EF4-FFF2-40B4-BE49-F238E27FC236}">
                <a16:creationId xmlns:a16="http://schemas.microsoft.com/office/drawing/2014/main" id="{B17ABE98-C8ED-0948-9DAE-8695B8CBCA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69063" y="4364038"/>
            <a:ext cx="4587875" cy="3441700"/>
          </a:xfrm>
          <a:ln/>
        </p:spPr>
      </p:sp>
      <p:sp>
        <p:nvSpPr>
          <p:cNvPr id="223235" name="Rectangle 3">
            <a:extLst>
              <a:ext uri="{FF2B5EF4-FFF2-40B4-BE49-F238E27FC236}">
                <a16:creationId xmlns:a16="http://schemas.microsoft.com/office/drawing/2014/main" id="{FE2A48D0-6193-3B4E-9913-B177EA3526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87356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>
            <a:extLst>
              <a:ext uri="{FF2B5EF4-FFF2-40B4-BE49-F238E27FC236}">
                <a16:creationId xmlns:a16="http://schemas.microsoft.com/office/drawing/2014/main" id="{B17ABE98-C8ED-0948-9DAE-8695B8CBCA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69063" y="4364038"/>
            <a:ext cx="4587875" cy="3441700"/>
          </a:xfrm>
          <a:ln/>
        </p:spPr>
      </p:sp>
      <p:sp>
        <p:nvSpPr>
          <p:cNvPr id="223235" name="Rectangle 3">
            <a:extLst>
              <a:ext uri="{FF2B5EF4-FFF2-40B4-BE49-F238E27FC236}">
                <a16:creationId xmlns:a16="http://schemas.microsoft.com/office/drawing/2014/main" id="{FE2A48D0-6193-3B4E-9913-B177EA3526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9047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1026">
            <a:extLst>
              <a:ext uri="{FF2B5EF4-FFF2-40B4-BE49-F238E27FC236}">
                <a16:creationId xmlns:a16="http://schemas.microsoft.com/office/drawing/2014/main" id="{9F0F69CC-5591-5147-B03A-E4DD396EA3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69063" y="4364038"/>
            <a:ext cx="4587875" cy="34417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99683" name="Rectangle 1027">
            <a:extLst>
              <a:ext uri="{FF2B5EF4-FFF2-40B4-BE49-F238E27FC236}">
                <a16:creationId xmlns:a16="http://schemas.microsoft.com/office/drawing/2014/main" id="{B23107B3-0565-FB46-BE39-C73C4F70A3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602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>
            <a:extLst>
              <a:ext uri="{FF2B5EF4-FFF2-40B4-BE49-F238E27FC236}">
                <a16:creationId xmlns:a16="http://schemas.microsoft.com/office/drawing/2014/main" id="{B17ABE98-C8ED-0948-9DAE-8695B8CBCA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69063" y="4364038"/>
            <a:ext cx="4587875" cy="3441700"/>
          </a:xfrm>
          <a:ln/>
        </p:spPr>
      </p:sp>
      <p:sp>
        <p:nvSpPr>
          <p:cNvPr id="223235" name="Rectangle 3">
            <a:extLst>
              <a:ext uri="{FF2B5EF4-FFF2-40B4-BE49-F238E27FC236}">
                <a16:creationId xmlns:a16="http://schemas.microsoft.com/office/drawing/2014/main" id="{FE2A48D0-6193-3B4E-9913-B177EA3526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74239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>
            <a:extLst>
              <a:ext uri="{FF2B5EF4-FFF2-40B4-BE49-F238E27FC236}">
                <a16:creationId xmlns:a16="http://schemas.microsoft.com/office/drawing/2014/main" id="{B17ABE98-C8ED-0948-9DAE-8695B8CBCA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69063" y="4364038"/>
            <a:ext cx="4587875" cy="3441700"/>
          </a:xfrm>
          <a:ln/>
        </p:spPr>
      </p:sp>
      <p:sp>
        <p:nvSpPr>
          <p:cNvPr id="223235" name="Rectangle 3">
            <a:extLst>
              <a:ext uri="{FF2B5EF4-FFF2-40B4-BE49-F238E27FC236}">
                <a16:creationId xmlns:a16="http://schemas.microsoft.com/office/drawing/2014/main" id="{FE2A48D0-6193-3B4E-9913-B177EA3526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50217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>
            <a:extLst>
              <a:ext uri="{FF2B5EF4-FFF2-40B4-BE49-F238E27FC236}">
                <a16:creationId xmlns:a16="http://schemas.microsoft.com/office/drawing/2014/main" id="{B17ABE98-C8ED-0948-9DAE-8695B8CBCA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69063" y="4364038"/>
            <a:ext cx="4587875" cy="3441700"/>
          </a:xfrm>
          <a:ln/>
        </p:spPr>
      </p:sp>
      <p:sp>
        <p:nvSpPr>
          <p:cNvPr id="223235" name="Rectangle 3">
            <a:extLst>
              <a:ext uri="{FF2B5EF4-FFF2-40B4-BE49-F238E27FC236}">
                <a16:creationId xmlns:a16="http://schemas.microsoft.com/office/drawing/2014/main" id="{FE2A48D0-6193-3B4E-9913-B177EA3526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28334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>
            <a:extLst>
              <a:ext uri="{FF2B5EF4-FFF2-40B4-BE49-F238E27FC236}">
                <a16:creationId xmlns:a16="http://schemas.microsoft.com/office/drawing/2014/main" id="{B17ABE98-C8ED-0948-9DAE-8695B8CBCA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69063" y="4364038"/>
            <a:ext cx="4587875" cy="3441700"/>
          </a:xfrm>
          <a:ln/>
        </p:spPr>
      </p:sp>
      <p:sp>
        <p:nvSpPr>
          <p:cNvPr id="223235" name="Rectangle 3">
            <a:extLst>
              <a:ext uri="{FF2B5EF4-FFF2-40B4-BE49-F238E27FC236}">
                <a16:creationId xmlns:a16="http://schemas.microsoft.com/office/drawing/2014/main" id="{FE2A48D0-6193-3B4E-9913-B177EA3526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44491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>
            <a:extLst>
              <a:ext uri="{FF2B5EF4-FFF2-40B4-BE49-F238E27FC236}">
                <a16:creationId xmlns:a16="http://schemas.microsoft.com/office/drawing/2014/main" id="{B17ABE98-C8ED-0948-9DAE-8695B8CBCA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69063" y="4364038"/>
            <a:ext cx="4587875" cy="3441700"/>
          </a:xfrm>
          <a:ln/>
        </p:spPr>
      </p:sp>
      <p:sp>
        <p:nvSpPr>
          <p:cNvPr id="223235" name="Rectangle 3">
            <a:extLst>
              <a:ext uri="{FF2B5EF4-FFF2-40B4-BE49-F238E27FC236}">
                <a16:creationId xmlns:a16="http://schemas.microsoft.com/office/drawing/2014/main" id="{FE2A48D0-6193-3B4E-9913-B177EA3526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2241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>
            <a:extLst>
              <a:ext uri="{FF2B5EF4-FFF2-40B4-BE49-F238E27FC236}">
                <a16:creationId xmlns:a16="http://schemas.microsoft.com/office/drawing/2014/main" id="{B17ABE98-C8ED-0948-9DAE-8695B8CBCA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69063" y="4364038"/>
            <a:ext cx="4587875" cy="3441700"/>
          </a:xfrm>
          <a:ln/>
        </p:spPr>
      </p:sp>
      <p:sp>
        <p:nvSpPr>
          <p:cNvPr id="223235" name="Rectangle 3">
            <a:extLst>
              <a:ext uri="{FF2B5EF4-FFF2-40B4-BE49-F238E27FC236}">
                <a16:creationId xmlns:a16="http://schemas.microsoft.com/office/drawing/2014/main" id="{FE2A48D0-6193-3B4E-9913-B177EA3526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55112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>
            <a:extLst>
              <a:ext uri="{FF2B5EF4-FFF2-40B4-BE49-F238E27FC236}">
                <a16:creationId xmlns:a16="http://schemas.microsoft.com/office/drawing/2014/main" id="{B17ABE98-C8ED-0948-9DAE-8695B8CBCA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69063" y="4364038"/>
            <a:ext cx="4587875" cy="3441700"/>
          </a:xfrm>
          <a:ln/>
        </p:spPr>
      </p:sp>
      <p:sp>
        <p:nvSpPr>
          <p:cNvPr id="223235" name="Rectangle 3">
            <a:extLst>
              <a:ext uri="{FF2B5EF4-FFF2-40B4-BE49-F238E27FC236}">
                <a16:creationId xmlns:a16="http://schemas.microsoft.com/office/drawing/2014/main" id="{FE2A48D0-6193-3B4E-9913-B177EA3526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45502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>
            <a:extLst>
              <a:ext uri="{FF2B5EF4-FFF2-40B4-BE49-F238E27FC236}">
                <a16:creationId xmlns:a16="http://schemas.microsoft.com/office/drawing/2014/main" id="{4DE92B18-4454-8C4E-9B2C-25B8F2A7D41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69063" y="4364038"/>
            <a:ext cx="4587875" cy="3441700"/>
          </a:xfrm>
          <a:ln/>
        </p:spPr>
      </p:sp>
      <p:sp>
        <p:nvSpPr>
          <p:cNvPr id="224259" name="Rectangle 3">
            <a:extLst>
              <a:ext uri="{FF2B5EF4-FFF2-40B4-BE49-F238E27FC236}">
                <a16:creationId xmlns:a16="http://schemas.microsoft.com/office/drawing/2014/main" id="{1E97D0EB-87A7-D748-8F37-855D26680B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25941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>
            <a:extLst>
              <a:ext uri="{FF2B5EF4-FFF2-40B4-BE49-F238E27FC236}">
                <a16:creationId xmlns:a16="http://schemas.microsoft.com/office/drawing/2014/main" id="{4DE92B18-4454-8C4E-9B2C-25B8F2A7D41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69063" y="4364038"/>
            <a:ext cx="4587875" cy="3441700"/>
          </a:xfrm>
          <a:ln/>
        </p:spPr>
      </p:sp>
      <p:sp>
        <p:nvSpPr>
          <p:cNvPr id="224259" name="Rectangle 3">
            <a:extLst>
              <a:ext uri="{FF2B5EF4-FFF2-40B4-BE49-F238E27FC236}">
                <a16:creationId xmlns:a16="http://schemas.microsoft.com/office/drawing/2014/main" id="{1E97D0EB-87A7-D748-8F37-855D26680B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90680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>
            <a:extLst>
              <a:ext uri="{FF2B5EF4-FFF2-40B4-BE49-F238E27FC236}">
                <a16:creationId xmlns:a16="http://schemas.microsoft.com/office/drawing/2014/main" id="{57EC7852-10E6-174C-99D2-FD1A21EBCB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69063" y="4364038"/>
            <a:ext cx="4587875" cy="3441700"/>
          </a:xfrm>
          <a:ln/>
        </p:spPr>
      </p:sp>
      <p:sp>
        <p:nvSpPr>
          <p:cNvPr id="240643" name="Rectangle 3">
            <a:extLst>
              <a:ext uri="{FF2B5EF4-FFF2-40B4-BE49-F238E27FC236}">
                <a16:creationId xmlns:a16="http://schemas.microsoft.com/office/drawing/2014/main" id="{2DFEB9EB-3CAD-A34D-B4C4-3EDE0DB76C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4066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1026">
            <a:extLst>
              <a:ext uri="{FF2B5EF4-FFF2-40B4-BE49-F238E27FC236}">
                <a16:creationId xmlns:a16="http://schemas.microsoft.com/office/drawing/2014/main" id="{5472D290-4F60-7743-B764-9813AEF188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69063" y="4364038"/>
            <a:ext cx="4587875" cy="34417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03779" name="Rectangle 1027">
            <a:extLst>
              <a:ext uri="{FF2B5EF4-FFF2-40B4-BE49-F238E27FC236}">
                <a16:creationId xmlns:a16="http://schemas.microsoft.com/office/drawing/2014/main" id="{575CBE1E-7FA4-7E4E-8C96-7DA1EEE4B3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62187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1026">
            <a:extLst>
              <a:ext uri="{FF2B5EF4-FFF2-40B4-BE49-F238E27FC236}">
                <a16:creationId xmlns:a16="http://schemas.microsoft.com/office/drawing/2014/main" id="{401E01C4-3BAB-0248-B1D3-5A1CB7CFD4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69063" y="4364038"/>
            <a:ext cx="4587875" cy="34417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0707" name="Rectangle 1027">
            <a:extLst>
              <a:ext uri="{FF2B5EF4-FFF2-40B4-BE49-F238E27FC236}">
                <a16:creationId xmlns:a16="http://schemas.microsoft.com/office/drawing/2014/main" id="{EA1319BC-AB43-3D43-8BBE-18C0E4E08D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9584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1026">
            <a:extLst>
              <a:ext uri="{FF2B5EF4-FFF2-40B4-BE49-F238E27FC236}">
                <a16:creationId xmlns:a16="http://schemas.microsoft.com/office/drawing/2014/main" id="{401E01C4-3BAB-0248-B1D3-5A1CB7CFD4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69063" y="4364038"/>
            <a:ext cx="4587875" cy="34417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0707" name="Rectangle 1027">
            <a:extLst>
              <a:ext uri="{FF2B5EF4-FFF2-40B4-BE49-F238E27FC236}">
                <a16:creationId xmlns:a16="http://schemas.microsoft.com/office/drawing/2014/main" id="{EA1319BC-AB43-3D43-8BBE-18C0E4E08D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2314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1026">
            <a:extLst>
              <a:ext uri="{FF2B5EF4-FFF2-40B4-BE49-F238E27FC236}">
                <a16:creationId xmlns:a16="http://schemas.microsoft.com/office/drawing/2014/main" id="{401E01C4-3BAB-0248-B1D3-5A1CB7CFD4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69063" y="4364038"/>
            <a:ext cx="4587875" cy="34417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0707" name="Rectangle 1027">
            <a:extLst>
              <a:ext uri="{FF2B5EF4-FFF2-40B4-BE49-F238E27FC236}">
                <a16:creationId xmlns:a16="http://schemas.microsoft.com/office/drawing/2014/main" id="{EA1319BC-AB43-3D43-8BBE-18C0E4E08D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32575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1026">
            <a:extLst>
              <a:ext uri="{FF2B5EF4-FFF2-40B4-BE49-F238E27FC236}">
                <a16:creationId xmlns:a16="http://schemas.microsoft.com/office/drawing/2014/main" id="{401E01C4-3BAB-0248-B1D3-5A1CB7CFD4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69063" y="4364038"/>
            <a:ext cx="4587875" cy="34417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0707" name="Rectangle 1027">
            <a:extLst>
              <a:ext uri="{FF2B5EF4-FFF2-40B4-BE49-F238E27FC236}">
                <a16:creationId xmlns:a16="http://schemas.microsoft.com/office/drawing/2014/main" id="{EA1319BC-AB43-3D43-8BBE-18C0E4E08D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54759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1026">
            <a:extLst>
              <a:ext uri="{FF2B5EF4-FFF2-40B4-BE49-F238E27FC236}">
                <a16:creationId xmlns:a16="http://schemas.microsoft.com/office/drawing/2014/main" id="{401E01C4-3BAB-0248-B1D3-5A1CB7CFD4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69063" y="4364038"/>
            <a:ext cx="4587875" cy="34417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0707" name="Rectangle 1027">
            <a:extLst>
              <a:ext uri="{FF2B5EF4-FFF2-40B4-BE49-F238E27FC236}">
                <a16:creationId xmlns:a16="http://schemas.microsoft.com/office/drawing/2014/main" id="{EA1319BC-AB43-3D43-8BBE-18C0E4E08D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22275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1026">
            <a:extLst>
              <a:ext uri="{FF2B5EF4-FFF2-40B4-BE49-F238E27FC236}">
                <a16:creationId xmlns:a16="http://schemas.microsoft.com/office/drawing/2014/main" id="{401E01C4-3BAB-0248-B1D3-5A1CB7CFD4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69063" y="4364038"/>
            <a:ext cx="4587875" cy="34417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0707" name="Rectangle 1027">
            <a:extLst>
              <a:ext uri="{FF2B5EF4-FFF2-40B4-BE49-F238E27FC236}">
                <a16:creationId xmlns:a16="http://schemas.microsoft.com/office/drawing/2014/main" id="{EA1319BC-AB43-3D43-8BBE-18C0E4E08D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8766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DE1FC8-3241-4A41-B5E6-DBDF4B8C0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C0B901C-0105-1249-BA5B-FD9D34A28311}" type="datetime1">
              <a:rPr lang="en-US" altLang="en-US"/>
              <a:pPr/>
              <a:t>2/10/19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1A83DD-56A2-1B40-952E-FF088A7C0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BFE3B-3B44-2B40-9D05-33CB5DF59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EBB0DF-0A22-0844-98B6-C956F2998D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7891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D4EBE-8DAF-DB42-B8F5-3E025B35E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1B99FC6-E279-4049-9F4E-3D612DCE9239}" type="datetime1">
              <a:rPr lang="en-US" altLang="en-US"/>
              <a:pPr/>
              <a:t>2/10/19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173924-5C7D-AA40-88EA-E97FDAE30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D3483C-D7B4-CF45-A2D7-997DA1B9D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BB3AB9-5737-874A-A63F-554A6D4EEF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61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64D9B9-00C2-9C41-B63B-59E7C0B86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6572C08-7476-B146-AF73-604EE8052B66}" type="datetime1">
              <a:rPr lang="en-US" altLang="en-US"/>
              <a:pPr/>
              <a:t>2/10/19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5E84F-CCB7-984C-8E51-03E113A24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824C3-1BB7-714B-A3DF-29E9B9133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0612A3-AB4F-0642-B786-FFF1F2511C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2943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603024-7D30-7945-9FA8-CD5580C9D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EE9AB85-82FA-3247-A3D5-93FF25561CC5}" type="datetime1">
              <a:rPr lang="en-US" altLang="en-US"/>
              <a:pPr/>
              <a:t>2/10/19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A5AC8-E5DB-654F-92C5-4F66990E4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EF476D-EF1B-DB42-A6AB-758688EFA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3936FB-EA68-FD4D-9DA1-248D228493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895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2883D0-DD71-204A-AF96-10CABF9CB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2F955F-B1AF-F249-9BE3-F1D49A06A257}" type="datetime1">
              <a:rPr lang="en-US" altLang="en-US"/>
              <a:pPr/>
              <a:t>2/10/19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CC4776-6256-5F46-8703-DB437D9A3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242B8-667D-904C-9C66-53AC01CA7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D46C61-9943-364D-90DF-D41B9F3F62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4054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12FD998-D271-0046-B269-425BC767A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BE97D8-62BF-A948-B718-95595A8FB221}" type="datetime1">
              <a:rPr lang="en-US" altLang="en-US"/>
              <a:pPr/>
              <a:t>2/10/19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0240470-988B-734C-86A8-206C00A1F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BC71325-2262-D34D-BDDB-72D451C0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69E5A5-AA13-9A45-A862-86C62D1F21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0735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B564C4B-65BD-974A-982D-65B197369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870BC11-6AA6-1947-878B-90CE9FBD2B72}" type="datetime1">
              <a:rPr lang="en-US" altLang="en-US"/>
              <a:pPr/>
              <a:t>2/10/19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6E4EAD5-BA9A-D746-86B5-C38FA35E5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EA540AA-9462-B746-86D4-A9D9CB96B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B3608D-6B23-6540-B180-5D14936F9B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3065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42482DD-7BE2-1242-A5C0-0B8EABE34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79450F6-BBE3-384F-A65D-760D247D0B35}" type="datetime1">
              <a:rPr lang="en-US" altLang="en-US"/>
              <a:pPr/>
              <a:t>2/10/19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4916532-62F9-C243-AD93-DB37E8D93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52E249D-2777-7B43-AA16-ECF81AAA7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07D64F-ADC4-5C40-AAB1-B090F992EC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4530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AF0AA15-28E0-4F43-812E-F91D07658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F299796-651D-E64C-AFE0-2B61750C3859}" type="datetime1">
              <a:rPr lang="en-US" altLang="en-US"/>
              <a:pPr/>
              <a:t>2/10/19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A38865B-C955-6342-9708-DF1B2C650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72D09C0-8815-8F4A-92B1-61DDAB275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A7040E-A7AC-5843-8B4C-F179BEB2A6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5401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C080C21-E509-6E41-B8E7-C2D8FFC57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4A998A-73D2-DD44-BD89-7EF0472962B5}" type="datetime1">
              <a:rPr lang="en-US" altLang="en-US"/>
              <a:pPr/>
              <a:t>2/10/19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763B964-4AC4-B14F-B78F-387D6D906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2172F1E-754B-D946-93CF-4F140C722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9B66BC-0EBC-3C48-A80B-2AA637218C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4315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8B74D12-9096-5E45-9DFE-D744775C3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A24D8BB-7A98-F843-BFD9-0565EBAEB94E}" type="datetime1">
              <a:rPr lang="en-US" altLang="en-US"/>
              <a:pPr/>
              <a:t>2/10/19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E3FCA0A-28B5-674C-BDC8-44E64F8D3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60413C3-37F6-A34F-91DB-8782E7897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15576F-7395-CD46-8128-95B51197C1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5682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49CDB3A5-9424-6545-95A1-BE73CD5D677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04123EB6-7B9A-F443-9B9F-A0814078EC3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17548A-63BB-454E-B795-E0E63600A3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A53A8D80-8861-6648-8642-448CBC4E9353}" type="datetime1">
              <a:rPr lang="en-US" altLang="en-US"/>
              <a:pPr/>
              <a:t>2/10/19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6B0439-52BD-9347-893C-1EFCF94F6E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E59507-7FE7-DB4D-BF3C-16B72B649E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4D16A1F3-51DB-734B-8A4E-E6890065257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udy Old Style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udy Old Style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udy Old Style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udy Old Style" charset="0"/>
          <a:ea typeface="ＭＳ Ｐゴシック" charset="-128"/>
          <a:cs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hyperlink" Target="https://www.goodhormonehealth.com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cbi.nlm.nih.gov/pubmed/28359097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hyperlink" Target="https://www.ncbi.nlm.nih.gov/pubmed/28359097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cbi.nlm.nih.gov/pubmed/27501721" TargetMode="External"/><Relationship Id="rId3" Type="http://schemas.openxmlformats.org/officeDocument/2006/relationships/hyperlink" Target="https://www.ncbi.nlm.nih.gov/pubmed/5350299" TargetMode="External"/><Relationship Id="rId7" Type="http://schemas.openxmlformats.org/officeDocument/2006/relationships/hyperlink" Target="https://www.ncbi.nlm.nih.gov/pubmed/24739309" TargetMode="External"/><Relationship Id="rId2" Type="http://schemas.openxmlformats.org/officeDocument/2006/relationships/hyperlink" Target="https://www.ncbi.nlm.nih.gov/pmc/articles/PMC3901884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cbi.nlm.nih.gov/pmc/articles/PMC4445839" TargetMode="External"/><Relationship Id="rId5" Type="http://schemas.openxmlformats.org/officeDocument/2006/relationships/hyperlink" Target="https://www.healio.com/endocrinology/reproduction-androgen-disorders/news/in-the-journals/%7b0f2f5b41-1789-44ee-ba5c-455e937aaef4%7d/depression-may-cause-nonclassical-hypogonadism" TargetMode="External"/><Relationship Id="rId10" Type="http://schemas.openxmlformats.org/officeDocument/2006/relationships/hyperlink" Target="https://www.ncbi.nlm.nih.gov/pubmed/22897402" TargetMode="External"/><Relationship Id="rId4" Type="http://schemas.openxmlformats.org/officeDocument/2006/relationships/hyperlink" Target="https://www.ncbi.nlm.nih.gov/pubmed/26477499" TargetMode="External"/><Relationship Id="rId9" Type="http://schemas.openxmlformats.org/officeDocument/2006/relationships/hyperlink" Target="https://www.ncbi.nlm.nih.gov/pmc/articles/PMC3921848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ncbi.nlm.nih.gov/pubmed/28359097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reference.medscape.com/drug/depo-testosterone-aveed-342795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ubmed/23482592" TargetMode="External"/><Relationship Id="rId2" Type="http://schemas.openxmlformats.org/officeDocument/2006/relationships/hyperlink" Target="https://www.ncbi.nlm.nih.gov/pubmed/20173018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ncbi.nlm.nih.gov/pubmed/23425925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2.e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esearchgate.net/publication/274696438_Effect_of_rehydration_on_hormonal_responses_to_heat_exposure_in_a_Finnish_sauna_bath" TargetMode="External"/><Relationship Id="rId3" Type="http://schemas.openxmlformats.org/officeDocument/2006/relationships/hyperlink" Target="https://www.ncbi.nlm.nih.gov/pubmed/23472458" TargetMode="External"/><Relationship Id="rId7" Type="http://schemas.openxmlformats.org/officeDocument/2006/relationships/hyperlink" Target="https://www.ncbi.nlm.nih.gov/pubmed/28301147/" TargetMode="External"/><Relationship Id="rId2" Type="http://schemas.openxmlformats.org/officeDocument/2006/relationships/hyperlink" Target="https://www.ncbi.nlm.nih.gov/pubmed/6538617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ciencedirect.com/science/article/abs/pii/0031938492904539" TargetMode="External"/><Relationship Id="rId11" Type="http://schemas.openxmlformats.org/officeDocument/2006/relationships/hyperlink" Target="https://www.ncbi.nlm.nih.gov/pubmed/30621925" TargetMode="External"/><Relationship Id="rId5" Type="http://schemas.openxmlformats.org/officeDocument/2006/relationships/hyperlink" Target="https://www.ncbi.nlm.nih.gov/pubmed/21058750/" TargetMode="External"/><Relationship Id="rId10" Type="http://schemas.openxmlformats.org/officeDocument/2006/relationships/hyperlink" Target="https://www.ncbi.nlm.nih.gov/pubmed/23334615" TargetMode="External"/><Relationship Id="rId4" Type="http://schemas.openxmlformats.org/officeDocument/2006/relationships/hyperlink" Target="https://www.ncbi.nlm.nih.gov/pubmed/2686332" TargetMode="External"/><Relationship Id="rId9" Type="http://schemas.openxmlformats.org/officeDocument/2006/relationships/hyperlink" Target="https://www.ncbi.nlm.nih.gov/pubmed/30102388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ndocrine-abstracts.org/ea/0028/ea0028p313" TargetMode="External"/><Relationship Id="rId3" Type="http://schemas.openxmlformats.org/officeDocument/2006/relationships/hyperlink" Target="https://www.ncbi.nlm.nih.gov/pubmed/28938446" TargetMode="External"/><Relationship Id="rId7" Type="http://schemas.openxmlformats.org/officeDocument/2006/relationships/hyperlink" Target="https://www.ncbi.nlm.nih.gov/pubmed/30360442" TargetMode="External"/><Relationship Id="rId2" Type="http://schemas.openxmlformats.org/officeDocument/2006/relationships/hyperlink" Target="https://www.ncbi.nlm.nih.gov/pubmed/21154195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cbi.nlm.nih.gov/pubmed/24371462" TargetMode="External"/><Relationship Id="rId11" Type="http://schemas.openxmlformats.org/officeDocument/2006/relationships/hyperlink" Target="https://www.ncbi.nlm.nih.gov/pubmed/25459948" TargetMode="External"/><Relationship Id="rId5" Type="http://schemas.openxmlformats.org/officeDocument/2006/relationships/hyperlink" Target="https://www.ncbi.nlm.nih.gov/pmc/articles/PMC3958794" TargetMode="External"/><Relationship Id="rId10" Type="http://schemas.openxmlformats.org/officeDocument/2006/relationships/hyperlink" Target="https://www.ncbi.nlm.nih.gov/pubmed/20141584" TargetMode="External"/><Relationship Id="rId4" Type="http://schemas.openxmlformats.org/officeDocument/2006/relationships/hyperlink" Target="https://pdfs.semanticscholar.org/27ca/2b845e2b2d92c1d95a5702396879f43487d1.pdf" TargetMode="External"/><Relationship Id="rId9" Type="http://schemas.openxmlformats.org/officeDocument/2006/relationships/hyperlink" Target="https://www.ncbi.nlm.nih.gov/pubmed/11481410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ubmed/22458540" TargetMode="External"/><Relationship Id="rId2" Type="http://schemas.openxmlformats.org/officeDocument/2006/relationships/hyperlink" Target="https://www.ncbi.nlm.nih.gov/pubmed/30522888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ncbi.nlm.nih.gov/pubmed/22044663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dhormonehealth.com/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hyperlink" Target="https://www.shiramillermd.com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ar/folders/qv/193zj2l13130sj9zb5mstkhr0000gn/T/com.microsoft.Word/WebArchiveCopyPasteTempFiles/resized_265x334_Clomid_Testosterone_Alternative_David50knee.jpg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ar/folders/qv/193zj2l13130sj9zb5mstkhr0000gn/T/com.microsoft.Word/WebArchiveCopyPasteTempFiles/2Q==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ar/folders/qv/193zj2l13130sj9zb5mstkhr0000gn/T/com.microsoft.Word/WebArchiveCopyPasteTempFiles/2Q==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8D80065-9F0F-ED4C-8719-8C34F40586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28" y="266809"/>
            <a:ext cx="2107801" cy="210780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0DA311E-3EBD-5A4D-B08F-28022EA1D5E6}"/>
              </a:ext>
            </a:extLst>
          </p:cNvPr>
          <p:cNvSpPr txBox="1">
            <a:spLocks/>
          </p:cNvSpPr>
          <p:nvPr/>
        </p:nvSpPr>
        <p:spPr bwMode="auto">
          <a:xfrm>
            <a:off x="638792" y="2506428"/>
            <a:ext cx="7726995" cy="2476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udy Old Style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udy Old Style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udy Old Style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udy Old Style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dirty="0"/>
              <a:t>New and Traditional Treatments for Male Hypogonadism</a:t>
            </a:r>
          </a:p>
          <a:p>
            <a:r>
              <a:rPr lang="en-US" sz="3600" b="1" dirty="0">
                <a:solidFill>
                  <a:srgbClr val="0099FF"/>
                </a:solidFill>
              </a:rPr>
              <a:t>Theodore Friedman, MD, PhD  </a:t>
            </a:r>
          </a:p>
          <a:p>
            <a:r>
              <a:rPr lang="en-US" sz="3600" b="1" dirty="0">
                <a:solidFill>
                  <a:srgbClr val="0099FF"/>
                </a:solidFill>
              </a:rPr>
              <a:t>and Shira Miller, MD 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5F9C652F-5F8F-0E4B-96A7-12A4B47BC077}"/>
              </a:ext>
            </a:extLst>
          </p:cNvPr>
          <p:cNvSpPr txBox="1">
            <a:spLocks/>
          </p:cNvSpPr>
          <p:nvPr/>
        </p:nvSpPr>
        <p:spPr bwMode="auto">
          <a:xfrm>
            <a:off x="418830" y="5115089"/>
            <a:ext cx="8160966" cy="621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 err="1">
                <a:solidFill>
                  <a:schemeClr val="tx1"/>
                </a:solidFill>
                <a:ea typeface="ＭＳ Ｐゴシック" panose="020B0600070205080204" pitchFamily="34" charset="-128"/>
              </a:rPr>
              <a:t>GoodHormoneHealth</a:t>
            </a:r>
            <a:r>
              <a:rPr lang="en-US" altLang="en-US" dirty="0">
                <a:solidFill>
                  <a:schemeClr val="tx1"/>
                </a:solidFill>
                <a:ea typeface="ＭＳ Ｐゴシック" panose="020B0600070205080204" pitchFamily="34" charset="-128"/>
              </a:rPr>
              <a:t> Webinar</a:t>
            </a:r>
          </a:p>
          <a:p>
            <a:r>
              <a:rPr lang="en-US" altLang="en-US" sz="24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February  10, 2019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DE6F66-1A86-4344-9B91-66036796B29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980" y="571609"/>
            <a:ext cx="1510665" cy="1307465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1C306867-6709-3448-B624-09F7A2A65EE3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036910" y="813362"/>
            <a:ext cx="1162197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8" name="Picture 4" descr="HealthFlex">
            <a:hlinkClick r:id="rId4"/>
            <a:extLst>
              <a:ext uri="{FF2B5EF4-FFF2-40B4-BE49-F238E27FC236}">
                <a16:creationId xmlns:a16="http://schemas.microsoft.com/office/drawing/2014/main" id="{D70E4E51-6A21-DE47-A477-EE4367148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730" y="6030068"/>
            <a:ext cx="4757338" cy="75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031BFA-9BBF-C443-A549-6682390973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3559" y="5737006"/>
            <a:ext cx="833937" cy="1028700"/>
          </a:xfrm>
          <a:prstGeom prst="rect">
            <a:avLst/>
          </a:prstGeom>
        </p:spPr>
      </p:pic>
      <p:pic>
        <p:nvPicPr>
          <p:cNvPr id="4" name="Picture 3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8D6CA421-0ACD-4DDA-8F49-E19FDEED99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5444" y="326228"/>
            <a:ext cx="2186042" cy="204838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>
            <a:extLst>
              <a:ext uri="{FF2B5EF4-FFF2-40B4-BE49-F238E27FC236}">
                <a16:creationId xmlns:a16="http://schemas.microsoft.com/office/drawing/2014/main" id="{A5B9DB83-F1EB-C441-B8F6-8E289E8F99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67591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0070C0"/>
                </a:solidFill>
                <a:cs typeface="+mj-cs"/>
              </a:rPr>
              <a:t>Causes of Secondary Hypogonadism</a:t>
            </a:r>
          </a:p>
        </p:txBody>
      </p:sp>
      <p:sp>
        <p:nvSpPr>
          <p:cNvPr id="151555" name="Rectangle 3">
            <a:extLst>
              <a:ext uri="{FF2B5EF4-FFF2-40B4-BE49-F238E27FC236}">
                <a16:creationId xmlns:a16="http://schemas.microsoft.com/office/drawing/2014/main" id="{DF0C8557-3415-0D4E-B006-A793353DBB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50819" y="1891145"/>
            <a:ext cx="6650182" cy="3356264"/>
          </a:xfrm>
        </p:spPr>
        <p:txBody>
          <a:bodyPr/>
          <a:lstStyle/>
          <a:p>
            <a:pPr>
              <a:defRPr/>
            </a:pPr>
            <a:r>
              <a:rPr lang="en-US" dirty="0">
                <a:cs typeface="+mn-cs"/>
              </a:rPr>
              <a:t>Anywhere along the hypothalamic-stalk-pituitary axis</a:t>
            </a:r>
          </a:p>
          <a:p>
            <a:pPr>
              <a:defRPr/>
            </a:pPr>
            <a:r>
              <a:rPr lang="en-US" dirty="0">
                <a:cs typeface="+mn-cs"/>
              </a:rPr>
              <a:t>25% of male patients with microadenomas had secondary hypogonadism (Yuen, et al. Clinical Endocrinology 69:292-298, 2008)</a:t>
            </a:r>
          </a:p>
          <a:p>
            <a:pPr>
              <a:buFontTx/>
              <a:buNone/>
              <a:defRPr/>
            </a:pPr>
            <a:r>
              <a:rPr lang="en-US" dirty="0"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306339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5A6890-8B49-4AAA-BED1-9C66732DA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www.shiramillermd.com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B27F5868-E989-4B8B-9E8F-817E06138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377" y="644891"/>
            <a:ext cx="7590018" cy="807907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Functional Hypogonadism:</a:t>
            </a:r>
            <a:br>
              <a:rPr lang="en-US" b="1" dirty="0">
                <a:solidFill>
                  <a:srgbClr val="0070C0"/>
                </a:solidFill>
              </a:rPr>
            </a:br>
            <a:r>
              <a:rPr lang="en-US" b="1" dirty="0">
                <a:solidFill>
                  <a:srgbClr val="0070C0"/>
                </a:solidFill>
              </a:rPr>
              <a:t>Intact HPT Axis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6BE0E2-91F5-4175-A656-13DBC93D0468}"/>
              </a:ext>
            </a:extLst>
          </p:cNvPr>
          <p:cNvSpPr txBox="1"/>
          <p:nvPr/>
        </p:nvSpPr>
        <p:spPr>
          <a:xfrm>
            <a:off x="1467292" y="1810574"/>
            <a:ext cx="6826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u="sng" dirty="0">
                <a:hlinkClick r:id="rId2" tooltip="The Journal of clinical endocrinology and metabolism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 Clin Endocrinol Metab.</a:t>
            </a:r>
            <a:r>
              <a:rPr lang="pt-BR" sz="1400" dirty="0"/>
              <a:t> 2017 Mar 1;102(3):1067-1075. doi: 10.1210/jc.2016-3580.</a:t>
            </a:r>
          </a:p>
          <a:p>
            <a:r>
              <a:rPr lang="en-US" sz="1400" dirty="0">
                <a:solidFill>
                  <a:srgbClr val="0099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https://www.ncbi.nlm.nih.gov/pubmed/28359097</a:t>
            </a:r>
            <a:r>
              <a:rPr lang="en-US" sz="1400" dirty="0">
                <a:solidFill>
                  <a:srgbClr val="0099FF"/>
                </a:solidFill>
              </a:rPr>
              <a:t> 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2DCA989-77D8-47F0-8FD2-81D55B83C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3753" y="2512682"/>
            <a:ext cx="6496493" cy="3485892"/>
          </a:xfrm>
        </p:spPr>
        <p:txBody>
          <a:bodyPr/>
          <a:lstStyle/>
          <a:p>
            <a:pPr>
              <a:defRPr/>
            </a:pPr>
            <a:r>
              <a:rPr lang="en-US" dirty="0"/>
              <a:t>Form of Secondary Hypogonadism</a:t>
            </a:r>
            <a:br>
              <a:rPr lang="en-US" dirty="0"/>
            </a:br>
            <a:r>
              <a:rPr lang="en-US" sz="2800" dirty="0"/>
              <a:t>(Inappropriately normal LH/FSH in the setting of low testosterone)</a:t>
            </a:r>
          </a:p>
          <a:p>
            <a:pPr>
              <a:defRPr/>
            </a:pPr>
            <a:r>
              <a:rPr lang="en-US" dirty="0"/>
              <a:t>Benefit/risk ratio lower than anatomic HPT-axis pathology</a:t>
            </a:r>
          </a:p>
          <a:p>
            <a:pPr>
              <a:defRPr/>
            </a:pPr>
            <a:r>
              <a:rPr lang="en-US" dirty="0"/>
              <a:t>Common 2.1-12.3%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5461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5A6890-8B49-4AAA-BED1-9C66732DA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www.shiramillermd.com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B27F5868-E989-4B8B-9E8F-817E06138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522" y="234083"/>
            <a:ext cx="7590018" cy="807907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Prevalence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6BE0E2-91F5-4175-A656-13DBC93D0468}"/>
              </a:ext>
            </a:extLst>
          </p:cNvPr>
          <p:cNvSpPr txBox="1"/>
          <p:nvPr/>
        </p:nvSpPr>
        <p:spPr>
          <a:xfrm>
            <a:off x="1318437" y="973692"/>
            <a:ext cx="6826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u="sng" dirty="0">
                <a:hlinkClick r:id="rId2" tooltip="The Journal of clinical endocrinology and metabolism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 Clin Endocrinol Metab.</a:t>
            </a:r>
            <a:r>
              <a:rPr lang="pt-BR" sz="1400" dirty="0"/>
              <a:t> 2017 Mar 1;102(3):1067-1075. doi: 10.1210/jc.2016-3580.</a:t>
            </a:r>
          </a:p>
          <a:p>
            <a:r>
              <a:rPr lang="en-US" sz="1400" dirty="0">
                <a:solidFill>
                  <a:srgbClr val="0099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https://www.ncbi.nlm.nih.gov/pubmed/28359097</a:t>
            </a:r>
            <a:r>
              <a:rPr lang="en-US" sz="1400" dirty="0">
                <a:solidFill>
                  <a:srgbClr val="0099FF"/>
                </a:solidFill>
              </a:rPr>
              <a:t> </a:t>
            </a:r>
          </a:p>
        </p:txBody>
      </p:sp>
      <p:pic>
        <p:nvPicPr>
          <p:cNvPr id="7" name="Content Placeholder 6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2A6D4F07-B748-43DC-B1C9-CA699B1978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29740" y="1793031"/>
            <a:ext cx="5684520" cy="4267200"/>
          </a:xfrm>
        </p:spPr>
      </p:pic>
    </p:spTree>
    <p:extLst>
      <p:ext uri="{BB962C8B-B14F-4D97-AF65-F5344CB8AC3E}">
        <p14:creationId xmlns:p14="http://schemas.microsoft.com/office/powerpoint/2010/main" val="40395173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>
            <a:extLst>
              <a:ext uri="{FF2B5EF4-FFF2-40B4-BE49-F238E27FC236}">
                <a16:creationId xmlns:a16="http://schemas.microsoft.com/office/drawing/2014/main" id="{A5B9DB83-F1EB-C441-B8F6-8E289E8F99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555192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0070C0"/>
                </a:solidFill>
                <a:cs typeface="+mj-cs"/>
              </a:rPr>
              <a:t>Traditional Causes of </a:t>
            </a:r>
            <a:br>
              <a:rPr lang="en-US" b="1" dirty="0">
                <a:solidFill>
                  <a:srgbClr val="0070C0"/>
                </a:solidFill>
                <a:cs typeface="+mj-cs"/>
              </a:rPr>
            </a:br>
            <a:r>
              <a:rPr lang="en-US" b="1" dirty="0">
                <a:solidFill>
                  <a:srgbClr val="0070C0"/>
                </a:solidFill>
                <a:cs typeface="+mj-cs"/>
              </a:rPr>
              <a:t>Functional Hypogonadism</a:t>
            </a:r>
          </a:p>
        </p:txBody>
      </p:sp>
      <p:sp>
        <p:nvSpPr>
          <p:cNvPr id="151555" name="Rectangle 3">
            <a:extLst>
              <a:ext uri="{FF2B5EF4-FFF2-40B4-BE49-F238E27FC236}">
                <a16:creationId xmlns:a16="http://schemas.microsoft.com/office/drawing/2014/main" id="{DF0C8557-3415-0D4E-B006-A793353DBB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71701" y="2156834"/>
            <a:ext cx="4436918" cy="4187537"/>
          </a:xfrm>
        </p:spPr>
        <p:txBody>
          <a:bodyPr/>
          <a:lstStyle/>
          <a:p>
            <a:pPr>
              <a:defRPr/>
            </a:pPr>
            <a:r>
              <a:rPr lang="en-US" sz="2400" dirty="0">
                <a:cs typeface="+mn-cs"/>
              </a:rPr>
              <a:t>Aging</a:t>
            </a:r>
          </a:p>
          <a:p>
            <a:pPr>
              <a:defRPr/>
            </a:pPr>
            <a:r>
              <a:rPr lang="en-US" sz="2400" dirty="0">
                <a:cs typeface="+mn-cs"/>
              </a:rPr>
              <a:t>Obesity</a:t>
            </a:r>
          </a:p>
          <a:p>
            <a:pPr>
              <a:defRPr/>
            </a:pPr>
            <a:r>
              <a:rPr lang="en-US" sz="2400" dirty="0">
                <a:cs typeface="+mn-cs"/>
              </a:rPr>
              <a:t>Diabetes</a:t>
            </a:r>
          </a:p>
          <a:p>
            <a:pPr>
              <a:defRPr/>
            </a:pPr>
            <a:r>
              <a:rPr lang="en-US" sz="2400" dirty="0">
                <a:cs typeface="+mn-cs"/>
              </a:rPr>
              <a:t>Opioids</a:t>
            </a:r>
          </a:p>
          <a:p>
            <a:pPr>
              <a:defRPr/>
            </a:pPr>
            <a:r>
              <a:rPr lang="en-US" sz="2400" dirty="0">
                <a:cs typeface="+mn-cs"/>
              </a:rPr>
              <a:t>Marijuana</a:t>
            </a:r>
          </a:p>
          <a:p>
            <a:pPr>
              <a:defRPr/>
            </a:pPr>
            <a:r>
              <a:rPr lang="en-US" sz="2400" dirty="0">
                <a:cs typeface="+mn-cs"/>
              </a:rPr>
              <a:t>Post-finasteride</a:t>
            </a:r>
          </a:p>
          <a:p>
            <a:pPr>
              <a:defRPr/>
            </a:pPr>
            <a:r>
              <a:rPr lang="en-US" sz="2400" dirty="0">
                <a:solidFill>
                  <a:srgbClr val="191B0E"/>
                </a:solidFill>
              </a:rPr>
              <a:t>Glucocorticoids</a:t>
            </a:r>
          </a:p>
          <a:p>
            <a:pPr>
              <a:defRPr/>
            </a:pPr>
            <a:r>
              <a:rPr lang="en-US" sz="2400" dirty="0">
                <a:solidFill>
                  <a:srgbClr val="191B0E"/>
                </a:solidFill>
              </a:rPr>
              <a:t>Exogenous Anabolic Steroids</a:t>
            </a:r>
          </a:p>
          <a:p>
            <a:pPr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54105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5A6890-8B49-4AAA-BED1-9C66732DA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www.shiramillermd.com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B27F5868-E989-4B8B-9E8F-817E06138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522" y="234083"/>
            <a:ext cx="7590018" cy="807907"/>
          </a:xfrm>
        </p:spPr>
        <p:txBody>
          <a:bodyPr/>
          <a:lstStyle/>
          <a:p>
            <a:r>
              <a:rPr lang="en-US" sz="4000" b="1" dirty="0">
                <a:solidFill>
                  <a:srgbClr val="0070C0"/>
                </a:solidFill>
              </a:rPr>
              <a:t>Other Possible Causes of Functional Hypogonadism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25F8A-FC52-4F84-8867-E9214C29D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1695450"/>
            <a:ext cx="6276975" cy="4525963"/>
          </a:xfrm>
        </p:spPr>
        <p:txBody>
          <a:bodyPr/>
          <a:lstStyle/>
          <a:p>
            <a:r>
              <a:rPr lang="en-US" sz="1800" dirty="0"/>
              <a:t>Endocrine Disruptors (POPS)</a:t>
            </a:r>
            <a:br>
              <a:rPr lang="en-US" sz="1800" dirty="0"/>
            </a:br>
            <a:r>
              <a:rPr lang="en-US" sz="1400" dirty="0">
                <a:solidFill>
                  <a:srgbClr val="0099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https://www.ncbi.nlm.nih.gov/pmc/articles/PMC3901884/</a:t>
            </a:r>
            <a:r>
              <a:rPr lang="en-US" sz="1400" dirty="0">
                <a:solidFill>
                  <a:srgbClr val="0099FF"/>
                </a:solidFill>
              </a:rPr>
              <a:t> </a:t>
            </a:r>
          </a:p>
          <a:p>
            <a:r>
              <a:rPr lang="en-US" sz="1800" dirty="0"/>
              <a:t>Stress</a:t>
            </a:r>
            <a:br>
              <a:rPr lang="en-US" sz="1800" dirty="0"/>
            </a:br>
            <a:r>
              <a:rPr lang="en-US" sz="1400" dirty="0">
                <a:solidFill>
                  <a:srgbClr val="0099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https://www.ncbi.nlm.nih.gov/pubmed/5350299</a:t>
            </a:r>
            <a:br>
              <a:rPr lang="en-US" sz="1400" dirty="0"/>
            </a:br>
            <a:r>
              <a:rPr lang="en-US" sz="1400" dirty="0">
                <a:solidFill>
                  <a:srgbClr val="0099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https://www.ncbi.nlm.nih.gov/pubmed/26477499</a:t>
            </a:r>
            <a:r>
              <a:rPr lang="en-US" sz="1400" dirty="0"/>
              <a:t> </a:t>
            </a:r>
          </a:p>
          <a:p>
            <a:r>
              <a:rPr lang="en-US" sz="1800" dirty="0"/>
              <a:t>Depression</a:t>
            </a:r>
            <a:br>
              <a:rPr lang="en-US" sz="1800" dirty="0"/>
            </a:br>
            <a:r>
              <a:rPr lang="en-US" sz="1400" dirty="0">
                <a:solidFill>
                  <a:srgbClr val="0099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https://www.healio.com/endocrinology/reproduction-androgen-disorders/news/in-the-journals/%7B0f2f5b41-1789-44ee-ba5c-455e937aaef4%7D/depression-may-cause-nonclassical-hypogonadism</a:t>
            </a:r>
            <a:endParaRPr lang="en-US" sz="1400" dirty="0">
              <a:solidFill>
                <a:srgbClr val="0099FF"/>
              </a:solidFill>
            </a:endParaRPr>
          </a:p>
          <a:p>
            <a:r>
              <a:rPr lang="en-US" sz="1800" dirty="0"/>
              <a:t>Disturbed sleep/sleep deprivation</a:t>
            </a:r>
            <a:br>
              <a:rPr lang="en-US" sz="1800" dirty="0"/>
            </a:br>
            <a:r>
              <a:rPr lang="en-US" sz="1400" dirty="0">
                <a:solidFill>
                  <a:srgbClr val="0099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https://www.ncbi.nlm.nih.gov/pmc/articles/PMC4445839</a:t>
            </a:r>
            <a:r>
              <a:rPr lang="en-US" sz="1400" dirty="0">
                <a:solidFill>
                  <a:srgbClr val="0099FF"/>
                </a:solidFill>
              </a:rPr>
              <a:t> </a:t>
            </a:r>
            <a:br>
              <a:rPr lang="en-US" sz="1400" dirty="0">
                <a:solidFill>
                  <a:srgbClr val="0099FF"/>
                </a:solidFill>
              </a:rPr>
            </a:br>
            <a:r>
              <a:rPr lang="en-US" sz="1400" dirty="0">
                <a:solidFill>
                  <a:srgbClr val="0099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https://www.ncbi.nlm.nih.gov/pubmed/24739309</a:t>
            </a:r>
            <a:r>
              <a:rPr lang="en-US" sz="1400" dirty="0">
                <a:solidFill>
                  <a:srgbClr val="0099FF"/>
                </a:solidFill>
              </a:rPr>
              <a:t> </a:t>
            </a:r>
          </a:p>
          <a:p>
            <a:r>
              <a:rPr lang="en-US" sz="1800" dirty="0"/>
              <a:t>Sedentary Lifestyle</a:t>
            </a:r>
            <a:br>
              <a:rPr lang="en-US" sz="1800" dirty="0"/>
            </a:br>
            <a:r>
              <a:rPr lang="en-US" sz="1400" dirty="0">
                <a:solidFill>
                  <a:srgbClr val="0099FF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https://www.ncbi.nlm.nih.gov/pubmed/27501721</a:t>
            </a:r>
            <a:r>
              <a:rPr lang="en-US" sz="1400" dirty="0">
                <a:solidFill>
                  <a:srgbClr val="0099FF"/>
                </a:solidFill>
              </a:rPr>
              <a:t> </a:t>
            </a:r>
          </a:p>
          <a:p>
            <a:r>
              <a:rPr lang="en-US" sz="1800" dirty="0"/>
              <a:t>Cell phone usage</a:t>
            </a:r>
            <a:br>
              <a:rPr lang="en-US" sz="1800" dirty="0"/>
            </a:br>
            <a:r>
              <a:rPr lang="en-US" sz="1400" dirty="0">
                <a:solidFill>
                  <a:srgbClr val="0099FF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https://www.ncbi.nlm.nih.gov/pmc/articles/PMC3921848</a:t>
            </a:r>
            <a:r>
              <a:rPr lang="en-US" sz="1400" dirty="0">
                <a:solidFill>
                  <a:srgbClr val="0099FF"/>
                </a:solidFill>
              </a:rPr>
              <a:t> </a:t>
            </a:r>
            <a:br>
              <a:rPr lang="en-US" sz="1400" dirty="0">
                <a:solidFill>
                  <a:srgbClr val="0099FF"/>
                </a:solidFill>
              </a:rPr>
            </a:br>
            <a:r>
              <a:rPr lang="en-US" sz="1400" dirty="0">
                <a:solidFill>
                  <a:srgbClr val="0099FF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https://www.ncbi.nlm.nih.gov/pubmed/22897402</a:t>
            </a:r>
            <a:endParaRPr lang="en-US" sz="1400" dirty="0">
              <a:solidFill>
                <a:srgbClr val="0099FF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001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>
            <a:extLst>
              <a:ext uri="{FF2B5EF4-FFF2-40B4-BE49-F238E27FC236}">
                <a16:creationId xmlns:a16="http://schemas.microsoft.com/office/drawing/2014/main" id="{A5B9DB83-F1EB-C441-B8F6-8E289E8F99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0070C0"/>
                </a:solidFill>
                <a:cs typeface="+mj-cs"/>
              </a:rPr>
              <a:t>Circadian Rhythm of Testosterone</a:t>
            </a:r>
          </a:p>
        </p:txBody>
      </p:sp>
      <p:sp>
        <p:nvSpPr>
          <p:cNvPr id="151555" name="Rectangle 3">
            <a:extLst>
              <a:ext uri="{FF2B5EF4-FFF2-40B4-BE49-F238E27FC236}">
                <a16:creationId xmlns:a16="http://schemas.microsoft.com/office/drawing/2014/main" id="{DF0C8557-3415-0D4E-B006-A793353DBB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80646" y="846138"/>
            <a:ext cx="8229600" cy="4525963"/>
          </a:xfrm>
        </p:spPr>
        <p:txBody>
          <a:bodyPr/>
          <a:lstStyle/>
          <a:p>
            <a:pPr marL="0" indent="0">
              <a:buNone/>
              <a:defRPr/>
            </a:pPr>
            <a:endParaRPr lang="en-US" dirty="0">
              <a:cs typeface="+mn-cs"/>
            </a:endParaRPr>
          </a:p>
          <a:p>
            <a:pPr marL="0" indent="0">
              <a:buNone/>
              <a:defRPr/>
            </a:pPr>
            <a:endParaRPr lang="en-US" dirty="0">
              <a:cs typeface="+mn-cs"/>
            </a:endParaRPr>
          </a:p>
          <a:p>
            <a:pPr marL="0" indent="0">
              <a:buNone/>
              <a:defRPr/>
            </a:pPr>
            <a:endParaRPr lang="en-US" dirty="0">
              <a:cs typeface="+mn-cs"/>
            </a:endParaRPr>
          </a:p>
          <a:p>
            <a:pPr marL="0" indent="0">
              <a:buNone/>
              <a:defRPr/>
            </a:pPr>
            <a:endParaRPr lang="en-US" dirty="0">
              <a:cs typeface="+mn-cs"/>
            </a:endParaRPr>
          </a:p>
          <a:p>
            <a:pPr marL="0" indent="0">
              <a:buNone/>
              <a:defRPr/>
            </a:pPr>
            <a:endParaRPr lang="en-US" dirty="0">
              <a:cs typeface="+mn-cs"/>
            </a:endParaRPr>
          </a:p>
          <a:p>
            <a:pPr marL="0" indent="0">
              <a:buNone/>
              <a:defRPr/>
            </a:pPr>
            <a:br>
              <a:rPr lang="en-US" dirty="0">
                <a:cs typeface="+mn-cs"/>
              </a:rPr>
            </a:br>
            <a:endParaRPr lang="en-US" dirty="0">
              <a:cs typeface="+mn-cs"/>
            </a:endParaRPr>
          </a:p>
          <a:p>
            <a:pPr>
              <a:defRPr/>
            </a:pPr>
            <a:r>
              <a:rPr lang="en-US" sz="2400" dirty="0"/>
              <a:t>Testosterone is highest between 6 and 8 AM and declines throughout the day.</a:t>
            </a:r>
          </a:p>
          <a:p>
            <a:pPr>
              <a:defRPr/>
            </a:pPr>
            <a:r>
              <a:rPr lang="en-US" sz="2400" dirty="0">
                <a:cs typeface="+mn-cs"/>
              </a:rPr>
              <a:t>If testing for hypogonadism, you need to get your blood drawn at about 8 AM, otherwise it will be falsely low.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DC1661-BBB5-ED49-86AF-1EEA36C3E8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8807" y="1525709"/>
            <a:ext cx="5134893" cy="288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6834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>
            <a:extLst>
              <a:ext uri="{FF2B5EF4-FFF2-40B4-BE49-F238E27FC236}">
                <a16:creationId xmlns:a16="http://schemas.microsoft.com/office/drawing/2014/main" id="{A5B9DB83-F1EB-C441-B8F6-8E289E8F99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581890"/>
            <a:ext cx="7949045" cy="835747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0070C0"/>
                </a:solidFill>
                <a:cs typeface="+mj-cs"/>
              </a:rPr>
              <a:t>Sex-Hormone Binding Globulin (SHBG)</a:t>
            </a:r>
          </a:p>
        </p:txBody>
      </p:sp>
      <p:sp>
        <p:nvSpPr>
          <p:cNvPr id="151555" name="Rectangle 3">
            <a:extLst>
              <a:ext uri="{FF2B5EF4-FFF2-40B4-BE49-F238E27FC236}">
                <a16:creationId xmlns:a16="http://schemas.microsoft.com/office/drawing/2014/main" id="{DF0C8557-3415-0D4E-B006-A793353DBB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05344" y="2067790"/>
            <a:ext cx="6348847" cy="4420095"/>
          </a:xfrm>
        </p:spPr>
        <p:txBody>
          <a:bodyPr/>
          <a:lstStyle/>
          <a:p>
            <a:pPr>
              <a:defRPr/>
            </a:pPr>
            <a:r>
              <a:rPr lang="en-US" sz="2800" dirty="0">
                <a:cs typeface="+mn-cs"/>
              </a:rPr>
              <a:t>Binds to testosterone</a:t>
            </a:r>
          </a:p>
          <a:p>
            <a:pPr>
              <a:defRPr/>
            </a:pPr>
            <a:r>
              <a:rPr lang="en-US" sz="2800" dirty="0">
                <a:solidFill>
                  <a:srgbClr val="191B0E"/>
                </a:solidFill>
                <a:cs typeface="+mn-cs"/>
              </a:rPr>
              <a:t>Only the free testosterone form is active</a:t>
            </a:r>
          </a:p>
          <a:p>
            <a:pPr>
              <a:defRPr/>
            </a:pPr>
            <a:r>
              <a:rPr lang="en-US" sz="2800" dirty="0">
                <a:solidFill>
                  <a:srgbClr val="191B0E"/>
                </a:solidFill>
                <a:cs typeface="+mn-cs"/>
              </a:rPr>
              <a:t>SHBG is low in obesity and diabetes/prediabetes</a:t>
            </a:r>
          </a:p>
          <a:p>
            <a:pPr>
              <a:defRPr/>
            </a:pPr>
            <a:r>
              <a:rPr lang="en-US" sz="2800" dirty="0">
                <a:solidFill>
                  <a:srgbClr val="191B0E"/>
                </a:solidFill>
                <a:cs typeface="+mn-cs"/>
              </a:rPr>
              <a:t>Men with obesity or </a:t>
            </a:r>
            <a:r>
              <a:rPr lang="en-US" sz="2800" dirty="0">
                <a:solidFill>
                  <a:srgbClr val="191B0E"/>
                </a:solidFill>
              </a:rPr>
              <a:t>diabetes/prediabetes have low SHBG and low total testosterone, but normal free testosterone.</a:t>
            </a:r>
          </a:p>
          <a:p>
            <a:pPr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75605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>
            <a:extLst>
              <a:ext uri="{FF2B5EF4-FFF2-40B4-BE49-F238E27FC236}">
                <a16:creationId xmlns:a16="http://schemas.microsoft.com/office/drawing/2014/main" id="{A5B9DB83-F1EB-C441-B8F6-8E289E8F99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198" y="19272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0070C0"/>
                </a:solidFill>
                <a:cs typeface="+mj-cs"/>
              </a:rPr>
              <a:t>How to Diagnose Male Hypogonadism</a:t>
            </a:r>
          </a:p>
        </p:txBody>
      </p:sp>
      <p:sp>
        <p:nvSpPr>
          <p:cNvPr id="151555" name="Rectangle 3">
            <a:extLst>
              <a:ext uri="{FF2B5EF4-FFF2-40B4-BE49-F238E27FC236}">
                <a16:creationId xmlns:a16="http://schemas.microsoft.com/office/drawing/2014/main" id="{DF0C8557-3415-0D4E-B006-A793353DBB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13108" y="1014684"/>
            <a:ext cx="7717781" cy="3740728"/>
          </a:xfrm>
        </p:spPr>
        <p:txBody>
          <a:bodyPr/>
          <a:lstStyle/>
          <a:p>
            <a:pPr marL="0" indent="0">
              <a:buNone/>
              <a:defRPr/>
            </a:pPr>
            <a:endParaRPr lang="en-US" dirty="0">
              <a:cs typeface="+mn-cs"/>
            </a:endParaRPr>
          </a:p>
          <a:p>
            <a:pPr>
              <a:defRPr/>
            </a:pPr>
            <a:r>
              <a:rPr lang="en-US" sz="2800" dirty="0"/>
              <a:t>Measure free and total testosterone around 8 AM on two occasions.</a:t>
            </a:r>
          </a:p>
          <a:p>
            <a:pPr>
              <a:defRPr/>
            </a:pPr>
            <a:r>
              <a:rPr lang="en-US" sz="2800" dirty="0"/>
              <a:t>Cannot make the diagnosis on afternoon samples</a:t>
            </a:r>
          </a:p>
          <a:p>
            <a:pPr>
              <a:defRPr/>
            </a:pPr>
            <a:r>
              <a:rPr lang="en-US" sz="2800" dirty="0">
                <a:cs typeface="+mn-cs"/>
              </a:rPr>
              <a:t>If both draws for </a:t>
            </a:r>
            <a:r>
              <a:rPr lang="en-US" sz="2800" dirty="0"/>
              <a:t>free and total testosterone</a:t>
            </a:r>
            <a:r>
              <a:rPr lang="en-US" sz="2800" dirty="0">
                <a:cs typeface="+mn-cs"/>
              </a:rPr>
              <a:t> are below the normal range, male hypogonadism is likely.</a:t>
            </a:r>
          </a:p>
          <a:p>
            <a:pPr>
              <a:defRPr/>
            </a:pPr>
            <a:r>
              <a:rPr lang="en-US" sz="2800" dirty="0">
                <a:cs typeface="+mn-cs"/>
              </a:rPr>
              <a:t>Anemia is usually seen in male hypogonadism, so I get a CBC and look for a low hemoglobin and hematocrit.</a:t>
            </a:r>
          </a:p>
          <a:p>
            <a:pPr>
              <a:defRPr/>
            </a:pPr>
            <a:r>
              <a:rPr lang="en-US" sz="2800" dirty="0"/>
              <a:t>Measure PSA, if above 4, probably don’t treat, or use in combination with finasteride.</a:t>
            </a:r>
          </a:p>
          <a:p>
            <a:pPr>
              <a:defRPr/>
            </a:pPr>
            <a:endParaRPr lang="en-US" sz="2800" dirty="0">
              <a:cs typeface="+mn-cs"/>
            </a:endParaRPr>
          </a:p>
          <a:p>
            <a:pPr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3520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>
            <a:extLst>
              <a:ext uri="{FF2B5EF4-FFF2-40B4-BE49-F238E27FC236}">
                <a16:creationId xmlns:a16="http://schemas.microsoft.com/office/drawing/2014/main" id="{A5B9DB83-F1EB-C441-B8F6-8E289E8F99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7"/>
            <a:ext cx="8206154" cy="1658071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0070C0"/>
                </a:solidFill>
                <a:cs typeface="+mj-cs"/>
              </a:rPr>
              <a:t>How to Determine Primary vs Secondary vs Functional Hypogonadism</a:t>
            </a:r>
          </a:p>
        </p:txBody>
      </p:sp>
      <p:sp>
        <p:nvSpPr>
          <p:cNvPr id="151555" name="Rectangle 3">
            <a:extLst>
              <a:ext uri="{FF2B5EF4-FFF2-40B4-BE49-F238E27FC236}">
                <a16:creationId xmlns:a16="http://schemas.microsoft.com/office/drawing/2014/main" id="{DF0C8557-3415-0D4E-B006-A793353DBB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80646" y="846138"/>
            <a:ext cx="8229600" cy="4525963"/>
          </a:xfrm>
        </p:spPr>
        <p:txBody>
          <a:bodyPr/>
          <a:lstStyle/>
          <a:p>
            <a:pPr marL="0" indent="0">
              <a:buNone/>
              <a:defRPr/>
            </a:pPr>
            <a:endParaRPr lang="en-US" dirty="0">
              <a:cs typeface="+mn-cs"/>
            </a:endParaRPr>
          </a:p>
          <a:p>
            <a:pPr marL="0" indent="0">
              <a:buNone/>
              <a:defRPr/>
            </a:pPr>
            <a:br>
              <a:rPr lang="en-US" dirty="0">
                <a:cs typeface="+mn-cs"/>
              </a:rPr>
            </a:br>
            <a:endParaRPr lang="en-US" dirty="0">
              <a:cs typeface="+mn-cs"/>
            </a:endParaRPr>
          </a:p>
          <a:p>
            <a:pPr>
              <a:defRPr/>
            </a:pPr>
            <a:r>
              <a:rPr lang="en-US" sz="2800" dirty="0"/>
              <a:t>Measure LH and FSH</a:t>
            </a:r>
          </a:p>
          <a:p>
            <a:pPr lvl="1">
              <a:defRPr/>
            </a:pPr>
            <a:r>
              <a:rPr lang="en-US" dirty="0"/>
              <a:t>If below range-secondary</a:t>
            </a:r>
          </a:p>
          <a:p>
            <a:pPr lvl="1">
              <a:defRPr/>
            </a:pPr>
            <a:r>
              <a:rPr lang="en-US" dirty="0"/>
              <a:t>If above range, especially FSH-primary</a:t>
            </a:r>
          </a:p>
          <a:p>
            <a:pPr lvl="1">
              <a:defRPr/>
            </a:pPr>
            <a:r>
              <a:rPr lang="en-US" dirty="0">
                <a:cs typeface="+mn-cs"/>
              </a:rPr>
              <a:t>Measure prolactin-if high-probable secondary </a:t>
            </a:r>
          </a:p>
          <a:p>
            <a:pPr lvl="1">
              <a:defRPr/>
            </a:pPr>
            <a:r>
              <a:rPr lang="en-US" dirty="0"/>
              <a:t>If normal LH and FSH, probably functional</a:t>
            </a:r>
            <a:endParaRPr lang="en-US" dirty="0">
              <a:cs typeface="+mn-cs"/>
            </a:endParaRPr>
          </a:p>
          <a:p>
            <a:pPr>
              <a:defRPr/>
            </a:pPr>
            <a:r>
              <a:rPr lang="en-US" sz="2800" dirty="0">
                <a:cs typeface="+mn-cs"/>
              </a:rPr>
              <a:t>If it points to secondary, get a 3T pituitary MRI</a:t>
            </a:r>
          </a:p>
          <a:p>
            <a:pPr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15536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2D790-6731-534C-9CED-438F46547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308" y="183734"/>
            <a:ext cx="8144412" cy="578266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Testing for Male Hypogonadism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30C2674-03C3-1249-AAA1-A64EFEFEC4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492" y="538765"/>
            <a:ext cx="8995508" cy="6951075"/>
          </a:xfrm>
        </p:spPr>
      </p:pic>
    </p:spTree>
    <p:extLst>
      <p:ext uri="{BB962C8B-B14F-4D97-AF65-F5344CB8AC3E}">
        <p14:creationId xmlns:p14="http://schemas.microsoft.com/office/powerpoint/2010/main" val="13449604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1026">
            <a:extLst>
              <a:ext uri="{FF2B5EF4-FFF2-40B4-BE49-F238E27FC236}">
                <a16:creationId xmlns:a16="http://schemas.microsoft.com/office/drawing/2014/main" id="{63D78BA8-FE9C-F148-80FE-9F91BD3224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0070C0"/>
                </a:solidFill>
                <a:cs typeface="+mj-cs"/>
              </a:rPr>
              <a:t>Outline</a:t>
            </a:r>
          </a:p>
        </p:txBody>
      </p:sp>
      <p:sp>
        <p:nvSpPr>
          <p:cNvPr id="182275" name="Rectangle 1027">
            <a:extLst>
              <a:ext uri="{FF2B5EF4-FFF2-40B4-BE49-F238E27FC236}">
                <a16:creationId xmlns:a16="http://schemas.microsoft.com/office/drawing/2014/main" id="{12FEEF4B-85E5-3843-9CC0-9B643C5019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37587" y="1798164"/>
            <a:ext cx="6753102" cy="4495632"/>
          </a:xfrm>
        </p:spPr>
        <p:txBody>
          <a:bodyPr/>
          <a:lstStyle/>
          <a:p>
            <a:pPr lvl="0"/>
            <a:r>
              <a:rPr lang="en-US" dirty="0"/>
              <a:t>Causes of Male Hypogonadism </a:t>
            </a:r>
          </a:p>
          <a:p>
            <a:pPr lvl="0"/>
            <a:r>
              <a:rPr lang="en-US" dirty="0"/>
              <a:t>How to Diagnose Male Hypogonadism</a:t>
            </a:r>
          </a:p>
          <a:p>
            <a:pPr lvl="0"/>
            <a:r>
              <a:rPr lang="en-US" dirty="0"/>
              <a:t>Testosterone Replacement</a:t>
            </a:r>
          </a:p>
          <a:p>
            <a:pPr lvl="0"/>
            <a:r>
              <a:rPr lang="en-US" dirty="0"/>
              <a:t>HCG and Clomiphene (Clomid)</a:t>
            </a:r>
          </a:p>
          <a:p>
            <a:pPr lvl="0"/>
            <a:r>
              <a:rPr lang="en-US" dirty="0"/>
              <a:t>Supplements for Male Hypogonadism</a:t>
            </a:r>
          </a:p>
          <a:p>
            <a:pPr lvl="0"/>
            <a:r>
              <a:rPr lang="en-US" dirty="0"/>
              <a:t>Diets for Male Hypogonadism</a:t>
            </a:r>
          </a:p>
        </p:txBody>
      </p:sp>
    </p:spTree>
    <p:extLst>
      <p:ext uri="{BB962C8B-B14F-4D97-AF65-F5344CB8AC3E}">
        <p14:creationId xmlns:p14="http://schemas.microsoft.com/office/powerpoint/2010/main" val="20103977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5A6890-8B49-4AAA-BED1-9C66732DA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www.shiramillermd.com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B27F5868-E989-4B8B-9E8F-817E06138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522" y="234083"/>
            <a:ext cx="7590018" cy="807907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Approach to Hypogonadism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6BE0E2-91F5-4175-A656-13DBC93D0468}"/>
              </a:ext>
            </a:extLst>
          </p:cNvPr>
          <p:cNvSpPr txBox="1"/>
          <p:nvPr/>
        </p:nvSpPr>
        <p:spPr>
          <a:xfrm>
            <a:off x="1318437" y="973692"/>
            <a:ext cx="6826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u="sng" dirty="0">
                <a:hlinkClick r:id="rId2" tooltip="The Journal of clinical endocrinology and metabolism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 Clin Endocrinol Metab.</a:t>
            </a:r>
            <a:r>
              <a:rPr lang="pt-BR" sz="1400" dirty="0"/>
              <a:t> 2017 Mar 1;102(3):1067-1075. doi: 10.1210/jc.2016-3580.</a:t>
            </a:r>
          </a:p>
          <a:p>
            <a:r>
              <a:rPr lang="en-US" sz="1400" dirty="0">
                <a:solidFill>
                  <a:srgbClr val="0099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https://www.ncbi.nlm.nih.gov/pubmed/28359097</a:t>
            </a:r>
            <a:r>
              <a:rPr lang="en-US" sz="1400" dirty="0">
                <a:solidFill>
                  <a:srgbClr val="0099FF"/>
                </a:solidFill>
              </a:rPr>
              <a:t>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0D7A3E-9A5C-43FE-8CC4-438F2AAAAA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42722" y="1570053"/>
            <a:ext cx="6258556" cy="471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2025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>
            <a:extLst>
              <a:ext uri="{FF2B5EF4-FFF2-40B4-BE49-F238E27FC236}">
                <a16:creationId xmlns:a16="http://schemas.microsoft.com/office/drawing/2014/main" id="{1064AA25-2799-A04E-9CAF-D8EB4C61F6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41400" y="508000"/>
            <a:ext cx="6908800" cy="1016000"/>
          </a:xfrm>
        </p:spPr>
        <p:txBody>
          <a:bodyPr/>
          <a:lstStyle/>
          <a:p>
            <a:r>
              <a:rPr lang="en-US" altLang="en-US" dirty="0">
                <a:solidFill>
                  <a:srgbClr val="0070C0"/>
                </a:solidFill>
              </a:rPr>
              <a:t>Androgen Replacements</a:t>
            </a:r>
            <a:endParaRPr lang="en-US" altLang="en-US" i="1" dirty="0">
              <a:solidFill>
                <a:srgbClr val="0070C0"/>
              </a:solidFill>
            </a:endParaRPr>
          </a:p>
        </p:txBody>
      </p:sp>
      <p:sp>
        <p:nvSpPr>
          <p:cNvPr id="175107" name="Rectangle 3">
            <a:extLst>
              <a:ext uri="{FF2B5EF4-FFF2-40B4-BE49-F238E27FC236}">
                <a16:creationId xmlns:a16="http://schemas.microsoft.com/office/drawing/2014/main" id="{DD8B84A1-D6F0-3A47-ACE8-6EE744DE36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46862" y="2170853"/>
            <a:ext cx="5450276" cy="303106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311" dirty="0"/>
              <a:t>Testosterone shots (IM or </a:t>
            </a:r>
            <a:r>
              <a:rPr lang="en-US" altLang="en-US" sz="2311" dirty="0" err="1"/>
              <a:t>subcut</a:t>
            </a:r>
            <a:r>
              <a:rPr lang="en-US" altLang="en-US" sz="2311" dirty="0"/>
              <a:t>)</a:t>
            </a:r>
          </a:p>
          <a:p>
            <a:pPr>
              <a:lnSpc>
                <a:spcPct val="90000"/>
              </a:lnSpc>
            </a:pPr>
            <a:r>
              <a:rPr lang="en-US" altLang="en-US" sz="2311" dirty="0"/>
              <a:t>Testosterone topical gel (</a:t>
            </a:r>
            <a:r>
              <a:rPr lang="en-US" altLang="en-US" sz="2311" dirty="0" err="1"/>
              <a:t>Androgel</a:t>
            </a:r>
            <a:r>
              <a:rPr lang="en-US" altLang="en-US" sz="2311" dirty="0"/>
              <a:t> or compounded)</a:t>
            </a:r>
          </a:p>
          <a:p>
            <a:pPr>
              <a:lnSpc>
                <a:spcPct val="90000"/>
              </a:lnSpc>
            </a:pPr>
            <a:r>
              <a:rPr lang="en-US" altLang="en-US" sz="2311" dirty="0"/>
              <a:t>Testosterone patch</a:t>
            </a:r>
          </a:p>
          <a:p>
            <a:pPr>
              <a:lnSpc>
                <a:spcPct val="90000"/>
              </a:lnSpc>
            </a:pPr>
            <a:r>
              <a:rPr lang="en-US" altLang="en-US" sz="2311" dirty="0"/>
              <a:t>Buccal testosterone</a:t>
            </a:r>
          </a:p>
          <a:p>
            <a:pPr>
              <a:lnSpc>
                <a:spcPct val="90000"/>
              </a:lnSpc>
            </a:pPr>
            <a:r>
              <a:rPr lang="en-US" altLang="en-US" sz="2311" dirty="0"/>
              <a:t>Testosterone implants</a:t>
            </a:r>
          </a:p>
          <a:p>
            <a:pPr>
              <a:lnSpc>
                <a:spcPct val="90000"/>
              </a:lnSpc>
            </a:pPr>
            <a:r>
              <a:rPr lang="en-US" altLang="en-US" sz="2311" dirty="0"/>
              <a:t>HCG</a:t>
            </a:r>
          </a:p>
          <a:p>
            <a:pPr>
              <a:lnSpc>
                <a:spcPct val="90000"/>
              </a:lnSpc>
            </a:pPr>
            <a:r>
              <a:rPr lang="en-US" altLang="en-US" sz="2311" dirty="0"/>
              <a:t>Clomiphene (Clomid)</a:t>
            </a:r>
          </a:p>
        </p:txBody>
      </p:sp>
    </p:spTree>
    <p:extLst>
      <p:ext uri="{BB962C8B-B14F-4D97-AF65-F5344CB8AC3E}">
        <p14:creationId xmlns:p14="http://schemas.microsoft.com/office/powerpoint/2010/main" val="37620528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>
            <a:extLst>
              <a:ext uri="{FF2B5EF4-FFF2-40B4-BE49-F238E27FC236}">
                <a16:creationId xmlns:a16="http://schemas.microsoft.com/office/drawing/2014/main" id="{1064AA25-2799-A04E-9CAF-D8EB4C61F6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13645" y="508000"/>
            <a:ext cx="7329875" cy="982134"/>
          </a:xfrm>
        </p:spPr>
        <p:txBody>
          <a:bodyPr/>
          <a:lstStyle/>
          <a:p>
            <a:r>
              <a:rPr lang="en-US" altLang="en-US" b="1" dirty="0">
                <a:solidFill>
                  <a:srgbClr val="0070C0"/>
                </a:solidFill>
              </a:rPr>
              <a:t>Testosterone Cypionate vs Enanthate</a:t>
            </a:r>
            <a:endParaRPr lang="en-US" altLang="en-US" b="1" i="1" dirty="0">
              <a:solidFill>
                <a:srgbClr val="0070C0"/>
              </a:solidFill>
            </a:endParaRPr>
          </a:p>
        </p:txBody>
      </p:sp>
      <p:sp>
        <p:nvSpPr>
          <p:cNvPr id="175107" name="Rectangle 3">
            <a:extLst>
              <a:ext uri="{FF2B5EF4-FFF2-40B4-BE49-F238E27FC236}">
                <a16:creationId xmlns:a16="http://schemas.microsoft.com/office/drawing/2014/main" id="{DD8B84A1-D6F0-3A47-ACE8-6EE744DE36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0720" y="1991359"/>
            <a:ext cx="7893191" cy="315637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dirty="0"/>
              <a:t>Both are similar and need to be given by shots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Cypionate is mainly used in the US and Enanthate mainly in Europe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Cypionate has a longer effect than enanthate, because it has an 8 Carbon chain instead of a 7 Carbon chain like enanthate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Depo is short for depo-testosterone which is just cypionate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Cypionate may be less expensive than enanthate</a:t>
            </a:r>
          </a:p>
        </p:txBody>
      </p:sp>
    </p:spTree>
    <p:extLst>
      <p:ext uri="{BB962C8B-B14F-4D97-AF65-F5344CB8AC3E}">
        <p14:creationId xmlns:p14="http://schemas.microsoft.com/office/powerpoint/2010/main" val="39528202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>
            <a:extLst>
              <a:ext uri="{FF2B5EF4-FFF2-40B4-BE49-F238E27FC236}">
                <a16:creationId xmlns:a16="http://schemas.microsoft.com/office/drawing/2014/main" id="{1064AA25-2799-A04E-9CAF-D8EB4C61F6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9522" y="152400"/>
            <a:ext cx="8276318" cy="1004277"/>
          </a:xfrm>
        </p:spPr>
        <p:txBody>
          <a:bodyPr/>
          <a:lstStyle/>
          <a:p>
            <a:r>
              <a:rPr lang="en-US" altLang="en-US" b="1" dirty="0">
                <a:solidFill>
                  <a:srgbClr val="0070C0"/>
                </a:solidFill>
              </a:rPr>
              <a:t>Testosterone </a:t>
            </a:r>
            <a:r>
              <a:rPr lang="en-US" altLang="en-US" b="1" dirty="0" err="1">
                <a:solidFill>
                  <a:srgbClr val="0070C0"/>
                </a:solidFill>
              </a:rPr>
              <a:t>Subcut</a:t>
            </a:r>
            <a:r>
              <a:rPr lang="en-US" altLang="en-US" b="1" dirty="0">
                <a:solidFill>
                  <a:srgbClr val="0070C0"/>
                </a:solidFill>
              </a:rPr>
              <a:t> vs IM</a:t>
            </a:r>
            <a:endParaRPr lang="en-US" altLang="en-US" b="1" i="1" dirty="0">
              <a:solidFill>
                <a:srgbClr val="0070C0"/>
              </a:solidFill>
            </a:endParaRPr>
          </a:p>
        </p:txBody>
      </p:sp>
      <p:sp>
        <p:nvSpPr>
          <p:cNvPr id="175107" name="Rectangle 3">
            <a:extLst>
              <a:ext uri="{FF2B5EF4-FFF2-40B4-BE49-F238E27FC236}">
                <a16:creationId xmlns:a16="http://schemas.microsoft.com/office/drawing/2014/main" id="{DD8B84A1-D6F0-3A47-ACE8-6EE744DE36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8480" y="1229359"/>
            <a:ext cx="7871309" cy="340255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Traditionally recommended that testosterone injections be given intramuscularly using a big needle, into a muscle, such as the buttocks or shoulder. 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This is often quite painful and is difficult for the patient to do himself. 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Used to be recommended for every 2 weeks-high levels after injection, low levels before injection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Dr. Friedman and some other endocrinologists have realized that testosterone can be given subcutaneously, in the stomach, with a small needle that is just as effective as the bigger needle</a:t>
            </a:r>
            <a:r>
              <a:rPr lang="en-US" dirty="0"/>
              <a:t>.</a:t>
            </a: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3591130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>
            <a:extLst>
              <a:ext uri="{FF2B5EF4-FFF2-40B4-BE49-F238E27FC236}">
                <a16:creationId xmlns:a16="http://schemas.microsoft.com/office/drawing/2014/main" id="{1064AA25-2799-A04E-9CAF-D8EB4C61F6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13645" y="508000"/>
            <a:ext cx="7736275" cy="982134"/>
          </a:xfrm>
        </p:spPr>
        <p:txBody>
          <a:bodyPr/>
          <a:lstStyle/>
          <a:p>
            <a:r>
              <a:rPr lang="en-US" altLang="en-US" b="1" dirty="0">
                <a:solidFill>
                  <a:srgbClr val="0070C0"/>
                </a:solidFill>
              </a:rPr>
              <a:t>Testosterone </a:t>
            </a:r>
            <a:r>
              <a:rPr lang="en-US" altLang="en-US" b="1" dirty="0" err="1">
                <a:solidFill>
                  <a:srgbClr val="0070C0"/>
                </a:solidFill>
              </a:rPr>
              <a:t>Subcut</a:t>
            </a:r>
            <a:endParaRPr lang="en-US" altLang="en-US" b="1" i="1" dirty="0">
              <a:solidFill>
                <a:srgbClr val="0070C0"/>
              </a:solidFill>
            </a:endParaRPr>
          </a:p>
        </p:txBody>
      </p:sp>
      <p:sp>
        <p:nvSpPr>
          <p:cNvPr id="175107" name="Rectangle 3">
            <a:extLst>
              <a:ext uri="{FF2B5EF4-FFF2-40B4-BE49-F238E27FC236}">
                <a16:creationId xmlns:a16="http://schemas.microsoft.com/office/drawing/2014/main" id="{DD8B84A1-D6F0-3A47-ACE8-6EE744DE36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63599" y="1625600"/>
            <a:ext cx="4937761" cy="402336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Testosterone at a dose of 100 mg once a week or 50 mg twice a week. </a:t>
            </a:r>
          </a:p>
          <a:p>
            <a:pPr>
              <a:lnSpc>
                <a:spcPct val="90000"/>
              </a:lnSpc>
            </a:pPr>
            <a:r>
              <a:rPr lang="en-US" dirty="0"/>
              <a:t>10 mL vial of 100 mg/mL testosterone. 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Often the pharmacy tries to substitute a smaller vial with 2 mL of 200 mg/mL, and this is much harder to dose accurately and does not last as long as the 10 mL vial. </a:t>
            </a:r>
          </a:p>
        </p:txBody>
      </p:sp>
      <p:pic>
        <p:nvPicPr>
          <p:cNvPr id="4" name="Picture 6" descr="MPj04023240000[1]">
            <a:extLst>
              <a:ext uri="{FF2B5EF4-FFF2-40B4-BE49-F238E27FC236}">
                <a16:creationId xmlns:a16="http://schemas.microsoft.com/office/drawing/2014/main" id="{EE9B10AD-218A-DA4A-B4FB-2A211A028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7" r="19214"/>
          <a:stretch>
            <a:fillRect/>
          </a:stretch>
        </p:blipFill>
        <p:spPr bwMode="auto">
          <a:xfrm>
            <a:off x="6124082" y="1723814"/>
            <a:ext cx="2567546" cy="3152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09582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>
            <a:extLst>
              <a:ext uri="{FF2B5EF4-FFF2-40B4-BE49-F238E27FC236}">
                <a16:creationId xmlns:a16="http://schemas.microsoft.com/office/drawing/2014/main" id="{1064AA25-2799-A04E-9CAF-D8EB4C61F6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13644" y="196165"/>
            <a:ext cx="7868355" cy="802641"/>
          </a:xfrm>
        </p:spPr>
        <p:txBody>
          <a:bodyPr/>
          <a:lstStyle/>
          <a:p>
            <a:r>
              <a:rPr lang="en-US" altLang="en-US" b="1" dirty="0">
                <a:solidFill>
                  <a:srgbClr val="0070C0"/>
                </a:solidFill>
              </a:rPr>
              <a:t>Testosterone </a:t>
            </a:r>
            <a:r>
              <a:rPr lang="en-US" altLang="en-US" b="1" dirty="0" err="1">
                <a:solidFill>
                  <a:srgbClr val="0070C0"/>
                </a:solidFill>
              </a:rPr>
              <a:t>Subcut</a:t>
            </a:r>
            <a:endParaRPr lang="en-US" altLang="en-US" b="1" i="1" dirty="0">
              <a:solidFill>
                <a:srgbClr val="0070C0"/>
              </a:solidFill>
            </a:endParaRPr>
          </a:p>
        </p:txBody>
      </p:sp>
      <p:sp>
        <p:nvSpPr>
          <p:cNvPr id="175107" name="Rectangle 3">
            <a:extLst>
              <a:ext uri="{FF2B5EF4-FFF2-40B4-BE49-F238E27FC236}">
                <a16:creationId xmlns:a16="http://schemas.microsoft.com/office/drawing/2014/main" id="{DD8B84A1-D6F0-3A47-ACE8-6EE744DE36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35564" y="1104053"/>
            <a:ext cx="8060267" cy="3657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2 syringes with interchangeable needles. </a:t>
            </a:r>
          </a:p>
          <a:p>
            <a:pPr>
              <a:lnSpc>
                <a:spcPct val="90000"/>
              </a:lnSpc>
            </a:pPr>
            <a:r>
              <a:rPr lang="en-US" dirty="0"/>
              <a:t>A smaller one, which would be a 25-gauge, 5/8-inch syringe -needle, to inject testosterone in the stomach. 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Larger needle 21-gauge, 1-inch syringe-needle to draw up the testosterone </a:t>
            </a:r>
          </a:p>
          <a:p>
            <a:pPr>
              <a:lnSpc>
                <a:spcPct val="90000"/>
              </a:lnSpc>
            </a:pPr>
            <a:r>
              <a:rPr lang="en-US" dirty="0"/>
              <a:t>The size of the syringe can be either 1 mL or 3 mL, but it is important to have needles that come off and can be replaced.</a:t>
            </a:r>
            <a:endParaRPr lang="en-US" alt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2FB12B-0A52-FB45-826D-4D2325058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2577" y="2717800"/>
            <a:ext cx="1422400" cy="1422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B62E5B-3784-2D47-AFAF-A9D2864F5D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5337" y="2717800"/>
            <a:ext cx="14224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0260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>
            <a:extLst>
              <a:ext uri="{FF2B5EF4-FFF2-40B4-BE49-F238E27FC236}">
                <a16:creationId xmlns:a16="http://schemas.microsoft.com/office/drawing/2014/main" id="{1064AA25-2799-A04E-9CAF-D8EB4C61F6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9522" y="528318"/>
            <a:ext cx="8794478" cy="1156677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FDA Clears First </a:t>
            </a:r>
            <a:r>
              <a:rPr lang="en-US" b="1" dirty="0" err="1">
                <a:solidFill>
                  <a:srgbClr val="0070C0"/>
                </a:solidFill>
              </a:rPr>
              <a:t>Autoinjectable</a:t>
            </a:r>
            <a:r>
              <a:rPr lang="en-US" b="1" dirty="0">
                <a:solidFill>
                  <a:srgbClr val="0070C0"/>
                </a:solidFill>
              </a:rPr>
              <a:t> Testosterone, </a:t>
            </a:r>
            <a:r>
              <a:rPr lang="en-US" b="1" i="1" dirty="0" err="1">
                <a:solidFill>
                  <a:srgbClr val="0070C0"/>
                </a:solidFill>
              </a:rPr>
              <a:t>Xyosted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75107" name="Rectangle 3">
            <a:extLst>
              <a:ext uri="{FF2B5EF4-FFF2-40B4-BE49-F238E27FC236}">
                <a16:creationId xmlns:a16="http://schemas.microsoft.com/office/drawing/2014/main" id="{DD8B84A1-D6F0-3A47-ACE8-6EE744DE36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13645" y="2170071"/>
            <a:ext cx="8060267" cy="3657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0099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Testosterone enanthate</a:t>
            </a:r>
            <a:r>
              <a:rPr lang="en-US" dirty="0">
                <a:solidFill>
                  <a:srgbClr val="0099FF"/>
                </a:solidFill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US" dirty="0"/>
              <a:t>once-weekly self-administration using a disposable autoinjector</a:t>
            </a:r>
          </a:p>
          <a:p>
            <a:pPr>
              <a:lnSpc>
                <a:spcPct val="90000"/>
              </a:lnSpc>
            </a:pPr>
            <a:r>
              <a:rPr lang="en-US" dirty="0"/>
              <a:t>50 mg, 75 mg, and 100 mg</a:t>
            </a:r>
          </a:p>
          <a:p>
            <a:pPr>
              <a:lnSpc>
                <a:spcPct val="90000"/>
              </a:lnSpc>
            </a:pPr>
            <a:r>
              <a:rPr lang="en-US" dirty="0"/>
              <a:t>The cost for </a:t>
            </a:r>
            <a:r>
              <a:rPr lang="en-US" dirty="0" err="1"/>
              <a:t>Xyosted</a:t>
            </a:r>
            <a:r>
              <a:rPr lang="en-US" dirty="0"/>
              <a:t> (50 mg/0.5 mL) is around $504 for a supply of 2 milliliters (1 month)</a:t>
            </a:r>
            <a:endParaRPr lang="en-US" alt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3402FA-8B91-B04C-802D-CBADDC7C31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2685" y="5237089"/>
            <a:ext cx="2768035" cy="137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3362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>
            <a:extLst>
              <a:ext uri="{FF2B5EF4-FFF2-40B4-BE49-F238E27FC236}">
                <a16:creationId xmlns:a16="http://schemas.microsoft.com/office/drawing/2014/main" id="{1064AA25-2799-A04E-9CAF-D8EB4C61F6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89377" y="250371"/>
            <a:ext cx="6908800" cy="1016000"/>
          </a:xfrm>
        </p:spPr>
        <p:txBody>
          <a:bodyPr/>
          <a:lstStyle/>
          <a:p>
            <a:r>
              <a:rPr lang="en-US" altLang="en-US" b="1" dirty="0">
                <a:solidFill>
                  <a:srgbClr val="0070C0"/>
                </a:solidFill>
              </a:rPr>
              <a:t>Subcutaneous Testosterone</a:t>
            </a:r>
            <a:endParaRPr lang="en-US" altLang="en-US" b="1" i="1" dirty="0">
              <a:solidFill>
                <a:srgbClr val="0070C0"/>
              </a:solidFill>
            </a:endParaRPr>
          </a:p>
        </p:txBody>
      </p:sp>
      <p:sp>
        <p:nvSpPr>
          <p:cNvPr id="175107" name="Rectangle 3">
            <a:extLst>
              <a:ext uri="{FF2B5EF4-FFF2-40B4-BE49-F238E27FC236}">
                <a16:creationId xmlns:a16="http://schemas.microsoft.com/office/drawing/2014/main" id="{DD8B84A1-D6F0-3A47-ACE8-6EE744DE36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13644" y="1490133"/>
            <a:ext cx="8060267" cy="3657600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US" altLang="en-US" sz="2311" dirty="0"/>
          </a:p>
        </p:txBody>
      </p:sp>
      <p:pic>
        <p:nvPicPr>
          <p:cNvPr id="4" name="Dr. Theodore Friedman teaching a patient how to administer a subcutaneous injection of testosterone.mp4">
            <a:hlinkClick r:id="" action="ppaction://media"/>
            <a:extLst>
              <a:ext uri="{FF2B5EF4-FFF2-40B4-BE49-F238E27FC236}">
                <a16:creationId xmlns:a16="http://schemas.microsoft.com/office/drawing/2014/main" id="{682C34DC-A0C9-3E4D-8974-3D9516F7D6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8223" y="1490133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860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0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>
            <a:extLst>
              <a:ext uri="{FF2B5EF4-FFF2-40B4-BE49-F238E27FC236}">
                <a16:creationId xmlns:a16="http://schemas.microsoft.com/office/drawing/2014/main" id="{1064AA25-2799-A04E-9CAF-D8EB4C61F6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13645" y="406399"/>
            <a:ext cx="8152835" cy="762001"/>
          </a:xfrm>
        </p:spPr>
        <p:txBody>
          <a:bodyPr/>
          <a:lstStyle/>
          <a:p>
            <a:r>
              <a:rPr lang="en-US" altLang="en-US" b="1" dirty="0">
                <a:solidFill>
                  <a:srgbClr val="0070C0"/>
                </a:solidFill>
              </a:rPr>
              <a:t>Testosterone Patches and Gels</a:t>
            </a:r>
            <a:endParaRPr lang="en-US" altLang="en-US" b="1" i="1" dirty="0">
              <a:solidFill>
                <a:srgbClr val="0070C0"/>
              </a:solidFill>
            </a:endParaRPr>
          </a:p>
        </p:txBody>
      </p:sp>
      <p:sp>
        <p:nvSpPr>
          <p:cNvPr id="175107" name="Rectangle 3">
            <a:extLst>
              <a:ext uri="{FF2B5EF4-FFF2-40B4-BE49-F238E27FC236}">
                <a16:creationId xmlns:a16="http://schemas.microsoft.com/office/drawing/2014/main" id="{DD8B84A1-D6F0-3A47-ACE8-6EE744DE36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6213" y="1337733"/>
            <a:ext cx="8060267" cy="3657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Patches or gels usually do not achieve high enough levels, especially in obese men</a:t>
            </a:r>
          </a:p>
          <a:p>
            <a:pPr>
              <a:lnSpc>
                <a:spcPct val="90000"/>
              </a:lnSpc>
            </a:pPr>
            <a:r>
              <a:rPr lang="en-US" dirty="0"/>
              <a:t>They might be okay for an older person who just wants testosterone a little bit higher. </a:t>
            </a:r>
          </a:p>
          <a:p>
            <a:pPr>
              <a:lnSpc>
                <a:spcPct val="90000"/>
              </a:lnSpc>
            </a:pPr>
            <a:r>
              <a:rPr lang="en-US" dirty="0"/>
              <a:t>A younger person often needs the higher levels achieved by injections.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With gels, need to make sure not to contaminant women or children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Buccal-very inconvenient, only comes in one dose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Patches-lots of skin irritation</a:t>
            </a:r>
          </a:p>
        </p:txBody>
      </p:sp>
    </p:spTree>
    <p:extLst>
      <p:ext uri="{BB962C8B-B14F-4D97-AF65-F5344CB8AC3E}">
        <p14:creationId xmlns:p14="http://schemas.microsoft.com/office/powerpoint/2010/main" val="24675821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>
            <a:extLst>
              <a:ext uri="{FF2B5EF4-FFF2-40B4-BE49-F238E27FC236}">
                <a16:creationId xmlns:a16="http://schemas.microsoft.com/office/drawing/2014/main" id="{1064AA25-2799-A04E-9CAF-D8EB4C61F6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7085" y="507999"/>
            <a:ext cx="8794478" cy="1156677"/>
          </a:xfrm>
        </p:spPr>
        <p:txBody>
          <a:bodyPr/>
          <a:lstStyle/>
          <a:p>
            <a:r>
              <a:rPr lang="en-US" altLang="en-US" b="1" dirty="0">
                <a:solidFill>
                  <a:srgbClr val="0070C0"/>
                </a:solidFill>
              </a:rPr>
              <a:t>Testosterone Implants</a:t>
            </a:r>
            <a:endParaRPr lang="en-US" altLang="en-US" b="1" i="1" dirty="0">
              <a:solidFill>
                <a:srgbClr val="0070C0"/>
              </a:solidFill>
            </a:endParaRPr>
          </a:p>
        </p:txBody>
      </p:sp>
      <p:sp>
        <p:nvSpPr>
          <p:cNvPr id="175107" name="Rectangle 3">
            <a:extLst>
              <a:ext uri="{FF2B5EF4-FFF2-40B4-BE49-F238E27FC236}">
                <a16:creationId xmlns:a16="http://schemas.microsoft.com/office/drawing/2014/main" id="{DD8B84A1-D6F0-3A47-ACE8-6EE744DE36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94742" y="1893146"/>
            <a:ext cx="6354516" cy="307170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High levels after implant, low levels before next implant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Probably want to avoid unless elderly</a:t>
            </a:r>
          </a:p>
        </p:txBody>
      </p:sp>
    </p:spTree>
    <p:extLst>
      <p:ext uri="{BB962C8B-B14F-4D97-AF65-F5344CB8AC3E}">
        <p14:creationId xmlns:p14="http://schemas.microsoft.com/office/powerpoint/2010/main" val="26406541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1026">
            <a:extLst>
              <a:ext uri="{FF2B5EF4-FFF2-40B4-BE49-F238E27FC236}">
                <a16:creationId xmlns:a16="http://schemas.microsoft.com/office/drawing/2014/main" id="{7937E98D-615D-B64C-8936-77D386F935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199" y="690274"/>
            <a:ext cx="8021783" cy="1143000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0070C0"/>
                </a:solidFill>
                <a:cs typeface="+mj-cs"/>
              </a:rPr>
              <a:t>Hormonal Axes</a:t>
            </a:r>
          </a:p>
        </p:txBody>
      </p:sp>
      <p:sp>
        <p:nvSpPr>
          <p:cNvPr id="182275" name="Rectangle 1027">
            <a:extLst>
              <a:ext uri="{FF2B5EF4-FFF2-40B4-BE49-F238E27FC236}">
                <a16:creationId xmlns:a16="http://schemas.microsoft.com/office/drawing/2014/main" id="{A73AE9CE-A5BD-A042-AD34-19F6F0DAFE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19053" y="2098642"/>
            <a:ext cx="5905893" cy="3282885"/>
          </a:xfrm>
        </p:spPr>
        <p:txBody>
          <a:bodyPr/>
          <a:lstStyle/>
          <a:p>
            <a:pPr>
              <a:defRPr/>
            </a:pPr>
            <a:r>
              <a:rPr lang="en-US" sz="2133" u="sng" dirty="0">
                <a:cs typeface="+mn-cs"/>
              </a:rPr>
              <a:t>Adrenal (corticotropes)</a:t>
            </a:r>
            <a:r>
              <a:rPr lang="en-US" sz="2133" dirty="0">
                <a:cs typeface="+mn-cs"/>
              </a:rPr>
              <a:t>=CRH-ACTH-Cortisol</a:t>
            </a:r>
          </a:p>
          <a:p>
            <a:pPr>
              <a:defRPr/>
            </a:pPr>
            <a:r>
              <a:rPr lang="en-US" sz="2133" u="sng" dirty="0">
                <a:cs typeface="+mn-cs"/>
              </a:rPr>
              <a:t>Thyroid (</a:t>
            </a:r>
            <a:r>
              <a:rPr lang="en-US" sz="2133" u="sng" dirty="0" err="1">
                <a:cs typeface="+mn-cs"/>
              </a:rPr>
              <a:t>thyrotropes</a:t>
            </a:r>
            <a:r>
              <a:rPr lang="en-US" sz="2133" u="sng" dirty="0">
                <a:cs typeface="+mn-cs"/>
              </a:rPr>
              <a:t>)</a:t>
            </a:r>
            <a:r>
              <a:rPr lang="en-US" sz="2133" dirty="0">
                <a:cs typeface="+mn-cs"/>
              </a:rPr>
              <a:t>= TRH-TSH-T4/T3</a:t>
            </a:r>
          </a:p>
          <a:p>
            <a:pPr>
              <a:defRPr/>
            </a:pPr>
            <a:r>
              <a:rPr lang="en-US" sz="2133" u="sng" dirty="0">
                <a:solidFill>
                  <a:srgbClr val="0070C0"/>
                </a:solidFill>
                <a:cs typeface="+mn-cs"/>
              </a:rPr>
              <a:t>Gonads (</a:t>
            </a:r>
            <a:r>
              <a:rPr lang="en-US" sz="2133" u="sng" dirty="0" err="1">
                <a:solidFill>
                  <a:srgbClr val="0070C0"/>
                </a:solidFill>
                <a:cs typeface="+mn-cs"/>
              </a:rPr>
              <a:t>gonadotropes</a:t>
            </a:r>
            <a:r>
              <a:rPr lang="en-US" sz="2133" u="sng" dirty="0">
                <a:solidFill>
                  <a:srgbClr val="0070C0"/>
                </a:solidFill>
                <a:cs typeface="+mn-cs"/>
              </a:rPr>
              <a:t>)</a:t>
            </a:r>
            <a:r>
              <a:rPr lang="en-US" sz="2133" dirty="0">
                <a:solidFill>
                  <a:srgbClr val="0070C0"/>
                </a:solidFill>
                <a:cs typeface="+mn-cs"/>
              </a:rPr>
              <a:t>=</a:t>
            </a:r>
            <a:r>
              <a:rPr lang="en-US" sz="1778" dirty="0">
                <a:solidFill>
                  <a:srgbClr val="0070C0"/>
                </a:solidFill>
                <a:cs typeface="+mn-cs"/>
              </a:rPr>
              <a:t> </a:t>
            </a:r>
            <a:r>
              <a:rPr lang="en-US" sz="2133" dirty="0" err="1">
                <a:solidFill>
                  <a:srgbClr val="0070C0"/>
                </a:solidFill>
                <a:cs typeface="+mn-cs"/>
              </a:rPr>
              <a:t>GnRH</a:t>
            </a:r>
            <a:r>
              <a:rPr lang="en-US" sz="2133" dirty="0">
                <a:solidFill>
                  <a:srgbClr val="0070C0"/>
                </a:solidFill>
                <a:cs typeface="+mn-cs"/>
              </a:rPr>
              <a:t>-LH/FSH</a:t>
            </a:r>
            <a:r>
              <a:rPr lang="en-US" sz="1778" dirty="0">
                <a:solidFill>
                  <a:srgbClr val="0070C0"/>
                </a:solidFill>
                <a:cs typeface="+mn-cs"/>
              </a:rPr>
              <a:t>-</a:t>
            </a:r>
            <a:r>
              <a:rPr lang="en-US" sz="2133" dirty="0">
                <a:solidFill>
                  <a:srgbClr val="0070C0"/>
                </a:solidFill>
                <a:cs typeface="+mn-cs"/>
              </a:rPr>
              <a:t>Testosterone/estrogen</a:t>
            </a:r>
          </a:p>
          <a:p>
            <a:pPr>
              <a:defRPr/>
            </a:pPr>
            <a:r>
              <a:rPr lang="en-US" sz="2133" u="sng" dirty="0">
                <a:cs typeface="+mn-cs"/>
              </a:rPr>
              <a:t>GH (</a:t>
            </a:r>
            <a:r>
              <a:rPr lang="en-US" sz="2133" u="sng" dirty="0" err="1">
                <a:cs typeface="+mn-cs"/>
              </a:rPr>
              <a:t>sommatotropes</a:t>
            </a:r>
            <a:r>
              <a:rPr lang="en-US" sz="2133" u="sng" dirty="0">
                <a:cs typeface="+mn-cs"/>
              </a:rPr>
              <a:t>) </a:t>
            </a:r>
            <a:r>
              <a:rPr lang="en-US" sz="2133" dirty="0">
                <a:cs typeface="+mn-cs"/>
              </a:rPr>
              <a:t>=GHRH-GH-IGF-1</a:t>
            </a:r>
          </a:p>
          <a:p>
            <a:pPr>
              <a:defRPr/>
            </a:pPr>
            <a:r>
              <a:rPr lang="en-US" sz="2133" dirty="0">
                <a:cs typeface="+mn-cs"/>
              </a:rPr>
              <a:t>Posterior pituitary-AVP and oxytocin</a:t>
            </a:r>
          </a:p>
        </p:txBody>
      </p:sp>
    </p:spTree>
    <p:extLst>
      <p:ext uri="{BB962C8B-B14F-4D97-AF65-F5344CB8AC3E}">
        <p14:creationId xmlns:p14="http://schemas.microsoft.com/office/powerpoint/2010/main" val="24532651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>
            <a:extLst>
              <a:ext uri="{FF2B5EF4-FFF2-40B4-BE49-F238E27FC236}">
                <a16:creationId xmlns:a16="http://schemas.microsoft.com/office/drawing/2014/main" id="{1064AA25-2799-A04E-9CAF-D8EB4C61F6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13645" y="507999"/>
            <a:ext cx="7959795" cy="802641"/>
          </a:xfrm>
        </p:spPr>
        <p:txBody>
          <a:bodyPr/>
          <a:lstStyle/>
          <a:p>
            <a:r>
              <a:rPr lang="en-US" altLang="en-US" b="1" dirty="0">
                <a:solidFill>
                  <a:srgbClr val="0070C0"/>
                </a:solidFill>
              </a:rPr>
              <a:t>Testosterone Replacement</a:t>
            </a:r>
            <a:endParaRPr lang="en-US" altLang="en-US" b="1" i="1" dirty="0">
              <a:solidFill>
                <a:srgbClr val="0070C0"/>
              </a:solidFill>
            </a:endParaRPr>
          </a:p>
        </p:txBody>
      </p:sp>
      <p:sp>
        <p:nvSpPr>
          <p:cNvPr id="175107" name="Rectangle 3">
            <a:extLst>
              <a:ext uri="{FF2B5EF4-FFF2-40B4-BE49-F238E27FC236}">
                <a16:creationId xmlns:a16="http://schemas.microsoft.com/office/drawing/2014/main" id="{DD8B84A1-D6F0-3A47-ACE8-6EE744DE36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13644" y="1490133"/>
            <a:ext cx="8060267" cy="3657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Measure morning (around 8 AM) free and total testosterone about 6 weeks after starting testosterone replacement</a:t>
            </a:r>
          </a:p>
          <a:p>
            <a:pPr>
              <a:lnSpc>
                <a:spcPct val="90000"/>
              </a:lnSpc>
            </a:pPr>
            <a:r>
              <a:rPr lang="en-US" dirty="0"/>
              <a:t>Measure midway between shots </a:t>
            </a:r>
          </a:p>
          <a:p>
            <a:pPr>
              <a:lnSpc>
                <a:spcPct val="90000"/>
              </a:lnSpc>
            </a:pPr>
            <a:r>
              <a:rPr lang="en-US" dirty="0"/>
              <a:t>3-4 days after weekly shot</a:t>
            </a:r>
          </a:p>
          <a:p>
            <a:pPr>
              <a:lnSpc>
                <a:spcPct val="90000"/>
              </a:lnSpc>
            </a:pPr>
            <a:r>
              <a:rPr lang="en-US" dirty="0"/>
              <a:t>2 days after biweekly shot</a:t>
            </a:r>
          </a:p>
          <a:p>
            <a:pPr>
              <a:lnSpc>
                <a:spcPct val="90000"/>
              </a:lnSpc>
            </a:pPr>
            <a:r>
              <a:rPr lang="en-US" dirty="0"/>
              <a:t>Aim for free testosterone level in upper normal </a:t>
            </a:r>
          </a:p>
          <a:p>
            <a:pPr>
              <a:lnSpc>
                <a:spcPct val="90000"/>
              </a:lnSpc>
            </a:pPr>
            <a:r>
              <a:rPr lang="en-US" dirty="0"/>
              <a:t>Make sure hematocrit is &lt; 51%</a:t>
            </a:r>
          </a:p>
          <a:p>
            <a:pPr>
              <a:lnSpc>
                <a:spcPct val="90000"/>
              </a:lnSpc>
            </a:pPr>
            <a:r>
              <a:rPr lang="en-US" dirty="0"/>
              <a:t>Make sure PSA isn’t rising and is below 4 ng/mL</a:t>
            </a:r>
          </a:p>
        </p:txBody>
      </p:sp>
    </p:spTree>
    <p:extLst>
      <p:ext uri="{BB962C8B-B14F-4D97-AF65-F5344CB8AC3E}">
        <p14:creationId xmlns:p14="http://schemas.microsoft.com/office/powerpoint/2010/main" val="27340968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2D790-6731-534C-9CED-438F46547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Hypothalamic-Pituitary-Gonadal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0070C0"/>
                </a:solidFill>
              </a:rPr>
              <a:t>Axis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4F739EE-1A18-7F46-945D-F356355939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3486" y="1847526"/>
            <a:ext cx="5061857" cy="3577553"/>
          </a:xfr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690107C-1964-6A45-8E4E-1FCF644AAAEE}"/>
              </a:ext>
            </a:extLst>
          </p:cNvPr>
          <p:cNvSpPr/>
          <p:nvPr/>
        </p:nvSpPr>
        <p:spPr>
          <a:xfrm>
            <a:off x="4525108" y="4267199"/>
            <a:ext cx="633046" cy="492369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74D8E5D-AF7F-DC4E-ACEB-1FEA91BFBE6A}"/>
              </a:ext>
            </a:extLst>
          </p:cNvPr>
          <p:cNvSpPr/>
          <p:nvPr/>
        </p:nvSpPr>
        <p:spPr>
          <a:xfrm>
            <a:off x="4525108" y="4701807"/>
            <a:ext cx="633046" cy="492369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5850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>
            <a:extLst>
              <a:ext uri="{FF2B5EF4-FFF2-40B4-BE49-F238E27FC236}">
                <a16:creationId xmlns:a16="http://schemas.microsoft.com/office/drawing/2014/main" id="{1064AA25-2799-A04E-9CAF-D8EB4C61F6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1245" y="375919"/>
            <a:ext cx="7969955" cy="670561"/>
          </a:xfrm>
        </p:spPr>
        <p:txBody>
          <a:bodyPr/>
          <a:lstStyle/>
          <a:p>
            <a:r>
              <a:rPr lang="en-US" altLang="en-US" b="1" dirty="0">
                <a:solidFill>
                  <a:srgbClr val="0070C0"/>
                </a:solidFill>
              </a:rPr>
              <a:t>Finasteride</a:t>
            </a:r>
            <a:endParaRPr lang="en-US" altLang="en-US" b="1" i="1" dirty="0">
              <a:solidFill>
                <a:srgbClr val="0070C0"/>
              </a:solidFill>
            </a:endParaRPr>
          </a:p>
        </p:txBody>
      </p:sp>
      <p:sp>
        <p:nvSpPr>
          <p:cNvPr id="175107" name="Rectangle 3">
            <a:extLst>
              <a:ext uri="{FF2B5EF4-FFF2-40B4-BE49-F238E27FC236}">
                <a16:creationId xmlns:a16="http://schemas.microsoft.com/office/drawing/2014/main" id="{DD8B84A1-D6F0-3A47-ACE8-6EE744DE36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25404" y="1195493"/>
            <a:ext cx="8060267" cy="3657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Testosterone gets converted to dihydrotestosterone (DHT) which if high, can lead to prostate growth and/or hair loss. </a:t>
            </a:r>
          </a:p>
          <a:p>
            <a:pPr>
              <a:lnSpc>
                <a:spcPct val="90000"/>
              </a:lnSpc>
            </a:pPr>
            <a:r>
              <a:rPr lang="en-US" dirty="0"/>
              <a:t>Make sure DHT is normal (&lt; 70 ng/</a:t>
            </a:r>
            <a:r>
              <a:rPr lang="en-US" dirty="0" err="1"/>
              <a:t>dL</a:t>
            </a:r>
            <a:r>
              <a:rPr lang="en-US" dirty="0"/>
              <a:t>)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If high, can add </a:t>
            </a:r>
            <a:r>
              <a:rPr lang="en-US" dirty="0"/>
              <a:t>Finasteride </a:t>
            </a:r>
          </a:p>
          <a:p>
            <a:pPr>
              <a:lnSpc>
                <a:spcPct val="90000"/>
              </a:lnSpc>
            </a:pPr>
            <a:r>
              <a:rPr lang="en-US" dirty="0"/>
              <a:t>Comes as a more expensive 1 mg pill or less expensive 5 mg pill. </a:t>
            </a:r>
          </a:p>
          <a:p>
            <a:pPr>
              <a:lnSpc>
                <a:spcPct val="90000"/>
              </a:lnSpc>
            </a:pPr>
            <a:r>
              <a:rPr lang="en-US" dirty="0"/>
              <a:t>I usually prescribe the 5 mg pill, and the patient can take 1/2 pill of that twice or 3 times a week. </a:t>
            </a:r>
          </a:p>
          <a:p>
            <a:pPr>
              <a:lnSpc>
                <a:spcPct val="90000"/>
              </a:lnSpc>
            </a:pPr>
            <a:r>
              <a:rPr lang="en-US" dirty="0"/>
              <a:t>Monitor DHT levels. 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78026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>
            <a:extLst>
              <a:ext uri="{FF2B5EF4-FFF2-40B4-BE49-F238E27FC236}">
                <a16:creationId xmlns:a16="http://schemas.microsoft.com/office/drawing/2014/main" id="{1064AA25-2799-A04E-9CAF-D8EB4C61F6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13644" y="345440"/>
            <a:ext cx="7898836" cy="811237"/>
          </a:xfrm>
        </p:spPr>
        <p:txBody>
          <a:bodyPr/>
          <a:lstStyle/>
          <a:p>
            <a:r>
              <a:rPr lang="en-US" altLang="en-US" b="1" dirty="0" err="1">
                <a:solidFill>
                  <a:srgbClr val="0070C0"/>
                </a:solidFill>
              </a:rPr>
              <a:t>Arimidex</a:t>
            </a:r>
            <a:r>
              <a:rPr lang="en-US" altLang="en-US" b="1" dirty="0">
                <a:solidFill>
                  <a:srgbClr val="0070C0"/>
                </a:solidFill>
              </a:rPr>
              <a:t> (</a:t>
            </a:r>
            <a:r>
              <a:rPr lang="en-US" b="1" dirty="0">
                <a:solidFill>
                  <a:srgbClr val="0070C0"/>
                </a:solidFill>
              </a:rPr>
              <a:t>Anastrozole)</a:t>
            </a:r>
            <a:endParaRPr lang="en-US" altLang="en-US" b="1" i="1" dirty="0">
              <a:solidFill>
                <a:srgbClr val="0070C0"/>
              </a:solidFill>
            </a:endParaRPr>
          </a:p>
        </p:txBody>
      </p:sp>
      <p:sp>
        <p:nvSpPr>
          <p:cNvPr id="175107" name="Rectangle 3">
            <a:extLst>
              <a:ext uri="{FF2B5EF4-FFF2-40B4-BE49-F238E27FC236}">
                <a16:creationId xmlns:a16="http://schemas.microsoft.com/office/drawing/2014/main" id="{DD8B84A1-D6F0-3A47-ACE8-6EE744DE36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13644" y="1490133"/>
            <a:ext cx="8060267" cy="3657600"/>
          </a:xfrm>
        </p:spPr>
        <p:txBody>
          <a:bodyPr/>
          <a:lstStyle/>
          <a:p>
            <a:r>
              <a:rPr lang="en-US" sz="2800" dirty="0"/>
              <a:t>Testosterone gets converted to estradiol</a:t>
            </a:r>
          </a:p>
          <a:p>
            <a:r>
              <a:rPr lang="en-US" sz="2800" dirty="0"/>
              <a:t>High estradiol can lead to breast enlargement and also breast tenderness. </a:t>
            </a:r>
          </a:p>
          <a:p>
            <a:r>
              <a:rPr lang="en-US" sz="2800" dirty="0"/>
              <a:t>I will measure the estradiol after starting and if the estradiol is above 35 </a:t>
            </a:r>
            <a:r>
              <a:rPr lang="en-US" sz="2800" dirty="0" err="1"/>
              <a:t>pg</a:t>
            </a:r>
            <a:r>
              <a:rPr lang="en-US" sz="2800" dirty="0"/>
              <a:t>/mL, I would add a </a:t>
            </a:r>
            <a:r>
              <a:rPr lang="en-US" sz="2800" dirty="0" err="1"/>
              <a:t>Arimidex</a:t>
            </a:r>
            <a:r>
              <a:rPr lang="en-US" sz="2800" dirty="0"/>
              <a:t> which blocks conversion of testosterone to estradiol. </a:t>
            </a:r>
          </a:p>
          <a:p>
            <a:r>
              <a:rPr lang="en-US" sz="2800" dirty="0"/>
              <a:t>Usual dose is 1 mg pills, 1/2 pill twice a week.</a:t>
            </a:r>
          </a:p>
          <a:p>
            <a:r>
              <a:rPr lang="en-US" sz="2800" dirty="0"/>
              <a:t>The estradiol usually comes down and breast tenderness resolves</a:t>
            </a:r>
          </a:p>
          <a:p>
            <a:r>
              <a:rPr lang="en-US" sz="2800" dirty="0"/>
              <a:t>Breast enlargement will take longer to resolve.</a:t>
            </a:r>
          </a:p>
        </p:txBody>
      </p:sp>
    </p:spTree>
    <p:extLst>
      <p:ext uri="{BB962C8B-B14F-4D97-AF65-F5344CB8AC3E}">
        <p14:creationId xmlns:p14="http://schemas.microsoft.com/office/powerpoint/2010/main" val="15303954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>
            <a:extLst>
              <a:ext uri="{FF2B5EF4-FFF2-40B4-BE49-F238E27FC236}">
                <a16:creationId xmlns:a16="http://schemas.microsoft.com/office/drawing/2014/main" id="{1064AA25-2799-A04E-9CAF-D8EB4C61F6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99724" y="243841"/>
            <a:ext cx="7126676" cy="690880"/>
          </a:xfrm>
        </p:spPr>
        <p:txBody>
          <a:bodyPr/>
          <a:lstStyle/>
          <a:p>
            <a:r>
              <a:rPr lang="en-US" altLang="en-US" b="1" dirty="0">
                <a:solidFill>
                  <a:srgbClr val="0070C0"/>
                </a:solidFill>
              </a:rPr>
              <a:t>High Hematocrit</a:t>
            </a:r>
            <a:endParaRPr lang="en-US" altLang="en-US" b="1" i="1" dirty="0">
              <a:solidFill>
                <a:srgbClr val="0070C0"/>
              </a:solidFill>
            </a:endParaRPr>
          </a:p>
        </p:txBody>
      </p:sp>
      <p:sp>
        <p:nvSpPr>
          <p:cNvPr id="175107" name="Rectangle 3">
            <a:extLst>
              <a:ext uri="{FF2B5EF4-FFF2-40B4-BE49-F238E27FC236}">
                <a16:creationId xmlns:a16="http://schemas.microsoft.com/office/drawing/2014/main" id="{DD8B84A1-D6F0-3A47-ACE8-6EE744DE36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5661" y="934721"/>
            <a:ext cx="8060267" cy="3657600"/>
          </a:xfrm>
        </p:spPr>
        <p:txBody>
          <a:bodyPr/>
          <a:lstStyle/>
          <a:p>
            <a:r>
              <a:rPr lang="en-US" dirty="0"/>
              <a:t>Patients on testosterone can also get a high hematocrit </a:t>
            </a:r>
          </a:p>
          <a:p>
            <a:pPr lvl="1"/>
            <a:r>
              <a:rPr lang="en-US" dirty="0"/>
              <a:t>This can lead, if left high, to blood clots and strokes. </a:t>
            </a:r>
          </a:p>
          <a:p>
            <a:r>
              <a:rPr lang="en-US" dirty="0"/>
              <a:t>A hematocrit above 51% is concerning. </a:t>
            </a:r>
          </a:p>
          <a:p>
            <a:r>
              <a:rPr lang="en-US" dirty="0"/>
              <a:t>The best remedy for this is for the patient to donate blood to the Red Cross. </a:t>
            </a:r>
          </a:p>
          <a:p>
            <a:pPr lvl="1"/>
            <a:r>
              <a:rPr lang="en-US" dirty="0"/>
              <a:t>There are no restrictions on blood donation [except for MSM (men who have sex with men)] the patient is on testosterone, and this is accomplishing a good deed for society and also helping the patient's health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244529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>
            <a:extLst>
              <a:ext uri="{FF2B5EF4-FFF2-40B4-BE49-F238E27FC236}">
                <a16:creationId xmlns:a16="http://schemas.microsoft.com/office/drawing/2014/main" id="{FF1840D2-3D60-074A-8D97-DBD61B4BCA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32933" y="668867"/>
            <a:ext cx="6908800" cy="812800"/>
          </a:xfrm>
        </p:spPr>
        <p:txBody>
          <a:bodyPr/>
          <a:lstStyle/>
          <a:p>
            <a:r>
              <a:rPr lang="en-US" altLang="en-US" sz="3556" b="1" dirty="0">
                <a:solidFill>
                  <a:srgbClr val="0070C0"/>
                </a:solidFill>
              </a:rPr>
              <a:t>Human Chorionic Gonadotropin (HCG) for Testicular Shrinkage</a:t>
            </a:r>
            <a:endParaRPr lang="en-US" altLang="en-US" sz="3556" b="1" i="1" dirty="0">
              <a:solidFill>
                <a:srgbClr val="0070C0"/>
              </a:solidFill>
            </a:endParaRPr>
          </a:p>
        </p:txBody>
      </p:sp>
      <p:sp>
        <p:nvSpPr>
          <p:cNvPr id="176131" name="Rectangle 3">
            <a:extLst>
              <a:ext uri="{FF2B5EF4-FFF2-40B4-BE49-F238E27FC236}">
                <a16:creationId xmlns:a16="http://schemas.microsoft.com/office/drawing/2014/main" id="{7B5A6C76-FFD6-D74B-9CEC-3A1EB0F5E1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22960" y="1981199"/>
            <a:ext cx="5933440" cy="3332481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311" dirty="0"/>
              <a:t>Testosterone leads to testicular shrinkage because it is the product of the testes.</a:t>
            </a:r>
          </a:p>
          <a:p>
            <a:pPr>
              <a:lnSpc>
                <a:spcPct val="90000"/>
              </a:lnSpc>
            </a:pPr>
            <a:r>
              <a:rPr lang="en-US" altLang="en-US" sz="2311" dirty="0"/>
              <a:t>HCG is similar to the pituitary hormone LH</a:t>
            </a:r>
          </a:p>
          <a:p>
            <a:pPr>
              <a:lnSpc>
                <a:spcPct val="90000"/>
              </a:lnSpc>
            </a:pPr>
            <a:r>
              <a:rPr lang="en-US" altLang="en-US" sz="2311" dirty="0"/>
              <a:t>It stimulates the testes to make testosterone and can be used in combination with testosterone replacement.</a:t>
            </a:r>
          </a:p>
          <a:p>
            <a:pPr>
              <a:lnSpc>
                <a:spcPct val="90000"/>
              </a:lnSpc>
            </a:pPr>
            <a:r>
              <a:rPr lang="en-US" altLang="en-US" sz="2311" dirty="0"/>
              <a:t>Bottle comes as 10,000 </a:t>
            </a:r>
            <a:r>
              <a:rPr lang="en-US" altLang="en-US" sz="2311" dirty="0" err="1"/>
              <a:t>iU</a:t>
            </a:r>
            <a:r>
              <a:rPr lang="en-US" altLang="en-US" sz="2311" dirty="0"/>
              <a:t>/10 mL</a:t>
            </a:r>
          </a:p>
          <a:p>
            <a:pPr>
              <a:lnSpc>
                <a:spcPct val="90000"/>
              </a:lnSpc>
            </a:pPr>
            <a:r>
              <a:rPr lang="en-US" altLang="en-US" sz="2311" dirty="0"/>
              <a:t>Dose in addition to testosterone is usually 500-1000 units  3X/week</a:t>
            </a:r>
          </a:p>
          <a:p>
            <a:pPr>
              <a:lnSpc>
                <a:spcPct val="90000"/>
              </a:lnSpc>
            </a:pPr>
            <a:r>
              <a:rPr lang="en-US" altLang="en-US" sz="2311" dirty="0"/>
              <a:t>Can be given on days testosterone is not given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0CE228-1C88-414D-9DBD-C4CFF3D323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2225" y="2114062"/>
            <a:ext cx="1889369" cy="188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827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>
            <a:extLst>
              <a:ext uri="{FF2B5EF4-FFF2-40B4-BE49-F238E27FC236}">
                <a16:creationId xmlns:a16="http://schemas.microsoft.com/office/drawing/2014/main" id="{FF1840D2-3D60-074A-8D97-DBD61B4BCA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32933" y="668867"/>
            <a:ext cx="6908800" cy="812800"/>
          </a:xfrm>
        </p:spPr>
        <p:txBody>
          <a:bodyPr/>
          <a:lstStyle/>
          <a:p>
            <a:r>
              <a:rPr lang="en-US" altLang="en-US" sz="3556" b="1" dirty="0">
                <a:solidFill>
                  <a:srgbClr val="0070C0"/>
                </a:solidFill>
              </a:rPr>
              <a:t>HCG for Fertility</a:t>
            </a:r>
            <a:endParaRPr lang="en-US" altLang="en-US" sz="3556" b="1" i="1" dirty="0">
              <a:solidFill>
                <a:srgbClr val="0070C0"/>
              </a:solidFill>
            </a:endParaRPr>
          </a:p>
        </p:txBody>
      </p:sp>
      <p:sp>
        <p:nvSpPr>
          <p:cNvPr id="176131" name="Rectangle 3">
            <a:extLst>
              <a:ext uri="{FF2B5EF4-FFF2-40B4-BE49-F238E27FC236}">
                <a16:creationId xmlns:a16="http://schemas.microsoft.com/office/drawing/2014/main" id="{7B5A6C76-FFD6-D74B-9CEC-3A1EB0F5E1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72160" y="1869439"/>
            <a:ext cx="7807396" cy="326982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311" dirty="0"/>
              <a:t>Testosterone inhibits sperm counts and has been tried as a contraception</a:t>
            </a:r>
          </a:p>
          <a:p>
            <a:pPr>
              <a:lnSpc>
                <a:spcPct val="90000"/>
              </a:lnSpc>
            </a:pPr>
            <a:r>
              <a:rPr lang="en-US" altLang="en-US" sz="2311" dirty="0"/>
              <a:t>If patient desires fertility, testosterone can be replaced by HCG</a:t>
            </a:r>
          </a:p>
          <a:p>
            <a:pPr>
              <a:lnSpc>
                <a:spcPct val="90000"/>
              </a:lnSpc>
            </a:pPr>
            <a:r>
              <a:rPr lang="en-US" altLang="en-US" sz="2311" dirty="0"/>
              <a:t>Dose instead of testosterone is usually 2000  units 3X/week</a:t>
            </a:r>
          </a:p>
          <a:p>
            <a:pPr>
              <a:lnSpc>
                <a:spcPct val="90000"/>
              </a:lnSpc>
            </a:pPr>
            <a:r>
              <a:rPr lang="en-US" altLang="en-US" sz="2311" dirty="0"/>
              <a:t>Semen analysis can be done 2 months after starting HCG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0CE228-1C88-414D-9DBD-C4CFF3D323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2648" y="4034302"/>
            <a:ext cx="1889369" cy="188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4862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5A6890-8B49-4AAA-BED1-9C66732DA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www.shiramillermd.com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B95C05-9478-471E-90B8-99D672DA01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174" y="1223168"/>
            <a:ext cx="8048625" cy="4411663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/>
              <a:t>Overweight and Obesity Associated with Reduction in Total and Free Testosterone</a:t>
            </a:r>
            <a:br>
              <a:rPr lang="en-US" sz="1800" dirty="0"/>
            </a:br>
            <a:r>
              <a:rPr lang="en-US" sz="1800" dirty="0"/>
              <a:t>BMI 25-30: 66ng/dL reduction</a:t>
            </a:r>
          </a:p>
          <a:p>
            <a:pPr marL="0" indent="0">
              <a:buNone/>
            </a:pPr>
            <a:r>
              <a:rPr lang="en-US" sz="1800" dirty="0"/>
              <a:t>BMI &gt;30: 147ng/dL reduction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0099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https://www.ncbi.nlm.nih.gov/pubmed/20173018</a:t>
            </a:r>
            <a:br>
              <a:rPr lang="en-US" sz="1800" dirty="0">
                <a:solidFill>
                  <a:srgbClr val="0099FF"/>
                </a:solidFill>
              </a:rPr>
            </a:br>
            <a:endParaRPr lang="en-US" sz="1800" dirty="0"/>
          </a:p>
          <a:p>
            <a:pPr marL="0" indent="0">
              <a:buNone/>
            </a:pPr>
            <a:r>
              <a:rPr lang="en-US" sz="1800" b="1" dirty="0"/>
              <a:t>Weight Loss Can Increase Testosterone</a:t>
            </a:r>
            <a:endParaRPr lang="en-US" sz="1800" dirty="0"/>
          </a:p>
          <a:p>
            <a:pPr marL="0" indent="0">
              <a:buNone/>
            </a:pPr>
            <a:r>
              <a:rPr lang="en-US" sz="1800" u="sng" dirty="0"/>
              <a:t>In Overweight Men</a:t>
            </a:r>
          </a:p>
          <a:p>
            <a:pPr marL="0" indent="0">
              <a:buNone/>
            </a:pPr>
            <a:r>
              <a:rPr lang="en-US" sz="1800" dirty="0"/>
              <a:t>5% weight loss: 58ng/dL increase</a:t>
            </a:r>
          </a:p>
          <a:p>
            <a:pPr marL="0" indent="0">
              <a:buNone/>
            </a:pPr>
            <a:r>
              <a:rPr lang="en-US" sz="1800" dirty="0"/>
              <a:t>15% weight loss: 164ng/dL increase</a:t>
            </a:r>
            <a:br>
              <a:rPr lang="en-US" sz="1800" dirty="0"/>
            </a:br>
            <a:r>
              <a:rPr lang="en-US" sz="1800" u="sng" dirty="0"/>
              <a:t>In Obese Men</a:t>
            </a:r>
          </a:p>
          <a:p>
            <a:pPr marL="0" indent="0">
              <a:buNone/>
            </a:pPr>
            <a:r>
              <a:rPr lang="en-US" sz="1800" dirty="0"/>
              <a:t>Diet: 84ng/dL increase</a:t>
            </a:r>
          </a:p>
          <a:p>
            <a:pPr marL="0" indent="0">
              <a:buNone/>
            </a:pPr>
            <a:r>
              <a:rPr lang="en-US" sz="1800" dirty="0"/>
              <a:t>Surgical weight loss: 251ng/dL increase</a:t>
            </a:r>
            <a:br>
              <a:rPr lang="en-US" sz="1800" dirty="0"/>
            </a:br>
            <a:r>
              <a:rPr lang="en-US" sz="1400" dirty="0">
                <a:solidFill>
                  <a:srgbClr val="0099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https://www.ncbi.nlm.nih.gov/pubmed/23482592</a:t>
            </a:r>
            <a:r>
              <a:rPr lang="en-US" sz="1400" dirty="0">
                <a:solidFill>
                  <a:srgbClr val="0099FF"/>
                </a:solidFill>
              </a:rPr>
              <a:t> </a:t>
            </a:r>
            <a:br>
              <a:rPr lang="en-US" sz="1400" dirty="0">
                <a:solidFill>
                  <a:srgbClr val="0099FF"/>
                </a:solidFill>
              </a:rPr>
            </a:br>
            <a:r>
              <a:rPr lang="en-US" sz="1400" dirty="0">
                <a:solidFill>
                  <a:srgbClr val="0099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https://www.ncbi.nlm.nih.gov/pubmed/23425925</a:t>
            </a:r>
            <a:r>
              <a:rPr lang="en-US" sz="1400" dirty="0">
                <a:solidFill>
                  <a:srgbClr val="0099FF"/>
                </a:solidFill>
              </a:rPr>
              <a:t> </a:t>
            </a:r>
            <a:br>
              <a:rPr lang="en-US" sz="1800" dirty="0">
                <a:solidFill>
                  <a:srgbClr val="0099FF"/>
                </a:solidFill>
              </a:rPr>
            </a:br>
            <a:br>
              <a:rPr lang="en-US" sz="1800" dirty="0">
                <a:solidFill>
                  <a:srgbClr val="0099FF"/>
                </a:solidFill>
              </a:rPr>
            </a:b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Weight Loss Improves HPT Axis (LH, testosterone, estradiol) and Sexual Symptoms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90A9C079-F137-4A06-A650-D84B07D1A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149" y="315913"/>
            <a:ext cx="6741583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udy Old Style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udy Old Style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udy Old Style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udy Old Style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altLang="en-US" sz="3556" b="1" dirty="0">
                <a:solidFill>
                  <a:srgbClr val="0070C0"/>
                </a:solidFill>
              </a:rPr>
              <a:t>Lifestyle Changes and Supplements for Function Hypogonadism</a:t>
            </a:r>
          </a:p>
        </p:txBody>
      </p:sp>
    </p:spTree>
    <p:extLst>
      <p:ext uri="{BB962C8B-B14F-4D97-AF65-F5344CB8AC3E}">
        <p14:creationId xmlns:p14="http://schemas.microsoft.com/office/powerpoint/2010/main" val="33362528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AD8C1-EDD8-40BD-95EF-DBCFE547E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691120" cy="1229042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Lifestyle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66D344-CDA7-4A69-9EA7-B808AF0E47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549" y="1656237"/>
            <a:ext cx="7301593" cy="4265592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en-US" sz="825" dirty="0"/>
            </a:br>
            <a:endParaRPr lang="en-US" sz="825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5F75E1-7A64-43B1-887C-A7C7C4B3F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www.shiramillermd.com</a:t>
            </a:r>
          </a:p>
        </p:txBody>
      </p:sp>
      <p:graphicFrame>
        <p:nvGraphicFramePr>
          <p:cNvPr id="5" name="Object 4">
            <a:hlinkClick r:id="" action="ppaction://ole?verb=0"/>
            <a:extLst>
              <a:ext uri="{FF2B5EF4-FFF2-40B4-BE49-F238E27FC236}">
                <a16:creationId xmlns:a16="http://schemas.microsoft.com/office/drawing/2014/main" id="{E85ADAD9-B9A7-476C-B692-CE98294C9F9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2573913"/>
              </p:ext>
            </p:extLst>
          </p:nvPr>
        </p:nvGraphicFramePr>
        <p:xfrm>
          <a:off x="995680" y="1346161"/>
          <a:ext cx="6681027" cy="50101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Presentation" r:id="rId3" imgW="4570340" imgH="3427372" progId="PowerPoint.Show.8">
                  <p:embed/>
                </p:oleObj>
              </mc:Choice>
              <mc:Fallback>
                <p:oleObj name="Presentation" r:id="rId3" imgW="4570340" imgH="3427372" progId="PowerPoint.Show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95680" y="1346161"/>
                        <a:ext cx="6681027" cy="50101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408700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AD8C1-EDD8-40BD-95EF-DBCFE547E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691120" cy="1229042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Lifestyle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66D344-CDA7-4A69-9EA7-B808AF0E47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549" y="1381124"/>
            <a:ext cx="7376038" cy="4975225"/>
          </a:xfrm>
        </p:spPr>
        <p:txBody>
          <a:bodyPr>
            <a:normAutofit fontScale="32500" lnSpcReduction="20000"/>
          </a:bodyPr>
          <a:lstStyle/>
          <a:p>
            <a:endParaRPr lang="en-US" dirty="0"/>
          </a:p>
          <a:p>
            <a:r>
              <a:rPr lang="en-US" sz="4900" dirty="0"/>
              <a:t>Fat/Weight loss</a:t>
            </a:r>
          </a:p>
          <a:p>
            <a:r>
              <a:rPr lang="en-US" sz="4900" dirty="0"/>
              <a:t>Nutrition – Avoid Low Fat Diets</a:t>
            </a:r>
            <a:br>
              <a:rPr lang="en-US" sz="4000" dirty="0"/>
            </a:br>
            <a:r>
              <a:rPr lang="en-US" sz="4000" dirty="0">
                <a:solidFill>
                  <a:srgbClr val="0099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https://www.ncbi.nlm.nih.gov/pubmed/6538617</a:t>
            </a:r>
            <a:r>
              <a:rPr lang="en-US" sz="4000" dirty="0">
                <a:solidFill>
                  <a:srgbClr val="0099FF"/>
                </a:solidFill>
              </a:rPr>
              <a:t> (animal fat)</a:t>
            </a:r>
            <a:br>
              <a:rPr lang="en-US" sz="4000" dirty="0">
                <a:solidFill>
                  <a:srgbClr val="0099FF"/>
                </a:solidFill>
              </a:rPr>
            </a:br>
            <a:r>
              <a:rPr lang="en-US" sz="4000" dirty="0">
                <a:solidFill>
                  <a:srgbClr val="0099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https://www.ncbi.nlm.nih.gov/pubmed/23472458</a:t>
            </a:r>
            <a:r>
              <a:rPr lang="en-US" sz="4000" dirty="0">
                <a:solidFill>
                  <a:srgbClr val="0099FF"/>
                </a:solidFill>
              </a:rPr>
              <a:t> (olive oil)</a:t>
            </a:r>
          </a:p>
          <a:p>
            <a:r>
              <a:rPr lang="en-US" sz="4900" dirty="0"/>
              <a:t>Intermittent Fasting</a:t>
            </a:r>
            <a:br>
              <a:rPr lang="en-US" sz="4000" dirty="0"/>
            </a:br>
            <a:r>
              <a:rPr lang="en-US" sz="4300" dirty="0">
                <a:solidFill>
                  <a:srgbClr val="0099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https://www.ncbi.nlm.nih.gov/pubmed/2686332</a:t>
            </a:r>
            <a:r>
              <a:rPr lang="en-US" sz="4300" dirty="0">
                <a:solidFill>
                  <a:srgbClr val="0099FF"/>
                </a:solidFill>
              </a:rPr>
              <a:t> </a:t>
            </a:r>
            <a:r>
              <a:rPr lang="en-US" sz="4000" dirty="0"/>
              <a:t> </a:t>
            </a:r>
          </a:p>
          <a:p>
            <a:r>
              <a:rPr lang="en-US" sz="4900" dirty="0"/>
              <a:t>Exercise (weights, resistance, high-intensity, interval)</a:t>
            </a:r>
            <a:br>
              <a:rPr lang="en-US" sz="4300" dirty="0"/>
            </a:br>
            <a:r>
              <a:rPr lang="en-US" sz="4300" dirty="0">
                <a:solidFill>
                  <a:srgbClr val="0099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https://www.ncbi.nlm.nih.gov/pubmed/21058750</a:t>
            </a:r>
            <a:r>
              <a:rPr lang="en-US" sz="2900" dirty="0">
                <a:solidFill>
                  <a:srgbClr val="0099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-US" sz="2900" dirty="0">
                <a:solidFill>
                  <a:srgbClr val="0099FF"/>
                </a:solidFill>
              </a:rPr>
              <a:t> </a:t>
            </a:r>
          </a:p>
          <a:p>
            <a:r>
              <a:rPr lang="en-US" sz="4900" dirty="0"/>
              <a:t>Sexual activity</a:t>
            </a:r>
            <a:br>
              <a:rPr lang="en-US" sz="4000" dirty="0"/>
            </a:br>
            <a:r>
              <a:rPr lang="en-US" sz="4300" dirty="0">
                <a:solidFill>
                  <a:srgbClr val="0099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https://www.sciencedirect.com/science/article/abs/pii/0031938492904539</a:t>
            </a:r>
            <a:r>
              <a:rPr lang="en-US" sz="4300" dirty="0">
                <a:solidFill>
                  <a:srgbClr val="0099FF"/>
                </a:solidFill>
              </a:rPr>
              <a:t> </a:t>
            </a:r>
          </a:p>
          <a:p>
            <a:r>
              <a:rPr lang="en-US" sz="4900" dirty="0"/>
              <a:t>Competition</a:t>
            </a:r>
          </a:p>
          <a:p>
            <a:r>
              <a:rPr lang="en-US" sz="4900" dirty="0"/>
              <a:t>Sweating/Detox from POPS</a:t>
            </a:r>
            <a:br>
              <a:rPr lang="en-US" sz="4000" dirty="0"/>
            </a:br>
            <a:r>
              <a:rPr lang="en-US" sz="4300" dirty="0">
                <a:solidFill>
                  <a:srgbClr val="0099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https://www.ncbi.nlm.nih.gov/pubmed/28301147/</a:t>
            </a:r>
            <a:br>
              <a:rPr lang="en-US" sz="4300" dirty="0">
                <a:solidFill>
                  <a:srgbClr val="0099FF"/>
                </a:solidFill>
              </a:rPr>
            </a:br>
            <a:r>
              <a:rPr lang="en-US" sz="4300" dirty="0">
                <a:solidFill>
                  <a:srgbClr val="0099FF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https://www.researchgate.net/publication/274696438_Effect_of_rehydration_on_hormonal_responses_to_heat_exposure_in_a_Finnish_sauna_bath</a:t>
            </a:r>
            <a:r>
              <a:rPr lang="en-US" sz="4300" dirty="0">
                <a:solidFill>
                  <a:srgbClr val="0099FF"/>
                </a:solidFill>
              </a:rPr>
              <a:t> </a:t>
            </a:r>
          </a:p>
          <a:p>
            <a:r>
              <a:rPr lang="en-US" sz="4900" dirty="0"/>
              <a:t>Avoid increased scrotal temperature (cell phones, laptops, hot tubs)</a:t>
            </a:r>
            <a:br>
              <a:rPr lang="en-US" sz="4000" dirty="0"/>
            </a:br>
            <a:r>
              <a:rPr lang="en-US" sz="4300" dirty="0">
                <a:solidFill>
                  <a:srgbClr val="0099FF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https://www.ncbi.nlm.nih.gov/pubmed/30102388</a:t>
            </a:r>
            <a:r>
              <a:rPr lang="en-US" sz="4300" dirty="0">
                <a:solidFill>
                  <a:srgbClr val="0099FF"/>
                </a:solidFill>
              </a:rPr>
              <a:t> </a:t>
            </a:r>
          </a:p>
          <a:p>
            <a:r>
              <a:rPr lang="en-US" sz="4900" dirty="0"/>
              <a:t>UV, Red and Far Infrared Light</a:t>
            </a:r>
            <a:br>
              <a:rPr lang="en-US" sz="4000" dirty="0"/>
            </a:br>
            <a:r>
              <a:rPr lang="en-US" sz="4300" dirty="0">
                <a:solidFill>
                  <a:srgbClr val="0099FF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https://www.ncbi.nlm.nih.gov/pubmed/23334615</a:t>
            </a:r>
            <a:endParaRPr lang="en-US" sz="4300" dirty="0">
              <a:solidFill>
                <a:srgbClr val="0099FF"/>
              </a:solidFill>
            </a:endParaRPr>
          </a:p>
          <a:p>
            <a:r>
              <a:rPr lang="en-US" sz="4900" dirty="0"/>
              <a:t>Sleep-get at least 7-8 </a:t>
            </a:r>
            <a:r>
              <a:rPr lang="en-US" sz="4900" dirty="0" err="1"/>
              <a:t>hrs</a:t>
            </a:r>
            <a:r>
              <a:rPr lang="en-US" sz="4900" dirty="0"/>
              <a:t> of sleep a night</a:t>
            </a:r>
            <a:br>
              <a:rPr lang="en-US" sz="825" dirty="0"/>
            </a:br>
            <a:r>
              <a:rPr lang="en-US" sz="4300" dirty="0">
                <a:solidFill>
                  <a:srgbClr val="0099FF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https://www.ncbi.nlm.nih.gov/pubmed/30621925</a:t>
            </a:r>
            <a:r>
              <a:rPr lang="en-US" sz="4300" dirty="0">
                <a:solidFill>
                  <a:srgbClr val="0099FF"/>
                </a:solidFill>
              </a:rPr>
              <a:t> </a:t>
            </a:r>
          </a:p>
          <a:p>
            <a:r>
              <a:rPr lang="en-US" sz="4900" dirty="0"/>
              <a:t>Stop marijuana, opioids, glucocorticoids (if possible)</a:t>
            </a:r>
          </a:p>
          <a:p>
            <a:endParaRPr lang="en-US" sz="2500" dirty="0">
              <a:solidFill>
                <a:srgbClr val="0099FF"/>
              </a:solidFill>
            </a:endParaRPr>
          </a:p>
          <a:p>
            <a:br>
              <a:rPr lang="en-US" sz="825" dirty="0"/>
            </a:br>
            <a:endParaRPr lang="en-US" sz="825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5F75E1-7A64-43B1-887C-A7C7C4B3F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www.shiramillermd.com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230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>
            <a:extLst>
              <a:ext uri="{FF2B5EF4-FFF2-40B4-BE49-F238E27FC236}">
                <a16:creationId xmlns:a16="http://schemas.microsoft.com/office/drawing/2014/main" id="{5E2BA33F-96B6-0244-8F99-6FAA013D70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95702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0070C0"/>
                </a:solidFill>
                <a:cs typeface="+mj-cs"/>
              </a:rPr>
              <a:t>Order of Pituitary Hormone Deficiencies</a:t>
            </a:r>
          </a:p>
        </p:txBody>
      </p:sp>
      <p:sp>
        <p:nvSpPr>
          <p:cNvPr id="154627" name="Rectangle 3">
            <a:extLst>
              <a:ext uri="{FF2B5EF4-FFF2-40B4-BE49-F238E27FC236}">
                <a16:creationId xmlns:a16="http://schemas.microsoft.com/office/drawing/2014/main" id="{736A6DCE-66DC-FD40-92F4-BD02F8D522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88417" y="1807591"/>
            <a:ext cx="5679649" cy="4282126"/>
          </a:xfrm>
        </p:spPr>
        <p:txBody>
          <a:bodyPr/>
          <a:lstStyle/>
          <a:p>
            <a:pPr>
              <a:defRPr/>
            </a:pPr>
            <a:r>
              <a:rPr lang="en-US" dirty="0">
                <a:cs typeface="+mn-cs"/>
              </a:rPr>
              <a:t>GH</a:t>
            </a:r>
          </a:p>
          <a:p>
            <a:pPr>
              <a:defRPr/>
            </a:pPr>
            <a:r>
              <a:rPr lang="en-US" dirty="0">
                <a:solidFill>
                  <a:srgbClr val="0070C0"/>
                </a:solidFill>
                <a:cs typeface="+mn-cs"/>
              </a:rPr>
              <a:t>Gonadotropins (FSH, LH)</a:t>
            </a:r>
          </a:p>
          <a:p>
            <a:pPr>
              <a:defRPr/>
            </a:pPr>
            <a:r>
              <a:rPr lang="en-US" dirty="0">
                <a:cs typeface="+mn-cs"/>
              </a:rPr>
              <a:t>TSH</a:t>
            </a:r>
          </a:p>
          <a:p>
            <a:pPr>
              <a:defRPr/>
            </a:pPr>
            <a:r>
              <a:rPr lang="en-US" dirty="0">
                <a:cs typeface="+mn-cs"/>
              </a:rPr>
              <a:t>ACTH</a:t>
            </a:r>
          </a:p>
          <a:p>
            <a:pPr>
              <a:defRPr/>
            </a:pPr>
            <a:r>
              <a:rPr lang="en-US" dirty="0">
                <a:cs typeface="+mn-cs"/>
              </a:rPr>
              <a:t>Prolactin</a:t>
            </a:r>
          </a:p>
          <a:p>
            <a:pPr>
              <a:defRPr/>
            </a:pPr>
            <a:r>
              <a:rPr lang="en-US" dirty="0">
                <a:cs typeface="+mn-cs"/>
              </a:rPr>
              <a:t>Posterior pituitary hormones</a:t>
            </a:r>
          </a:p>
        </p:txBody>
      </p:sp>
    </p:spTree>
    <p:extLst>
      <p:ext uri="{BB962C8B-B14F-4D97-AF65-F5344CB8AC3E}">
        <p14:creationId xmlns:p14="http://schemas.microsoft.com/office/powerpoint/2010/main" val="18176868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B57AB-654A-4A39-999C-712718396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440" y="376396"/>
            <a:ext cx="7701280" cy="710882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Supplements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FCB710-0451-4E23-9916-383D073220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423272"/>
            <a:ext cx="8382000" cy="4615577"/>
          </a:xfrm>
        </p:spPr>
        <p:txBody>
          <a:bodyPr/>
          <a:lstStyle/>
          <a:p>
            <a:endParaRPr lang="en-US" sz="1800" dirty="0"/>
          </a:p>
          <a:p>
            <a:r>
              <a:rPr lang="en-US" sz="1800" dirty="0"/>
              <a:t>Vitamin D</a:t>
            </a:r>
            <a:br>
              <a:rPr lang="en-US" sz="1800" dirty="0"/>
            </a:br>
            <a:r>
              <a:rPr lang="en-US" sz="1400" dirty="0">
                <a:solidFill>
                  <a:srgbClr val="0099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https://www.ncbi.nlm.nih.gov/pubmed/21154195</a:t>
            </a:r>
            <a:r>
              <a:rPr lang="en-US" sz="1400" dirty="0">
                <a:solidFill>
                  <a:srgbClr val="0099FF"/>
                </a:solidFill>
              </a:rPr>
              <a:t> </a:t>
            </a:r>
            <a:br>
              <a:rPr lang="en-US" sz="1400" dirty="0">
                <a:solidFill>
                  <a:srgbClr val="0099FF"/>
                </a:solidFill>
              </a:rPr>
            </a:br>
            <a:r>
              <a:rPr lang="en-US" sz="1400" dirty="0">
                <a:solidFill>
                  <a:srgbClr val="0099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https://www.ncbi.nlm.nih.gov/pubmed/28938446</a:t>
            </a:r>
            <a:r>
              <a:rPr lang="en-US" sz="1400" dirty="0">
                <a:solidFill>
                  <a:srgbClr val="0099FF"/>
                </a:solidFill>
              </a:rPr>
              <a:t> </a:t>
            </a:r>
          </a:p>
          <a:p>
            <a:r>
              <a:rPr lang="en-US" sz="1800" dirty="0"/>
              <a:t>Manganese, Selenium, Zinc, Magnesium</a:t>
            </a:r>
            <a:br>
              <a:rPr lang="en-US" sz="1800" dirty="0"/>
            </a:br>
            <a:r>
              <a:rPr lang="en-US" sz="1400" dirty="0">
                <a:solidFill>
                  <a:srgbClr val="0099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https://pdfs.semanticscholar.org/27ca/2b845e2b2d92c1d95a5702396879f43487d1.pdf</a:t>
            </a:r>
            <a:r>
              <a:rPr lang="en-US" sz="1400" dirty="0">
                <a:solidFill>
                  <a:srgbClr val="0099FF"/>
                </a:solidFill>
              </a:rPr>
              <a:t> </a:t>
            </a:r>
            <a:br>
              <a:rPr lang="en-US" sz="1800" dirty="0"/>
            </a:br>
            <a:r>
              <a:rPr lang="en-US" sz="1400" dirty="0">
                <a:solidFill>
                  <a:srgbClr val="0099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https://www.ncbi.nlm.nih.gov/pmc/articles/PMC3958794</a:t>
            </a:r>
            <a:r>
              <a:rPr lang="en-US" sz="1400" dirty="0">
                <a:solidFill>
                  <a:srgbClr val="0099FF"/>
                </a:solidFill>
              </a:rPr>
              <a:t> </a:t>
            </a:r>
          </a:p>
          <a:p>
            <a:r>
              <a:rPr lang="en-US" sz="1800" dirty="0"/>
              <a:t>Herbal supplements/foods: </a:t>
            </a:r>
            <a:r>
              <a:rPr lang="en-US" sz="1800" dirty="0" err="1"/>
              <a:t>Ashwaganda</a:t>
            </a:r>
            <a:r>
              <a:rPr lang="en-US" sz="1800" dirty="0"/>
              <a:t>, Ginger Extract, Pomegranate Juice, Garlic</a:t>
            </a:r>
            <a:br>
              <a:rPr lang="en-US" sz="1800" dirty="0"/>
            </a:br>
            <a:r>
              <a:rPr lang="en-US" sz="1400" dirty="0">
                <a:solidFill>
                  <a:srgbClr val="0099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https://www.ncbi.nlm.nih.gov/pubmed/24371462</a:t>
            </a:r>
            <a:r>
              <a:rPr lang="en-US" sz="1400" dirty="0">
                <a:solidFill>
                  <a:srgbClr val="0099FF"/>
                </a:solidFill>
              </a:rPr>
              <a:t> </a:t>
            </a:r>
            <a:br>
              <a:rPr lang="en-US" sz="1400" dirty="0">
                <a:solidFill>
                  <a:srgbClr val="0099FF"/>
                </a:solidFill>
              </a:rPr>
            </a:br>
            <a:r>
              <a:rPr lang="en-US" sz="1400" dirty="0">
                <a:solidFill>
                  <a:srgbClr val="0099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https://www.ncbi.nlm.nih.gov/pubmed/30360442</a:t>
            </a:r>
            <a:r>
              <a:rPr lang="en-US" sz="1400" dirty="0">
                <a:solidFill>
                  <a:srgbClr val="0099FF"/>
                </a:solidFill>
              </a:rPr>
              <a:t> </a:t>
            </a:r>
            <a:br>
              <a:rPr lang="en-US" sz="1400" dirty="0">
                <a:solidFill>
                  <a:srgbClr val="0099FF"/>
                </a:solidFill>
              </a:rPr>
            </a:br>
            <a:r>
              <a:rPr lang="en-US" sz="1400" dirty="0">
                <a:solidFill>
                  <a:srgbClr val="0099FF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https://www.endocrine-abstracts.org/ea/0028/ea0028p313</a:t>
            </a:r>
            <a:r>
              <a:rPr lang="en-US" sz="1400" dirty="0">
                <a:solidFill>
                  <a:srgbClr val="0099FF"/>
                </a:solidFill>
              </a:rPr>
              <a:t> </a:t>
            </a:r>
            <a:br>
              <a:rPr lang="en-US" sz="1400" dirty="0">
                <a:solidFill>
                  <a:srgbClr val="0099FF"/>
                </a:solidFill>
              </a:rPr>
            </a:br>
            <a:r>
              <a:rPr lang="en-US" sz="1400" dirty="0">
                <a:solidFill>
                  <a:srgbClr val="0099FF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https://www.ncbi.nlm.nih.gov/pubmed/11481410</a:t>
            </a:r>
            <a:r>
              <a:rPr lang="en-US" sz="1400" dirty="0">
                <a:solidFill>
                  <a:srgbClr val="0099FF"/>
                </a:solidFill>
              </a:rPr>
              <a:t> </a:t>
            </a:r>
            <a:br>
              <a:rPr lang="en-US" sz="1800" dirty="0">
                <a:solidFill>
                  <a:srgbClr val="0099FF"/>
                </a:solidFill>
              </a:rPr>
            </a:br>
            <a:r>
              <a:rPr lang="en-US" sz="1800" dirty="0"/>
              <a:t>Horny goat weed (phosphodiesterase inhibitor)</a:t>
            </a:r>
            <a:br>
              <a:rPr lang="en-US" sz="1800" dirty="0"/>
            </a:br>
            <a:r>
              <a:rPr lang="en-US" sz="1400" dirty="0">
                <a:solidFill>
                  <a:srgbClr val="0099FF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https://www.ncbi.nlm.nih.gov/pubmed/20141584</a:t>
            </a: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 algn="ctr">
              <a:buNone/>
            </a:pPr>
            <a:r>
              <a:rPr lang="en-US" sz="1800" dirty="0"/>
              <a:t>Sexual enhancing supplements may be contaminated</a:t>
            </a:r>
            <a:br>
              <a:rPr lang="en-US" sz="1400" dirty="0"/>
            </a:br>
            <a:r>
              <a:rPr lang="en-US" sz="1400" dirty="0">
                <a:solidFill>
                  <a:srgbClr val="0099FF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https://www.ncbi.nlm.nih.gov/pubmed/25459948</a:t>
            </a:r>
            <a:endParaRPr lang="en-US" sz="1400" dirty="0">
              <a:solidFill>
                <a:srgbClr val="0099FF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18C89C-E6C2-4679-8487-9A9742C34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www.shiramillermd.com</a:t>
            </a:r>
          </a:p>
        </p:txBody>
      </p:sp>
    </p:spTree>
    <p:extLst>
      <p:ext uri="{BB962C8B-B14F-4D97-AF65-F5344CB8AC3E}">
        <p14:creationId xmlns:p14="http://schemas.microsoft.com/office/powerpoint/2010/main" val="28843706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815069-9E72-46FB-9C36-32EFF1EEFE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3230" y="1499699"/>
            <a:ext cx="6925790" cy="4539360"/>
          </a:xfrm>
        </p:spPr>
        <p:txBody>
          <a:bodyPr/>
          <a:lstStyle/>
          <a:p>
            <a:r>
              <a:rPr lang="en-US" dirty="0"/>
              <a:t>Selective Estrogen Receptor Modulator (SERM)</a:t>
            </a:r>
          </a:p>
          <a:p>
            <a:r>
              <a:rPr lang="en-US" dirty="0"/>
              <a:t>In use for fertility in men since 1960s; currently off-label.</a:t>
            </a:r>
          </a:p>
          <a:p>
            <a:r>
              <a:rPr lang="en-US" dirty="0"/>
              <a:t>FDA approved in 1976 for women.</a:t>
            </a:r>
          </a:p>
          <a:p>
            <a:r>
              <a:rPr lang="en-US" dirty="0" err="1"/>
              <a:t>Enclomiphene</a:t>
            </a:r>
            <a:r>
              <a:rPr lang="en-US" dirty="0"/>
              <a:t> citrate is seeking FDA approval for men.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5A6890-8B49-4AAA-BED1-9C66732DA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www.shiramillermd.com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B27F5868-E989-4B8B-9E8F-817E06138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708" y="356699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Clomiphene Citrate</a:t>
            </a:r>
          </a:p>
        </p:txBody>
      </p:sp>
    </p:spTree>
    <p:extLst>
      <p:ext uri="{BB962C8B-B14F-4D97-AF65-F5344CB8AC3E}">
        <p14:creationId xmlns:p14="http://schemas.microsoft.com/office/powerpoint/2010/main" val="2499911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5A6890-8B49-4AAA-BED1-9C66732DA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www.shiramillermd.com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B27F5868-E989-4B8B-9E8F-817E06138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522" y="234083"/>
            <a:ext cx="7590018" cy="807907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Clomiphene Citrate</a:t>
            </a: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828A38B2-4670-4F48-822C-B27E71820F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2585" y="1743075"/>
            <a:ext cx="2408970" cy="4602010"/>
          </a:xfr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D8D0A79-E108-43DC-827D-A219D8D62F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2671" y="1743075"/>
            <a:ext cx="2408970" cy="46020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A312E51-5CC3-4E88-98C1-A19ADEAE4EEF}"/>
              </a:ext>
            </a:extLst>
          </p:cNvPr>
          <p:cNvSpPr txBox="1"/>
          <p:nvPr/>
        </p:nvSpPr>
        <p:spPr>
          <a:xfrm>
            <a:off x="2085976" y="1026705"/>
            <a:ext cx="5448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Selective Estrogen Receptor Modulator (SERM)</a:t>
            </a:r>
          </a:p>
        </p:txBody>
      </p:sp>
    </p:spTree>
    <p:extLst>
      <p:ext uri="{BB962C8B-B14F-4D97-AF65-F5344CB8AC3E}">
        <p14:creationId xmlns:p14="http://schemas.microsoft.com/office/powerpoint/2010/main" val="38325015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815069-9E72-46FB-9C36-32EFF1EEFE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3230" y="1318724"/>
            <a:ext cx="6664533" cy="1826305"/>
          </a:xfrm>
        </p:spPr>
        <p:txBody>
          <a:bodyPr/>
          <a:lstStyle/>
          <a:p>
            <a:r>
              <a:rPr lang="en-US" sz="2400" b="1" dirty="0"/>
              <a:t>Long-term Safety and Efficacy</a:t>
            </a:r>
            <a:br>
              <a:rPr lang="en-US" sz="2400" dirty="0"/>
            </a:br>
            <a:r>
              <a:rPr lang="en-US" sz="2400" dirty="0"/>
              <a:t>Improvement in ADAM scores, bone density, and other measures.</a:t>
            </a:r>
            <a:br>
              <a:rPr lang="en-US" sz="2400" dirty="0"/>
            </a:br>
            <a:r>
              <a:rPr lang="en-US" sz="1400" dirty="0">
                <a:solidFill>
                  <a:srgbClr val="0099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https://www.ncbi.nlm.nih.gov/pubmed/30522888/</a:t>
            </a:r>
            <a:r>
              <a:rPr lang="en-US" sz="1400" dirty="0">
                <a:solidFill>
                  <a:srgbClr val="0099FF"/>
                </a:solidFill>
              </a:rPr>
              <a:t> </a:t>
            </a:r>
            <a:br>
              <a:rPr lang="en-US" sz="1400" dirty="0"/>
            </a:br>
            <a:r>
              <a:rPr lang="en-US" sz="1400" dirty="0">
                <a:solidFill>
                  <a:srgbClr val="0099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https://www.ncbi.nlm.nih.gov/pubmed/22458540</a:t>
            </a:r>
            <a:br>
              <a:rPr lang="en-US" sz="1400" dirty="0">
                <a:solidFill>
                  <a:srgbClr val="0099FF"/>
                </a:solidFill>
              </a:rPr>
            </a:br>
            <a:r>
              <a:rPr lang="en-US" sz="1400" dirty="0">
                <a:solidFill>
                  <a:srgbClr val="0099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https://www.ncbi.nlm.nih.gov/pubmed/22044663</a:t>
            </a:r>
            <a:r>
              <a:rPr lang="en-US" sz="1400" dirty="0">
                <a:solidFill>
                  <a:srgbClr val="0099FF"/>
                </a:solidFill>
              </a:rPr>
              <a:t> </a:t>
            </a:r>
          </a:p>
          <a:p>
            <a:endParaRPr lang="en-US" sz="2400" dirty="0"/>
          </a:p>
          <a:p>
            <a:r>
              <a:rPr lang="en-US" sz="2400" b="1" dirty="0"/>
              <a:t>Possible Side Effects</a:t>
            </a:r>
            <a:br>
              <a:rPr lang="en-US" sz="2400" dirty="0"/>
            </a:br>
            <a:r>
              <a:rPr lang="en-US" sz="2400" dirty="0"/>
              <a:t>Visual disturbances</a:t>
            </a:r>
            <a:br>
              <a:rPr lang="en-US" sz="2400" dirty="0"/>
            </a:br>
            <a:r>
              <a:rPr lang="en-US" sz="2400" dirty="0"/>
              <a:t>Breast enlargement</a:t>
            </a:r>
            <a:br>
              <a:rPr lang="en-US" sz="2400" dirty="0"/>
            </a:br>
            <a:r>
              <a:rPr lang="en-US" sz="2400" dirty="0"/>
              <a:t>Headaches</a:t>
            </a:r>
            <a:br>
              <a:rPr lang="en-US" sz="2400" dirty="0"/>
            </a:br>
            <a:r>
              <a:rPr lang="en-US" sz="2400" dirty="0"/>
              <a:t>Dizziness</a:t>
            </a:r>
            <a:br>
              <a:rPr lang="en-US" sz="2400" dirty="0"/>
            </a:br>
            <a:r>
              <a:rPr lang="en-US" sz="2400" dirty="0"/>
              <a:t>Exacerbation of psychiatric illness</a:t>
            </a:r>
            <a:br>
              <a:rPr lang="en-US" sz="2400" dirty="0"/>
            </a:br>
            <a:r>
              <a:rPr lang="en-US" sz="2400" dirty="0"/>
              <a:t>Increased PSA, estradiol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5A6890-8B49-4AAA-BED1-9C66732DA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www.shiramillermd.com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B27F5868-E989-4B8B-9E8F-817E06138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708" y="356699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Clomiphene Citrate</a:t>
            </a:r>
            <a:br>
              <a:rPr lang="en-US" b="1" dirty="0">
                <a:solidFill>
                  <a:srgbClr val="0070C0"/>
                </a:solidFill>
              </a:rPr>
            </a:b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8988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815069-9E72-46FB-9C36-32EFF1EEFE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3230" y="1764552"/>
            <a:ext cx="7335078" cy="1463675"/>
          </a:xfrm>
        </p:spPr>
        <p:txBody>
          <a:bodyPr/>
          <a:lstStyle/>
          <a:p>
            <a:r>
              <a:rPr lang="en-US" dirty="0"/>
              <a:t>Comprehensive baseline evaluation</a:t>
            </a:r>
          </a:p>
          <a:p>
            <a:r>
              <a:rPr lang="en-US" dirty="0"/>
              <a:t>Only for secondary hypogonadism</a:t>
            </a:r>
          </a:p>
          <a:p>
            <a:r>
              <a:rPr lang="en-US" dirty="0"/>
              <a:t>Loading dose</a:t>
            </a:r>
          </a:p>
          <a:p>
            <a:r>
              <a:rPr lang="en-US" dirty="0"/>
              <a:t>50mg QOD</a:t>
            </a:r>
          </a:p>
          <a:p>
            <a:r>
              <a:rPr lang="en-US" dirty="0"/>
              <a:t>25mg QD</a:t>
            </a:r>
          </a:p>
          <a:p>
            <a:r>
              <a:rPr lang="en-US" dirty="0"/>
              <a:t>Cycling?</a:t>
            </a:r>
          </a:p>
          <a:p>
            <a:r>
              <a:rPr lang="en-US" dirty="0"/>
              <a:t>Follow-up estradiol, PSA, CBC, +/- DHT, visual changes (eye exam)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5A6890-8B49-4AAA-BED1-9C66732DA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www.shiramillermd.com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B27F5868-E989-4B8B-9E8F-817E06138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708" y="60121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Clomiphene Citrate</a:t>
            </a:r>
          </a:p>
        </p:txBody>
      </p:sp>
    </p:spTree>
    <p:extLst>
      <p:ext uri="{BB962C8B-B14F-4D97-AF65-F5344CB8AC3E}">
        <p14:creationId xmlns:p14="http://schemas.microsoft.com/office/powerpoint/2010/main" val="14688662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B81C2-9746-4D4F-807F-F07751D93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035" y="3850447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Other Uses of HCG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815069-9E72-46FB-9C36-32EFF1EEFE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4887" y="1965325"/>
            <a:ext cx="7335078" cy="1463675"/>
          </a:xfrm>
        </p:spPr>
        <p:txBody>
          <a:bodyPr/>
          <a:lstStyle/>
          <a:p>
            <a:r>
              <a:rPr lang="en-US" dirty="0"/>
              <a:t>Testicular shrinkage</a:t>
            </a:r>
          </a:p>
          <a:p>
            <a:r>
              <a:rPr lang="en-US" dirty="0"/>
              <a:t>Infertility</a:t>
            </a:r>
          </a:p>
          <a:p>
            <a:r>
              <a:rPr lang="en-US" dirty="0"/>
              <a:t>Transition from Testosterone to HCG</a:t>
            </a:r>
          </a:p>
          <a:p>
            <a:pPr lvl="0"/>
            <a:endParaRPr lang="en-US" dirty="0">
              <a:solidFill>
                <a:prstClr val="black"/>
              </a:solidFill>
            </a:endParaRPr>
          </a:p>
          <a:p>
            <a:pPr lvl="0"/>
            <a:endParaRPr lang="en-US" dirty="0">
              <a:solidFill>
                <a:prstClr val="black"/>
              </a:solidFill>
            </a:endParaRPr>
          </a:p>
          <a:p>
            <a:pPr lvl="0"/>
            <a:r>
              <a:rPr lang="en-US" dirty="0">
                <a:solidFill>
                  <a:prstClr val="black"/>
                </a:solidFill>
              </a:rPr>
              <a:t>Clomiphene side effects (visual disturbance)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5A6890-8B49-4AAA-BED1-9C66732DA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www.shiramillermd.com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69B509B-0229-48FE-BF14-754334D4FDFF}"/>
              </a:ext>
            </a:extLst>
          </p:cNvPr>
          <p:cNvSpPr txBox="1">
            <a:spLocks/>
          </p:cNvSpPr>
          <p:nvPr/>
        </p:nvSpPr>
        <p:spPr bwMode="auto">
          <a:xfrm>
            <a:off x="112644" y="541201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udy Old Style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udy Old Style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udy Old Style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udy Old Style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b="1" dirty="0">
                <a:solidFill>
                  <a:srgbClr val="0070C0"/>
                </a:solidFill>
              </a:rPr>
              <a:t>Other Uses of </a:t>
            </a:r>
            <a:br>
              <a:rPr lang="en-US" b="1" dirty="0">
                <a:solidFill>
                  <a:srgbClr val="0070C0"/>
                </a:solidFill>
              </a:rPr>
            </a:br>
            <a:r>
              <a:rPr lang="en-US" b="1" dirty="0">
                <a:solidFill>
                  <a:srgbClr val="0070C0"/>
                </a:solidFill>
              </a:rPr>
              <a:t>Clomiphene Citrate (CC)</a:t>
            </a:r>
          </a:p>
        </p:txBody>
      </p:sp>
    </p:spTree>
    <p:extLst>
      <p:ext uri="{BB962C8B-B14F-4D97-AF65-F5344CB8AC3E}">
        <p14:creationId xmlns:p14="http://schemas.microsoft.com/office/powerpoint/2010/main" val="15298267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>
            <a:extLst>
              <a:ext uri="{FF2B5EF4-FFF2-40B4-BE49-F238E27FC236}">
                <a16:creationId xmlns:a16="http://schemas.microsoft.com/office/drawing/2014/main" id="{B983FE80-B3C6-6B4E-9274-04001600E9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44267" y="1524138"/>
            <a:ext cx="5829300" cy="529810"/>
          </a:xfrm>
        </p:spPr>
        <p:txBody>
          <a:bodyPr/>
          <a:lstStyle/>
          <a:p>
            <a:pPr>
              <a:defRPr/>
            </a:pPr>
            <a:r>
              <a:rPr lang="en-US" altLang="en-US" sz="2700" b="1" dirty="0">
                <a:solidFill>
                  <a:srgbClr val="0070C0"/>
                </a:solidFill>
                <a:latin typeface="Goudy Old Style" charset="0"/>
              </a:rPr>
              <a:t>Questions? </a:t>
            </a:r>
            <a:endParaRPr lang="en-US" sz="2700" b="1" dirty="0">
              <a:solidFill>
                <a:srgbClr val="0070C0"/>
              </a:solidFill>
            </a:endParaRPr>
          </a:p>
        </p:txBody>
      </p:sp>
      <p:sp>
        <p:nvSpPr>
          <p:cNvPr id="43010" name="Rectangle 3">
            <a:extLst>
              <a:ext uri="{FF2B5EF4-FFF2-40B4-BE49-F238E27FC236}">
                <a16:creationId xmlns:a16="http://schemas.microsoft.com/office/drawing/2014/main" id="{22BBD58E-91D1-E345-9F66-7E12612207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55888" y="2099641"/>
            <a:ext cx="5829300" cy="3086100"/>
          </a:xfrm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Autofit/>
          </a:bodyPr>
          <a:lstStyle/>
          <a:p>
            <a:pPr eaLnBrk="1" hangingPunct="1"/>
            <a:r>
              <a:rPr lang="en-US" altLang="en-US" sz="2400" b="1" i="1" dirty="0"/>
              <a:t>Please use the chat button</a:t>
            </a:r>
          </a:p>
          <a:p>
            <a:pPr eaLnBrk="1" hangingPunct="1"/>
            <a:r>
              <a:rPr lang="en-US" altLang="en-US" sz="2400" b="1" i="1" dirty="0"/>
              <a:t>Thank you for sharing your time tonight!</a:t>
            </a:r>
          </a:p>
          <a:p>
            <a:pPr eaLnBrk="1" hangingPunct="1"/>
            <a:r>
              <a:rPr lang="en-US" altLang="en-US" sz="2400" dirty="0"/>
              <a:t>If you have any more questions after tonight or want an appointment with </a:t>
            </a:r>
            <a:r>
              <a:rPr lang="en-US" altLang="en-US" sz="2400" dirty="0">
                <a:solidFill>
                  <a:srgbClr val="0099FF"/>
                </a:solidFill>
              </a:rPr>
              <a:t>Dr. Friedman </a:t>
            </a:r>
            <a:r>
              <a:rPr lang="en-US" altLang="en-US" sz="2400" dirty="0"/>
              <a:t>please email: </a:t>
            </a:r>
            <a:r>
              <a:rPr lang="en-US" altLang="en-US" sz="2400" dirty="0">
                <a:solidFill>
                  <a:srgbClr val="0099FF"/>
                </a:solidFill>
              </a:rPr>
              <a:t>mail@goodhormonehealth.com</a:t>
            </a:r>
          </a:p>
          <a:p>
            <a:r>
              <a:rPr lang="en-US" altLang="en-US" sz="2400" dirty="0">
                <a:solidFill>
                  <a:srgbClr val="0099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www.goodhormonehealth.com</a:t>
            </a:r>
            <a:r>
              <a:rPr lang="en-US" altLang="en-US" sz="2400" dirty="0">
                <a:solidFill>
                  <a:srgbClr val="0099FF"/>
                </a:solidFill>
              </a:rPr>
              <a:t> </a:t>
            </a:r>
          </a:p>
          <a:p>
            <a:r>
              <a:rPr lang="en-US" altLang="en-US" sz="2400" dirty="0"/>
              <a:t>To contact </a:t>
            </a:r>
            <a:r>
              <a:rPr lang="en-US" altLang="en-US" sz="2400" dirty="0">
                <a:solidFill>
                  <a:srgbClr val="0099FF"/>
                </a:solidFill>
              </a:rPr>
              <a:t>Dr. Miller</a:t>
            </a:r>
            <a:r>
              <a:rPr lang="en-US" altLang="en-US" sz="2400" dirty="0"/>
              <a:t>, go to </a:t>
            </a:r>
            <a:r>
              <a:rPr lang="en-US" altLang="en-US" sz="2400" dirty="0" err="1">
                <a:solidFill>
                  <a:srgbClr val="0099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www.shiramillermd.com</a:t>
            </a:r>
            <a:endParaRPr lang="en-US" altLang="en-US" sz="2400" dirty="0">
              <a:solidFill>
                <a:srgbClr val="0099FF"/>
              </a:solidFill>
            </a:endParaRPr>
          </a:p>
          <a:p>
            <a:r>
              <a:rPr lang="en-US" altLang="ja-JP" sz="2400" dirty="0">
                <a:ea typeface="ヒラギノ角ゴ Pro W3" panose="020B0300000000000000" pitchFamily="34" charset="-128"/>
                <a:cs typeface="ヒラギノ角ゴ Pro W3" panose="020B0300000000000000" pitchFamily="34" charset="-128"/>
              </a:rPr>
              <a:t>Webinar will be posted in a few days</a:t>
            </a:r>
          </a:p>
        </p:txBody>
      </p:sp>
      <p:pic>
        <p:nvPicPr>
          <p:cNvPr id="4" name="Picture 4" descr="HealthFlex">
            <a:hlinkClick r:id="rId3"/>
            <a:extLst>
              <a:ext uri="{FF2B5EF4-FFF2-40B4-BE49-F238E27FC236}">
                <a16:creationId xmlns:a16="http://schemas.microsoft.com/office/drawing/2014/main" id="{911B9758-7A61-4749-99DF-8A8B0180E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087" y="413993"/>
            <a:ext cx="6172200" cy="97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35EC19-B51B-8149-9464-9E1DDCFBA1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8919" y="449746"/>
            <a:ext cx="833937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136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2D790-6731-534C-9CED-438F46547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2848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Hypothalamic-Pituitary-Gonadal Axis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1F9A68E-1406-D54D-9560-E4803B7792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1261" y="1975973"/>
            <a:ext cx="3316361" cy="4262758"/>
          </a:xfr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BA623832-2DC2-9A42-BF27-B0C4F155FA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941387"/>
            <a:ext cx="1146517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145" name="Picture 14" descr="/var/folders/qv/193zj2l13130sj9zb5mstkhr0000gn/T/com.microsoft.Word/WebArchiveCopyPasteTempFiles/resized_265x334_Clomid_Testosterone_Alternative_David50knee.jpg">
            <a:extLst>
              <a:ext uri="{FF2B5EF4-FFF2-40B4-BE49-F238E27FC236}">
                <a16:creationId xmlns:a16="http://schemas.microsoft.com/office/drawing/2014/main" id="{92AB9CB1-8C34-8948-8A2A-45ABC1AF9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674" y="1975973"/>
            <a:ext cx="2902169" cy="362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51556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>
            <a:extLst>
              <a:ext uri="{FF2B5EF4-FFF2-40B4-BE49-F238E27FC236}">
                <a16:creationId xmlns:a16="http://schemas.microsoft.com/office/drawing/2014/main" id="{A5B9DB83-F1EB-C441-B8F6-8E289E8F99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83226" y="604909"/>
            <a:ext cx="7128164" cy="1034617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0070C0"/>
                </a:solidFill>
                <a:cs typeface="+mj-cs"/>
              </a:rPr>
              <a:t>Symptoms of Hypogonadism</a:t>
            </a:r>
          </a:p>
        </p:txBody>
      </p:sp>
      <p:sp>
        <p:nvSpPr>
          <p:cNvPr id="151555" name="Rectangle 3">
            <a:extLst>
              <a:ext uri="{FF2B5EF4-FFF2-40B4-BE49-F238E27FC236}">
                <a16:creationId xmlns:a16="http://schemas.microsoft.com/office/drawing/2014/main" id="{DF0C8557-3415-0D4E-B006-A793353DBB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31372" y="1870364"/>
            <a:ext cx="5631873" cy="3865418"/>
          </a:xfrm>
        </p:spPr>
        <p:txBody>
          <a:bodyPr/>
          <a:lstStyle/>
          <a:p>
            <a:pPr>
              <a:defRPr/>
            </a:pPr>
            <a:r>
              <a:rPr lang="en-US" dirty="0">
                <a:cs typeface="+mn-cs"/>
              </a:rPr>
              <a:t>Erectile Dysfunction</a:t>
            </a:r>
          </a:p>
          <a:p>
            <a:pPr>
              <a:defRPr/>
            </a:pPr>
            <a:r>
              <a:rPr lang="en-US" dirty="0">
                <a:solidFill>
                  <a:srgbClr val="191B0E"/>
                </a:solidFill>
                <a:cs typeface="+mn-cs"/>
              </a:rPr>
              <a:t>Low libido</a:t>
            </a:r>
          </a:p>
          <a:p>
            <a:pPr>
              <a:defRPr/>
            </a:pPr>
            <a:r>
              <a:rPr lang="en-US" dirty="0">
                <a:solidFill>
                  <a:srgbClr val="191B0E"/>
                </a:solidFill>
                <a:cs typeface="+mn-cs"/>
              </a:rPr>
              <a:t>Infertility</a:t>
            </a:r>
          </a:p>
          <a:p>
            <a:pPr>
              <a:defRPr/>
            </a:pPr>
            <a:r>
              <a:rPr lang="en-US" dirty="0">
                <a:solidFill>
                  <a:srgbClr val="191B0E"/>
                </a:solidFill>
                <a:cs typeface="+mn-cs"/>
              </a:rPr>
              <a:t>Decreased muscle strength</a:t>
            </a:r>
          </a:p>
          <a:p>
            <a:pPr>
              <a:defRPr/>
            </a:pPr>
            <a:r>
              <a:rPr lang="en-US" dirty="0">
                <a:solidFill>
                  <a:srgbClr val="191B0E"/>
                </a:solidFill>
                <a:cs typeface="+mn-cs"/>
              </a:rPr>
              <a:t>Poor endurance/stamina</a:t>
            </a:r>
          </a:p>
          <a:p>
            <a:pPr>
              <a:defRPr/>
            </a:pPr>
            <a:r>
              <a:rPr lang="en-US" dirty="0">
                <a:solidFill>
                  <a:srgbClr val="191B0E"/>
                </a:solidFill>
                <a:cs typeface="+mn-cs"/>
              </a:rPr>
              <a:t>Fatigue</a:t>
            </a:r>
          </a:p>
          <a:p>
            <a:pPr>
              <a:defRPr/>
            </a:pPr>
            <a:r>
              <a:rPr lang="en-US" dirty="0">
                <a:solidFill>
                  <a:srgbClr val="191B0E"/>
                </a:solidFill>
                <a:cs typeface="+mn-cs"/>
              </a:rPr>
              <a:t>Depression</a:t>
            </a:r>
            <a:endParaRPr lang="en-US" dirty="0">
              <a:solidFill>
                <a:srgbClr val="191B0E"/>
              </a:solidFill>
            </a:endParaRPr>
          </a:p>
          <a:p>
            <a:pPr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2564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>
            <a:extLst>
              <a:ext uri="{FF2B5EF4-FFF2-40B4-BE49-F238E27FC236}">
                <a16:creationId xmlns:a16="http://schemas.microsoft.com/office/drawing/2014/main" id="{A5B9DB83-F1EB-C441-B8F6-8E289E8F99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544801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0070C0"/>
                </a:solidFill>
                <a:cs typeface="+mj-cs"/>
              </a:rPr>
              <a:t>Signs of Hypogonadism</a:t>
            </a:r>
          </a:p>
        </p:txBody>
      </p:sp>
      <p:sp>
        <p:nvSpPr>
          <p:cNvPr id="151555" name="Rectangle 3">
            <a:extLst>
              <a:ext uri="{FF2B5EF4-FFF2-40B4-BE49-F238E27FC236}">
                <a16:creationId xmlns:a16="http://schemas.microsoft.com/office/drawing/2014/main" id="{DF0C8557-3415-0D4E-B006-A793353DBB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2161309"/>
            <a:ext cx="5271655" cy="302375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/>
              <a:t>Soft testes may be the earliest sign of gonadotropin deficiency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Small testes or gynecomastia (extra breast tissue)</a:t>
            </a:r>
            <a:endParaRPr lang="en-US" dirty="0">
              <a:cs typeface="+mn-cs"/>
            </a:endParaRPr>
          </a:p>
        </p:txBody>
      </p:sp>
      <p:pic>
        <p:nvPicPr>
          <p:cNvPr id="4" name="Picture 4" descr="MCj04246140000[1]">
            <a:extLst>
              <a:ext uri="{FF2B5EF4-FFF2-40B4-BE49-F238E27FC236}">
                <a16:creationId xmlns:a16="http://schemas.microsoft.com/office/drawing/2014/main" id="{941ECC91-E868-424C-AC2E-B0206066E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792" y="2013527"/>
            <a:ext cx="1752600" cy="219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67994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>
            <a:extLst>
              <a:ext uri="{FF2B5EF4-FFF2-40B4-BE49-F238E27FC236}">
                <a16:creationId xmlns:a16="http://schemas.microsoft.com/office/drawing/2014/main" id="{A5B9DB83-F1EB-C441-B8F6-8E289E8F99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60922"/>
            <a:ext cx="8229600" cy="1325560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0070C0"/>
                </a:solidFill>
                <a:cs typeface="+mj-cs"/>
              </a:rPr>
              <a:t>Causes of Primary</a:t>
            </a:r>
            <a:br>
              <a:rPr lang="en-US" b="1" dirty="0">
                <a:solidFill>
                  <a:srgbClr val="0070C0"/>
                </a:solidFill>
                <a:cs typeface="+mj-cs"/>
              </a:rPr>
            </a:br>
            <a:r>
              <a:rPr lang="en-US" b="1" dirty="0">
                <a:solidFill>
                  <a:srgbClr val="0070C0"/>
                </a:solidFill>
                <a:cs typeface="+mj-cs"/>
              </a:rPr>
              <a:t>Hypogonadism</a:t>
            </a:r>
          </a:p>
        </p:txBody>
      </p:sp>
      <p:sp>
        <p:nvSpPr>
          <p:cNvPr id="151555" name="Rectangle 3">
            <a:extLst>
              <a:ext uri="{FF2B5EF4-FFF2-40B4-BE49-F238E27FC236}">
                <a16:creationId xmlns:a16="http://schemas.microsoft.com/office/drawing/2014/main" id="{DF0C8557-3415-0D4E-B006-A793353DBB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  <a:defRPr/>
            </a:pPr>
            <a:r>
              <a:rPr lang="en-US" dirty="0">
                <a:cs typeface="+mn-cs"/>
              </a:rPr>
              <a:t> 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587B1ED-F5CF-024F-A8DE-DA83478C79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461" y="198437"/>
            <a:ext cx="1012874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1265" name="Picture 20" descr="Image result for happy older couples images">
            <a:extLst>
              <a:ext uri="{FF2B5EF4-FFF2-40B4-BE49-F238E27FC236}">
                <a16:creationId xmlns:a16="http://schemas.microsoft.com/office/drawing/2014/main" id="{1A8F2DAA-9989-0742-AE3E-83766A024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083" y="2082599"/>
            <a:ext cx="1081985" cy="1483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E3995C-E7EA-934F-BCDA-91C6D9EF4281}"/>
              </a:ext>
            </a:extLst>
          </p:cNvPr>
          <p:cNvSpPr txBox="1"/>
          <p:nvPr/>
        </p:nvSpPr>
        <p:spPr>
          <a:xfrm>
            <a:off x="2017932" y="2192435"/>
            <a:ext cx="4591770" cy="4678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n-lt"/>
              </a:rPr>
              <a:t>Testicular Causes</a:t>
            </a:r>
          </a:p>
          <a:p>
            <a:r>
              <a:rPr lang="en-US" sz="2800" dirty="0">
                <a:latin typeface="+mn-lt"/>
              </a:rPr>
              <a:t>	</a:t>
            </a:r>
            <a:r>
              <a:rPr lang="en-US" sz="2800" u="sng" dirty="0">
                <a:latin typeface="+mn-lt"/>
              </a:rPr>
              <a:t>High LH and FSH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Testicular surgery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Testicular trauma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Klinefelter’s syndrome (XXY)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Chemotherapy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Radiation therapy to testis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Orchitis (mumps)</a:t>
            </a:r>
          </a:p>
          <a:p>
            <a:endParaRPr lang="en-US" sz="28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+mn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7252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>
            <a:extLst>
              <a:ext uri="{FF2B5EF4-FFF2-40B4-BE49-F238E27FC236}">
                <a16:creationId xmlns:a16="http://schemas.microsoft.com/office/drawing/2014/main" id="{A5B9DB83-F1EB-C441-B8F6-8E289E8F99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60196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0070C0"/>
                </a:solidFill>
                <a:cs typeface="+mj-cs"/>
              </a:rPr>
              <a:t>Causes of Secondary</a:t>
            </a:r>
            <a:br>
              <a:rPr lang="en-US" b="1" dirty="0">
                <a:solidFill>
                  <a:srgbClr val="0070C0"/>
                </a:solidFill>
                <a:cs typeface="+mj-cs"/>
              </a:rPr>
            </a:br>
            <a:r>
              <a:rPr lang="en-US" b="1" dirty="0">
                <a:solidFill>
                  <a:srgbClr val="0070C0"/>
                </a:solidFill>
                <a:cs typeface="+mj-cs"/>
              </a:rPr>
              <a:t>Hypogonadism</a:t>
            </a:r>
          </a:p>
        </p:txBody>
      </p:sp>
      <p:sp>
        <p:nvSpPr>
          <p:cNvPr id="151555" name="Rectangle 3">
            <a:extLst>
              <a:ext uri="{FF2B5EF4-FFF2-40B4-BE49-F238E27FC236}">
                <a16:creationId xmlns:a16="http://schemas.microsoft.com/office/drawing/2014/main" id="{DF0C8557-3415-0D4E-B006-A793353DBB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  <a:defRPr/>
            </a:pPr>
            <a:r>
              <a:rPr lang="en-US" dirty="0">
                <a:cs typeface="+mn-cs"/>
              </a:rPr>
              <a:t> 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587B1ED-F5CF-024F-A8DE-DA83478C79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461" y="198437"/>
            <a:ext cx="1012874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1265" name="Picture 20" descr="Image result for happy older couples images">
            <a:extLst>
              <a:ext uri="{FF2B5EF4-FFF2-40B4-BE49-F238E27FC236}">
                <a16:creationId xmlns:a16="http://schemas.microsoft.com/office/drawing/2014/main" id="{1A8F2DAA-9989-0742-AE3E-83766A024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51" y="317343"/>
            <a:ext cx="1130684" cy="155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E3995C-E7EA-934F-BCDA-91C6D9EF4281}"/>
              </a:ext>
            </a:extLst>
          </p:cNvPr>
          <p:cNvSpPr txBox="1"/>
          <p:nvPr/>
        </p:nvSpPr>
        <p:spPr>
          <a:xfrm>
            <a:off x="2060869" y="1981359"/>
            <a:ext cx="5143799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n-lt"/>
              </a:rPr>
              <a:t>Hypothalamic/Pituitary  Causes</a:t>
            </a:r>
          </a:p>
          <a:p>
            <a:pPr lvl="1"/>
            <a:r>
              <a:rPr lang="en-US" sz="2800" u="sng" dirty="0">
                <a:latin typeface="+mn-lt"/>
              </a:rPr>
              <a:t>Low LH and FSH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+mn-lt"/>
              </a:rPr>
              <a:t>Kallmann’s</a:t>
            </a:r>
            <a:r>
              <a:rPr lang="en-US" sz="2800" dirty="0">
                <a:latin typeface="+mn-lt"/>
              </a:rPr>
              <a:t> syndrome (anosmia)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Pituitary tumor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Pituitary Surgery/Radiation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Hyperprolactinemia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Hypothalamic diseases (sarcoidosis, hemochromatosis) </a:t>
            </a:r>
          </a:p>
          <a:p>
            <a:endParaRPr lang="en-US" sz="28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+mn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71961"/>
      </p:ext>
    </p:extLst>
  </p:cSld>
  <p:clrMapOvr>
    <a:masterClrMapping/>
  </p:clrMapOvr>
</p:sld>
</file>

<file path=ppt/theme/theme1.xml><?xml version="1.0" encoding="utf-8"?>
<a:theme xmlns:a="http://schemas.openxmlformats.org/drawingml/2006/main" name="Dr.Da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Inkwell">
      <a:majorFont>
        <a:latin typeface="Goudy Old Style"/>
        <a:ea typeface=""/>
        <a:cs typeface=""/>
        <a:font script="Jpan" typeface="ＭＳ 明朝"/>
      </a:majorFont>
      <a:minorFont>
        <a:latin typeface="Goudy Old Style"/>
        <a:ea typeface=""/>
        <a:cs typeface=""/>
        <a:font script="Jpan" typeface="ＭＳ 明朝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Dr.Dae.thmx</Template>
  <TotalTime>8130</TotalTime>
  <Words>1561</Words>
  <Application>Microsoft Macintosh PowerPoint</Application>
  <PresentationFormat>On-screen Show (4:3)</PresentationFormat>
  <Paragraphs>292</Paragraphs>
  <Slides>46</Slides>
  <Notes>29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3" baseType="lpstr">
      <vt:lpstr>ＭＳ Ｐゴシック</vt:lpstr>
      <vt:lpstr>ヒラギノ角ゴ Pro W3</vt:lpstr>
      <vt:lpstr>Arial</vt:lpstr>
      <vt:lpstr>Calibri</vt:lpstr>
      <vt:lpstr>Goudy Old Style</vt:lpstr>
      <vt:lpstr>Dr.Dae</vt:lpstr>
      <vt:lpstr>Presentation</vt:lpstr>
      <vt:lpstr>PowerPoint Presentation</vt:lpstr>
      <vt:lpstr>Outline</vt:lpstr>
      <vt:lpstr>Hormonal Axes</vt:lpstr>
      <vt:lpstr>Order of Pituitary Hormone Deficiencies</vt:lpstr>
      <vt:lpstr>Hypothalamic-Pituitary-Gonadal Axis</vt:lpstr>
      <vt:lpstr>Symptoms of Hypogonadism</vt:lpstr>
      <vt:lpstr>Signs of Hypogonadism</vt:lpstr>
      <vt:lpstr>Causes of Primary Hypogonadism</vt:lpstr>
      <vt:lpstr>Causes of Secondary Hypogonadism</vt:lpstr>
      <vt:lpstr>Causes of Secondary Hypogonadism</vt:lpstr>
      <vt:lpstr>Functional Hypogonadism: Intact HPT Axis </vt:lpstr>
      <vt:lpstr>Prevalence </vt:lpstr>
      <vt:lpstr>Traditional Causes of  Functional Hypogonadism</vt:lpstr>
      <vt:lpstr>Other Possible Causes of Functional Hypogonadism </vt:lpstr>
      <vt:lpstr>Circadian Rhythm of Testosterone</vt:lpstr>
      <vt:lpstr>Sex-Hormone Binding Globulin (SHBG)</vt:lpstr>
      <vt:lpstr>How to Diagnose Male Hypogonadism</vt:lpstr>
      <vt:lpstr>How to Determine Primary vs Secondary vs Functional Hypogonadism</vt:lpstr>
      <vt:lpstr>Testing for Male Hypogonadism</vt:lpstr>
      <vt:lpstr>Approach to Hypogonadism</vt:lpstr>
      <vt:lpstr>Androgen Replacements</vt:lpstr>
      <vt:lpstr>Testosterone Cypionate vs Enanthate</vt:lpstr>
      <vt:lpstr>Testosterone Subcut vs IM</vt:lpstr>
      <vt:lpstr>Testosterone Subcut</vt:lpstr>
      <vt:lpstr>Testosterone Subcut</vt:lpstr>
      <vt:lpstr>FDA Clears First Autoinjectable Testosterone, Xyosted</vt:lpstr>
      <vt:lpstr>Subcutaneous Testosterone</vt:lpstr>
      <vt:lpstr>Testosterone Patches and Gels</vt:lpstr>
      <vt:lpstr>Testosterone Implants</vt:lpstr>
      <vt:lpstr>Testosterone Replacement</vt:lpstr>
      <vt:lpstr>Hypothalamic-Pituitary-Gonadal Axis</vt:lpstr>
      <vt:lpstr>Finasteride</vt:lpstr>
      <vt:lpstr>Arimidex (Anastrozole)</vt:lpstr>
      <vt:lpstr>High Hematocrit</vt:lpstr>
      <vt:lpstr>Human Chorionic Gonadotropin (HCG) for Testicular Shrinkage</vt:lpstr>
      <vt:lpstr>HCG for Fertility</vt:lpstr>
      <vt:lpstr>PowerPoint Presentation</vt:lpstr>
      <vt:lpstr>Lifestyle</vt:lpstr>
      <vt:lpstr>Lifestyle</vt:lpstr>
      <vt:lpstr>Supplements</vt:lpstr>
      <vt:lpstr>Clomiphene Citrate</vt:lpstr>
      <vt:lpstr>Clomiphene Citrate</vt:lpstr>
      <vt:lpstr>Clomiphene Citrate </vt:lpstr>
      <vt:lpstr>Clomiphene Citrate</vt:lpstr>
      <vt:lpstr>Other Uses of HCG</vt:lpstr>
      <vt:lpstr>Questions? </vt:lpstr>
    </vt:vector>
  </TitlesOfParts>
  <Company>healthydaes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Daemon Jones</dc:creator>
  <cp:lastModifiedBy>Theodore Friedman</cp:lastModifiedBy>
  <cp:revision>191</cp:revision>
  <cp:lastPrinted>2019-02-07T00:34:26Z</cp:lastPrinted>
  <dcterms:created xsi:type="dcterms:W3CDTF">2009-10-15T18:55:35Z</dcterms:created>
  <dcterms:modified xsi:type="dcterms:W3CDTF">2019-02-11T00:46:39Z</dcterms:modified>
</cp:coreProperties>
</file>