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0"/>
  </p:notesMasterIdLst>
  <p:sldIdLst>
    <p:sldId id="256" r:id="rId2"/>
    <p:sldId id="264" r:id="rId3"/>
    <p:sldId id="258" r:id="rId4"/>
    <p:sldId id="282" r:id="rId5"/>
    <p:sldId id="284" r:id="rId6"/>
    <p:sldId id="260" r:id="rId7"/>
    <p:sldId id="262" r:id="rId8"/>
    <p:sldId id="263" r:id="rId9"/>
    <p:sldId id="261" r:id="rId10"/>
    <p:sldId id="275" r:id="rId11"/>
    <p:sldId id="257" r:id="rId12"/>
    <p:sldId id="266" r:id="rId13"/>
    <p:sldId id="293" r:id="rId14"/>
    <p:sldId id="285" r:id="rId15"/>
    <p:sldId id="268" r:id="rId16"/>
    <p:sldId id="269" r:id="rId17"/>
    <p:sldId id="270" r:id="rId18"/>
    <p:sldId id="271" r:id="rId19"/>
    <p:sldId id="272" r:id="rId20"/>
    <p:sldId id="273" r:id="rId21"/>
    <p:sldId id="294" r:id="rId22"/>
    <p:sldId id="274" r:id="rId23"/>
    <p:sldId id="276" r:id="rId24"/>
    <p:sldId id="278" r:id="rId25"/>
    <p:sldId id="280" r:id="rId26"/>
    <p:sldId id="277" r:id="rId27"/>
    <p:sldId id="279" r:id="rId28"/>
    <p:sldId id="291" r:id="rId29"/>
    <p:sldId id="295" r:id="rId30"/>
    <p:sldId id="296" r:id="rId31"/>
    <p:sldId id="297" r:id="rId32"/>
    <p:sldId id="292" r:id="rId33"/>
    <p:sldId id="259" r:id="rId34"/>
    <p:sldId id="265" r:id="rId35"/>
    <p:sldId id="287" r:id="rId36"/>
    <p:sldId id="289" r:id="rId37"/>
    <p:sldId id="288" r:id="rId38"/>
    <p:sldId id="28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1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5DD9E7-6CFD-6247-87DD-C75C3A429A80}" type="datetimeFigureOut">
              <a:rPr lang="en-US" smtClean="0"/>
              <a:pPr/>
              <a:t>03/06/2014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875D9-58E8-1646-BC05-83977C275147}" type="slidenum">
              <a:rPr lang="en-US" smtClean="0"/>
              <a:pPr/>
              <a:t>‹#›</a:t>
            </a:fld>
            <a:endParaRPr lang="en-US" dirty="0"/>
          </a:p>
        </p:txBody>
      </p:sp>
    </p:spTree>
    <p:extLst>
      <p:ext uri="{BB962C8B-B14F-4D97-AF65-F5344CB8AC3E}">
        <p14:creationId xmlns:p14="http://schemas.microsoft.com/office/powerpoint/2010/main" val="16499858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a:t>
            </a:r>
            <a:r>
              <a:rPr lang="en-US" baseline="0" dirty="0" smtClean="0"/>
              <a:t> reason why chose topic, not an expert</a:t>
            </a:r>
            <a:endParaRPr lang="en-US" dirty="0"/>
          </a:p>
        </p:txBody>
      </p:sp>
      <p:sp>
        <p:nvSpPr>
          <p:cNvPr id="4" name="Slide Number Placeholder 3"/>
          <p:cNvSpPr>
            <a:spLocks noGrp="1"/>
          </p:cNvSpPr>
          <p:nvPr>
            <p:ph type="sldNum" sz="quarter" idx="10"/>
          </p:nvPr>
        </p:nvSpPr>
        <p:spPr/>
        <p:txBody>
          <a:bodyPr/>
          <a:lstStyle/>
          <a:p>
            <a:fld id="{144875D9-58E8-1646-BC05-83977C275147}"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Has this ever happened to you?  You</a:t>
            </a:r>
            <a:r>
              <a:rPr lang="en-US" baseline="0" dirty="0" smtClean="0"/>
              <a:t> start eating something, get side tracked by work, a book or the TV, and you realize your food is gone but you don’t even remember eating it?</a:t>
            </a:r>
            <a:endParaRPr lang="en-US" dirty="0"/>
          </a:p>
        </p:txBody>
      </p:sp>
      <p:sp>
        <p:nvSpPr>
          <p:cNvPr id="4" name="Slide Number Placeholder 3"/>
          <p:cNvSpPr>
            <a:spLocks noGrp="1"/>
          </p:cNvSpPr>
          <p:nvPr>
            <p:ph type="sldNum" sz="quarter" idx="10"/>
          </p:nvPr>
        </p:nvSpPr>
        <p:spPr/>
        <p:txBody>
          <a:bodyPr/>
          <a:lstStyle/>
          <a:p>
            <a:fld id="{144875D9-58E8-1646-BC05-83977C275147}" type="slidenum">
              <a:rPr lang="en-US" smtClean="0"/>
              <a:pPr/>
              <a:t>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Thoughts?</a:t>
            </a:r>
            <a:endParaRPr lang="en-US" dirty="0"/>
          </a:p>
        </p:txBody>
      </p:sp>
      <p:sp>
        <p:nvSpPr>
          <p:cNvPr id="4" name="Slide Number Placeholder 3"/>
          <p:cNvSpPr>
            <a:spLocks noGrp="1"/>
          </p:cNvSpPr>
          <p:nvPr>
            <p:ph type="sldNum" sz="quarter" idx="10"/>
          </p:nvPr>
        </p:nvSpPr>
        <p:spPr/>
        <p:txBody>
          <a:bodyPr/>
          <a:lstStyle/>
          <a:p>
            <a:fld id="{144875D9-58E8-1646-BC05-83977C275147}" type="slidenum">
              <a:rPr lang="en-US" smtClean="0"/>
              <a:pPr/>
              <a:t>13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Approach the task not as an obligation but as a wonderful opportunity to dwell in the present and to honor yet another aspect related to eating. Don’t put away the dishes just to get on to something else. Rather, put away the dishes to put away the dishes, fully aware of each moment.</a:t>
            </a:r>
            <a:endParaRPr lang="en-US" dirty="0"/>
          </a:p>
        </p:txBody>
      </p:sp>
      <p:sp>
        <p:nvSpPr>
          <p:cNvPr id="4" name="Slide Number Placeholder 3"/>
          <p:cNvSpPr>
            <a:spLocks noGrp="1"/>
          </p:cNvSpPr>
          <p:nvPr>
            <p:ph type="sldNum" sz="quarter" idx="10"/>
          </p:nvPr>
        </p:nvSpPr>
        <p:spPr/>
        <p:txBody>
          <a:bodyPr/>
          <a:lstStyle/>
          <a:p>
            <a:fld id="{144875D9-58E8-1646-BC05-83977C275147}" type="slidenum">
              <a:rPr lang="en-US" smtClean="0"/>
              <a:pPr/>
              <a:t>22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1950s, fast-food restaurants offered one portion size. Today, portion sizes have ballooned a trend that has spilled over into many other foods, from cookies and popcorn to sandwiches and steaks. A typical serving of French fries from McDonald’s contains three times more calories than when the franchise began. A single “super-sized” meal may contain 1,500–2,000 calories — all the calories that most people need for an entire day. And research shows that people will often eat what’s in front of them, even if they’re already full. </a:t>
            </a:r>
            <a:endParaRPr lang="en-US" dirty="0"/>
          </a:p>
        </p:txBody>
      </p:sp>
      <p:sp>
        <p:nvSpPr>
          <p:cNvPr id="4" name="Slide Number Placeholder 3"/>
          <p:cNvSpPr>
            <a:spLocks noGrp="1"/>
          </p:cNvSpPr>
          <p:nvPr>
            <p:ph type="sldNum" sz="quarter" idx="10"/>
          </p:nvPr>
        </p:nvSpPr>
        <p:spPr/>
        <p:txBody>
          <a:bodyPr/>
          <a:lstStyle/>
          <a:p>
            <a:fld id="{144875D9-58E8-1646-BC05-83977C275147}" type="slidenum">
              <a:rPr lang="en-US" smtClean="0"/>
              <a:pPr/>
              <a:t>29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(Food is enjoyed in the mouth,</a:t>
            </a:r>
            <a:r>
              <a:rPr lang="en-US" baseline="0" dirty="0" smtClean="0"/>
              <a:t> eat slowly!)</a:t>
            </a:r>
            <a:endParaRPr lang="en-US" dirty="0"/>
          </a:p>
        </p:txBody>
      </p:sp>
      <p:sp>
        <p:nvSpPr>
          <p:cNvPr id="4" name="Slide Number Placeholder 3"/>
          <p:cNvSpPr>
            <a:spLocks noGrp="1"/>
          </p:cNvSpPr>
          <p:nvPr>
            <p:ph type="sldNum" sz="quarter" idx="10"/>
          </p:nvPr>
        </p:nvSpPr>
        <p:spPr/>
        <p:txBody>
          <a:bodyPr/>
          <a:lstStyle/>
          <a:p>
            <a:fld id="{144875D9-58E8-1646-BC05-83977C275147}" type="slidenum">
              <a:rPr lang="en-US" smtClean="0"/>
              <a:pPr/>
              <a:t>33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66C6F887-8CAE-45F3-9D14-A8D38BB4C322}" type="datetimeFigureOut">
              <a:rPr lang="en-US" smtClean="0"/>
              <a:pPr/>
              <a:t>03/06/2014</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6C6F887-8CAE-45F3-9D14-A8D38BB4C322}" type="datetimeFigureOut">
              <a:rPr lang="en-US" smtClean="0"/>
              <a:pPr/>
              <a:t>03/06/2014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C02902-E79A-4DE0-96E2-4D6618FFBA6E}" type="slidenum">
              <a:rPr lang="en-US" smtClean="0"/>
              <a:pPr/>
              <a:t>‹#›</a:t>
            </a:fld>
            <a:endParaRPr lang="en-US" dirty="0"/>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6C6F887-8CAE-45F3-9D14-A8D38BB4C322}" type="datetimeFigureOut">
              <a:rPr lang="en-US" smtClean="0"/>
              <a:pPr/>
              <a:t>03/06/2014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C02902-E79A-4DE0-96E2-4D6618FFBA6E}" type="slidenum">
              <a:rPr lang="en-US" smtClean="0"/>
              <a:pPr/>
              <a:t>‹#›</a:t>
            </a:fld>
            <a:endParaRPr lang="en-US" dirty="0"/>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6C6F887-8CAE-45F3-9D14-A8D38BB4C322}" type="datetimeFigureOut">
              <a:rPr lang="en-US" smtClean="0"/>
              <a:pPr/>
              <a:t>03/06/2014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C02902-E79A-4DE0-96E2-4D6618FFBA6E}" type="slidenum">
              <a:rPr lang="en-US" smtClean="0"/>
              <a:pPr/>
              <a:t>‹#›</a:t>
            </a:fld>
            <a:endParaRPr lang="en-US" dirty="0"/>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6C6F887-8CAE-45F3-9D14-A8D38BB4C322}" type="datetimeFigureOut">
              <a:rPr lang="en-US" smtClean="0"/>
              <a:pPr/>
              <a:t>03/06/2014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C02902-E79A-4DE0-96E2-4D6618FFBA6E}" type="slidenum">
              <a:rPr lang="en-US" smtClean="0"/>
              <a:pPr/>
              <a:t>‹#›</a:t>
            </a:fld>
            <a:endParaRPr lang="en-US" dirty="0"/>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C6F887-8CAE-45F3-9D14-A8D38BB4C322}" type="datetimeFigureOut">
              <a:rPr lang="en-US" smtClean="0"/>
              <a:pPr/>
              <a:t>03/06/2014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C02902-E79A-4DE0-96E2-4D6618FFBA6E}" type="slidenum">
              <a:rPr lang="en-US" smtClean="0"/>
              <a:pPr/>
              <a:t>‹#›</a:t>
            </a:fld>
            <a:endParaRPr lang="en-US" dirty="0"/>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6C6F887-8CAE-45F3-9D14-A8D38BB4C322}" type="datetimeFigureOut">
              <a:rPr lang="en-US" smtClean="0"/>
              <a:pPr/>
              <a:t>03/06/2014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C02902-E79A-4DE0-96E2-4D6618FFBA6E}" type="slidenum">
              <a:rPr lang="en-US" smtClean="0"/>
              <a:pPr/>
              <a:t>‹#›</a:t>
            </a:fld>
            <a:endParaRPr lang="en-US" dirty="0"/>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6C6F887-8CAE-45F3-9D14-A8D38BB4C322}" type="datetimeFigureOut">
              <a:rPr lang="en-US" smtClean="0"/>
              <a:pPr/>
              <a:t>03/06/2014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C02902-E79A-4DE0-96E2-4D6618FFBA6E}" type="slidenum">
              <a:rPr lang="en-US" smtClean="0"/>
              <a:pPr/>
              <a:t>‹#›</a:t>
            </a:fld>
            <a:endParaRPr lang="en-US" dirty="0"/>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6C6F887-8CAE-45F3-9D14-A8D38BB4C322}" type="datetimeFigureOut">
              <a:rPr lang="en-US" smtClean="0"/>
              <a:pPr/>
              <a:t>03/06/2014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C02902-E79A-4DE0-96E2-4D6618FFBA6E}" type="slidenum">
              <a:rPr lang="en-US" smtClean="0"/>
              <a:pPr/>
              <a:t>‹#›</a:t>
            </a:fld>
            <a:endParaRPr lang="en-US" dirty="0"/>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C6F887-8CAE-45F3-9D14-A8D38BB4C322}" type="datetimeFigureOut">
              <a:rPr lang="en-US" smtClean="0"/>
              <a:pPr/>
              <a:t>03/06/2014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C02902-E79A-4DE0-96E2-4D6618FFBA6E}" type="slidenum">
              <a:rPr lang="en-US" smtClean="0"/>
              <a:pPr/>
              <a:t>‹#›</a:t>
            </a:fld>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C6F887-8CAE-45F3-9D14-A8D38BB4C322}" type="datetimeFigureOut">
              <a:rPr lang="en-US" smtClean="0"/>
              <a:pPr/>
              <a:t>03/06/2014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AA4845-A08A-4DF4-8D99-E2E7B6D41C67}" type="slidenum">
              <a:rPr lang="en-US" smtClean="0"/>
              <a:pPr/>
              <a:t>‹#›</a:t>
            </a:fld>
            <a:endParaRPr lang="en-US" dirty="0"/>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6C6F887-8CAE-45F3-9D14-A8D38BB4C322}" type="datetimeFigureOut">
              <a:rPr lang="en-US" smtClean="0"/>
              <a:pPr/>
              <a:t>03/06/2014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C02902-E79A-4DE0-96E2-4D6618FFBA6E}" type="slidenum">
              <a:rPr lang="en-US" smtClean="0"/>
              <a:pPr/>
              <a:t>‹#›</a:t>
            </a:fld>
            <a:endParaRPr lang="en-US" dirty="0"/>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9C02902-E79A-4DE0-96E2-4D6618FFBA6E}" type="slidenum">
              <a:rPr lang="en-US" smtClean="0"/>
              <a:pPr/>
              <a:t>‹#›</a:t>
            </a:fld>
            <a:endParaRPr lang="en-US" dirty="0"/>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6F887-8CAE-45F3-9D14-A8D38BB4C322}" type="datetimeFigureOut">
              <a:rPr lang="en-US" smtClean="0"/>
              <a:pPr/>
              <a:t>03/06/2014</a:t>
            </a:fld>
            <a:endParaRPr lang="en-US" dirty="0"/>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ransition spd="med">
    <p:fade/>
  </p:transition>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2030319"/>
          </a:xfrm>
        </p:spPr>
        <p:txBody>
          <a:bodyPr>
            <a:noAutofit/>
          </a:bodyPr>
          <a:lstStyle/>
          <a:p>
            <a:r>
              <a:rPr lang="en-US" dirty="0" smtClean="0"/>
              <a:t>Mindful Eating in Today’s </a:t>
            </a:r>
            <a:r>
              <a:rPr lang="en-US" i="1" dirty="0" smtClean="0"/>
              <a:t>Crazy</a:t>
            </a:r>
            <a:r>
              <a:rPr lang="en-US" dirty="0" smtClean="0"/>
              <a:t> World</a:t>
            </a:r>
            <a:endParaRPr lang="en-US" dirty="0"/>
          </a:p>
        </p:txBody>
      </p:sp>
      <p:sp>
        <p:nvSpPr>
          <p:cNvPr id="3" name="Subtitle 2"/>
          <p:cNvSpPr>
            <a:spLocks noGrp="1"/>
          </p:cNvSpPr>
          <p:nvPr>
            <p:ph type="subTitle" idx="1"/>
          </p:nvPr>
        </p:nvSpPr>
        <p:spPr/>
        <p:txBody>
          <a:bodyPr>
            <a:normAutofit/>
          </a:bodyPr>
          <a:lstStyle/>
          <a:p>
            <a:r>
              <a:rPr lang="en-US" sz="2800" dirty="0" smtClean="0"/>
              <a:t>Jill Roup, RD CD</a:t>
            </a:r>
          </a:p>
          <a:p>
            <a:r>
              <a:rPr lang="en-US" sz="2800" dirty="0" smtClean="0"/>
              <a:t>UWGB Wellness Dietitian</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Mindful Bite</a:t>
            </a:r>
            <a:endParaRPr lang="en-US" dirty="0"/>
          </a:p>
        </p:txBody>
      </p:sp>
      <p:sp>
        <p:nvSpPr>
          <p:cNvPr id="3" name="Content Placeholder 2"/>
          <p:cNvSpPr>
            <a:spLocks noGrp="1"/>
          </p:cNvSpPr>
          <p:nvPr>
            <p:ph sz="half" idx="4294967295"/>
          </p:nvPr>
        </p:nvSpPr>
        <p:spPr>
          <a:xfrm>
            <a:off x="685800" y="2362200"/>
            <a:ext cx="3657600" cy="2438400"/>
          </a:xfrm>
        </p:spPr>
        <p:txBody>
          <a:bodyPr>
            <a:normAutofit/>
          </a:bodyPr>
          <a:lstStyle/>
          <a:p>
            <a:r>
              <a:rPr lang="en-US" sz="2800" dirty="0" smtClean="0"/>
              <a:t>This is the core of Mindful Eating</a:t>
            </a:r>
          </a:p>
          <a:p>
            <a:r>
              <a:rPr lang="en-US" sz="2800" dirty="0" smtClean="0"/>
              <a:t>Use this technique with any solid food</a:t>
            </a:r>
          </a:p>
        </p:txBody>
      </p:sp>
      <p:pic>
        <p:nvPicPr>
          <p:cNvPr id="5" name="Picture 4"/>
          <p:cNvPicPr>
            <a:picLocks noChangeAspect="1"/>
          </p:cNvPicPr>
          <p:nvPr/>
        </p:nvPicPr>
        <p:blipFill>
          <a:blip r:embed="rId2"/>
          <a:stretch>
            <a:fillRect/>
          </a:stretch>
        </p:blipFill>
        <p:spPr>
          <a:xfrm>
            <a:off x="4953000" y="2057400"/>
            <a:ext cx="2954154" cy="4267200"/>
          </a:xfrm>
          <a:prstGeom prst="rect">
            <a:avLst/>
          </a:prstGeo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Mindful Bite</a:t>
            </a:r>
            <a:endParaRPr lang="en-US" dirty="0"/>
          </a:p>
        </p:txBody>
      </p:sp>
      <p:sp>
        <p:nvSpPr>
          <p:cNvPr id="3" name="Content Placeholder 2"/>
          <p:cNvSpPr>
            <a:spLocks noGrp="1"/>
          </p:cNvSpPr>
          <p:nvPr>
            <p:ph idx="1"/>
          </p:nvPr>
        </p:nvSpPr>
        <p:spPr>
          <a:xfrm>
            <a:off x="685800" y="2057400"/>
            <a:ext cx="7770813" cy="4419600"/>
          </a:xfrm>
        </p:spPr>
        <p:txBody>
          <a:bodyPr>
            <a:noAutofit/>
          </a:bodyPr>
          <a:lstStyle/>
          <a:p>
            <a:pPr>
              <a:buNone/>
            </a:pPr>
            <a:r>
              <a:rPr lang="en-US" sz="2800" b="1" dirty="0" smtClean="0"/>
              <a:t>Group Activity</a:t>
            </a:r>
          </a:p>
          <a:p>
            <a:pPr>
              <a:buAutoNum type="arabicPeriod"/>
            </a:pPr>
            <a:r>
              <a:rPr lang="en-US" sz="2600" dirty="0" smtClean="0"/>
              <a:t>Open the chocolate.</a:t>
            </a:r>
          </a:p>
          <a:p>
            <a:pPr>
              <a:buAutoNum type="arabicPeriod"/>
            </a:pPr>
            <a:r>
              <a:rPr lang="en-US" sz="2600" dirty="0" smtClean="0"/>
              <a:t>As </a:t>
            </a:r>
            <a:r>
              <a:rPr lang="en-US" sz="2600" dirty="0"/>
              <a:t>you bring food to your mouth, slow down and become aware of your movements.</a:t>
            </a:r>
            <a:r>
              <a:rPr lang="en-US" sz="2600" dirty="0" smtClean="0"/>
              <a:t> </a:t>
            </a:r>
          </a:p>
          <a:p>
            <a:pPr>
              <a:buAutoNum type="arabicPeriod"/>
            </a:pPr>
            <a:r>
              <a:rPr lang="en-US" sz="2600" dirty="0" smtClean="0"/>
              <a:t>Once </a:t>
            </a:r>
            <a:r>
              <a:rPr lang="en-US" sz="2600" dirty="0"/>
              <a:t>the food is in your mouth, clear your hands. Put</a:t>
            </a:r>
            <a:r>
              <a:rPr lang="en-US" sz="2600" dirty="0" smtClean="0"/>
              <a:t> hands (or silverware) </a:t>
            </a:r>
            <a:r>
              <a:rPr lang="en-US" sz="2600" dirty="0"/>
              <a:t>or remaining food down</a:t>
            </a:r>
            <a:r>
              <a:rPr lang="en-US" sz="2600" dirty="0" smtClean="0"/>
              <a:t>.</a:t>
            </a:r>
            <a:endParaRPr lang="en-US" sz="26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Mindful Bite</a:t>
            </a:r>
            <a:endParaRPr lang="en-US" dirty="0"/>
          </a:p>
        </p:txBody>
      </p:sp>
      <p:sp>
        <p:nvSpPr>
          <p:cNvPr id="3" name="Content Placeholder 2"/>
          <p:cNvSpPr>
            <a:spLocks noGrp="1"/>
          </p:cNvSpPr>
          <p:nvPr>
            <p:ph idx="1"/>
          </p:nvPr>
        </p:nvSpPr>
        <p:spPr/>
        <p:txBody>
          <a:bodyPr>
            <a:normAutofit/>
          </a:bodyPr>
          <a:lstStyle/>
          <a:p>
            <a:pPr>
              <a:buAutoNum type="arabicPeriod" startAt="4"/>
            </a:pPr>
            <a:r>
              <a:rPr lang="en-US" sz="2600" dirty="0" smtClean="0"/>
              <a:t>Chew this bite with your mind in laser-sharp focus on the process. Concentrate on the taste of the food and the act of eating. Don't do anything else while you're chewing. Simply chew and pay attention.</a:t>
            </a:r>
          </a:p>
          <a:p>
            <a:pPr>
              <a:buAutoNum type="arabicPeriod" startAt="4"/>
            </a:pPr>
            <a:r>
              <a:rPr lang="en-US" sz="2600" dirty="0" smtClean="0"/>
              <a:t>Keep chewing until the food is uniformly smooth. Use this consistency of the food as a signal to swallow.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Mindful Bite</a:t>
            </a:r>
            <a:endParaRPr lang="en-US" dirty="0"/>
          </a:p>
        </p:txBody>
      </p:sp>
      <p:sp>
        <p:nvSpPr>
          <p:cNvPr id="3" name="Content Placeholder 2"/>
          <p:cNvSpPr>
            <a:spLocks noGrp="1"/>
          </p:cNvSpPr>
          <p:nvPr>
            <p:ph idx="1"/>
          </p:nvPr>
        </p:nvSpPr>
        <p:spPr/>
        <p:txBody>
          <a:bodyPr/>
          <a:lstStyle/>
          <a:p>
            <a:pPr>
              <a:buAutoNum type="arabicPeriod" startAt="6"/>
            </a:pPr>
            <a:r>
              <a:rPr lang="en-US" sz="2600" dirty="0" smtClean="0"/>
              <a:t>After you swallow, but before you bring more food to your mouth, rest for a few seconds, thereby inserting a pause into your eating.</a:t>
            </a:r>
          </a:p>
          <a:p>
            <a:pPr>
              <a:buAutoNum type="arabicPeriod" startAt="6"/>
            </a:pPr>
            <a:endParaRPr lang="en-US" dirty="0" smtClean="0"/>
          </a:p>
          <a:p>
            <a:pPr>
              <a:buAutoNum type="arabicPeriod" startAt="6"/>
            </a:pPr>
            <a:endParaRPr lang="en-US" dirty="0"/>
          </a:p>
        </p:txBody>
      </p:sp>
      <p:pic>
        <p:nvPicPr>
          <p:cNvPr id="4" name="Picture 3"/>
          <p:cNvPicPr>
            <a:picLocks noChangeAspect="1"/>
          </p:cNvPicPr>
          <p:nvPr/>
        </p:nvPicPr>
        <p:blipFill>
          <a:blip r:embed="rId3"/>
          <a:stretch>
            <a:fillRect/>
          </a:stretch>
        </p:blipFill>
        <p:spPr>
          <a:xfrm>
            <a:off x="3581400" y="3657600"/>
            <a:ext cx="1981200" cy="2641600"/>
          </a:xfrm>
          <a:prstGeom prst="rect">
            <a:avLst/>
          </a:prstGeom>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Mindful Eating</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With the Basic Mindful Bite as your fundamental technique, you can approach mindful eating in four ways: </a:t>
            </a:r>
          </a:p>
          <a:p>
            <a:pPr lvl="1"/>
            <a:r>
              <a:rPr lang="en-US" sz="2800" b="1" dirty="0" smtClean="0"/>
              <a:t>Arriving</a:t>
            </a:r>
            <a:r>
              <a:rPr lang="en-US" sz="2800" dirty="0" smtClean="0"/>
              <a:t> at food</a:t>
            </a:r>
          </a:p>
          <a:p>
            <a:pPr lvl="1"/>
            <a:r>
              <a:rPr lang="en-US" sz="2800" b="1" dirty="0" smtClean="0"/>
              <a:t>Awakening</a:t>
            </a:r>
            <a:r>
              <a:rPr lang="en-US" sz="2800" dirty="0" smtClean="0"/>
              <a:t> to the food</a:t>
            </a:r>
          </a:p>
          <a:p>
            <a:pPr lvl="1"/>
            <a:r>
              <a:rPr lang="en-US" sz="2800" b="1" dirty="0" smtClean="0"/>
              <a:t>Tuning in </a:t>
            </a:r>
            <a:r>
              <a:rPr lang="en-US" sz="2800" dirty="0" smtClean="0"/>
              <a:t>to the body</a:t>
            </a:r>
          </a:p>
          <a:p>
            <a:pPr lvl="1"/>
            <a:r>
              <a:rPr lang="en-US" sz="2800" b="1" dirty="0" smtClean="0"/>
              <a:t>Service</a:t>
            </a:r>
            <a:r>
              <a:rPr lang="en-US" sz="2800" dirty="0" smtClean="0"/>
              <a:t> with food</a:t>
            </a:r>
            <a:r>
              <a:rPr lang="en-US" sz="2400" dirty="0" smtClean="0"/>
              <a:t/>
            </a:r>
            <a:br>
              <a:rPr lang="en-US" sz="2400" dirty="0" smtClean="0"/>
            </a:br>
            <a:endParaRPr lang="en-US" sz="2400" dirty="0" smtClean="0"/>
          </a:p>
          <a:p>
            <a:endParaRPr lang="en-US"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 Arriving</a:t>
            </a:r>
            <a:endParaRPr lang="en-US" dirty="0"/>
          </a:p>
        </p:txBody>
      </p:sp>
      <p:sp>
        <p:nvSpPr>
          <p:cNvPr id="3" name="Content Placeholder 2"/>
          <p:cNvSpPr>
            <a:spLocks noGrp="1"/>
          </p:cNvSpPr>
          <p:nvPr>
            <p:ph idx="1"/>
          </p:nvPr>
        </p:nvSpPr>
        <p:spPr>
          <a:xfrm>
            <a:off x="685800" y="2209800"/>
            <a:ext cx="7770813" cy="3810000"/>
          </a:xfrm>
        </p:spPr>
        <p:txBody>
          <a:bodyPr>
            <a:normAutofit/>
          </a:bodyPr>
          <a:lstStyle/>
          <a:p>
            <a:r>
              <a:rPr lang="en-US" sz="2600" dirty="0" smtClean="0"/>
              <a:t>Arriving at food means that we become aware before a meal or snack that food has come into our personal space. </a:t>
            </a:r>
          </a:p>
          <a:p>
            <a:r>
              <a:rPr lang="en-US" sz="2600" dirty="0" smtClean="0"/>
              <a:t>This sounds simple, but actually it's more difficult that you might think. Food is so abundant in our society that we're scarcely aware of it and we can be eating and not even know that we've made a choice to eat. </a:t>
            </a:r>
          </a:p>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 Arriving</a:t>
            </a:r>
            <a:endParaRPr lang="en-US" dirty="0"/>
          </a:p>
        </p:txBody>
      </p:sp>
      <p:sp>
        <p:nvSpPr>
          <p:cNvPr id="3" name="Content Placeholder 2"/>
          <p:cNvSpPr>
            <a:spLocks noGrp="1"/>
          </p:cNvSpPr>
          <p:nvPr>
            <p:ph idx="1"/>
          </p:nvPr>
        </p:nvSpPr>
        <p:spPr>
          <a:xfrm>
            <a:off x="533400" y="1905000"/>
            <a:ext cx="8382000" cy="4648200"/>
          </a:xfrm>
        </p:spPr>
        <p:txBody>
          <a:bodyPr>
            <a:normAutofit/>
          </a:bodyPr>
          <a:lstStyle/>
          <a:p>
            <a:r>
              <a:rPr lang="en-US" sz="2200" dirty="0" smtClean="0"/>
              <a:t>Before you begin eating any meal or snack, become silent for 30 seconds. During this 30 seconds:</a:t>
            </a:r>
          </a:p>
          <a:p>
            <a:pPr lvl="1"/>
            <a:r>
              <a:rPr lang="en-US" dirty="0" smtClean="0"/>
              <a:t>Take a close look at the food. Notice colors, shapes and arrangements.</a:t>
            </a:r>
          </a:p>
          <a:p>
            <a:pPr lvl="1"/>
            <a:r>
              <a:rPr lang="en-US" dirty="0" smtClean="0"/>
              <a:t>Name to yourself all the foods you see. </a:t>
            </a:r>
          </a:p>
          <a:p>
            <a:pPr lvl="1"/>
            <a:r>
              <a:rPr lang="en-US" dirty="0" smtClean="0"/>
              <a:t>Name to yourself all the plants and animals that are represented in the food. </a:t>
            </a:r>
          </a:p>
          <a:p>
            <a:pPr lvl="1"/>
            <a:r>
              <a:rPr lang="en-US" dirty="0" smtClean="0"/>
              <a:t>Bring your face close to the food and detect all the odors in the food. </a:t>
            </a:r>
          </a:p>
          <a:p>
            <a:pPr lvl="1"/>
            <a:r>
              <a:rPr lang="en-US" dirty="0" smtClean="0"/>
              <a:t>Think about the human effort it took to get the food to you. </a:t>
            </a:r>
          </a:p>
          <a:p>
            <a:pPr lvl="1"/>
            <a:r>
              <a:rPr lang="en-US" dirty="0" smtClean="0"/>
              <a:t>Imagine yourself eating each food attentively and on purpose.</a:t>
            </a:r>
            <a:br>
              <a:rPr lang="en-US" dirty="0" smtClean="0"/>
            </a:br>
            <a:endParaRPr lang="en-US" dirty="0" smtClean="0"/>
          </a:p>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 Arriving</a:t>
            </a:r>
            <a:endParaRPr lang="en-US" dirty="0"/>
          </a:p>
        </p:txBody>
      </p:sp>
      <p:sp>
        <p:nvSpPr>
          <p:cNvPr id="3" name="Content Placeholder 2"/>
          <p:cNvSpPr>
            <a:spLocks noGrp="1"/>
          </p:cNvSpPr>
          <p:nvPr>
            <p:ph idx="1"/>
          </p:nvPr>
        </p:nvSpPr>
        <p:spPr>
          <a:xfrm>
            <a:off x="685800" y="2209800"/>
            <a:ext cx="7770813" cy="1371600"/>
          </a:xfrm>
        </p:spPr>
        <p:txBody>
          <a:bodyPr/>
          <a:lstStyle/>
          <a:p>
            <a:r>
              <a:rPr lang="en-US" sz="2600" dirty="0" smtClean="0"/>
              <a:t>If you do this activity seriously, you will have truly arrived at your meal. This sets the stage for you to continue your mindfulness during your eating.</a:t>
            </a:r>
          </a:p>
          <a:p>
            <a:pPr>
              <a:buNone/>
            </a:pPr>
            <a:endParaRPr lang="en-US" dirty="0"/>
          </a:p>
        </p:txBody>
      </p:sp>
      <p:pic>
        <p:nvPicPr>
          <p:cNvPr id="6" name="Picture 5"/>
          <p:cNvPicPr>
            <a:picLocks noChangeAspect="1"/>
          </p:cNvPicPr>
          <p:nvPr/>
        </p:nvPicPr>
        <p:blipFill>
          <a:blip r:embed="rId2"/>
          <a:stretch>
            <a:fillRect/>
          </a:stretch>
        </p:blipFill>
        <p:spPr>
          <a:xfrm>
            <a:off x="2590800" y="3733800"/>
            <a:ext cx="4360619" cy="2630536"/>
          </a:xfrm>
          <a:prstGeom prst="rect">
            <a:avLst/>
          </a:prstGeom>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 Awakening</a:t>
            </a:r>
            <a:endParaRPr lang="en-US" dirty="0"/>
          </a:p>
        </p:txBody>
      </p:sp>
      <p:sp>
        <p:nvSpPr>
          <p:cNvPr id="3" name="Content Placeholder 2"/>
          <p:cNvSpPr>
            <a:spLocks noGrp="1"/>
          </p:cNvSpPr>
          <p:nvPr>
            <p:ph idx="1"/>
          </p:nvPr>
        </p:nvSpPr>
        <p:spPr>
          <a:xfrm>
            <a:off x="685800" y="2209800"/>
            <a:ext cx="7770813" cy="3886200"/>
          </a:xfrm>
        </p:spPr>
        <p:txBody>
          <a:bodyPr>
            <a:normAutofit lnSpcReduction="10000"/>
          </a:bodyPr>
          <a:lstStyle/>
          <a:p>
            <a:r>
              <a:rPr lang="en-US" sz="2600" dirty="0" smtClean="0"/>
              <a:t>Awakening to food means that we pay attention to all the aspects of food</a:t>
            </a:r>
          </a:p>
          <a:p>
            <a:r>
              <a:rPr lang="en-US" sz="2600" dirty="0" smtClean="0"/>
              <a:t>When we awaken, we notice the sensations of the food, such as taste, change of flavors, texture and aromas. We can also look deeper to see the effort, resources and sacrifices within each food as well. </a:t>
            </a:r>
          </a:p>
          <a:p>
            <a:r>
              <a:rPr lang="en-US" sz="2600" dirty="0" smtClean="0"/>
              <a:t>A mindful eater spends at least one moment during each bite waking up to some aspect of the food. </a:t>
            </a:r>
          </a:p>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 Awakening</a:t>
            </a:r>
            <a:endParaRPr lang="en-US" dirty="0"/>
          </a:p>
        </p:txBody>
      </p:sp>
      <p:sp>
        <p:nvSpPr>
          <p:cNvPr id="3" name="Content Placeholder 2"/>
          <p:cNvSpPr>
            <a:spLocks noGrp="1"/>
          </p:cNvSpPr>
          <p:nvPr>
            <p:ph idx="1"/>
          </p:nvPr>
        </p:nvSpPr>
        <p:spPr>
          <a:xfrm>
            <a:off x="4800600" y="2133600"/>
            <a:ext cx="4038600" cy="3810000"/>
          </a:xfrm>
        </p:spPr>
        <p:txBody>
          <a:bodyPr>
            <a:normAutofit lnSpcReduction="10000"/>
          </a:bodyPr>
          <a:lstStyle/>
          <a:p>
            <a:r>
              <a:rPr lang="en-US" sz="3600" dirty="0" smtClean="0"/>
              <a:t>Group activity</a:t>
            </a:r>
          </a:p>
          <a:p>
            <a:pPr lvl="1"/>
            <a:r>
              <a:rPr lang="en-US" sz="2800" dirty="0" smtClean="0"/>
              <a:t>Bite # 1: Shape, color</a:t>
            </a:r>
          </a:p>
          <a:p>
            <a:pPr lvl="1"/>
            <a:r>
              <a:rPr lang="en-US" sz="2800" dirty="0" smtClean="0"/>
              <a:t>Bite # 2: Flavor, aftertaste</a:t>
            </a:r>
          </a:p>
          <a:p>
            <a:pPr lvl="1"/>
            <a:r>
              <a:rPr lang="en-US" sz="2800" dirty="0" smtClean="0"/>
              <a:t>Bite # 3: Texture</a:t>
            </a:r>
          </a:p>
          <a:p>
            <a:pPr lvl="1"/>
            <a:r>
              <a:rPr lang="en-US" sz="2800" dirty="0" smtClean="0"/>
              <a:t>Bite # 4: Sounds</a:t>
            </a:r>
          </a:p>
          <a:p>
            <a:pPr lvl="1"/>
            <a:r>
              <a:rPr lang="en-US" sz="2800" dirty="0" smtClean="0"/>
              <a:t>Bite # 5: Gratitude</a:t>
            </a:r>
            <a:endParaRPr lang="en-US" sz="2800" dirty="0"/>
          </a:p>
        </p:txBody>
      </p:sp>
      <p:pic>
        <p:nvPicPr>
          <p:cNvPr id="5" name="Picture 4"/>
          <p:cNvPicPr>
            <a:picLocks noChangeAspect="1"/>
          </p:cNvPicPr>
          <p:nvPr/>
        </p:nvPicPr>
        <p:blipFill>
          <a:blip r:embed="rId2"/>
          <a:stretch>
            <a:fillRect/>
          </a:stretch>
        </p:blipFill>
        <p:spPr>
          <a:xfrm>
            <a:off x="990600" y="2209800"/>
            <a:ext cx="3502107" cy="3980728"/>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638800" y="2133600"/>
            <a:ext cx="3179206" cy="3200400"/>
          </a:xfrm>
          <a:prstGeom prst="rect">
            <a:avLst/>
          </a:prstGeom>
        </p:spPr>
      </p:pic>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a:xfrm>
            <a:off x="685801" y="2057400"/>
            <a:ext cx="4953000" cy="3810000"/>
          </a:xfrm>
        </p:spPr>
        <p:txBody>
          <a:bodyPr/>
          <a:lstStyle/>
          <a:p>
            <a:r>
              <a:rPr lang="en-US" sz="2600" dirty="0" smtClean="0"/>
              <a:t>Define mindful eating</a:t>
            </a:r>
          </a:p>
          <a:p>
            <a:r>
              <a:rPr lang="en-US" sz="2600" dirty="0" smtClean="0"/>
              <a:t>Learn 4 steps to practice mindful eating</a:t>
            </a:r>
          </a:p>
          <a:p>
            <a:r>
              <a:rPr lang="en-US" sz="2600" dirty="0" smtClean="0"/>
              <a:t>Identify hunger versus satiety</a:t>
            </a:r>
          </a:p>
          <a:p>
            <a:r>
              <a:rPr lang="en-US" sz="2600" dirty="0" smtClean="0"/>
              <a:t>Learn easy tips to incorporate mindful eating into your daily schedule</a:t>
            </a:r>
          </a:p>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7236"/>
            <a:ext cx="8305800" cy="1371600"/>
          </a:xfrm>
        </p:spPr>
        <p:txBody>
          <a:bodyPr/>
          <a:lstStyle/>
          <a:p>
            <a:r>
              <a:rPr lang="en-US" dirty="0" smtClean="0"/>
              <a:t>Step 3 – Tune in to your Body</a:t>
            </a:r>
            <a:endParaRPr lang="en-US" dirty="0"/>
          </a:p>
        </p:txBody>
      </p:sp>
      <p:sp>
        <p:nvSpPr>
          <p:cNvPr id="3" name="Content Placeholder 2"/>
          <p:cNvSpPr>
            <a:spLocks noGrp="1"/>
          </p:cNvSpPr>
          <p:nvPr>
            <p:ph idx="1"/>
          </p:nvPr>
        </p:nvSpPr>
        <p:spPr/>
        <p:txBody>
          <a:bodyPr>
            <a:normAutofit/>
          </a:bodyPr>
          <a:lstStyle/>
          <a:p>
            <a:r>
              <a:rPr lang="en-US" sz="2800" dirty="0" smtClean="0"/>
              <a:t>Mindful eaters pay close attention to themselves as they eat. </a:t>
            </a:r>
          </a:p>
          <a:p>
            <a:r>
              <a:rPr lang="en-US" sz="2800" dirty="0" smtClean="0"/>
              <a:t>Become aware of how many chews it takes for you to chew your food completely.</a:t>
            </a:r>
          </a:p>
          <a:p>
            <a:r>
              <a:rPr lang="en-US" sz="2800" dirty="0" smtClean="0"/>
              <a:t>Have a “baseline” number of chews for eat bite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7236"/>
            <a:ext cx="8305800" cy="1371600"/>
          </a:xfrm>
        </p:spPr>
        <p:txBody>
          <a:bodyPr/>
          <a:lstStyle/>
          <a:p>
            <a:r>
              <a:rPr lang="en-US" dirty="0" smtClean="0"/>
              <a:t>Step 3 – Tune in to your Body</a:t>
            </a:r>
            <a:endParaRPr lang="en-US" dirty="0"/>
          </a:p>
        </p:txBody>
      </p:sp>
      <p:sp>
        <p:nvSpPr>
          <p:cNvPr id="3" name="Content Placeholder 2"/>
          <p:cNvSpPr>
            <a:spLocks noGrp="1"/>
          </p:cNvSpPr>
          <p:nvPr>
            <p:ph idx="1"/>
          </p:nvPr>
        </p:nvSpPr>
        <p:spPr>
          <a:xfrm>
            <a:off x="685800" y="1981200"/>
            <a:ext cx="7770813" cy="2362200"/>
          </a:xfrm>
        </p:spPr>
        <p:txBody>
          <a:bodyPr>
            <a:normAutofit/>
          </a:bodyPr>
          <a:lstStyle/>
          <a:p>
            <a:r>
              <a:rPr lang="en-US" sz="2800" dirty="0" smtClean="0"/>
              <a:t>Notice your emotions when you eat</a:t>
            </a:r>
          </a:p>
          <a:p>
            <a:r>
              <a:rPr lang="en-US" sz="2800" dirty="0" smtClean="0"/>
              <a:t>Notice how your body feels as you eat</a:t>
            </a:r>
          </a:p>
          <a:p>
            <a:r>
              <a:rPr lang="en-US" sz="2800" dirty="0" smtClean="0"/>
              <a:t>With mindful eating there is no “bad” food, and no guilt associated with eating</a:t>
            </a:r>
          </a:p>
        </p:txBody>
      </p:sp>
      <p:pic>
        <p:nvPicPr>
          <p:cNvPr id="5" name="Picture 4"/>
          <p:cNvPicPr>
            <a:picLocks noChangeAspect="1"/>
          </p:cNvPicPr>
          <p:nvPr/>
        </p:nvPicPr>
        <p:blipFill>
          <a:blip r:embed="rId2"/>
          <a:stretch>
            <a:fillRect/>
          </a:stretch>
        </p:blipFill>
        <p:spPr>
          <a:xfrm>
            <a:off x="2743200" y="4343400"/>
            <a:ext cx="3505200" cy="23622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7236"/>
            <a:ext cx="8534400" cy="1371600"/>
          </a:xfrm>
        </p:spPr>
        <p:txBody>
          <a:bodyPr/>
          <a:lstStyle/>
          <a:p>
            <a:r>
              <a:rPr lang="en-US" dirty="0" smtClean="0"/>
              <a:t>Step 4 - Service</a:t>
            </a:r>
            <a:endParaRPr lang="en-US" dirty="0"/>
          </a:p>
        </p:txBody>
      </p:sp>
      <p:sp>
        <p:nvSpPr>
          <p:cNvPr id="3" name="Content Placeholder 2"/>
          <p:cNvSpPr>
            <a:spLocks noGrp="1"/>
          </p:cNvSpPr>
          <p:nvPr>
            <p:ph idx="1"/>
          </p:nvPr>
        </p:nvSpPr>
        <p:spPr>
          <a:xfrm>
            <a:off x="685800" y="2209800"/>
            <a:ext cx="7770813" cy="3886200"/>
          </a:xfrm>
        </p:spPr>
        <p:txBody>
          <a:bodyPr>
            <a:normAutofit lnSpcReduction="10000"/>
          </a:bodyPr>
          <a:lstStyle/>
          <a:p>
            <a:r>
              <a:rPr lang="en-US" sz="2600" dirty="0" smtClean="0"/>
              <a:t>Mindful eating includes being aware of all the activities that surround food and eating. </a:t>
            </a:r>
          </a:p>
          <a:p>
            <a:pPr lvl="1"/>
            <a:r>
              <a:rPr lang="en-US" sz="2600" dirty="0" smtClean="0"/>
              <a:t>Setting the table, clearing the table, loading the dishwasher, putting away leftovers</a:t>
            </a:r>
            <a:br>
              <a:rPr lang="en-US" sz="2600" dirty="0" smtClean="0"/>
            </a:br>
            <a:endParaRPr lang="en-US" sz="2600" dirty="0" smtClean="0"/>
          </a:p>
          <a:p>
            <a:r>
              <a:rPr lang="en-US" sz="2600" dirty="0" smtClean="0"/>
              <a:t>When we adopt a careful, deliberate way of behaving with any action involving food, we help ourselves stay in the moment and heighten the degree by which we honor food. </a:t>
            </a:r>
          </a:p>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Hunger vs. Satiety</a:t>
            </a:r>
            <a:endParaRPr lang="en-US" dirty="0"/>
          </a:p>
        </p:txBody>
      </p:sp>
      <p:sp>
        <p:nvSpPr>
          <p:cNvPr id="3" name="Content Placeholder 2"/>
          <p:cNvSpPr>
            <a:spLocks noGrp="1"/>
          </p:cNvSpPr>
          <p:nvPr>
            <p:ph idx="1"/>
          </p:nvPr>
        </p:nvSpPr>
        <p:spPr>
          <a:xfrm>
            <a:off x="4495800" y="2286000"/>
            <a:ext cx="4037013" cy="3352800"/>
          </a:xfrm>
        </p:spPr>
        <p:txBody>
          <a:bodyPr>
            <a:normAutofit/>
          </a:bodyPr>
          <a:lstStyle/>
          <a:p>
            <a:pPr algn="ctr">
              <a:buNone/>
            </a:pPr>
            <a:endParaRPr lang="en-US" sz="3200" dirty="0" smtClean="0"/>
          </a:p>
          <a:p>
            <a:pPr algn="ctr">
              <a:spcBef>
                <a:spcPts val="0"/>
              </a:spcBef>
              <a:buNone/>
            </a:pPr>
            <a:r>
              <a:rPr lang="en-US" sz="4400" b="1" dirty="0" smtClean="0"/>
              <a:t>How do you</a:t>
            </a:r>
          </a:p>
          <a:p>
            <a:pPr algn="ctr">
              <a:spcBef>
                <a:spcPts val="0"/>
              </a:spcBef>
              <a:buNone/>
            </a:pPr>
            <a:r>
              <a:rPr lang="en-US" sz="4400" b="1" dirty="0" smtClean="0"/>
              <a:t>know when</a:t>
            </a:r>
          </a:p>
          <a:p>
            <a:pPr algn="ctr">
              <a:spcBef>
                <a:spcPts val="0"/>
              </a:spcBef>
              <a:buNone/>
            </a:pPr>
            <a:r>
              <a:rPr lang="en-US" sz="4400" b="1" dirty="0" smtClean="0"/>
              <a:t>it’s time to eat?</a:t>
            </a:r>
          </a:p>
          <a:p>
            <a:pPr algn="ctr">
              <a:buNone/>
            </a:pPr>
            <a:endParaRPr lang="en-US" sz="4000" dirty="0"/>
          </a:p>
        </p:txBody>
      </p:sp>
      <p:pic>
        <p:nvPicPr>
          <p:cNvPr id="4" name="Picture 3"/>
          <p:cNvPicPr>
            <a:picLocks noChangeAspect="1"/>
          </p:cNvPicPr>
          <p:nvPr/>
        </p:nvPicPr>
        <p:blipFill>
          <a:blip r:embed="rId2"/>
          <a:stretch>
            <a:fillRect/>
          </a:stretch>
        </p:blipFill>
        <p:spPr>
          <a:xfrm>
            <a:off x="609600" y="2286000"/>
            <a:ext cx="3566933" cy="3537209"/>
          </a:xfrm>
          <a:prstGeom prst="rect">
            <a:avLst/>
          </a:prstGeom>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Hunger vs. Satiety</a:t>
            </a:r>
            <a:endParaRPr lang="en-US" dirty="0"/>
          </a:p>
        </p:txBody>
      </p:sp>
      <p:pic>
        <p:nvPicPr>
          <p:cNvPr id="4" name="Picture 3"/>
          <p:cNvPicPr>
            <a:picLocks noChangeAspect="1"/>
          </p:cNvPicPr>
          <p:nvPr/>
        </p:nvPicPr>
        <p:blipFill>
          <a:blip r:embed="rId2"/>
          <a:stretch>
            <a:fillRect/>
          </a:stretch>
        </p:blipFill>
        <p:spPr>
          <a:xfrm>
            <a:off x="6400800" y="2209800"/>
            <a:ext cx="2286000" cy="3543300"/>
          </a:xfrm>
          <a:prstGeom prst="rect">
            <a:avLst/>
          </a:prstGeom>
        </p:spPr>
      </p:pic>
      <p:sp>
        <p:nvSpPr>
          <p:cNvPr id="3" name="Content Placeholder 2"/>
          <p:cNvSpPr>
            <a:spLocks noGrp="1"/>
          </p:cNvSpPr>
          <p:nvPr>
            <p:ph idx="1"/>
          </p:nvPr>
        </p:nvSpPr>
        <p:spPr>
          <a:xfrm>
            <a:off x="685801" y="2209800"/>
            <a:ext cx="5791200" cy="3657600"/>
          </a:xfrm>
        </p:spPr>
        <p:txBody>
          <a:bodyPr>
            <a:normAutofit lnSpcReduction="10000"/>
          </a:bodyPr>
          <a:lstStyle/>
          <a:p>
            <a:r>
              <a:rPr lang="en-US" sz="2800" dirty="0" smtClean="0"/>
              <a:t>How to tell if you are hungry</a:t>
            </a:r>
          </a:p>
          <a:p>
            <a:pPr lvl="1"/>
            <a:r>
              <a:rPr lang="en-US" sz="2800" dirty="0" smtClean="0"/>
              <a:t>Physical signs</a:t>
            </a:r>
          </a:p>
          <a:p>
            <a:pPr lvl="1"/>
            <a:r>
              <a:rPr lang="en-US" sz="2800" dirty="0" smtClean="0"/>
              <a:t>The desire to eat doesn’t go away</a:t>
            </a:r>
          </a:p>
          <a:p>
            <a:pPr lvl="1"/>
            <a:r>
              <a:rPr lang="en-US" sz="2800" dirty="0" smtClean="0"/>
              <a:t>The desire for food intensifies over time</a:t>
            </a:r>
          </a:p>
          <a:p>
            <a:pPr lvl="1"/>
            <a:r>
              <a:rPr lang="en-US" sz="2800" dirty="0" smtClean="0"/>
              <a:t>A non-favorite food even sounds good</a:t>
            </a:r>
          </a:p>
          <a:p>
            <a:pPr lvl="1">
              <a:buNone/>
            </a:pP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Hunger vs. Satiety</a:t>
            </a:r>
            <a:endParaRPr lang="en-US" dirty="0"/>
          </a:p>
        </p:txBody>
      </p:sp>
      <p:sp>
        <p:nvSpPr>
          <p:cNvPr id="3" name="Content Placeholder 2"/>
          <p:cNvSpPr>
            <a:spLocks noGrp="1"/>
          </p:cNvSpPr>
          <p:nvPr>
            <p:ph idx="1"/>
          </p:nvPr>
        </p:nvSpPr>
        <p:spPr/>
        <p:txBody>
          <a:bodyPr>
            <a:normAutofit/>
          </a:bodyPr>
          <a:lstStyle/>
          <a:p>
            <a:r>
              <a:rPr lang="en-US" sz="3000" dirty="0" smtClean="0"/>
              <a:t>Do not ignore true hunger</a:t>
            </a:r>
          </a:p>
          <a:p>
            <a:r>
              <a:rPr lang="en-US" sz="3000" dirty="0" smtClean="0"/>
              <a:t>Most people need to eat every 3-4 hours while awake</a:t>
            </a:r>
          </a:p>
          <a:p>
            <a:pPr lvl="1"/>
            <a:r>
              <a:rPr lang="en-US" sz="2800" dirty="0" smtClean="0"/>
              <a:t>Metabolic rate</a:t>
            </a:r>
          </a:p>
          <a:p>
            <a:pPr lvl="1"/>
            <a:r>
              <a:rPr lang="en-US" sz="2800" dirty="0" smtClean="0"/>
              <a:t>Blood sugars</a:t>
            </a:r>
          </a:p>
          <a:p>
            <a:pPr lvl="1"/>
            <a:r>
              <a:rPr lang="en-US" sz="2800" dirty="0" smtClean="0"/>
              <a:t>Mood</a:t>
            </a:r>
            <a:endParaRPr lang="en-US" sz="28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43200" y="533400"/>
            <a:ext cx="4038600" cy="5964480"/>
          </a:xfrm>
          <a:prstGeom prst="rect">
            <a:avLst/>
          </a:prstGeom>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Hunger vs. Cravings</a:t>
            </a:r>
            <a:endParaRPr lang="en-US" dirty="0"/>
          </a:p>
        </p:txBody>
      </p:sp>
      <p:sp>
        <p:nvSpPr>
          <p:cNvPr id="3" name="Content Placeholder 2"/>
          <p:cNvSpPr>
            <a:spLocks noGrp="1"/>
          </p:cNvSpPr>
          <p:nvPr>
            <p:ph idx="1"/>
          </p:nvPr>
        </p:nvSpPr>
        <p:spPr/>
        <p:txBody>
          <a:bodyPr>
            <a:normAutofit/>
          </a:bodyPr>
          <a:lstStyle/>
          <a:p>
            <a:r>
              <a:rPr lang="en-US" sz="2800" dirty="0" smtClean="0"/>
              <a:t>What is a craving?</a:t>
            </a:r>
          </a:p>
          <a:p>
            <a:pPr lvl="1"/>
            <a:r>
              <a:rPr lang="en-US" sz="2800" dirty="0" smtClean="0"/>
              <a:t>No physical hunger “pains”</a:t>
            </a:r>
          </a:p>
          <a:p>
            <a:pPr lvl="1"/>
            <a:r>
              <a:rPr lang="en-US" sz="2800" dirty="0" smtClean="0"/>
              <a:t>The thought of eating goes away if distracted</a:t>
            </a:r>
          </a:p>
          <a:p>
            <a:pPr lvl="1"/>
            <a:r>
              <a:rPr lang="en-US" sz="2800" dirty="0" smtClean="0"/>
              <a:t>You feel “emotional” about eating that food</a:t>
            </a:r>
          </a:p>
          <a:p>
            <a:pPr lvl="1"/>
            <a:r>
              <a:rPr lang="en-US" sz="2800" dirty="0" smtClean="0"/>
              <a:t>You want something specific: crunchy, sweet, salty</a:t>
            </a:r>
            <a:endParaRPr lang="en-US" sz="28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Hunger vs. Cravings</a:t>
            </a:r>
            <a:endParaRPr lang="en-US" dirty="0"/>
          </a:p>
        </p:txBody>
      </p:sp>
      <p:sp>
        <p:nvSpPr>
          <p:cNvPr id="3" name="Content Placeholder 2"/>
          <p:cNvSpPr>
            <a:spLocks noGrp="1"/>
          </p:cNvSpPr>
          <p:nvPr>
            <p:ph idx="1"/>
          </p:nvPr>
        </p:nvSpPr>
        <p:spPr/>
        <p:txBody>
          <a:bodyPr>
            <a:normAutofit/>
          </a:bodyPr>
          <a:lstStyle/>
          <a:p>
            <a:r>
              <a:rPr lang="en-US" sz="2800" dirty="0" smtClean="0"/>
              <a:t>It’s normal to feel cravings</a:t>
            </a:r>
          </a:p>
          <a:p>
            <a:r>
              <a:rPr lang="en-US" sz="2800" dirty="0" smtClean="0"/>
              <a:t>But we want to relate to them mindfully and not get blinded by them</a:t>
            </a:r>
          </a:p>
          <a:p>
            <a:r>
              <a:rPr lang="en-US" sz="2800" dirty="0" smtClean="0"/>
              <a:t>We can learn to become aware of our cravings and their messages </a:t>
            </a:r>
            <a:endParaRPr lang="en-US" sz="2800" dirty="0"/>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Mindful Portions</a:t>
            </a:r>
            <a:endParaRPr lang="en-US" dirty="0"/>
          </a:p>
        </p:txBody>
      </p:sp>
      <p:pic>
        <p:nvPicPr>
          <p:cNvPr id="4" name="Picture 3"/>
          <p:cNvPicPr>
            <a:picLocks noChangeAspect="1"/>
          </p:cNvPicPr>
          <p:nvPr/>
        </p:nvPicPr>
        <p:blipFill>
          <a:blip r:embed="rId3"/>
          <a:stretch>
            <a:fillRect/>
          </a:stretch>
        </p:blipFill>
        <p:spPr>
          <a:xfrm>
            <a:off x="1905000" y="2133600"/>
            <a:ext cx="5673852" cy="3886200"/>
          </a:xfrm>
          <a:prstGeom prst="rect">
            <a:avLst/>
          </a:prstGeom>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Mindful Eating</a:t>
            </a:r>
            <a:endParaRPr lang="en-US" dirty="0"/>
          </a:p>
        </p:txBody>
      </p:sp>
      <p:sp>
        <p:nvSpPr>
          <p:cNvPr id="3" name="Content Placeholder 2"/>
          <p:cNvSpPr>
            <a:spLocks noGrp="1"/>
          </p:cNvSpPr>
          <p:nvPr>
            <p:ph idx="1"/>
          </p:nvPr>
        </p:nvSpPr>
        <p:spPr/>
        <p:txBody>
          <a:bodyPr/>
          <a:lstStyle/>
          <a:p>
            <a:r>
              <a:rPr lang="en-US" sz="2800" dirty="0" smtClean="0"/>
              <a:t>Paying attention to what we are eating, eating with AWARENESS</a:t>
            </a:r>
          </a:p>
          <a:p>
            <a:r>
              <a:rPr lang="en-US" sz="2800" dirty="0" smtClean="0"/>
              <a:t>Being aware of each sensation of the experience of eating</a:t>
            </a:r>
          </a:p>
          <a:p>
            <a:r>
              <a:rPr lang="en-US" sz="2800" dirty="0" smtClean="0"/>
              <a:t>Acknowledge chewing, tasting and swallowing food moment by moment</a:t>
            </a:r>
          </a:p>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Mindful Portions</a:t>
            </a:r>
            <a:endParaRPr lang="en-US" dirty="0"/>
          </a:p>
        </p:txBody>
      </p:sp>
      <p:sp>
        <p:nvSpPr>
          <p:cNvPr id="3" name="Content Placeholder 2"/>
          <p:cNvSpPr>
            <a:spLocks noGrp="1"/>
          </p:cNvSpPr>
          <p:nvPr>
            <p:ph idx="1"/>
          </p:nvPr>
        </p:nvSpPr>
        <p:spPr>
          <a:xfrm>
            <a:off x="685800" y="2057400"/>
            <a:ext cx="7770813" cy="4114800"/>
          </a:xfrm>
        </p:spPr>
        <p:txBody>
          <a:bodyPr>
            <a:normAutofit lnSpcReduction="10000"/>
          </a:bodyPr>
          <a:lstStyle/>
          <a:p>
            <a:r>
              <a:rPr lang="en-US" sz="2600" dirty="0" smtClean="0"/>
              <a:t>Normally, we think of portions as how much food is on the plate. </a:t>
            </a:r>
          </a:p>
          <a:p>
            <a:r>
              <a:rPr lang="en-US" sz="2600" dirty="0" smtClean="0"/>
              <a:t>But in mindful eating, portions include:</a:t>
            </a:r>
          </a:p>
          <a:p>
            <a:pPr lvl="1"/>
            <a:r>
              <a:rPr lang="en-US" sz="2600" dirty="0" smtClean="0"/>
              <a:t>How often we eat</a:t>
            </a:r>
          </a:p>
          <a:p>
            <a:pPr lvl="1"/>
            <a:r>
              <a:rPr lang="en-US" sz="2600" dirty="0" smtClean="0"/>
              <a:t>How much food is on the spoon or fork</a:t>
            </a:r>
          </a:p>
          <a:p>
            <a:pPr lvl="1"/>
            <a:r>
              <a:rPr lang="en-US" sz="2600" dirty="0" smtClean="0"/>
              <a:t>How long we take to chew our food</a:t>
            </a:r>
          </a:p>
          <a:p>
            <a:pPr lvl="1"/>
            <a:r>
              <a:rPr lang="en-US" sz="2600" dirty="0" smtClean="0"/>
              <a:t>How often we stop during a meal to find out if we really need more food</a:t>
            </a:r>
          </a:p>
          <a:p>
            <a:pPr lvl="1"/>
            <a:r>
              <a:rPr lang="en-US" sz="2600" dirty="0" smtClean="0"/>
              <a:t>How much time we pause between bites</a:t>
            </a:r>
          </a:p>
          <a:p>
            <a:pPr lvl="1"/>
            <a:endParaRPr lang="en-US" dirty="0"/>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5000" y="762000"/>
            <a:ext cx="5791200" cy="5264727"/>
          </a:xfrm>
          <a:prstGeom prst="rect">
            <a:avLst/>
          </a:prstGeom>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incorporate Mindful Eating</a:t>
            </a:r>
            <a:endParaRPr lang="en-US" dirty="0"/>
          </a:p>
        </p:txBody>
      </p:sp>
      <p:sp>
        <p:nvSpPr>
          <p:cNvPr id="3" name="Content Placeholder 2"/>
          <p:cNvSpPr>
            <a:spLocks noGrp="1"/>
          </p:cNvSpPr>
          <p:nvPr>
            <p:ph idx="1"/>
          </p:nvPr>
        </p:nvSpPr>
        <p:spPr>
          <a:xfrm>
            <a:off x="838200" y="1981200"/>
            <a:ext cx="7618413" cy="1447800"/>
          </a:xfrm>
        </p:spPr>
        <p:txBody>
          <a:bodyPr/>
          <a:lstStyle/>
          <a:p>
            <a:pPr algn="ctr"/>
            <a:r>
              <a:rPr lang="en-US" sz="2800" dirty="0" smtClean="0"/>
              <a:t>Breaking an eating habit and forming              a new one is difficult!</a:t>
            </a:r>
          </a:p>
          <a:p>
            <a:endParaRPr lang="en-US" dirty="0"/>
          </a:p>
        </p:txBody>
      </p:sp>
      <p:pic>
        <p:nvPicPr>
          <p:cNvPr id="6" name="Picture 5"/>
          <p:cNvPicPr>
            <a:picLocks noChangeAspect="1"/>
          </p:cNvPicPr>
          <p:nvPr/>
        </p:nvPicPr>
        <p:blipFill>
          <a:blip r:embed="rId2"/>
          <a:stretch>
            <a:fillRect/>
          </a:stretch>
        </p:blipFill>
        <p:spPr>
          <a:xfrm>
            <a:off x="3048000" y="3352800"/>
            <a:ext cx="3402131" cy="3087434"/>
          </a:xfrm>
          <a:prstGeom prst="rect">
            <a:avLst/>
          </a:prstGeom>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 to Try</a:t>
            </a:r>
            <a:endParaRPr lang="en-US" dirty="0"/>
          </a:p>
        </p:txBody>
      </p:sp>
      <p:sp>
        <p:nvSpPr>
          <p:cNvPr id="3" name="Content Placeholder 2"/>
          <p:cNvSpPr>
            <a:spLocks noGrp="1"/>
          </p:cNvSpPr>
          <p:nvPr>
            <p:ph idx="1"/>
          </p:nvPr>
        </p:nvSpPr>
        <p:spPr>
          <a:xfrm>
            <a:off x="685800" y="2209800"/>
            <a:ext cx="7770813" cy="3810000"/>
          </a:xfrm>
        </p:spPr>
        <p:txBody>
          <a:bodyPr>
            <a:normAutofit/>
          </a:bodyPr>
          <a:lstStyle/>
          <a:p>
            <a:r>
              <a:rPr lang="en-US" sz="2600" dirty="0" smtClean="0"/>
              <a:t>Eat sitting down </a:t>
            </a:r>
          </a:p>
          <a:p>
            <a:r>
              <a:rPr lang="en-US" sz="2600" dirty="0" smtClean="0"/>
              <a:t>Create ambiance </a:t>
            </a:r>
          </a:p>
          <a:p>
            <a:r>
              <a:rPr lang="en-US" sz="2600" dirty="0" smtClean="0"/>
              <a:t>Eat without TV, newspaper, computer or work</a:t>
            </a:r>
          </a:p>
          <a:p>
            <a:r>
              <a:rPr lang="en-US" sz="2600" dirty="0" smtClean="0"/>
              <a:t>Chew your food 30 to 50 times per bite</a:t>
            </a:r>
          </a:p>
          <a:p>
            <a:r>
              <a:rPr lang="en-US" sz="2600" dirty="0" smtClean="0"/>
              <a:t>Watch the clock; try to make the meal last at least 20 minutes.</a:t>
            </a:r>
          </a:p>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76800" y="2438400"/>
            <a:ext cx="3810000" cy="2857500"/>
          </a:xfrm>
          <a:prstGeom prst="rect">
            <a:avLst/>
          </a:prstGeom>
        </p:spPr>
      </p:pic>
      <p:sp>
        <p:nvSpPr>
          <p:cNvPr id="2" name="Title 1"/>
          <p:cNvSpPr>
            <a:spLocks noGrp="1"/>
          </p:cNvSpPr>
          <p:nvPr>
            <p:ph type="title"/>
          </p:nvPr>
        </p:nvSpPr>
        <p:spPr/>
        <p:txBody>
          <a:bodyPr/>
          <a:lstStyle/>
          <a:p>
            <a:r>
              <a:rPr lang="en-US" dirty="0" smtClean="0"/>
              <a:t>Suggestions to Try</a:t>
            </a:r>
            <a:endParaRPr lang="en-US" dirty="0"/>
          </a:p>
        </p:txBody>
      </p:sp>
      <p:sp>
        <p:nvSpPr>
          <p:cNvPr id="3" name="Content Placeholder 2"/>
          <p:cNvSpPr>
            <a:spLocks noGrp="1"/>
          </p:cNvSpPr>
          <p:nvPr>
            <p:ph idx="1"/>
          </p:nvPr>
        </p:nvSpPr>
        <p:spPr>
          <a:xfrm>
            <a:off x="533400" y="2209800"/>
            <a:ext cx="4267200" cy="3962400"/>
          </a:xfrm>
        </p:spPr>
        <p:txBody>
          <a:bodyPr>
            <a:normAutofit fontScale="92500" lnSpcReduction="20000"/>
          </a:bodyPr>
          <a:lstStyle/>
          <a:p>
            <a:r>
              <a:rPr lang="en-US" sz="2800" dirty="0" smtClean="0"/>
              <a:t>Eat with chopsticks</a:t>
            </a:r>
          </a:p>
          <a:p>
            <a:r>
              <a:rPr lang="en-US" sz="2800" dirty="0" smtClean="0"/>
              <a:t>Eat with your non-dominant hand</a:t>
            </a:r>
          </a:p>
          <a:p>
            <a:r>
              <a:rPr lang="en-US" sz="2800" dirty="0" smtClean="0"/>
              <a:t>Don’t eat from a bag or box</a:t>
            </a:r>
          </a:p>
          <a:p>
            <a:r>
              <a:rPr lang="en-US" sz="2800" dirty="0" smtClean="0"/>
              <a:t>Box up half of the meal at a restaurant</a:t>
            </a:r>
          </a:p>
          <a:p>
            <a:r>
              <a:rPr lang="en-US" sz="2800" dirty="0" smtClean="0"/>
              <a:t>Keep extra food away from table</a:t>
            </a:r>
          </a:p>
          <a:p>
            <a:pPr lvl="1">
              <a:buNone/>
            </a:pPr>
            <a:endParaRPr lang="en-US" dirty="0" smtClean="0"/>
          </a:p>
          <a:p>
            <a:endParaRPr lang="en-US" dirty="0" smtClean="0"/>
          </a:p>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 to Try</a:t>
            </a:r>
            <a:endParaRPr lang="en-US" dirty="0"/>
          </a:p>
        </p:txBody>
      </p:sp>
      <p:sp>
        <p:nvSpPr>
          <p:cNvPr id="3" name="Content Placeholder 2"/>
          <p:cNvSpPr>
            <a:spLocks noGrp="1"/>
          </p:cNvSpPr>
          <p:nvPr>
            <p:ph idx="1"/>
          </p:nvPr>
        </p:nvSpPr>
        <p:spPr>
          <a:xfrm>
            <a:off x="685800" y="2209800"/>
            <a:ext cx="7770813" cy="4038600"/>
          </a:xfrm>
        </p:spPr>
        <p:txBody>
          <a:bodyPr>
            <a:normAutofit/>
          </a:bodyPr>
          <a:lstStyle/>
          <a:p>
            <a:r>
              <a:rPr lang="en-US" sz="2600" dirty="0" smtClean="0"/>
              <a:t>Use a smaller plate at meals</a:t>
            </a:r>
          </a:p>
          <a:p>
            <a:r>
              <a:rPr lang="en-US" sz="2600" dirty="0" smtClean="0"/>
              <a:t>Do not skip meals</a:t>
            </a:r>
          </a:p>
          <a:p>
            <a:r>
              <a:rPr lang="en-US" sz="2600" dirty="0" smtClean="0"/>
              <a:t>Plan meals and snacks ahead of time</a:t>
            </a:r>
          </a:p>
          <a:p>
            <a:r>
              <a:rPr lang="en-US" sz="2600" dirty="0" smtClean="0"/>
              <a:t>Keep a mindful eating journal</a:t>
            </a:r>
          </a:p>
          <a:p>
            <a:r>
              <a:rPr lang="en-US" sz="2600" dirty="0" smtClean="0"/>
              <a:t>Try a Two-Plate Approach</a:t>
            </a:r>
          </a:p>
          <a:p>
            <a:pPr lvl="1"/>
            <a:r>
              <a:rPr lang="en-US" sz="2600" dirty="0" smtClean="0"/>
              <a:t>Use a second plate to eat from, taking only half of the food</a:t>
            </a:r>
          </a:p>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Take Home Message</a:t>
            </a:r>
            <a:endParaRPr lang="en-US" dirty="0"/>
          </a:p>
        </p:txBody>
      </p:sp>
      <p:sp>
        <p:nvSpPr>
          <p:cNvPr id="4" name="Content Placeholder 3"/>
          <p:cNvSpPr>
            <a:spLocks noGrp="1"/>
          </p:cNvSpPr>
          <p:nvPr>
            <p:ph idx="1"/>
          </p:nvPr>
        </p:nvSpPr>
        <p:spPr>
          <a:xfrm>
            <a:off x="533400" y="2209800"/>
            <a:ext cx="8077200" cy="3962400"/>
          </a:xfrm>
        </p:spPr>
        <p:txBody>
          <a:bodyPr>
            <a:normAutofit/>
          </a:bodyPr>
          <a:lstStyle/>
          <a:p>
            <a:r>
              <a:rPr lang="en-US" sz="2800" dirty="0" smtClean="0"/>
              <a:t>Mindful eating involves paying full attention to the experience of eating and drinking, both inside and outside the body.</a:t>
            </a:r>
          </a:p>
          <a:p>
            <a:r>
              <a:rPr lang="en-US" sz="2800" dirty="0" smtClean="0"/>
              <a:t>Mindful eating helps us learn to hear what our body is telling us about hunger and satisfaction.</a:t>
            </a:r>
          </a:p>
          <a:p>
            <a:r>
              <a:rPr lang="en-US" sz="2800" dirty="0" smtClean="0"/>
              <a:t>Eating mindfully can improve our overall health.</a:t>
            </a:r>
          </a:p>
          <a:p>
            <a:r>
              <a:rPr lang="en-US" sz="2800" dirty="0" smtClean="0"/>
              <a:t>Try it at lunch and at home today!</a:t>
            </a:r>
          </a:p>
          <a:p>
            <a:endParaRPr lang="en-US" dirty="0"/>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3" name="Picture 2"/>
          <p:cNvPicPr>
            <a:picLocks noChangeAspect="1"/>
          </p:cNvPicPr>
          <p:nvPr/>
        </p:nvPicPr>
        <p:blipFill>
          <a:blip r:embed="rId2"/>
          <a:stretch>
            <a:fillRect/>
          </a:stretch>
        </p:blipFill>
        <p:spPr>
          <a:xfrm>
            <a:off x="2514600" y="2209800"/>
            <a:ext cx="3810000" cy="4088781"/>
          </a:xfrm>
          <a:prstGeom prst="rect">
            <a:avLst/>
          </a:prstGeom>
          <a:solidFill>
            <a:srgbClr val="FFFFFF">
              <a:shade val="85000"/>
            </a:srgbClr>
          </a:solidFill>
          <a:ln w="12700" cap="rnd" cmpd="sng" algn="ctr">
            <a:solidFill>
              <a:schemeClr val="tx2"/>
            </a:solidFill>
            <a:prstDash val="solid"/>
            <a:round/>
            <a:headEnd type="none" w="med" len="med"/>
            <a:tailEnd type="none" w="med" len="me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2209800"/>
            <a:ext cx="7770813" cy="3810000"/>
          </a:xfrm>
        </p:spPr>
        <p:txBody>
          <a:bodyPr>
            <a:normAutofit/>
          </a:bodyPr>
          <a:lstStyle/>
          <a:p>
            <a:r>
              <a:rPr lang="en-US" dirty="0" smtClean="0"/>
              <a:t>The </a:t>
            </a:r>
            <a:r>
              <a:rPr lang="en-US" sz="2600" dirty="0" smtClean="0"/>
              <a:t>Center for Mindful Eating </a:t>
            </a:r>
          </a:p>
          <a:p>
            <a:pPr lvl="1"/>
            <a:r>
              <a:rPr lang="en-US" sz="2600" dirty="0" smtClean="0"/>
              <a:t>www.tcme.org</a:t>
            </a:r>
          </a:p>
          <a:p>
            <a:r>
              <a:rPr lang="en-US" sz="2600" dirty="0" smtClean="0"/>
              <a:t>The CAMP system</a:t>
            </a:r>
          </a:p>
          <a:p>
            <a:pPr lvl="1"/>
            <a:r>
              <a:rPr lang="en-US" sz="2600" dirty="0" smtClean="0"/>
              <a:t>www.mindfuleating.org</a:t>
            </a:r>
          </a:p>
          <a:p>
            <a:r>
              <a:rPr lang="en-US" sz="2600" dirty="0" smtClean="0"/>
              <a:t>Diettogo.com</a:t>
            </a:r>
          </a:p>
          <a:p>
            <a:r>
              <a:rPr lang="en-US" sz="2600" dirty="0" smtClean="0"/>
              <a:t>United State Dept of Agriculture</a:t>
            </a:r>
          </a:p>
          <a:p>
            <a:pPr lvl="1"/>
            <a:r>
              <a:rPr lang="en-US" dirty="0" smtClean="0">
                <a:solidFill>
                  <a:schemeClr val="tx1"/>
                </a:solidFill>
              </a:rPr>
              <a:t>www.choosemyplate.gov</a:t>
            </a:r>
          </a:p>
          <a:p>
            <a:pPr lvl="1"/>
            <a:endParaRPr lang="en-US" dirty="0" smtClean="0"/>
          </a:p>
          <a:p>
            <a:pPr lvl="1"/>
            <a:endParaRPr lang="en-US" dirty="0" smtClean="0"/>
          </a:p>
          <a:p>
            <a:endParaRPr lang="en-US"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0813" cy="1371600"/>
          </a:xfrm>
        </p:spPr>
        <p:txBody>
          <a:bodyPr/>
          <a:lstStyle/>
          <a:p>
            <a:r>
              <a:rPr lang="en-US" sz="4500" dirty="0" smtClean="0"/>
              <a:t>Why Practice Mindful Eating?</a:t>
            </a:r>
            <a:endParaRPr lang="en-US" sz="4500" dirty="0"/>
          </a:p>
        </p:txBody>
      </p:sp>
      <p:sp>
        <p:nvSpPr>
          <p:cNvPr id="3" name="Content Placeholder 2"/>
          <p:cNvSpPr>
            <a:spLocks noGrp="1"/>
          </p:cNvSpPr>
          <p:nvPr>
            <p:ph idx="1"/>
          </p:nvPr>
        </p:nvSpPr>
        <p:spPr>
          <a:xfrm>
            <a:off x="685800" y="2209800"/>
            <a:ext cx="7770813" cy="2133600"/>
          </a:xfrm>
        </p:spPr>
        <p:txBody>
          <a:bodyPr>
            <a:normAutofit/>
          </a:bodyPr>
          <a:lstStyle/>
          <a:p>
            <a:r>
              <a:rPr lang="en-US" sz="2600" dirty="0" smtClean="0"/>
              <a:t>Over the past 25 years mindfulness practices have been shown to have a positive impact on psychological and physical health, including stress, depression, anxiety, chronic pain, and heart disease. </a:t>
            </a:r>
            <a:r>
              <a:rPr lang="en-US" dirty="0" smtClean="0"/>
              <a:t>  </a:t>
            </a:r>
          </a:p>
        </p:txBody>
      </p:sp>
      <p:pic>
        <p:nvPicPr>
          <p:cNvPr id="4" name="Picture 3"/>
          <p:cNvPicPr>
            <a:picLocks noChangeAspect="1"/>
          </p:cNvPicPr>
          <p:nvPr/>
        </p:nvPicPr>
        <p:blipFill>
          <a:blip r:embed="rId2"/>
          <a:stretch>
            <a:fillRect/>
          </a:stretch>
        </p:blipFill>
        <p:spPr>
          <a:xfrm>
            <a:off x="2743200" y="4343400"/>
            <a:ext cx="3810000" cy="2146300"/>
          </a:xfrm>
          <a:prstGeom prst="rect">
            <a:avLst/>
          </a:prstGeom>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7236"/>
            <a:ext cx="7848600" cy="1456764"/>
          </a:xfrm>
        </p:spPr>
        <p:txBody>
          <a:bodyPr/>
          <a:lstStyle/>
          <a:p>
            <a:r>
              <a:rPr lang="en-US" sz="5400" dirty="0" smtClean="0"/>
              <a:t>Why </a:t>
            </a:r>
            <a:r>
              <a:rPr lang="en-US" sz="4500" dirty="0" smtClean="0"/>
              <a:t>Practice Mindful Eating?</a:t>
            </a:r>
            <a:endParaRPr lang="en-US" sz="4500" dirty="0"/>
          </a:p>
        </p:txBody>
      </p:sp>
      <p:sp>
        <p:nvSpPr>
          <p:cNvPr id="3" name="Content Placeholder 2"/>
          <p:cNvSpPr>
            <a:spLocks noGrp="1"/>
          </p:cNvSpPr>
          <p:nvPr>
            <p:ph idx="1"/>
          </p:nvPr>
        </p:nvSpPr>
        <p:spPr/>
        <p:txBody>
          <a:bodyPr>
            <a:normAutofit lnSpcReduction="10000"/>
          </a:bodyPr>
          <a:lstStyle/>
          <a:p>
            <a:r>
              <a:rPr lang="en-US" sz="2800" dirty="0" smtClean="0"/>
              <a:t>There is evidence that mindful eating helps with treatment of obesity as well as binge eating disorders. </a:t>
            </a:r>
          </a:p>
          <a:p>
            <a:r>
              <a:rPr lang="en-US" sz="2800" dirty="0" smtClean="0"/>
              <a:t>The benefits of mindful eating are not restricted to physical and emotional health improvements; they can also impact one’s entire life, through a better sense of balance and well-being</a:t>
            </a:r>
          </a:p>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81600" y="3657600"/>
            <a:ext cx="3483429" cy="2438400"/>
          </a:xfrm>
          <a:prstGeom prst="rect">
            <a:avLst/>
          </a:prstGeom>
        </p:spPr>
      </p:pic>
      <p:sp>
        <p:nvSpPr>
          <p:cNvPr id="2" name="Title 1"/>
          <p:cNvSpPr>
            <a:spLocks noGrp="1"/>
          </p:cNvSpPr>
          <p:nvPr>
            <p:ph type="title"/>
          </p:nvPr>
        </p:nvSpPr>
        <p:spPr/>
        <p:txBody>
          <a:bodyPr>
            <a:normAutofit fontScale="90000"/>
          </a:bodyPr>
          <a:lstStyle/>
          <a:p>
            <a:r>
              <a:rPr lang="en-US" dirty="0" smtClean="0"/>
              <a:t>Why Practice Mindful Eating?</a:t>
            </a:r>
            <a:endParaRPr lang="en-US" dirty="0"/>
          </a:p>
        </p:txBody>
      </p:sp>
      <p:sp>
        <p:nvSpPr>
          <p:cNvPr id="3" name="Content Placeholder 2"/>
          <p:cNvSpPr>
            <a:spLocks noGrp="1"/>
          </p:cNvSpPr>
          <p:nvPr>
            <p:ph idx="1"/>
          </p:nvPr>
        </p:nvSpPr>
        <p:spPr>
          <a:xfrm>
            <a:off x="685800" y="2209800"/>
            <a:ext cx="8001000" cy="3810000"/>
          </a:xfrm>
        </p:spPr>
        <p:txBody>
          <a:bodyPr>
            <a:normAutofit/>
          </a:bodyPr>
          <a:lstStyle/>
          <a:p>
            <a:r>
              <a:rPr lang="en-US" sz="2800" dirty="0" smtClean="0"/>
              <a:t>Adults in the United States devote an average of 1 hour and 12 minutes per day to eating, yet spend between 2½ and 3 hours per day watching television</a:t>
            </a:r>
          </a:p>
          <a:p>
            <a:pPr>
              <a:spcBef>
                <a:spcPts val="0"/>
              </a:spcBef>
            </a:pPr>
            <a:r>
              <a:rPr lang="en-US" sz="2800" dirty="0" smtClean="0"/>
              <a:t>School lunch periods</a:t>
            </a:r>
          </a:p>
          <a:p>
            <a:pPr>
              <a:spcBef>
                <a:spcPts val="0"/>
              </a:spcBef>
              <a:buNone/>
            </a:pPr>
            <a:r>
              <a:rPr lang="en-US" sz="2800" dirty="0" smtClean="0"/>
              <a:t>     provide an average of </a:t>
            </a:r>
          </a:p>
          <a:p>
            <a:pPr>
              <a:spcBef>
                <a:spcPts val="0"/>
              </a:spcBef>
              <a:buNone/>
            </a:pPr>
            <a:r>
              <a:rPr lang="en-US" sz="2800" dirty="0" smtClean="0"/>
              <a:t>     7 to 11 minutes for </a:t>
            </a:r>
          </a:p>
          <a:p>
            <a:pPr>
              <a:spcBef>
                <a:spcPts val="0"/>
              </a:spcBef>
              <a:buNone/>
            </a:pPr>
            <a:r>
              <a:rPr lang="en-US" sz="2800" dirty="0" smtClean="0"/>
              <a:t>     students to eat their lunch</a:t>
            </a:r>
            <a:endParaRPr lang="en-US" sz="2800"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Practice Mindful Eating?</a:t>
            </a:r>
            <a:endParaRPr lang="en-US" dirty="0"/>
          </a:p>
        </p:txBody>
      </p:sp>
      <p:sp>
        <p:nvSpPr>
          <p:cNvPr id="3" name="Content Placeholder 2"/>
          <p:cNvSpPr>
            <a:spLocks noGrp="1"/>
          </p:cNvSpPr>
          <p:nvPr>
            <p:ph idx="1"/>
          </p:nvPr>
        </p:nvSpPr>
        <p:spPr/>
        <p:txBody>
          <a:bodyPr>
            <a:normAutofit/>
          </a:bodyPr>
          <a:lstStyle/>
          <a:p>
            <a:r>
              <a:rPr lang="en-US" sz="2600" dirty="0" smtClean="0"/>
              <a:t>Scientists are beginning to better understand the role of the mind-body connection in eating behavior.</a:t>
            </a:r>
          </a:p>
          <a:p>
            <a:r>
              <a:rPr lang="en-US" sz="2600" dirty="0" smtClean="0"/>
              <a:t>When our mind is tuned out during mealtime, the digestive process may be up to 30% to 40% less effective. </a:t>
            </a:r>
          </a:p>
          <a:p>
            <a:pPr lvl="1"/>
            <a:r>
              <a:rPr lang="en-US" sz="2600" dirty="0" smtClean="0"/>
              <a:t>This can contribute to digestive distress, such as gas, bloating and bowel irregularities.</a:t>
            </a:r>
          </a:p>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Practice Mindful Eating?</a:t>
            </a:r>
            <a:endParaRPr lang="en-US" dirty="0"/>
          </a:p>
        </p:txBody>
      </p:sp>
      <p:sp>
        <p:nvSpPr>
          <p:cNvPr id="3" name="Content Placeholder 2"/>
          <p:cNvSpPr>
            <a:spLocks noGrp="1"/>
          </p:cNvSpPr>
          <p:nvPr>
            <p:ph idx="1"/>
          </p:nvPr>
        </p:nvSpPr>
        <p:spPr/>
        <p:txBody>
          <a:bodyPr/>
          <a:lstStyle/>
          <a:p>
            <a:r>
              <a:rPr lang="en-US" sz="2600" dirty="0" smtClean="0"/>
              <a:t>The mind-body connection plays a pivotal role in our ability to accurately assess hunger and fullness.</a:t>
            </a:r>
          </a:p>
          <a:p>
            <a:r>
              <a:rPr lang="en-US" sz="2600" dirty="0" smtClean="0"/>
              <a:t>We eat meal after meal, snack after snack, barely aware of what we’re eating and how much we’re consuming.</a:t>
            </a:r>
          </a:p>
          <a:p>
            <a:r>
              <a:rPr lang="en-US" sz="2600" dirty="0" smtClean="0"/>
              <a:t>Mindful eating is powerful – it keeps you in the present and can help you facilitate change</a:t>
            </a:r>
          </a:p>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Culture of Multi-tasking</a:t>
            </a:r>
            <a:endParaRPr lang="en-US" dirty="0"/>
          </a:p>
        </p:txBody>
      </p:sp>
      <p:sp>
        <p:nvSpPr>
          <p:cNvPr id="3" name="Content Placeholder 2"/>
          <p:cNvSpPr>
            <a:spLocks noGrp="1"/>
          </p:cNvSpPr>
          <p:nvPr>
            <p:ph idx="1"/>
          </p:nvPr>
        </p:nvSpPr>
        <p:spPr>
          <a:xfrm>
            <a:off x="685800" y="2209800"/>
            <a:ext cx="7770813" cy="1600200"/>
          </a:xfrm>
        </p:spPr>
        <p:txBody>
          <a:bodyPr>
            <a:normAutofit/>
          </a:bodyPr>
          <a:lstStyle/>
          <a:p>
            <a:r>
              <a:rPr lang="en-US" sz="2600" dirty="0" smtClean="0"/>
              <a:t>We often pair eating with other activities, such as driving or working at our desks.</a:t>
            </a:r>
          </a:p>
          <a:p>
            <a:r>
              <a:rPr lang="en-US" sz="2600" dirty="0" smtClean="0"/>
              <a:t>Where and how did you eat your breakfast today??</a:t>
            </a:r>
            <a:endParaRPr lang="en-US" sz="2600" dirty="0"/>
          </a:p>
        </p:txBody>
      </p:sp>
      <p:pic>
        <p:nvPicPr>
          <p:cNvPr id="4" name="Picture 3"/>
          <p:cNvPicPr>
            <a:picLocks noChangeAspect="1"/>
          </p:cNvPicPr>
          <p:nvPr/>
        </p:nvPicPr>
        <p:blipFill>
          <a:blip r:embed="rId2"/>
          <a:stretch>
            <a:fillRect/>
          </a:stretch>
        </p:blipFill>
        <p:spPr>
          <a:xfrm>
            <a:off x="2819400" y="3962400"/>
            <a:ext cx="3657600" cy="2426925"/>
          </a:xfrm>
          <a:prstGeom prst="rect">
            <a:avLst/>
          </a:prstGeom>
        </p:spPr>
      </p:pic>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Fol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12594</TotalTime>
  <Words>1679</Words>
  <Application>Microsoft Office PowerPoint</Application>
  <PresentationFormat>On-screen Show (4:3)</PresentationFormat>
  <Paragraphs>174</Paragraphs>
  <Slides>38</Slides>
  <Notes>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Folio</vt:lpstr>
      <vt:lpstr>Mindful Eating in Today’s Crazy World</vt:lpstr>
      <vt:lpstr>Objectives </vt:lpstr>
      <vt:lpstr>What is Mindful Eating</vt:lpstr>
      <vt:lpstr>Why Practice Mindful Eating?</vt:lpstr>
      <vt:lpstr>Why Practice Mindful Eating?</vt:lpstr>
      <vt:lpstr>Why Practice Mindful Eating?</vt:lpstr>
      <vt:lpstr>Why Practice Mindful Eating?</vt:lpstr>
      <vt:lpstr>Why Practice Mindful Eating?</vt:lpstr>
      <vt:lpstr>A Culture of Multi-tasking</vt:lpstr>
      <vt:lpstr>The Basic Mindful Bite</vt:lpstr>
      <vt:lpstr>The Basic Mindful Bite</vt:lpstr>
      <vt:lpstr>The Basic Mindful Bite</vt:lpstr>
      <vt:lpstr>The Basic Mindful Bite</vt:lpstr>
      <vt:lpstr>Types of Mindful Eating</vt:lpstr>
      <vt:lpstr>Step 1 : Arriving</vt:lpstr>
      <vt:lpstr>Step 1 : Arriving</vt:lpstr>
      <vt:lpstr>Step 1 - Arriving</vt:lpstr>
      <vt:lpstr>Step 2 - Awakening</vt:lpstr>
      <vt:lpstr>Step 2 - Awakening</vt:lpstr>
      <vt:lpstr>Step 3 – Tune in to your Body</vt:lpstr>
      <vt:lpstr>Step 3 – Tune in to your Body</vt:lpstr>
      <vt:lpstr>Step 4 - Service</vt:lpstr>
      <vt:lpstr>Hunger vs. Satiety</vt:lpstr>
      <vt:lpstr>Hunger vs. Satiety</vt:lpstr>
      <vt:lpstr>Hunger vs. Satiety</vt:lpstr>
      <vt:lpstr>PowerPoint Presentation</vt:lpstr>
      <vt:lpstr>Hunger vs. Cravings</vt:lpstr>
      <vt:lpstr>Hunger vs. Cravings</vt:lpstr>
      <vt:lpstr>Mindful Portions</vt:lpstr>
      <vt:lpstr>Mindful Portions</vt:lpstr>
      <vt:lpstr>PowerPoint Presentation</vt:lpstr>
      <vt:lpstr>How to incorporate Mindful Eating</vt:lpstr>
      <vt:lpstr>Suggestions to Try</vt:lpstr>
      <vt:lpstr>Suggestions to Try</vt:lpstr>
      <vt:lpstr>Suggestions to Try</vt:lpstr>
      <vt:lpstr>Take Home Message</vt:lpstr>
      <vt:lpstr>Questions?</vt:lpstr>
      <vt:lpstr>References</vt:lpstr>
    </vt:vector>
  </TitlesOfParts>
  <Company>A'viands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 Eating</dc:title>
  <dc:creator>Jill R.</dc:creator>
  <cp:lastModifiedBy>Jasmine Eugenio</cp:lastModifiedBy>
  <cp:revision>41</cp:revision>
  <dcterms:created xsi:type="dcterms:W3CDTF">2012-05-24T11:39:00Z</dcterms:created>
  <dcterms:modified xsi:type="dcterms:W3CDTF">2014-03-06T20:06:11Z</dcterms:modified>
</cp:coreProperties>
</file>