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3933"/>
  </p:normalViewPr>
  <p:slideViewPr>
    <p:cSldViewPr snapToGrid="0" snapToObjects="1">
      <p:cViewPr varScale="1">
        <p:scale>
          <a:sx n="87" d="100"/>
          <a:sy n="87" d="100"/>
        </p:scale>
        <p:origin x="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09650"/>
            <a:ext cx="9144000" cy="42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71258" y="210375"/>
            <a:ext cx="7801500" cy="17301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 u="sng">
                <a:solidFill>
                  <a:srgbClr val="000000"/>
                </a:solidFill>
              </a:rPr>
              <a:t>Mindful Eating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7085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4474450" y="611325"/>
            <a:ext cx="4097100" cy="407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  <a:highlight>
                  <a:srgbClr val="FF0000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STOP!!!!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 rtl="0">
              <a:spcBef>
                <a:spcPts val="0"/>
              </a:spcBef>
              <a:buNone/>
            </a:pPr>
            <a:endParaRPr b="1">
              <a:highlight>
                <a:srgbClr val="000000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-Don’t just fill your mouth with a        handful of raisins.</a:t>
            </a:r>
          </a:p>
          <a:p>
            <a:pPr lvl="0" algn="l" rtl="0">
              <a:spcBef>
                <a:spcPts val="0"/>
              </a:spcBef>
              <a:buNone/>
            </a:pP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-Take a deep breath and relax.</a:t>
            </a:r>
          </a:p>
          <a:p>
            <a:pPr lvl="0" algn="l" rtl="0">
              <a:spcBef>
                <a:spcPts val="0"/>
              </a:spcBef>
              <a:buNone/>
            </a:pP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l">
              <a:spcBef>
                <a:spcPts val="0"/>
              </a:spcBef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-Clear your mind of any judgments, fears or expectations...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07625" y="-70612"/>
            <a:ext cx="8301525" cy="593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Experience the raisin...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832400" y="1093850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1"/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LOOK AT IT AS IF IT WERE YOUR FIRST TIME SEEING A RASIN.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Look at it…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Pick it up…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Can you feel it’s weight in your hand?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Examine it:</a:t>
            </a:r>
          </a:p>
          <a:p>
            <a:pPr marL="914400" lvl="1" indent="-304800" rtl="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It’s ridges</a:t>
            </a:r>
          </a:p>
          <a:p>
            <a:pPr marL="914400" lvl="1" indent="-304800" rtl="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Shiny parts</a:t>
            </a:r>
          </a:p>
          <a:p>
            <a:pPr marL="914400" lvl="1" indent="-304800" rtl="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Dull parts</a:t>
            </a:r>
          </a:p>
          <a:p>
            <a:pPr lvl="0">
              <a:spcBef>
                <a:spcPts val="0"/>
              </a:spcBef>
              <a:buNone/>
            </a:pP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SMELL THE RAISIN...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84900"/>
            <a:ext cx="9166325" cy="395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6740"/>
            <a:ext cx="9143999" cy="562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Observe yourself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0"/>
            <a:ext cx="8520600" cy="3762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algn="ctr" rtl="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How do you naturally react?</a:t>
            </a:r>
          </a:p>
          <a:p>
            <a:pPr marL="457200" lvl="0" indent="-342900" algn="ctr" rtl="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Are pleased with the smell?</a:t>
            </a:r>
          </a:p>
          <a:p>
            <a:pPr marL="457200" lvl="0" indent="-342900" algn="ctr" rtl="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Do you pull the raisin away from your nose?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28" y="191421"/>
            <a:ext cx="859911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Touch the raisin...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566860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Roll it between your fingers…</a:t>
            </a:r>
          </a:p>
          <a:p>
            <a:pPr marL="914400" lvl="1" indent="-3429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Does it make a sound?</a:t>
            </a:r>
          </a:p>
          <a:p>
            <a:pPr marL="914400" lvl="1" indent="-3429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Is it sticky?</a:t>
            </a:r>
          </a:p>
          <a:p>
            <a:pPr marL="914400" lvl="1" indent="-3429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How does it feel? 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1301" y="217450"/>
            <a:ext cx="4773599" cy="460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3798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Place the raisin on your lips...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-6665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Hold it there for a few seconds…</a:t>
            </a:r>
          </a:p>
          <a:p>
            <a:pPr marL="914400" lvl="1" indent="-304800" rtl="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What do you notice going on inside your body?</a:t>
            </a:r>
          </a:p>
          <a:p>
            <a:pPr marL="914400" lvl="1" indent="-304800" rtl="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Are your hands getting sweaty?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75" y="0"/>
            <a:ext cx="9144000" cy="524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Taste it...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4375" y="1803300"/>
            <a:ext cx="25629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Don’t chew it.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Just roll it around in your mouth 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6425400" y="1527825"/>
            <a:ext cx="24069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Is there a taste?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Do you salivate?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How do you want to react?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How do you react?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Bite down just once...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553850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Slowly begin to chew…</a:t>
            </a:r>
          </a:p>
          <a:p>
            <a:pPr marL="914400" lvl="1" indent="-304800" rtl="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Notice what you feel after each bite.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Chew it until the raisin is completely liquefied.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Then swallow.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Now take a second to think about the consequence of your experience. </a:t>
            </a:r>
          </a:p>
          <a:p>
            <a:pPr marL="914400" lvl="1" indent="-304800">
              <a:spcBef>
                <a:spcPts val="0"/>
              </a:spcBef>
              <a:buClr>
                <a:srgbClr val="000000"/>
              </a:buClr>
            </a:pPr>
            <a:r>
              <a:rPr lang="en" b="1">
                <a:solidFill>
                  <a:srgbClr val="000000"/>
                </a:solidFill>
              </a:rPr>
              <a:t>How do you feel?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2225" y="646682"/>
            <a:ext cx="28575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28875"/>
            <a:ext cx="9144000" cy="704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2016100" y="1222675"/>
            <a:ext cx="5046900" cy="274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highlight>
                  <a:srgbClr val="F1C232"/>
                </a:highlight>
                <a:latin typeface="Amatic SC"/>
                <a:ea typeface="Amatic SC"/>
                <a:cs typeface="Amatic SC"/>
                <a:sym typeface="Amatic SC"/>
              </a:rPr>
              <a:t>“Eating mindfully is about bringing full awareness to each plate or bite of food.”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5" y="12664"/>
            <a:ext cx="9144001" cy="599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78050"/>
            <a:ext cx="8520600" cy="106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Make this an intentional, regular practice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Think first!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Be mindful of your actions.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Are you eating because of your emotions?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Are you really hungry?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Or, are you stressed, bored, angry, sad or lonely?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Trust yourself.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Live and appreciate life as it is. 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81000"/>
            <a:ext cx="9143999" cy="59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What is mindful eating?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“Mindful eating is an approach to food that focuses on individuals’ sensual awareness of the food and their experience with the food.”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                  What does that mean?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890200" y="1093850"/>
            <a:ext cx="3999900" cy="122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Through this approach we want to help individuals savor their food while also being mentally present during the act of eating. 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721688"/>
            <a:ext cx="4520700" cy="242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94"/>
            <a:ext cx="9296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What are the benefits and how is this different from a diet? </a:t>
            </a:r>
          </a:p>
        </p:txBody>
      </p:sp>
      <p:sp>
        <p:nvSpPr>
          <p:cNvPr id="80" name="Shape 80"/>
          <p:cNvSpPr/>
          <p:nvPr/>
        </p:nvSpPr>
        <p:spPr>
          <a:xfrm>
            <a:off x="3557400" y="1664914"/>
            <a:ext cx="2211300" cy="2198100"/>
          </a:xfrm>
          <a:prstGeom prst="ellipse">
            <a:avLst/>
          </a:prstGeom>
          <a:solidFill>
            <a:srgbClr val="7C8287">
              <a:alpha val="81180"/>
            </a:srgbClr>
          </a:solidFill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5150825" y="2679661"/>
            <a:ext cx="2250300" cy="2198100"/>
          </a:xfrm>
          <a:prstGeom prst="ellipse">
            <a:avLst/>
          </a:prstGeom>
          <a:solidFill>
            <a:srgbClr val="7C8287">
              <a:alpha val="81180"/>
            </a:srgbClr>
          </a:solidFill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2113550" y="2679661"/>
            <a:ext cx="2211300" cy="2198100"/>
          </a:xfrm>
          <a:prstGeom prst="ellipse">
            <a:avLst/>
          </a:prstGeom>
          <a:solidFill>
            <a:srgbClr val="7C8287">
              <a:alpha val="81540"/>
            </a:srgbClr>
          </a:solidFill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3616050" y="1820973"/>
            <a:ext cx="2094000" cy="93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highlight>
                <a:srgbClr val="CCCCCC"/>
              </a:highlight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Success in both require a behavior change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015614" y="2989135"/>
            <a:ext cx="2367900" cy="2029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u="sng">
                <a:solidFill>
                  <a:srgbClr val="000000"/>
                </a:solidFill>
              </a:rPr>
              <a:t>Diet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-Outcome driven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-Rules for eating</a:t>
            </a:r>
            <a:r>
              <a:rPr lang="en"/>
              <a:t> 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5007575" y="3004650"/>
            <a:ext cx="2536800" cy="1743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u="sng">
                <a:solidFill>
                  <a:srgbClr val="000000"/>
                </a:solidFill>
              </a:rPr>
              <a:t>Mindfulness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-Process-oriented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-Individual experience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 descr="Mindful Eating Infograph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750" y="152400"/>
            <a:ext cx="306451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390225" y="416225"/>
            <a:ext cx="2302200" cy="117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>
                <a:latin typeface="Amatic SC"/>
                <a:ea typeface="Amatic SC"/>
                <a:cs typeface="Amatic SC"/>
                <a:sym typeface="Amatic SC"/>
              </a:rPr>
              <a:t>Some tips to try…</a:t>
            </a:r>
            <a:r>
              <a:rPr lang="en" sz="3600"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64" y="-780320"/>
            <a:ext cx="8926574" cy="6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1092600" y="2965632"/>
            <a:ext cx="3186600" cy="228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THERE ARE NO RULES OR GUIDELINES FOR THIS PROCESS. IT IS ALL ABOUT INDIVIDUAL EXPERIENCE. EVERYONE WILL HAVE A DIFFERENT EXPERIENCE AND THAT IS OKAY!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40" y="-443"/>
            <a:ext cx="925831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2204700" y="1401150"/>
            <a:ext cx="4734600" cy="234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b="1">
                <a:latin typeface="Amatic SC"/>
                <a:ea typeface="Amatic SC"/>
                <a:cs typeface="Amatic SC"/>
                <a:sym typeface="Amatic SC"/>
              </a:rPr>
              <a:t>How does it work?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6000" b="1">
                <a:latin typeface="Amatic SC"/>
                <a:ea typeface="Amatic SC"/>
                <a:cs typeface="Amatic SC"/>
                <a:sym typeface="Amatic SC"/>
              </a:rPr>
              <a:t>Let try it!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2471350" y="462737"/>
            <a:ext cx="4331400" cy="414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Lets imagine you have just been dropped on a foreign planet and you have no recollection of anything. You don’t remember anything about you past lifE,Not even food you have eaten.EVERYTHING IS NEW.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0800" y="26014"/>
            <a:ext cx="9484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2887575" y="1404775"/>
            <a:ext cx="3355800" cy="166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b="1">
                <a:solidFill>
                  <a:schemeClr val="accent1"/>
                </a:solidFill>
                <a:highlight>
                  <a:srgbClr val="85200C"/>
                </a:highlight>
                <a:latin typeface="Amatic SC"/>
                <a:ea typeface="Amatic SC"/>
                <a:cs typeface="Amatic SC"/>
                <a:sym typeface="Amatic SC"/>
              </a:rPr>
              <a:t>GRAB A RAiSIN&gt;&gt;&gt;   </a:t>
            </a:r>
            <a:r>
              <a:rPr lang="en" sz="4200" b="1">
                <a:solidFill>
                  <a:schemeClr val="accent1"/>
                </a:solidFill>
                <a:highlight>
                  <a:srgbClr val="85200C"/>
                </a:highlight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Macintosh PowerPoint</Application>
  <PresentationFormat>On-screen Show (16:9)</PresentationFormat>
  <Paragraphs>81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Amatic SC</vt:lpstr>
      <vt:lpstr>Arial</vt:lpstr>
      <vt:lpstr>Source Code Pro</vt:lpstr>
      <vt:lpstr>Beach Day</vt:lpstr>
      <vt:lpstr>Mindful Eating</vt:lpstr>
      <vt:lpstr>What is mindful eating?</vt:lpstr>
      <vt:lpstr>                  What does that mean?</vt:lpstr>
      <vt:lpstr>What are the benefits and how is this different from a diet?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Experience the raisin...</vt:lpstr>
      <vt:lpstr>SMELL THE RAISIN...</vt:lpstr>
      <vt:lpstr>Observe yourself</vt:lpstr>
      <vt:lpstr>Touch the raisin...</vt:lpstr>
      <vt:lpstr>Place the raisin on your lips...</vt:lpstr>
      <vt:lpstr>Taste it...</vt:lpstr>
      <vt:lpstr>Bite down just once...</vt:lpstr>
      <vt:lpstr>PowerPoint Presentation</vt:lpstr>
      <vt:lpstr>Make this an intentional, regular practice Think first!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 Eating</dc:title>
  <cp:lastModifiedBy>Theodore Friedman</cp:lastModifiedBy>
  <cp:revision>2</cp:revision>
  <dcterms:modified xsi:type="dcterms:W3CDTF">2018-10-29T18:18:50Z</dcterms:modified>
</cp:coreProperties>
</file>