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258" r:id="rId2"/>
    <p:sldId id="328" r:id="rId3"/>
    <p:sldId id="298" r:id="rId4"/>
    <p:sldId id="299" r:id="rId5"/>
    <p:sldId id="300" r:id="rId6"/>
    <p:sldId id="301" r:id="rId7"/>
    <p:sldId id="343" r:id="rId8"/>
    <p:sldId id="344" r:id="rId9"/>
    <p:sldId id="360" r:id="rId10"/>
    <p:sldId id="308" r:id="rId11"/>
    <p:sldId id="315" r:id="rId12"/>
    <p:sldId id="361" r:id="rId13"/>
    <p:sldId id="377" r:id="rId14"/>
    <p:sldId id="318" r:id="rId15"/>
    <p:sldId id="376" r:id="rId16"/>
    <p:sldId id="375" r:id="rId17"/>
    <p:sldId id="359" r:id="rId18"/>
    <p:sldId id="382" r:id="rId19"/>
    <p:sldId id="362" r:id="rId20"/>
    <p:sldId id="363" r:id="rId21"/>
    <p:sldId id="364" r:id="rId22"/>
    <p:sldId id="365" r:id="rId23"/>
    <p:sldId id="367" r:id="rId24"/>
    <p:sldId id="368" r:id="rId25"/>
    <p:sldId id="369" r:id="rId26"/>
    <p:sldId id="371" r:id="rId27"/>
    <p:sldId id="372" r:id="rId28"/>
    <p:sldId id="378" r:id="rId29"/>
    <p:sldId id="373" r:id="rId30"/>
    <p:sldId id="370" r:id="rId31"/>
    <p:sldId id="374" r:id="rId32"/>
    <p:sldId id="380" r:id="rId33"/>
    <p:sldId id="381" r:id="rId34"/>
    <p:sldId id="383" r:id="rId35"/>
    <p:sldId id="384" r:id="rId36"/>
    <p:sldId id="306" r:id="rId37"/>
    <p:sldId id="333" r:id="rId3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85"/>
    <p:restoredTop sz="93041"/>
  </p:normalViewPr>
  <p:slideViewPr>
    <p:cSldViewPr snapToGrid="0" snapToObjects="1">
      <p:cViewPr varScale="1">
        <p:scale>
          <a:sx n="55" d="100"/>
          <a:sy n="55" d="100"/>
        </p:scale>
        <p:origin x="76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32031E-D4CB-0F4F-9DA0-F5992A7931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90582F-0EC1-FF43-91C0-01D4AFBB826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A410B88-B1DC-9442-BB3A-E65A7F1D07CA}" type="datetime1">
              <a:rPr lang="en-US" altLang="en-US"/>
              <a:pPr/>
              <a:t>3/3/19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88C326D-4934-1C43-AFAD-F54D2AE991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547DBB6-13F6-5D43-845D-77CF8EC3F1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DE979-0616-AD44-ACC9-F43442F0671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F6B44-2004-2043-BF75-4BCE085A5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4692924-416D-0F47-86B6-E977E1B9FF6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1026">
            <a:extLst>
              <a:ext uri="{FF2B5EF4-FFF2-40B4-BE49-F238E27FC236}">
                <a16:creationId xmlns:a16="http://schemas.microsoft.com/office/drawing/2014/main" id="{4F20218A-FB98-A543-BB09-E1CA721E67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9683" name="Rectangle 1027">
            <a:extLst>
              <a:ext uri="{FF2B5EF4-FFF2-40B4-BE49-F238E27FC236}">
                <a16:creationId xmlns:a16="http://schemas.microsoft.com/office/drawing/2014/main" id="{A8578017-C267-8F42-992F-B674C0C661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676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1026">
            <a:extLst>
              <a:ext uri="{FF2B5EF4-FFF2-40B4-BE49-F238E27FC236}">
                <a16:creationId xmlns:a16="http://schemas.microsoft.com/office/drawing/2014/main" id="{85C94223-2D02-7348-A322-71673A407B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8115" name="Rectangle 1027">
            <a:extLst>
              <a:ext uri="{FF2B5EF4-FFF2-40B4-BE49-F238E27FC236}">
                <a16:creationId xmlns:a16="http://schemas.microsoft.com/office/drawing/2014/main" id="{38F1022C-508F-D040-9317-B5AA93D08B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303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1026">
            <a:extLst>
              <a:ext uri="{FF2B5EF4-FFF2-40B4-BE49-F238E27FC236}">
                <a16:creationId xmlns:a16="http://schemas.microsoft.com/office/drawing/2014/main" id="{85C94223-2D02-7348-A322-71673A407B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8115" name="Rectangle 1027">
            <a:extLst>
              <a:ext uri="{FF2B5EF4-FFF2-40B4-BE49-F238E27FC236}">
                <a16:creationId xmlns:a16="http://schemas.microsoft.com/office/drawing/2014/main" id="{38F1022C-508F-D040-9317-B5AA93D08B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559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1026">
            <a:extLst>
              <a:ext uri="{FF2B5EF4-FFF2-40B4-BE49-F238E27FC236}">
                <a16:creationId xmlns:a16="http://schemas.microsoft.com/office/drawing/2014/main" id="{85C94223-2D02-7348-A322-71673A407B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8115" name="Rectangle 1027">
            <a:extLst>
              <a:ext uri="{FF2B5EF4-FFF2-40B4-BE49-F238E27FC236}">
                <a16:creationId xmlns:a16="http://schemas.microsoft.com/office/drawing/2014/main" id="{38F1022C-508F-D040-9317-B5AA93D08B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686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099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468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673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58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061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560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28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1026">
            <a:extLst>
              <a:ext uri="{FF2B5EF4-FFF2-40B4-BE49-F238E27FC236}">
                <a16:creationId xmlns:a16="http://schemas.microsoft.com/office/drawing/2014/main" id="{401E01C4-3BAB-0248-B1D3-5A1CB7CFD4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0707" name="Rectangle 1027">
            <a:extLst>
              <a:ext uri="{FF2B5EF4-FFF2-40B4-BE49-F238E27FC236}">
                <a16:creationId xmlns:a16="http://schemas.microsoft.com/office/drawing/2014/main" id="{EA1319BC-AB43-3D43-8BBE-18C0E4E08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257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301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579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0740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0606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392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6649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459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7078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305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770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1026">
            <a:extLst>
              <a:ext uri="{FF2B5EF4-FFF2-40B4-BE49-F238E27FC236}">
                <a16:creationId xmlns:a16="http://schemas.microsoft.com/office/drawing/2014/main" id="{90A71612-D3FE-854C-ABD3-C1B2335DCF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1731" name="Rectangle 1027">
            <a:extLst>
              <a:ext uri="{FF2B5EF4-FFF2-40B4-BE49-F238E27FC236}">
                <a16:creationId xmlns:a16="http://schemas.microsoft.com/office/drawing/2014/main" id="{64A73151-CF5F-2343-8EF1-BB349F952B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638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3326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8635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5200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621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:a16="http://schemas.microsoft.com/office/drawing/2014/main" id="{5CE6CFE6-30F2-0947-9B67-C5E831FC2A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25" y="1722438"/>
            <a:ext cx="1809750" cy="1357312"/>
          </a:xfrm>
          <a:ln/>
        </p:spPr>
      </p:sp>
      <p:sp>
        <p:nvSpPr>
          <p:cNvPr id="95234" name="Rectangle 3">
            <a:extLst>
              <a:ext uri="{FF2B5EF4-FFF2-40B4-BE49-F238E27FC236}">
                <a16:creationId xmlns:a16="http://schemas.microsoft.com/office/drawing/2014/main" id="{B0111720-10A4-B94A-826A-7F2379C92D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9281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1026">
            <a:extLst>
              <a:ext uri="{FF2B5EF4-FFF2-40B4-BE49-F238E27FC236}">
                <a16:creationId xmlns:a16="http://schemas.microsoft.com/office/drawing/2014/main" id="{3452B947-5281-CA42-AC38-03D88DFFD4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2755" name="Rectangle 1027">
            <a:extLst>
              <a:ext uri="{FF2B5EF4-FFF2-40B4-BE49-F238E27FC236}">
                <a16:creationId xmlns:a16="http://schemas.microsoft.com/office/drawing/2014/main" id="{DAEBE7F6-B0D8-A640-9D56-C9DCD92546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705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1026">
            <a:extLst>
              <a:ext uri="{FF2B5EF4-FFF2-40B4-BE49-F238E27FC236}">
                <a16:creationId xmlns:a16="http://schemas.microsoft.com/office/drawing/2014/main" id="{492C5B89-2B0F-0542-BA69-CEC1F54CD5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3779" name="Rectangle 1027">
            <a:extLst>
              <a:ext uri="{FF2B5EF4-FFF2-40B4-BE49-F238E27FC236}">
                <a16:creationId xmlns:a16="http://schemas.microsoft.com/office/drawing/2014/main" id="{FC1C8B6E-821F-A34C-A7C2-F394C29748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535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1026">
            <a:extLst>
              <a:ext uri="{FF2B5EF4-FFF2-40B4-BE49-F238E27FC236}">
                <a16:creationId xmlns:a16="http://schemas.microsoft.com/office/drawing/2014/main" id="{E088D7B2-A739-5948-BE46-639F45A618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3779" name="Rectangle 1027">
            <a:extLst>
              <a:ext uri="{FF2B5EF4-FFF2-40B4-BE49-F238E27FC236}">
                <a16:creationId xmlns:a16="http://schemas.microsoft.com/office/drawing/2014/main" id="{0628F455-D67F-724D-BD4D-FCA9BBAED0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683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1026">
            <a:extLst>
              <a:ext uri="{FF2B5EF4-FFF2-40B4-BE49-F238E27FC236}">
                <a16:creationId xmlns:a16="http://schemas.microsoft.com/office/drawing/2014/main" id="{DA4C0B71-87C7-A048-BAC4-31A1934205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3779" name="Rectangle 1027">
            <a:extLst>
              <a:ext uri="{FF2B5EF4-FFF2-40B4-BE49-F238E27FC236}">
                <a16:creationId xmlns:a16="http://schemas.microsoft.com/office/drawing/2014/main" id="{764D7C86-259F-664C-AF95-FCD6F2FB12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217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1026">
            <a:extLst>
              <a:ext uri="{FF2B5EF4-FFF2-40B4-BE49-F238E27FC236}">
                <a16:creationId xmlns:a16="http://schemas.microsoft.com/office/drawing/2014/main" id="{85C94223-2D02-7348-A322-71673A407B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8115" name="Rectangle 1027">
            <a:extLst>
              <a:ext uri="{FF2B5EF4-FFF2-40B4-BE49-F238E27FC236}">
                <a16:creationId xmlns:a16="http://schemas.microsoft.com/office/drawing/2014/main" id="{38F1022C-508F-D040-9317-B5AA93D08B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857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6BF836B7-6F85-734C-9E11-CF9A7A9F88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524125" y="1722438"/>
            <a:ext cx="1809750" cy="13573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912876DF-A47A-854C-9E47-AD5ABA8C63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E1FC8-3241-4A41-B5E6-DBDF4B8C0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0B901C-0105-1249-BA5B-FD9D34A28311}" type="datetime1">
              <a:rPr lang="en-US" altLang="en-US"/>
              <a:pPr/>
              <a:t>3/3/19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A83DD-56A2-1B40-952E-FF088A7C0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BFE3B-3B44-2B40-9D05-33CB5DF5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EBB0DF-0A22-0844-98B6-C956F2998D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891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4EBE-8DAF-DB42-B8F5-3E025B35E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B99FC6-E279-4049-9F4E-3D612DCE9239}" type="datetime1">
              <a:rPr lang="en-US" altLang="en-US"/>
              <a:pPr/>
              <a:t>3/3/19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73924-5C7D-AA40-88EA-E97FDAE30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3483C-D7B4-CF45-A2D7-997DA1B9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BB3AB9-5737-874A-A63F-554A6D4EE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1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4D9B9-00C2-9C41-B63B-59E7C0B86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572C08-7476-B146-AF73-604EE8052B66}" type="datetime1">
              <a:rPr lang="en-US" altLang="en-US"/>
              <a:pPr/>
              <a:t>3/3/19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5E84F-CCB7-984C-8E51-03E113A2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824C3-1BB7-714B-A3DF-29E9B9133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612A3-AB4F-0642-B786-FFF1F2511C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943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03024-7D30-7945-9FA8-CD5580C9D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E9AB85-82FA-3247-A3D5-93FF25561CC5}" type="datetime1">
              <a:rPr lang="en-US" altLang="en-US"/>
              <a:pPr/>
              <a:t>3/3/19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A5AC8-E5DB-654F-92C5-4F66990E4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F476D-EF1B-DB42-A6AB-758688EFA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936FB-EA68-FD4D-9DA1-248D228493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883D0-DD71-204A-AF96-10CABF9CB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2F955F-B1AF-F249-9BE3-F1D49A06A257}" type="datetime1">
              <a:rPr lang="en-US" altLang="en-US"/>
              <a:pPr/>
              <a:t>3/3/19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C4776-6256-5F46-8703-DB437D9A3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242B8-667D-904C-9C66-53AC01CA7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46C61-9943-364D-90DF-D41B9F3F62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054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2FD998-D271-0046-B269-425BC767A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BE97D8-62BF-A948-B718-95595A8FB221}" type="datetime1">
              <a:rPr lang="en-US" altLang="en-US"/>
              <a:pPr/>
              <a:t>3/3/19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240470-988B-734C-86A8-206C00A1F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C71325-2262-D34D-BDDB-72D451C0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9E5A5-AA13-9A45-A862-86C62D1F21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0735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B564C4B-65BD-974A-982D-65B197369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70BC11-6AA6-1947-878B-90CE9FBD2B72}" type="datetime1">
              <a:rPr lang="en-US" altLang="en-US"/>
              <a:pPr/>
              <a:t>3/3/19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6E4EAD5-BA9A-D746-86B5-C38FA35E5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EA540AA-9462-B746-86D4-A9D9CB96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3608D-6B23-6540-B180-5D14936F9B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06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42482DD-7BE2-1242-A5C0-0B8EABE3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9450F6-BBE3-384F-A65D-760D247D0B35}" type="datetime1">
              <a:rPr lang="en-US" altLang="en-US"/>
              <a:pPr/>
              <a:t>3/3/19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4916532-62F9-C243-AD93-DB37E8D93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52E249D-2777-7B43-AA16-ECF81AAA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7D64F-ADC4-5C40-AAB1-B090F992E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530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AF0AA15-28E0-4F43-812E-F91D07658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299796-651D-E64C-AFE0-2B61750C3859}" type="datetime1">
              <a:rPr lang="en-US" altLang="en-US"/>
              <a:pPr/>
              <a:t>3/3/19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A38865B-C955-6342-9708-DF1B2C65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72D09C0-8815-8F4A-92B1-61DDAB27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7040E-A7AC-5843-8B4C-F179BEB2A6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40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080C21-E509-6E41-B8E7-C2D8FFC57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4A998A-73D2-DD44-BD89-7EF0472962B5}" type="datetime1">
              <a:rPr lang="en-US" altLang="en-US"/>
              <a:pPr/>
              <a:t>3/3/19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763B964-4AC4-B14F-B78F-387D6D906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172F1E-754B-D946-93CF-4F140C722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B66BC-0EBC-3C48-A80B-2AA637218C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31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B74D12-9096-5E45-9DFE-D744775C3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24D8BB-7A98-F843-BFD9-0565EBAEB94E}" type="datetime1">
              <a:rPr lang="en-US" altLang="en-US"/>
              <a:pPr/>
              <a:t>3/3/19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3FCA0A-28B5-674C-BDC8-44E64F8D3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0413C3-37F6-A34F-91DB-8782E7897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5576F-7395-CD46-8128-95B51197C1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682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9CDB3A5-9424-6545-95A1-BE73CD5D677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123EB6-7B9A-F443-9B9F-A0814078EC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7548A-63BB-454E-B795-E0E63600A3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53A8D80-8861-6648-8642-448CBC4E9353}" type="datetime1">
              <a:rPr lang="en-US" altLang="en-US"/>
              <a:pPr/>
              <a:t>3/3/19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B0439-52BD-9347-893C-1EFCF94F6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59507-7FE7-DB4D-BF3C-16B72B649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D16A1F3-51DB-734B-8A4E-E6890065257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mail@goodhormonehealth.com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>
            <a:extLst>
              <a:ext uri="{FF2B5EF4-FFF2-40B4-BE49-F238E27FC236}">
                <a16:creationId xmlns:a16="http://schemas.microsoft.com/office/drawing/2014/main" id="{A9B59E07-04E1-0D41-BA33-2380E0B0A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059" y="1377462"/>
            <a:ext cx="778155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>
              <a:buNone/>
            </a:pP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Theodore C. Friedman, M.D., Ph.D.</a:t>
            </a:r>
            <a:b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 (the Wiz) </a:t>
            </a:r>
            <a:b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Professor of Medicine-UCLA</a:t>
            </a:r>
            <a:b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Chairman, Department of Internal Medicine</a:t>
            </a:r>
            <a:b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Charles R. Drew University</a:t>
            </a:r>
            <a:b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Dr. Friedman’s Endocrinology Clinic</a:t>
            </a:r>
            <a:b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</a:b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Macrilen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Stimulation Test for Growth Hormone Deficiency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MAGIC Adult Convention </a:t>
            </a:r>
            <a:b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Phoenix AZ</a:t>
            </a:r>
            <a:b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</a:br>
            <a:r>
              <a:rPr lang="en-US" altLang="en-US" sz="2800" dirty="0">
                <a:solidFill>
                  <a:srgbClr val="002060"/>
                </a:solidFill>
                <a:latin typeface="Times" pitchFamily="2" charset="0"/>
                <a:ea typeface="ＭＳ Ｐゴシック" panose="020B0600070205080204" pitchFamily="34" charset="-128"/>
              </a:rPr>
              <a:t>March 3, 2019</a:t>
            </a:r>
            <a:br>
              <a:rPr lang="en-US" altLang="en-US" sz="3600" dirty="0">
                <a:solidFill>
                  <a:srgbClr val="002060"/>
                </a:solidFill>
                <a:latin typeface="Times" pitchFamily="2" charset="0"/>
                <a:ea typeface="ＭＳ Ｐゴシック" panose="020B0600070205080204" pitchFamily="34" charset="-128"/>
              </a:rPr>
            </a:br>
            <a:endParaRPr lang="en-US" altLang="en-US" sz="2800" dirty="0">
              <a:solidFill>
                <a:srgbClr val="002060"/>
              </a:solidFill>
              <a:latin typeface="Times" pitchFamily="2" charset="0"/>
            </a:endParaRPr>
          </a:p>
        </p:txBody>
      </p:sp>
      <p:pic>
        <p:nvPicPr>
          <p:cNvPr id="14338" name="Picture 3">
            <a:extLst>
              <a:ext uri="{FF2B5EF4-FFF2-40B4-BE49-F238E27FC236}">
                <a16:creationId xmlns:a16="http://schemas.microsoft.com/office/drawing/2014/main" id="{73848D56-3B37-CE43-A8F8-EF335DD32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176212"/>
            <a:ext cx="18383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>
            <a:extLst>
              <a:ext uri="{FF2B5EF4-FFF2-40B4-BE49-F238E27FC236}">
                <a16:creationId xmlns:a16="http://schemas.microsoft.com/office/drawing/2014/main" id="{7BF9EEF9-472A-AE4E-8A39-1EABE51F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34226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700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EF8366CC-6B6C-3E48-859C-B9F01CFFC4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6226" y="0"/>
            <a:ext cx="7353024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Overview of Growth Hormone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0179E5-A2ED-1A42-A9F7-B3A38878D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38" y="2041180"/>
            <a:ext cx="609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050D8D0C-B6EE-B441-90BA-A12863C0DA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5022" y="640644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cs typeface="+mj-cs"/>
              </a:rPr>
              <a:t>Growth Hormone Deficiency</a:t>
            </a:r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CED29803-23A9-4E4D-B88B-B3B793F982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06311" y="1746956"/>
            <a:ext cx="6908800" cy="36576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133" dirty="0">
                <a:cs typeface="+mn-cs"/>
              </a:rPr>
              <a:t>Patients with hypopituitarism have increased mortality, suggested, but not proven to be due to GH deficiency</a:t>
            </a:r>
          </a:p>
          <a:p>
            <a:pPr>
              <a:lnSpc>
                <a:spcPct val="90000"/>
              </a:lnSpc>
              <a:defRPr/>
            </a:pPr>
            <a:r>
              <a:rPr lang="en-US" sz="2133" dirty="0">
                <a:cs typeface="+mn-cs"/>
              </a:rPr>
              <a:t>Growth hormone deficiency in adults results in:</a:t>
            </a:r>
            <a:endParaRPr lang="en-US" sz="2489" dirty="0">
              <a:cs typeface="+mn-cs"/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778" dirty="0"/>
              <a:t>Decreased bone formation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778" dirty="0"/>
              <a:t>Increased fat mass (central obesity)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778" dirty="0"/>
              <a:t>Decreased muscle mass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778" dirty="0"/>
              <a:t>Lipid abnormalities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778" dirty="0"/>
              <a:t>Increased thickness of blood vessels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778" dirty="0"/>
              <a:t>Increased inflammatory markers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778" dirty="0"/>
              <a:t>Impaired quality of life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778" dirty="0"/>
              <a:t>Increased number of sick days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778" dirty="0"/>
              <a:t>Impaired exercise tolerance</a:t>
            </a:r>
          </a:p>
          <a:p>
            <a:pPr>
              <a:lnSpc>
                <a:spcPct val="90000"/>
              </a:lnSpc>
              <a:defRPr/>
            </a:pPr>
            <a:r>
              <a:rPr lang="en-US" sz="2489" dirty="0">
                <a:cs typeface="+mn-cs"/>
              </a:rPr>
              <a:t>Most symptoms are corrected/improved by treatment</a:t>
            </a:r>
          </a:p>
        </p:txBody>
      </p:sp>
    </p:spTree>
    <p:extLst>
      <p:ext uri="{BB962C8B-B14F-4D97-AF65-F5344CB8AC3E}">
        <p14:creationId xmlns:p14="http://schemas.microsoft.com/office/powerpoint/2010/main" val="298542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050D8D0C-B6EE-B441-90BA-A12863C0DA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5022" y="640644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cs typeface="+mj-cs"/>
              </a:rPr>
              <a:t>Growth Hormone Deficiency</a:t>
            </a:r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CED29803-23A9-4E4D-B88B-B3B793F982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06311" y="1746956"/>
            <a:ext cx="6908800" cy="3657600"/>
          </a:xfrm>
        </p:spPr>
        <p:txBody>
          <a:bodyPr/>
          <a:lstStyle/>
          <a:p>
            <a:r>
              <a:rPr lang="en-US" sz="2400" dirty="0"/>
              <a:t>If left undiagnosed, AGHD may lead to increased risk for premature mortality, significant morbidity, and multiple signs and symptoms, including</a:t>
            </a:r>
          </a:p>
          <a:p>
            <a:r>
              <a:rPr lang="en-US" sz="2400" dirty="0"/>
              <a:t>An increase in body fat</a:t>
            </a:r>
          </a:p>
          <a:p>
            <a:r>
              <a:rPr lang="en-US" sz="2400" dirty="0"/>
              <a:t>A decrease in muscle mass</a:t>
            </a:r>
          </a:p>
          <a:p>
            <a:r>
              <a:rPr lang="en-US" sz="2400" dirty="0"/>
              <a:t>Weakness and fatigue</a:t>
            </a:r>
          </a:p>
          <a:p>
            <a:r>
              <a:rPr lang="en-US" sz="2400" dirty="0"/>
              <a:t>Osteoporosis</a:t>
            </a:r>
          </a:p>
          <a:p>
            <a:r>
              <a:rPr lang="en-US" sz="2400" dirty="0"/>
              <a:t>An increased rate of fractures</a:t>
            </a:r>
          </a:p>
          <a:p>
            <a:r>
              <a:rPr lang="en-US" sz="2400" dirty="0"/>
              <a:t>Dyslipidemia</a:t>
            </a:r>
          </a:p>
          <a:p>
            <a:r>
              <a:rPr lang="en-US" sz="2400" dirty="0"/>
              <a:t>Cardiovascular disease</a:t>
            </a:r>
          </a:p>
          <a:p>
            <a:r>
              <a:rPr lang="en-US" sz="2400" dirty="0"/>
              <a:t>Impaired psychological well-being such as isolation, anxiety, or depression</a:t>
            </a:r>
          </a:p>
          <a:p>
            <a:endParaRPr lang="en-US" dirty="0"/>
          </a:p>
          <a:p>
            <a:pPr>
              <a:lnSpc>
                <a:spcPct val="90000"/>
              </a:lnSpc>
              <a:defRPr/>
            </a:pPr>
            <a:endParaRPr lang="en-US" sz="2489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889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050D8D0C-B6EE-B441-90BA-A12863C0DA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5022" y="640644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cs typeface="+mj-cs"/>
              </a:rPr>
              <a:t>Growth Hormone Deficiency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B351B9-7ABA-E047-AB1D-4C4E5C39D2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738"/>
          <a:stretch/>
        </p:blipFill>
        <p:spPr>
          <a:xfrm>
            <a:off x="714375" y="1880922"/>
            <a:ext cx="8001000" cy="383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42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Growth Hormone Deficiency-Diagnosis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5C91732C-819D-9340-B03F-2BE30BA1C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74044" y="1487311"/>
            <a:ext cx="6908800" cy="3657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/>
              <a:t>Growth hormone is pulsatile, so a random growth hormone is not helpful.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You could be at the top of the pulse or the bottom of the pulse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50016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Growth Hormone Deficiency-Diagnosis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5C91732C-819D-9340-B03F-2BE30BA1C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74044" y="1487311"/>
            <a:ext cx="6908800" cy="3657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/>
              <a:t>Screen with IGF-I: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If in top 50% of normal range for age and sex (&gt; 150 ng/mL) GH deficiency less likely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If empty </a:t>
            </a:r>
            <a:r>
              <a:rPr lang="en-US" altLang="en-US" sz="2000" dirty="0" err="1"/>
              <a:t>sella</a:t>
            </a:r>
            <a:r>
              <a:rPr lang="en-US" altLang="en-US" sz="2000" dirty="0"/>
              <a:t>, history of head trauma, headache and low blood pressure after delivery (Sheehan’s syndrome), history of pituitary surgery or radiation or pituitary tumor  (micro or macro adenoma)=GH deficiency more likely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If &lt; 75 ng/mL-GH deficiency likely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If in the lower 25%, worth testing with a stimulation test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Stimulation testing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Glucagon stimulation test is preferred- GH deficient if GH is &lt; 5 ng/mL ITT- GH deficient if GH is &lt; 5 ng/ml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/>
              <a:t>Macrilen</a:t>
            </a:r>
            <a:r>
              <a:rPr lang="en-US" altLang="en-US" sz="2000" dirty="0"/>
              <a:t> Stimulation Test</a:t>
            </a:r>
          </a:p>
        </p:txBody>
      </p:sp>
    </p:spTree>
    <p:extLst>
      <p:ext uri="{BB962C8B-B14F-4D97-AF65-F5344CB8AC3E}">
        <p14:creationId xmlns:p14="http://schemas.microsoft.com/office/powerpoint/2010/main" val="245299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IGF-1 is only a screening test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3DE9D6-6411-394D-A717-BE37B47DC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0" y="1447800"/>
            <a:ext cx="60579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68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Current AGHD Testing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5A347-DCF7-6546-BC40-3879E93F0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18B07B-3F3E-534E-8BDC-E553066A2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11" y="1600200"/>
            <a:ext cx="8782577" cy="49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44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cs typeface="+mj-cs"/>
              </a:rPr>
              <a:t>Macrilen</a:t>
            </a:r>
            <a:r>
              <a:rPr lang="en-US" sz="3200" dirty="0">
                <a:solidFill>
                  <a:srgbClr val="FF0000"/>
                </a:solidFill>
                <a:cs typeface="+mj-cs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+mj-cs"/>
              </a:rPr>
              <a:t>Stimualtion</a:t>
            </a:r>
            <a:r>
              <a:rPr lang="en-US" sz="3200" dirty="0">
                <a:solidFill>
                  <a:srgbClr val="FF0000"/>
                </a:solidFill>
                <a:cs typeface="+mj-cs"/>
              </a:rPr>
              <a:t> test was recently published 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571869-5B39-3646-97F9-09555B86EBBB}"/>
              </a:ext>
            </a:extLst>
          </p:cNvPr>
          <p:cNvSpPr/>
          <p:nvPr/>
        </p:nvSpPr>
        <p:spPr>
          <a:xfrm>
            <a:off x="1207911" y="1577622"/>
            <a:ext cx="773606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n-lt"/>
              </a:rPr>
              <a:t>Garcia et al. </a:t>
            </a:r>
            <a:r>
              <a:rPr lang="en-US" sz="3200" dirty="0" err="1">
                <a:latin typeface="+mn-lt"/>
              </a:rPr>
              <a:t>Macimorelin</a:t>
            </a:r>
            <a:r>
              <a:rPr lang="en-US" sz="3200" dirty="0">
                <a:latin typeface="+mn-lt"/>
              </a:rPr>
              <a:t> as a Diagnostic Test for Adult GH Deficiency</a:t>
            </a:r>
          </a:p>
          <a:p>
            <a:r>
              <a:rPr lang="en-US" sz="3200" dirty="0">
                <a:latin typeface="+mn-lt"/>
              </a:rPr>
              <a:t>J </a:t>
            </a:r>
            <a:r>
              <a:rPr lang="en-US" sz="3200" dirty="0" err="1">
                <a:latin typeface="+mn-lt"/>
              </a:rPr>
              <a:t>Clin</a:t>
            </a:r>
            <a:r>
              <a:rPr lang="en-US" sz="3200" dirty="0">
                <a:latin typeface="+mn-lt"/>
              </a:rPr>
              <a:t> Endocrinol </a:t>
            </a:r>
            <a:r>
              <a:rPr lang="en-US" sz="3200" dirty="0" err="1">
                <a:latin typeface="+mn-lt"/>
              </a:rPr>
              <a:t>Metab</a:t>
            </a:r>
            <a:r>
              <a:rPr lang="en-US" sz="3200" dirty="0">
                <a:latin typeface="+mn-lt"/>
              </a:rPr>
              <a:t>, August 2018, 103(8):3083</a:t>
            </a:r>
            <a:r>
              <a:rPr lang="en-US" sz="3200" b="1" dirty="0">
                <a:latin typeface="+mn-lt"/>
              </a:rPr>
              <a:t>–</a:t>
            </a:r>
            <a:r>
              <a:rPr lang="en-US" sz="3200" dirty="0">
                <a:latin typeface="+mn-lt"/>
              </a:rPr>
              <a:t>3093</a:t>
            </a:r>
          </a:p>
          <a:p>
            <a:endParaRPr lang="en-US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cs typeface="+mj-cs"/>
              </a:rPr>
              <a:t>Macrilen</a:t>
            </a:r>
            <a:r>
              <a:rPr lang="en-US" sz="3200" dirty="0">
                <a:solidFill>
                  <a:srgbClr val="FF0000"/>
                </a:solidFill>
                <a:cs typeface="+mj-cs"/>
              </a:rPr>
              <a:t> Mechanisms of Action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AFE8F9-C37B-974D-9C46-EAF5F0E91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72"/>
          <a:stretch/>
        </p:blipFill>
        <p:spPr>
          <a:xfrm>
            <a:off x="410566" y="1857375"/>
            <a:ext cx="850349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6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1026">
            <a:extLst>
              <a:ext uri="{FF2B5EF4-FFF2-40B4-BE49-F238E27FC236}">
                <a16:creationId xmlns:a16="http://schemas.microsoft.com/office/drawing/2014/main" id="{63D78BA8-FE9C-F148-80FE-9F91BD3224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cs typeface="+mj-cs"/>
              </a:rPr>
              <a:t>Hormonal Axes</a:t>
            </a:r>
          </a:p>
        </p:txBody>
      </p:sp>
      <p:sp>
        <p:nvSpPr>
          <p:cNvPr id="182275" name="Rectangle 1027">
            <a:extLst>
              <a:ext uri="{FF2B5EF4-FFF2-40B4-BE49-F238E27FC236}">
                <a16:creationId xmlns:a16="http://schemas.microsoft.com/office/drawing/2014/main" id="{12FEEF4B-85E5-3843-9CC0-9B643C5019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2133" u="sng" dirty="0">
                <a:cs typeface="+mn-cs"/>
              </a:rPr>
              <a:t>Adrenal (corticotropes)</a:t>
            </a:r>
            <a:r>
              <a:rPr lang="en-US" sz="2133" dirty="0">
                <a:cs typeface="+mn-cs"/>
              </a:rPr>
              <a:t>=CRH-ACTH-Cortisol</a:t>
            </a:r>
          </a:p>
          <a:p>
            <a:pPr>
              <a:defRPr/>
            </a:pPr>
            <a:r>
              <a:rPr lang="en-US" sz="2133" u="sng" dirty="0">
                <a:cs typeface="+mn-cs"/>
              </a:rPr>
              <a:t>Thyroid (</a:t>
            </a:r>
            <a:r>
              <a:rPr lang="en-US" sz="2133" u="sng" dirty="0" err="1">
                <a:cs typeface="+mn-cs"/>
              </a:rPr>
              <a:t>thyrotropes</a:t>
            </a:r>
            <a:r>
              <a:rPr lang="en-US" sz="2133" u="sng" dirty="0">
                <a:cs typeface="+mn-cs"/>
              </a:rPr>
              <a:t>)</a:t>
            </a:r>
            <a:r>
              <a:rPr lang="en-US" sz="2133" dirty="0">
                <a:cs typeface="+mn-cs"/>
              </a:rPr>
              <a:t>= TRH-TSH-T4/T3</a:t>
            </a:r>
          </a:p>
          <a:p>
            <a:pPr>
              <a:defRPr/>
            </a:pPr>
            <a:r>
              <a:rPr lang="en-US" sz="2133" u="sng" dirty="0">
                <a:cs typeface="+mn-cs"/>
              </a:rPr>
              <a:t>Gonads (</a:t>
            </a:r>
            <a:r>
              <a:rPr lang="en-US" sz="2133" u="sng" dirty="0" err="1">
                <a:cs typeface="+mn-cs"/>
              </a:rPr>
              <a:t>gonadotropes</a:t>
            </a:r>
            <a:r>
              <a:rPr lang="en-US" sz="2133" u="sng" dirty="0">
                <a:cs typeface="+mn-cs"/>
              </a:rPr>
              <a:t>)</a:t>
            </a:r>
            <a:r>
              <a:rPr lang="en-US" sz="2133" dirty="0">
                <a:cs typeface="+mn-cs"/>
              </a:rPr>
              <a:t>=</a:t>
            </a:r>
            <a:r>
              <a:rPr lang="en-US" sz="1778" dirty="0">
                <a:cs typeface="+mn-cs"/>
              </a:rPr>
              <a:t> </a:t>
            </a:r>
            <a:r>
              <a:rPr lang="en-US" sz="2133" dirty="0" err="1">
                <a:cs typeface="+mn-cs"/>
              </a:rPr>
              <a:t>GnRH</a:t>
            </a:r>
            <a:r>
              <a:rPr lang="en-US" sz="2133" dirty="0">
                <a:cs typeface="+mn-cs"/>
              </a:rPr>
              <a:t>-LH/FSH</a:t>
            </a:r>
            <a:r>
              <a:rPr lang="en-US" sz="1778" dirty="0">
                <a:cs typeface="+mn-cs"/>
              </a:rPr>
              <a:t>-</a:t>
            </a:r>
            <a:r>
              <a:rPr lang="en-US" sz="2133" dirty="0">
                <a:cs typeface="+mn-cs"/>
              </a:rPr>
              <a:t>Testosterone/estrogen</a:t>
            </a:r>
          </a:p>
          <a:p>
            <a:pPr>
              <a:defRPr/>
            </a:pPr>
            <a:r>
              <a:rPr lang="en-US" sz="2133" u="sng" dirty="0">
                <a:solidFill>
                  <a:srgbClr val="FF0000"/>
                </a:solidFill>
                <a:cs typeface="+mn-cs"/>
              </a:rPr>
              <a:t>GH (</a:t>
            </a:r>
            <a:r>
              <a:rPr lang="en-US" sz="2133" u="sng" dirty="0" err="1">
                <a:solidFill>
                  <a:srgbClr val="FF0000"/>
                </a:solidFill>
                <a:cs typeface="+mn-cs"/>
              </a:rPr>
              <a:t>sommatotropes</a:t>
            </a:r>
            <a:r>
              <a:rPr lang="en-US" sz="2133" u="sng" dirty="0">
                <a:solidFill>
                  <a:srgbClr val="FF0000"/>
                </a:solidFill>
                <a:cs typeface="+mn-cs"/>
              </a:rPr>
              <a:t>) </a:t>
            </a:r>
            <a:r>
              <a:rPr lang="en-US" sz="2133" dirty="0">
                <a:solidFill>
                  <a:srgbClr val="FF0000"/>
                </a:solidFill>
                <a:cs typeface="+mn-cs"/>
              </a:rPr>
              <a:t>=GHRH-GH-IGF-1</a:t>
            </a:r>
          </a:p>
          <a:p>
            <a:pPr>
              <a:defRPr/>
            </a:pPr>
            <a:r>
              <a:rPr lang="en-US" sz="2133" dirty="0">
                <a:cs typeface="+mn-cs"/>
              </a:rPr>
              <a:t>Posterior pituitary-AVP and oxytocin</a:t>
            </a:r>
          </a:p>
        </p:txBody>
      </p:sp>
    </p:spTree>
    <p:extLst>
      <p:ext uri="{BB962C8B-B14F-4D97-AF65-F5344CB8AC3E}">
        <p14:creationId xmlns:p14="http://schemas.microsoft.com/office/powerpoint/2010/main" val="2010397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cs typeface="+mj-cs"/>
              </a:rPr>
              <a:t>Macrilen</a:t>
            </a:r>
            <a:r>
              <a:rPr lang="en-US" sz="3200" dirty="0">
                <a:solidFill>
                  <a:srgbClr val="FF0000"/>
                </a:solidFill>
                <a:cs typeface="+mj-cs"/>
              </a:rPr>
              <a:t> was compared against ITT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4B2012-AC8A-5749-BDFE-62D0B82D0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79" b="6279"/>
          <a:stretch/>
        </p:blipFill>
        <p:spPr>
          <a:xfrm>
            <a:off x="411772" y="1995279"/>
            <a:ext cx="7704939" cy="40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43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4 groups in the trial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D30664-9A69-5942-8AEF-6F7E4E74FF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64"/>
          <a:stretch/>
        </p:blipFill>
        <p:spPr>
          <a:xfrm>
            <a:off x="771602" y="1800224"/>
            <a:ext cx="7781417" cy="434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82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Endpoints for the study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B4E476-9DEA-484B-BBDE-8FF4C185BE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75"/>
          <a:stretch/>
        </p:blipFill>
        <p:spPr>
          <a:xfrm>
            <a:off x="616653" y="1577622"/>
            <a:ext cx="8096530" cy="413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1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Evaluability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059B22-9DCF-F648-BC7E-BA1FF2781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50"/>
          <a:stretch/>
        </p:blipFill>
        <p:spPr>
          <a:xfrm>
            <a:off x="869434" y="1577622"/>
            <a:ext cx="7585753" cy="380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61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Sensitivity and Specificity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E9C6D7-3880-6743-A25E-ED891590D4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41" b="5815"/>
          <a:stretch/>
        </p:blipFill>
        <p:spPr>
          <a:xfrm>
            <a:off x="1633361" y="2749260"/>
            <a:ext cx="6057900" cy="3143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F73EFB-EA41-3C47-AE22-B9E6FB0849A4}"/>
              </a:ext>
            </a:extLst>
          </p:cNvPr>
          <p:cNvSpPr txBox="1"/>
          <p:nvPr/>
        </p:nvSpPr>
        <p:spPr>
          <a:xfrm>
            <a:off x="1207911" y="1577622"/>
            <a:ext cx="6840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Macrilen</a:t>
            </a:r>
            <a:r>
              <a:rPr lang="en-US" dirty="0"/>
              <a:t> stim test had similar sensitivity and specificity as the ITT</a:t>
            </a:r>
          </a:p>
        </p:txBody>
      </p:sp>
    </p:spTree>
    <p:extLst>
      <p:ext uri="{BB962C8B-B14F-4D97-AF65-F5344CB8AC3E}">
        <p14:creationId xmlns:p14="http://schemas.microsoft.com/office/powerpoint/2010/main" val="931100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High Reproducibility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99E648-107C-444C-A8F9-F8624127C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12"/>
          <a:stretch/>
        </p:blipFill>
        <p:spPr>
          <a:xfrm>
            <a:off x="387119" y="2006247"/>
            <a:ext cx="8550384" cy="419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95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Adverse Events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A5EA7B-6590-5D46-882A-E6AE51A85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49" y="1447799"/>
            <a:ext cx="6917073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54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Preparation before </a:t>
            </a:r>
            <a:r>
              <a:rPr lang="en-US" sz="3200" dirty="0" err="1">
                <a:solidFill>
                  <a:srgbClr val="FF0000"/>
                </a:solidFill>
                <a:cs typeface="+mj-cs"/>
              </a:rPr>
              <a:t>Macrilen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6D537D-FE10-AD4D-95D3-155BF11AD6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2" t="20355" r="5532" b="-760"/>
          <a:stretch/>
        </p:blipFill>
        <p:spPr>
          <a:xfrm>
            <a:off x="942975" y="1577622"/>
            <a:ext cx="7669358" cy="419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87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Administration of </a:t>
            </a:r>
            <a:r>
              <a:rPr lang="en-US" sz="3200" dirty="0" err="1">
                <a:solidFill>
                  <a:srgbClr val="FF0000"/>
                </a:solidFill>
                <a:cs typeface="+mj-cs"/>
              </a:rPr>
              <a:t>Macrilen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03F1C3-F343-C548-BB76-4C9FE7EF16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500"/>
          <a:stretch/>
        </p:blipFill>
        <p:spPr>
          <a:xfrm>
            <a:off x="544495" y="1447799"/>
            <a:ext cx="7827980" cy="44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00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CYP3A4 Inducers/inhibitors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E37EF-B898-E445-A9DD-F9F020995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150" y="1936750"/>
            <a:ext cx="4203700" cy="298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4FED23-C3D8-5545-AF49-F0DD4189C228}"/>
              </a:ext>
            </a:extLst>
          </p:cNvPr>
          <p:cNvSpPr txBox="1"/>
          <p:nvPr/>
        </p:nvSpPr>
        <p:spPr>
          <a:xfrm>
            <a:off x="0" y="5280379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CYP3A4 inducers may reduce </a:t>
            </a:r>
            <a:r>
              <a:rPr lang="en-US" dirty="0" err="1"/>
              <a:t>macrilen</a:t>
            </a:r>
            <a:r>
              <a:rPr lang="en-US" dirty="0"/>
              <a:t> levels and lead to a false positive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CYP3A4 inhibitors may increase </a:t>
            </a:r>
            <a:r>
              <a:rPr lang="en-US" dirty="0" err="1"/>
              <a:t>macrilen</a:t>
            </a:r>
            <a:r>
              <a:rPr lang="en-US" dirty="0"/>
              <a:t> levels and lead to a false negative test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do not think patients need to stop glucocorticoids before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May want to stop ketoconazole one week before testing</a:t>
            </a:r>
          </a:p>
        </p:txBody>
      </p:sp>
    </p:spTree>
    <p:extLst>
      <p:ext uri="{BB962C8B-B14F-4D97-AF65-F5344CB8AC3E}">
        <p14:creationId xmlns:p14="http://schemas.microsoft.com/office/powerpoint/2010/main" val="2120840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A5B9DB83-F1EB-C441-B8F6-8E289E8F9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cs typeface="+mj-cs"/>
              </a:rPr>
              <a:t>Causes of Hypopituitarism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DF0C8557-3415-0D4E-B006-A793353DBB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Anywhere along the hypothalamic-stalk-pituitary axis</a:t>
            </a:r>
          </a:p>
          <a:p>
            <a:pPr>
              <a:defRPr/>
            </a:pPr>
            <a:r>
              <a:rPr lang="en-US" dirty="0" err="1">
                <a:cs typeface="+mn-cs"/>
              </a:rPr>
              <a:t>Microadenomas</a:t>
            </a:r>
            <a:r>
              <a:rPr lang="en-US" dirty="0">
                <a:cs typeface="+mn-cs"/>
              </a:rPr>
              <a:t>! (Yuen, et al. Clinical Endocrinology 69:292-298, 2008</a:t>
            </a:r>
          </a:p>
          <a:p>
            <a:pPr>
              <a:buFontTx/>
              <a:buNone/>
              <a:defRPr/>
            </a:pPr>
            <a:r>
              <a:rPr lang="en-US" dirty="0"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7725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Cutoffs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FD8F6E-154F-BE41-9A37-2C297F6DF9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1" r="464" b="30529"/>
          <a:stretch/>
        </p:blipFill>
        <p:spPr>
          <a:xfrm>
            <a:off x="285750" y="1577622"/>
            <a:ext cx="8225311" cy="410880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0527A53-B76A-A847-B084-691132D5F5F2}"/>
              </a:ext>
            </a:extLst>
          </p:cNvPr>
          <p:cNvCxnSpPr/>
          <p:nvPr/>
        </p:nvCxnSpPr>
        <p:spPr>
          <a:xfrm>
            <a:off x="5429250" y="1577622"/>
            <a:ext cx="0" cy="994128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687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cs typeface="+mj-cs"/>
              </a:rPr>
              <a:t>Cutoffs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E8B28A-4302-4848-829A-FB672763456C}"/>
              </a:ext>
            </a:extLst>
          </p:cNvPr>
          <p:cNvSpPr txBox="1"/>
          <p:nvPr/>
        </p:nvSpPr>
        <p:spPr>
          <a:xfrm>
            <a:off x="893118" y="1309464"/>
            <a:ext cx="67073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FDA has has set a cutoff for the </a:t>
            </a:r>
            <a:r>
              <a:rPr lang="en-US" sz="2800" dirty="0" err="1"/>
              <a:t>Macrilen</a:t>
            </a:r>
            <a:r>
              <a:rPr lang="en-US" sz="2800" dirty="0"/>
              <a:t> test of the peak GH level &lt;2.8 ng/mL, although the paper in </a:t>
            </a:r>
            <a:r>
              <a:rPr lang="en-US" sz="2800" i="1" dirty="0"/>
              <a:t>Journal of Clinical Endocrinology and Metabolism </a:t>
            </a:r>
            <a:r>
              <a:rPr lang="en-US" sz="2800" dirty="0"/>
              <a:t>found that a GH level of 5.1 ng/mL gave the highest separation between normal and growth hormone deficient subjects.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 may start a trial of growth hormone on patients whose peak response between 2.8 and 5.1 ng/</a:t>
            </a:r>
            <a:r>
              <a:rPr lang="en-US" sz="2800" dirty="0" err="1"/>
              <a:t>mL.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3116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7C087-B0C5-4B46-BB08-3EDDD19EC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Glucagon vs </a:t>
            </a:r>
            <a:r>
              <a:rPr lang="en-US" sz="3600" dirty="0" err="1">
                <a:solidFill>
                  <a:srgbClr val="FF0000"/>
                </a:solidFill>
              </a:rPr>
              <a:t>Macrilen</a:t>
            </a:r>
            <a:r>
              <a:rPr lang="en-US" sz="3600" dirty="0">
                <a:solidFill>
                  <a:srgbClr val="FF0000"/>
                </a:solidFill>
              </a:rPr>
              <a:t> Stimulation Tests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at Dr. Friedman’s clinic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22003-4FFF-714E-BB12-C0D217061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Glucagon Stim Test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90A1F-2C1C-904B-A207-97FD4960DE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$695 </a:t>
            </a:r>
          </a:p>
          <a:p>
            <a:r>
              <a:rPr lang="en-US" dirty="0"/>
              <a:t>Does not need a pre-</a:t>
            </a:r>
            <a:r>
              <a:rPr lang="en-US" dirty="0" err="1"/>
              <a:t>auth</a:t>
            </a:r>
            <a:endParaRPr lang="en-US" dirty="0"/>
          </a:p>
          <a:p>
            <a:r>
              <a:rPr lang="en-US" dirty="0"/>
              <a:t>Requires </a:t>
            </a:r>
            <a:r>
              <a:rPr lang="en-US"/>
              <a:t>an intramuscular </a:t>
            </a:r>
            <a:r>
              <a:rPr lang="en-US" dirty="0"/>
              <a:t>injection</a:t>
            </a:r>
          </a:p>
          <a:p>
            <a:r>
              <a:rPr lang="en-US" dirty="0"/>
              <a:t>Most patients get nauseous </a:t>
            </a:r>
          </a:p>
          <a:p>
            <a:r>
              <a:rPr lang="en-US" dirty="0"/>
              <a:t>7 blood draws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06E24E-D15C-314E-9529-DB4461F774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Macrilen</a:t>
            </a:r>
            <a:r>
              <a:rPr lang="en-US" dirty="0"/>
              <a:t> </a:t>
            </a:r>
            <a:r>
              <a:rPr lang="en-US"/>
              <a:t>Stim Test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EC9906-0F59-DC40-83D5-E8DC4D0C311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$350</a:t>
            </a:r>
          </a:p>
          <a:p>
            <a:r>
              <a:rPr lang="en-US" dirty="0"/>
              <a:t>Requires pre-authorization that may take up to a month</a:t>
            </a:r>
          </a:p>
          <a:p>
            <a:r>
              <a:rPr lang="en-US" dirty="0"/>
              <a:t>Not all insurances cover it ($5000 cash cost)</a:t>
            </a:r>
          </a:p>
          <a:p>
            <a:r>
              <a:rPr lang="en-US" dirty="0"/>
              <a:t>Oral solution</a:t>
            </a:r>
          </a:p>
          <a:p>
            <a:r>
              <a:rPr lang="en-US" dirty="0"/>
              <a:t>4 blood draws</a:t>
            </a:r>
          </a:p>
        </p:txBody>
      </p:sp>
    </p:spTree>
    <p:extLst>
      <p:ext uri="{BB962C8B-B14F-4D97-AF65-F5344CB8AC3E}">
        <p14:creationId xmlns:p14="http://schemas.microsoft.com/office/powerpoint/2010/main" val="1230509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Glucagon and </a:t>
            </a:r>
            <a:r>
              <a:rPr lang="en-US" sz="4000" dirty="0" err="1">
                <a:solidFill>
                  <a:srgbClr val="FF0000"/>
                </a:solidFill>
              </a:rPr>
              <a:t>Macrilen</a:t>
            </a:r>
            <a:r>
              <a:rPr lang="en-US" sz="4000" dirty="0">
                <a:solidFill>
                  <a:srgbClr val="FF0000"/>
                </a:solidFill>
              </a:rPr>
              <a:t> Stimulation Tests</a:t>
            </a:r>
            <a:endParaRPr lang="en-US" sz="4000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E8B28A-4302-4848-829A-FB672763456C}"/>
              </a:ext>
            </a:extLst>
          </p:cNvPr>
          <p:cNvSpPr txBox="1"/>
          <p:nvPr/>
        </p:nvSpPr>
        <p:spPr>
          <a:xfrm>
            <a:off x="1207911" y="1943099"/>
            <a:ext cx="73931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Dr. Friedman will offer both Tuesday night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If coming from out of town, let us know well in advance for the pre-</a:t>
            </a:r>
            <a:r>
              <a:rPr lang="en-US" sz="3600" dirty="0" err="1"/>
              <a:t>authization</a:t>
            </a:r>
            <a:r>
              <a:rPr lang="en-US" sz="3600" dirty="0"/>
              <a:t> for </a:t>
            </a:r>
            <a:r>
              <a:rPr lang="en-US" sz="3600" dirty="0" err="1"/>
              <a:t>Macrilen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You can have your appointment and stim test on the same night.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You need to fast for 8 </a:t>
            </a:r>
            <a:r>
              <a:rPr lang="en-US" sz="3600" dirty="0" err="1"/>
              <a:t>hrs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61481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Can you do GH Stimulation Tests at Night</a:t>
            </a:r>
            <a:endParaRPr lang="en-US" sz="4000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E8B28A-4302-4848-829A-FB672763456C}"/>
              </a:ext>
            </a:extLst>
          </p:cNvPr>
          <p:cNvSpPr txBox="1"/>
          <p:nvPr/>
        </p:nvSpPr>
        <p:spPr>
          <a:xfrm>
            <a:off x="1207911" y="1943099"/>
            <a:ext cx="7393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/>
              <a:t>Yes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/>
              <a:t>Growth Hormone has a nocturnal rise when you go to sleep, not at night.</a:t>
            </a:r>
          </a:p>
        </p:txBody>
      </p:sp>
    </p:spTree>
    <p:extLst>
      <p:ext uri="{BB962C8B-B14F-4D97-AF65-F5344CB8AC3E}">
        <p14:creationId xmlns:p14="http://schemas.microsoft.com/office/powerpoint/2010/main" val="210049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Can you do GH Stimulation Tests at Night</a:t>
            </a:r>
            <a:endParaRPr lang="en-US" sz="4000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198DF2-260C-5E4E-B882-6995B23F44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9" t="21077" r="19136" b="24461"/>
          <a:stretch/>
        </p:blipFill>
        <p:spPr>
          <a:xfrm>
            <a:off x="90311" y="1577622"/>
            <a:ext cx="4448908" cy="2086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5EC074-1B64-FA41-A95B-552E815356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99" t="9385" r="27501" b="46841"/>
          <a:stretch/>
        </p:blipFill>
        <p:spPr>
          <a:xfrm>
            <a:off x="90311" y="3857085"/>
            <a:ext cx="3491925" cy="1910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C0FD77-DF95-9445-905C-D9D03E6996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69" t="8770" r="25384" b="57692"/>
          <a:stretch/>
        </p:blipFill>
        <p:spPr>
          <a:xfrm>
            <a:off x="3881174" y="3851032"/>
            <a:ext cx="4923693" cy="191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058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326B8C46-D030-F445-8902-77E45E7284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latin typeface="Times New Roman" panose="02020603050405020304" pitchFamily="18" charset="0"/>
              </a:rPr>
              <a:t>Visit goodhormonehealth.com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4214E3EF-623C-E749-9272-DC3EEEBD3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latin typeface="Times New Roman" charset="0"/>
              </a:rPr>
              <a:t>For more information or to schedule an appointment.</a:t>
            </a:r>
          </a:p>
          <a:p>
            <a:pPr>
              <a:buClr>
                <a:schemeClr val="tx1"/>
              </a:buClr>
              <a:buSzPct val="100000"/>
              <a:defRPr/>
            </a:pPr>
            <a:r>
              <a:rPr lang="en-US" altLang="ja-JP" sz="2800" dirty="0">
                <a:latin typeface="Times New Roman" charset="0"/>
              </a:rPr>
              <a:t>Talk will posted in a few days</a:t>
            </a:r>
            <a:endParaRPr lang="en-US" altLang="ja-JP" sz="2000" dirty="0">
              <a:latin typeface="Times New Roman" charset="0"/>
            </a:endParaRPr>
          </a:p>
          <a:p>
            <a:pPr>
              <a:buClr>
                <a:schemeClr val="tx1"/>
              </a:buClr>
              <a:buSzPct val="100000"/>
              <a:defRPr/>
            </a:pPr>
            <a:endParaRPr lang="en-US" sz="2800" dirty="0"/>
          </a:p>
          <a:p>
            <a:pPr>
              <a:buClr>
                <a:schemeClr val="tx1"/>
              </a:buClr>
              <a:buSzPct val="100000"/>
              <a:defRPr/>
            </a:pPr>
            <a:r>
              <a:rPr lang="en-US" sz="2800" dirty="0">
                <a:hlinkClick r:id="rId2"/>
              </a:rPr>
              <a:t>mail@goodhormonehealth.com</a:t>
            </a:r>
            <a:endParaRPr lang="en-US" sz="2800" dirty="0"/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sz="18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9672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>
            <a:extLst>
              <a:ext uri="{FF2B5EF4-FFF2-40B4-BE49-F238E27FC236}">
                <a16:creationId xmlns:a16="http://schemas.microsoft.com/office/drawing/2014/main" id="{A69A672D-085B-894C-AABB-BC14EF25B3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FF6600"/>
                </a:solidFill>
                <a:latin typeface="Times" pitchFamily="2" charset="0"/>
                <a:ea typeface="ＭＳ Ｐゴシック" panose="020B0600070205080204" pitchFamily="34" charset="-128"/>
              </a:rPr>
              <a:t>Thanks</a:t>
            </a:r>
            <a:endParaRPr lang="en-US" altLang="en-US">
              <a:solidFill>
                <a:srgbClr val="FF6600"/>
              </a:solidFill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94210" name="Rectangle 3">
            <a:extLst>
              <a:ext uri="{FF2B5EF4-FFF2-40B4-BE49-F238E27FC236}">
                <a16:creationId xmlns:a16="http://schemas.microsoft.com/office/drawing/2014/main" id="{AAB4C869-45D2-724E-BF6B-703794EF9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600" y="1981200"/>
            <a:ext cx="6908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buClr>
                <a:schemeClr val="tx1"/>
              </a:buClr>
            </a:pPr>
            <a:r>
              <a:rPr lang="en-US" altLang="en-US"/>
              <a:t>Magic Foundation for inviting me and doing great work!</a:t>
            </a:r>
          </a:p>
          <a:p>
            <a:pPr>
              <a:buClr>
                <a:schemeClr val="tx1"/>
              </a:buClr>
            </a:pPr>
            <a:r>
              <a:rPr lang="en-US" altLang="en-US"/>
              <a:t>Great job Dianne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F22E9C-075A-464D-93AA-2EFEC2B61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565" y="3841750"/>
            <a:ext cx="16637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95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19A3AE41-9670-E04C-B6C9-DB9835855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cs typeface="+mj-cs"/>
              </a:rPr>
              <a:t>Pituitary Causes of Hypopituitarism</a:t>
            </a: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FB2425A4-5520-7349-ABCD-349D74D6FC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133"/>
              <a:t>Pituitary Tumor (macroadenomas vs. microadenomas) </a:t>
            </a:r>
          </a:p>
          <a:p>
            <a:r>
              <a:rPr lang="en-US" altLang="en-US" sz="2133"/>
              <a:t>Pituitary Surgery </a:t>
            </a:r>
          </a:p>
          <a:p>
            <a:r>
              <a:rPr lang="en-US" altLang="en-US" sz="2133"/>
              <a:t>Pituitary radiation</a:t>
            </a:r>
          </a:p>
          <a:p>
            <a:r>
              <a:rPr lang="en-US" altLang="en-US" sz="2133"/>
              <a:t>Sheehan</a:t>
            </a:r>
            <a:r>
              <a:rPr lang="ja-JP" altLang="en-US" sz="2133">
                <a:latin typeface="Arial" panose="020B0604020202020204" pitchFamily="34" charset="0"/>
              </a:rPr>
              <a:t>’</a:t>
            </a:r>
            <a:r>
              <a:rPr lang="en-US" altLang="ja-JP" sz="2133"/>
              <a:t>s syndrome/ pituitary apoplexy</a:t>
            </a:r>
          </a:p>
          <a:p>
            <a:r>
              <a:rPr lang="en-US" altLang="en-US" sz="2133"/>
              <a:t>Hypophysitis</a:t>
            </a:r>
          </a:p>
          <a:p>
            <a:r>
              <a:rPr lang="en-US" altLang="en-US" sz="2133"/>
              <a:t>Pituitary infiltration</a:t>
            </a:r>
          </a:p>
          <a:p>
            <a:r>
              <a:rPr lang="en-US" altLang="en-US" sz="2133"/>
              <a:t>Empty Sella</a:t>
            </a:r>
          </a:p>
          <a:p>
            <a:r>
              <a:rPr lang="en-US" altLang="en-US" sz="2133"/>
              <a:t>Malnutrition/critical illness</a:t>
            </a:r>
          </a:p>
          <a:p>
            <a:r>
              <a:rPr lang="en-US" altLang="en-US" sz="2133"/>
              <a:t>Head trauma</a:t>
            </a:r>
          </a:p>
        </p:txBody>
      </p:sp>
    </p:spTree>
    <p:extLst>
      <p:ext uri="{BB962C8B-B14F-4D97-AF65-F5344CB8AC3E}">
        <p14:creationId xmlns:p14="http://schemas.microsoft.com/office/powerpoint/2010/main" val="2728023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6D0C39AE-9786-E048-86B8-636BD9B503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5022" y="606778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cs typeface="+mj-cs"/>
              </a:rPr>
              <a:t>Stalk/Hypothalamic Causes of Hypopituitarism</a:t>
            </a:r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4341C86D-38F2-E84C-BDD8-049DF3222E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5022" y="1780822"/>
            <a:ext cx="6908800" cy="36576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133">
                <a:cs typeface="+mn-cs"/>
              </a:rPr>
              <a:t>Craniopharyngioma</a:t>
            </a:r>
          </a:p>
          <a:p>
            <a:pPr>
              <a:lnSpc>
                <a:spcPct val="90000"/>
              </a:lnSpc>
              <a:defRPr/>
            </a:pPr>
            <a:r>
              <a:rPr lang="en-US" sz="2133">
                <a:cs typeface="+mn-cs"/>
              </a:rPr>
              <a:t>CNS malignancy </a:t>
            </a:r>
          </a:p>
          <a:p>
            <a:pPr>
              <a:lnSpc>
                <a:spcPct val="90000"/>
              </a:lnSpc>
              <a:defRPr/>
            </a:pPr>
            <a:r>
              <a:rPr lang="en-US" sz="2133">
                <a:cs typeface="+mn-cs"/>
              </a:rPr>
              <a:t>Surgery/radiation</a:t>
            </a:r>
          </a:p>
          <a:p>
            <a:pPr>
              <a:lnSpc>
                <a:spcPct val="90000"/>
              </a:lnSpc>
              <a:defRPr/>
            </a:pPr>
            <a:r>
              <a:rPr lang="en-US" sz="2133">
                <a:cs typeface="+mn-cs"/>
              </a:rPr>
              <a:t>Head trauma/accidents</a:t>
            </a:r>
          </a:p>
          <a:p>
            <a:pPr>
              <a:lnSpc>
                <a:spcPct val="90000"/>
              </a:lnSpc>
              <a:defRPr/>
            </a:pPr>
            <a:r>
              <a:rPr lang="en-US" sz="2133">
                <a:cs typeface="+mn-cs"/>
              </a:rPr>
              <a:t>Infiltrative diseases (histiocytosis X, hemachromatosis, sarcoidosis)</a:t>
            </a:r>
          </a:p>
          <a:p>
            <a:pPr>
              <a:lnSpc>
                <a:spcPct val="90000"/>
              </a:lnSpc>
              <a:defRPr/>
            </a:pPr>
            <a:r>
              <a:rPr lang="en-US" sz="2133">
                <a:cs typeface="+mn-cs"/>
              </a:rPr>
              <a:t>Infection </a:t>
            </a:r>
          </a:p>
          <a:p>
            <a:pPr>
              <a:lnSpc>
                <a:spcPct val="90000"/>
              </a:lnSpc>
              <a:defRPr/>
            </a:pPr>
            <a:r>
              <a:rPr lang="en-US" sz="2133">
                <a:cs typeface="+mn-cs"/>
              </a:rPr>
              <a:t>Drugs (steroids, dopamine analogues, somatostatin analogues)</a:t>
            </a:r>
            <a:endParaRPr lang="en-US" sz="2489"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en-US" sz="2489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999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2B1A2F97-9C77-504C-B3DB-96ECD6462C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cs typeface="+mj-cs"/>
              </a:rPr>
              <a:t>Order of hormone deficiencies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0DE2E2AA-7A80-2449-8CEF-14BEF46017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GH</a:t>
            </a:r>
          </a:p>
          <a:p>
            <a:pPr>
              <a:defRPr/>
            </a:pPr>
            <a:r>
              <a:rPr lang="en-US">
                <a:cs typeface="+mn-cs"/>
              </a:rPr>
              <a:t>Gonadotropins (FSH, LH)</a:t>
            </a:r>
          </a:p>
          <a:p>
            <a:pPr>
              <a:defRPr/>
            </a:pPr>
            <a:r>
              <a:rPr lang="en-US">
                <a:cs typeface="+mn-cs"/>
              </a:rPr>
              <a:t>TSH</a:t>
            </a:r>
          </a:p>
          <a:p>
            <a:pPr>
              <a:defRPr/>
            </a:pPr>
            <a:r>
              <a:rPr lang="en-US">
                <a:cs typeface="+mn-cs"/>
              </a:rPr>
              <a:t>ACTH</a:t>
            </a:r>
          </a:p>
          <a:p>
            <a:pPr>
              <a:defRPr/>
            </a:pPr>
            <a:r>
              <a:rPr lang="en-US">
                <a:cs typeface="+mn-cs"/>
              </a:rPr>
              <a:t>Prolactin</a:t>
            </a:r>
          </a:p>
          <a:p>
            <a:pPr>
              <a:defRPr/>
            </a:pPr>
            <a:r>
              <a:rPr lang="en-US">
                <a:cs typeface="+mn-cs"/>
              </a:rPr>
              <a:t>Posterior pituitary hormones</a:t>
            </a:r>
          </a:p>
        </p:txBody>
      </p:sp>
    </p:spTree>
    <p:extLst>
      <p:ext uri="{BB962C8B-B14F-4D97-AF65-F5344CB8AC3E}">
        <p14:creationId xmlns:p14="http://schemas.microsoft.com/office/powerpoint/2010/main" val="1523303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7085C11F-F586-7B43-9039-42050B1500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7289" y="604815"/>
            <a:ext cx="7281333" cy="1016000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rgbClr val="FF0000"/>
                </a:solidFill>
                <a:cs typeface="+mj-cs"/>
              </a:rPr>
              <a:t>Microadenomas</a:t>
            </a:r>
            <a:r>
              <a:rPr lang="en-US" dirty="0">
                <a:solidFill>
                  <a:srgbClr val="FF0000"/>
                </a:solidFill>
                <a:cs typeface="+mj-cs"/>
              </a:rPr>
              <a:t> and hypopituitarism (Yuen et al, 2008)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4AC5A209-E4E4-3F48-B608-E15492125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1245" y="2142067"/>
            <a:ext cx="8613422" cy="3657600"/>
          </a:xfrm>
        </p:spPr>
        <p:txBody>
          <a:bodyPr/>
          <a:lstStyle/>
          <a:p>
            <a:r>
              <a:rPr lang="en-US" altLang="en-US" sz="2133"/>
              <a:t>38 patients with non-secreting pituitary microadenomas (mean tumor size 4.2 mm) and normal serum IGF-I levels were studied. </a:t>
            </a:r>
          </a:p>
          <a:p>
            <a:r>
              <a:rPr lang="en-US" altLang="en-US" sz="2133"/>
              <a:t>19 patients (50%) were found to be GH-deficient, and had higher body mass index (BMI) than those that passed the GHRH-arginine test and healthy controls. </a:t>
            </a:r>
          </a:p>
          <a:p>
            <a:r>
              <a:rPr lang="en-US" altLang="en-US" sz="2133"/>
              <a:t>19 patients (50%) had at least one other pituitary hormone deficit. </a:t>
            </a:r>
          </a:p>
          <a:p>
            <a:r>
              <a:rPr lang="en-US" altLang="en-US" sz="2133"/>
              <a:t>We concluded that a substantial number of patients with non-secreting pituitary microadenomas were GH-deficient despite normal serum IGF-I levels, and had at least one other pituitary hormone deficit, suggesting that non-secreting microadenomas may not be clinically harmless.</a:t>
            </a:r>
          </a:p>
        </p:txBody>
      </p:sp>
    </p:spTree>
    <p:extLst>
      <p:ext uri="{BB962C8B-B14F-4D97-AF65-F5344CB8AC3E}">
        <p14:creationId xmlns:p14="http://schemas.microsoft.com/office/powerpoint/2010/main" val="751390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0CBF18CA-DFBA-1540-B99D-0A3DEFF1DC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solidFill>
                  <a:srgbClr val="FF0000"/>
                </a:solidFill>
                <a:cs typeface="+mj-cs"/>
              </a:rPr>
              <a:t>Microadenomas</a:t>
            </a:r>
            <a:r>
              <a:rPr lang="en-US" dirty="0">
                <a:solidFill>
                  <a:srgbClr val="FF0000"/>
                </a:solidFill>
                <a:cs typeface="+mj-cs"/>
              </a:rPr>
              <a:t> and hypopituitarism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C3C2AAAD-959B-1D4A-9FA8-CAE532354A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1245" y="2142067"/>
            <a:ext cx="8613422" cy="3657600"/>
          </a:xfrm>
        </p:spPr>
        <p:txBody>
          <a:bodyPr/>
          <a:lstStyle/>
          <a:p>
            <a:pPr>
              <a:defRPr/>
            </a:pPr>
            <a:r>
              <a:rPr lang="en-US" sz="2133" dirty="0">
                <a:cs typeface="+mn-cs"/>
              </a:rPr>
              <a:t>Patients with low IGF-1 and a microadenomas are likely to be growth hormone deficient.  </a:t>
            </a:r>
          </a:p>
          <a:p>
            <a:pPr>
              <a:defRPr/>
            </a:pPr>
            <a:r>
              <a:rPr lang="en-US" sz="2133" dirty="0">
                <a:cs typeface="+mn-cs"/>
              </a:rPr>
              <a:t>Many Endocrinologists test for hypopituitarism only if a patient has had prior surgery or radiation to their pituitary.</a:t>
            </a:r>
          </a:p>
          <a:p>
            <a:pPr>
              <a:defRPr/>
            </a:pPr>
            <a:r>
              <a:rPr lang="en-US" sz="2133" dirty="0">
                <a:cs typeface="+mn-cs"/>
              </a:rPr>
              <a:t>My approach is to measure pituitary hormones first in patients with symptoms of hypopituitarism and if it points to hypopituitarism, then get a pituitary MRI</a:t>
            </a:r>
          </a:p>
          <a:p>
            <a:pPr>
              <a:defRPr/>
            </a:pPr>
            <a:r>
              <a:rPr lang="en-US" sz="2133" dirty="0">
                <a:cs typeface="+mn-cs"/>
              </a:rPr>
              <a:t>If MRI shows a small pituitary or a tumor and IGF-1 is low, and the patient has symptoms of growth hormone deficiency, then do a growth hormone  stimulation test </a:t>
            </a:r>
          </a:p>
        </p:txBody>
      </p:sp>
    </p:spTree>
    <p:extLst>
      <p:ext uri="{BB962C8B-B14F-4D97-AF65-F5344CB8AC3E}">
        <p14:creationId xmlns:p14="http://schemas.microsoft.com/office/powerpoint/2010/main" val="942460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050D8D0C-B6EE-B441-90BA-A12863C0DA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5022" y="640644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cs typeface="+mj-cs"/>
              </a:rPr>
              <a:t>Growth Hormone Deficiency</a:t>
            </a:r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CED29803-23A9-4E4D-B88B-B3B793F982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06311" y="1746956"/>
            <a:ext cx="6908800" cy="3657600"/>
          </a:xfrm>
        </p:spPr>
        <p:txBody>
          <a:bodyPr/>
          <a:lstStyle/>
          <a:p>
            <a:r>
              <a:rPr lang="en-US" dirty="0"/>
              <a:t>There are more than 50,000 adults with a growth hormone (GH) deficiency diagnosis in the United States.</a:t>
            </a:r>
            <a:endParaRPr lang="en-US" baseline="30000" dirty="0"/>
          </a:p>
          <a:p>
            <a:endParaRPr lang="en-US" dirty="0"/>
          </a:p>
          <a:p>
            <a:pPr>
              <a:lnSpc>
                <a:spcPct val="90000"/>
              </a:lnSpc>
              <a:defRPr/>
            </a:pPr>
            <a:endParaRPr lang="en-US" sz="2489" dirty="0"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171141-1B2D-F342-9C56-EB323DBFA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631" y="3575756"/>
            <a:ext cx="203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56298"/>
      </p:ext>
    </p:extLst>
  </p:cSld>
  <p:clrMapOvr>
    <a:masterClrMapping/>
  </p:clrMapOvr>
</p:sld>
</file>

<file path=ppt/theme/theme1.xml><?xml version="1.0" encoding="utf-8"?>
<a:theme xmlns:a="http://schemas.openxmlformats.org/drawingml/2006/main" name="Dr.Da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nkwell">
      <a:majorFont>
        <a:latin typeface="Goudy Old Style"/>
        <a:ea typeface=""/>
        <a:cs typeface=""/>
        <a:font script="Jpan" typeface="ＭＳ 明朝"/>
      </a:majorFont>
      <a:minorFont>
        <a:latin typeface="Goudy Old Style"/>
        <a:ea typeface=""/>
        <a:cs typeface=""/>
        <a:font script="Jpan" typeface="ＭＳ 明朝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Dr.Dae.thmx</Template>
  <TotalTime>5418</TotalTime>
  <Words>1068</Words>
  <Application>Microsoft Macintosh PowerPoint</Application>
  <PresentationFormat>On-screen Show (4:3)</PresentationFormat>
  <Paragraphs>141</Paragraphs>
  <Slides>37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ＭＳ Ｐゴシック</vt:lpstr>
      <vt:lpstr>ヒラギノ角ゴ Pro W3</vt:lpstr>
      <vt:lpstr>Arial</vt:lpstr>
      <vt:lpstr>Calibri</vt:lpstr>
      <vt:lpstr>Goudy Old Style</vt:lpstr>
      <vt:lpstr>Helvetica</vt:lpstr>
      <vt:lpstr>Times</vt:lpstr>
      <vt:lpstr>Times New Roman</vt:lpstr>
      <vt:lpstr>Dr.Dae</vt:lpstr>
      <vt:lpstr>PowerPoint Presentation</vt:lpstr>
      <vt:lpstr>Hormonal Axes</vt:lpstr>
      <vt:lpstr>Causes of Hypopituitarism</vt:lpstr>
      <vt:lpstr>Pituitary Causes of Hypopituitarism</vt:lpstr>
      <vt:lpstr>Stalk/Hypothalamic Causes of Hypopituitarism</vt:lpstr>
      <vt:lpstr>Order of hormone deficiencies</vt:lpstr>
      <vt:lpstr>Microadenomas and hypopituitarism (Yuen et al, 2008)</vt:lpstr>
      <vt:lpstr>Microadenomas and hypopituitarism</vt:lpstr>
      <vt:lpstr>Growth Hormone Deficiency</vt:lpstr>
      <vt:lpstr>Overview of Growth Hormone</vt:lpstr>
      <vt:lpstr>Growth Hormone Deficiency</vt:lpstr>
      <vt:lpstr>Growth Hormone Deficiency</vt:lpstr>
      <vt:lpstr>Growth Hormone Deficiency</vt:lpstr>
      <vt:lpstr>Growth Hormone Deficiency-Diagnosis</vt:lpstr>
      <vt:lpstr>Growth Hormone Deficiency-Diagnosis</vt:lpstr>
      <vt:lpstr>IGF-1 is only a screening test</vt:lpstr>
      <vt:lpstr>Current AGHD Testing</vt:lpstr>
      <vt:lpstr>Macrilen Stimualtion test was recently published </vt:lpstr>
      <vt:lpstr>Macrilen Mechanisms of Action</vt:lpstr>
      <vt:lpstr>Macrilen was compared against ITT</vt:lpstr>
      <vt:lpstr>4 groups in the trial</vt:lpstr>
      <vt:lpstr>Endpoints for the study</vt:lpstr>
      <vt:lpstr>Evaluability</vt:lpstr>
      <vt:lpstr>Sensitivity and Specificity</vt:lpstr>
      <vt:lpstr>High Reproducibility</vt:lpstr>
      <vt:lpstr>Adverse Events</vt:lpstr>
      <vt:lpstr>Preparation before Macrilen</vt:lpstr>
      <vt:lpstr>Administration of Macrilen</vt:lpstr>
      <vt:lpstr>CYP3A4 Inducers/inhibitors</vt:lpstr>
      <vt:lpstr>Cutoffs</vt:lpstr>
      <vt:lpstr>Cutoffs</vt:lpstr>
      <vt:lpstr>Glucagon vs Macrilen Stimulation Tests at Dr. Friedman’s clinic</vt:lpstr>
      <vt:lpstr>Glucagon and Macrilen Stimulation Tests</vt:lpstr>
      <vt:lpstr>Can you do GH Stimulation Tests at Night</vt:lpstr>
      <vt:lpstr>Can you do GH Stimulation Tests at Night</vt:lpstr>
      <vt:lpstr>Visit goodhormonehealth.com</vt:lpstr>
      <vt:lpstr>Thanks</vt:lpstr>
    </vt:vector>
  </TitlesOfParts>
  <Company>healthydaes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Daemon Jones</dc:creator>
  <cp:lastModifiedBy>Theodore Friedman</cp:lastModifiedBy>
  <cp:revision>107</cp:revision>
  <dcterms:created xsi:type="dcterms:W3CDTF">2009-10-15T18:55:35Z</dcterms:created>
  <dcterms:modified xsi:type="dcterms:W3CDTF">2019-03-03T15:12:11Z</dcterms:modified>
</cp:coreProperties>
</file>