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8"/>
  </p:notesMasterIdLst>
  <p:sldIdLst>
    <p:sldId id="256" r:id="rId2"/>
    <p:sldId id="257" r:id="rId3"/>
    <p:sldId id="277" r:id="rId4"/>
    <p:sldId id="268" r:id="rId5"/>
    <p:sldId id="269" r:id="rId6"/>
    <p:sldId id="270" r:id="rId7"/>
    <p:sldId id="278" r:id="rId8"/>
    <p:sldId id="271" r:id="rId9"/>
    <p:sldId id="272" r:id="rId10"/>
    <p:sldId id="273" r:id="rId11"/>
    <p:sldId id="274" r:id="rId12"/>
    <p:sldId id="275" r:id="rId13"/>
    <p:sldId id="279" r:id="rId14"/>
    <p:sldId id="280" r:id="rId15"/>
    <p:sldId id="28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2A4BC-8D93-0C47-B57A-D8C089E09F0B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22B2A-7D45-1449-A39F-26E44E4F5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3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Excellent sources</a:t>
            </a:r>
            <a:r>
              <a:rPr lang="en-US" baseline="0" dirty="0" smtClean="0"/>
              <a:t> of minerals and vitamins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My plate suggests ¼ fruit and ¾ vegetables, but for this class it should really be ½ plate of</a:t>
            </a:r>
            <a:r>
              <a:rPr lang="en-US" baseline="0" dirty="0" smtClean="0"/>
              <a:t> vegetables (whether it’s filled or empty), and only ¼ of the other 3 = grains, protein, dairy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9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Stir-frie</a:t>
            </a:r>
            <a:r>
              <a:rPr lang="en-US" baseline="0" dirty="0" smtClean="0"/>
              <a:t>d does not mean this is good for foods…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Flavored</a:t>
            </a:r>
            <a:r>
              <a:rPr lang="en-US" baseline="0" dirty="0" smtClean="0"/>
              <a:t> = sauces (soy, tomato, marinara)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you need to start slow… try some fruit (1/2 cup)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Then slowly substitute it by cooking vegetables with eggs…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9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But low in fat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***ask</a:t>
            </a:r>
            <a:r>
              <a:rPr lang="en-US" baseline="0" dirty="0" smtClean="0"/>
              <a:t> participants to share their experiences and preferences**</a:t>
            </a:r>
            <a:r>
              <a:rPr lang="en-US" baseline="0" dirty="0" smtClean="0"/>
              <a:t>*</a:t>
            </a:r>
          </a:p>
          <a:p>
            <a:r>
              <a:rPr lang="en-US" baseline="0" dirty="0" smtClean="0"/>
              <a:t>- discuss prices on list given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**still working o</a:t>
            </a:r>
            <a:r>
              <a:rPr lang="en-US" baseline="0" dirty="0" smtClean="0"/>
              <a:t>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Carrot bunch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Green leaf lettuce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22B2A-7D45-1449-A39F-26E44E4F59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913AE48-B495-5744-84CD-78A03F7F0F8D}" type="datetimeFigureOut">
              <a:rPr lang="en-US" smtClean="0"/>
              <a:t>8/22/16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5B7FDFA-3B40-6546-AD33-658FBE404C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Low-Cost Healthy Foods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Valerie Mira, MPH</a:t>
            </a:r>
          </a:p>
          <a:p>
            <a:pPr algn="ctr"/>
            <a:r>
              <a:rPr lang="en-US" dirty="0" smtClean="0"/>
              <a:t>Aug 22, 2016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04569" y="637913"/>
            <a:ext cx="3138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P.O.W.E.R.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8586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pples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vocados</a:t>
            </a:r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ananas</a:t>
            </a:r>
            <a:endParaRPr lang="en-US" dirty="0"/>
          </a:p>
          <a:p>
            <a:r>
              <a:rPr lang="en-US" dirty="0" smtClean="0"/>
              <a:t>blueberries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antaloupe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herries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rapes</a:t>
            </a:r>
            <a:endParaRPr lang="en-US" dirty="0"/>
          </a:p>
          <a:p>
            <a:r>
              <a:rPr lang="en-US" dirty="0"/>
              <a:t>h</a:t>
            </a:r>
            <a:r>
              <a:rPr lang="en-US" dirty="0" smtClean="0"/>
              <a:t>oneydew</a:t>
            </a:r>
            <a:endParaRPr lang="en-US" dirty="0"/>
          </a:p>
          <a:p>
            <a:r>
              <a:rPr lang="en-US" dirty="0"/>
              <a:t>k</a:t>
            </a:r>
            <a:r>
              <a:rPr lang="en-US" dirty="0" smtClean="0"/>
              <a:t>iwi</a:t>
            </a:r>
            <a:endParaRPr lang="en-US" dirty="0"/>
          </a:p>
          <a:p>
            <a:r>
              <a:rPr lang="en-US" dirty="0" smtClean="0"/>
              <a:t>mango</a:t>
            </a:r>
          </a:p>
          <a:p>
            <a:r>
              <a:rPr lang="en-US" dirty="0"/>
              <a:t>nectarines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4098644" cy="34930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</a:t>
            </a:r>
            <a:r>
              <a:rPr lang="en-US" dirty="0" smtClean="0"/>
              <a:t>ranges</a:t>
            </a:r>
          </a:p>
          <a:p>
            <a:r>
              <a:rPr lang="en-US" dirty="0"/>
              <a:t>p</a:t>
            </a:r>
            <a:r>
              <a:rPr lang="en-US" dirty="0" smtClean="0"/>
              <a:t>apayas</a:t>
            </a:r>
          </a:p>
          <a:p>
            <a:r>
              <a:rPr lang="en-US" dirty="0"/>
              <a:t>p</a:t>
            </a:r>
            <a:r>
              <a:rPr lang="en-US" dirty="0" smtClean="0"/>
              <a:t>eaches</a:t>
            </a:r>
          </a:p>
          <a:p>
            <a:r>
              <a:rPr lang="en-US" dirty="0"/>
              <a:t>p</a:t>
            </a:r>
            <a:r>
              <a:rPr lang="en-US" dirty="0" smtClean="0"/>
              <a:t>ears</a:t>
            </a:r>
          </a:p>
          <a:p>
            <a:r>
              <a:rPr lang="en-US" dirty="0"/>
              <a:t>r</a:t>
            </a:r>
            <a:r>
              <a:rPr lang="en-US" dirty="0" smtClean="0"/>
              <a:t>aspberries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trawberries</a:t>
            </a:r>
          </a:p>
          <a:p>
            <a:r>
              <a:rPr lang="en-US" dirty="0"/>
              <a:t>t</a:t>
            </a:r>
            <a:r>
              <a:rPr lang="en-US" dirty="0" smtClean="0"/>
              <a:t>angerines</a:t>
            </a:r>
          </a:p>
          <a:p>
            <a:r>
              <a:rPr lang="en-US" dirty="0"/>
              <a:t>w</a:t>
            </a:r>
            <a:r>
              <a:rPr lang="en-US" dirty="0" smtClean="0"/>
              <a:t>atermelon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	but</a:t>
            </a:r>
            <a:r>
              <a:rPr lang="en-US" dirty="0"/>
              <a:t>… in </a:t>
            </a:r>
            <a:r>
              <a:rPr lang="en-US" b="1" dirty="0">
                <a:solidFill>
                  <a:srgbClr val="0000FF"/>
                </a:solidFill>
              </a:rPr>
              <a:t>moderation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994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milk</a:t>
            </a:r>
          </a:p>
          <a:p>
            <a:r>
              <a:rPr lang="en-US" dirty="0"/>
              <a:t>y</a:t>
            </a:r>
            <a:r>
              <a:rPr lang="en-US" dirty="0" smtClean="0"/>
              <a:t>ogurt</a:t>
            </a:r>
          </a:p>
          <a:p>
            <a:r>
              <a:rPr lang="en-US" dirty="0" smtClean="0"/>
              <a:t>cheese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	but… in </a:t>
            </a:r>
            <a:r>
              <a:rPr lang="en-US" b="1" dirty="0" smtClean="0">
                <a:solidFill>
                  <a:srgbClr val="0000FF"/>
                </a:solidFill>
              </a:rPr>
              <a:t>moderation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  <p:pic>
        <p:nvPicPr>
          <p:cNvPr id="4" name="Picture 3" descr="dairy-produc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68" y="2170664"/>
            <a:ext cx="3259650" cy="203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you find healthy foods at low cost?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99 </a:t>
            </a:r>
            <a:r>
              <a:rPr lang="en-US" sz="2000" dirty="0"/>
              <a:t>Ranch Market</a:t>
            </a:r>
          </a:p>
          <a:p>
            <a:r>
              <a:rPr lang="en-US" sz="2000" dirty="0"/>
              <a:t>Bonanza Market</a:t>
            </a:r>
          </a:p>
          <a:p>
            <a:r>
              <a:rPr lang="en-US" sz="2000" dirty="0"/>
              <a:t>El Super</a:t>
            </a:r>
          </a:p>
          <a:p>
            <a:r>
              <a:rPr lang="en-US" sz="2000" dirty="0"/>
              <a:t>Fiesta Rancho Market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Food 4 </a:t>
            </a:r>
            <a:r>
              <a:rPr lang="en-US" sz="2000" b="1" dirty="0" smtClean="0">
                <a:solidFill>
                  <a:srgbClr val="FF0000"/>
                </a:solidFill>
              </a:rPr>
              <a:t>Less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Gardena </a:t>
            </a:r>
            <a:r>
              <a:rPr lang="en-US" sz="2000" dirty="0" smtClean="0"/>
              <a:t>Supermarket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313431"/>
            <a:ext cx="4098646" cy="349300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Northgate </a:t>
            </a:r>
            <a:r>
              <a:rPr lang="en-US" sz="2000" dirty="0"/>
              <a:t>Gonzalez </a:t>
            </a:r>
            <a:r>
              <a:rPr lang="en-US" sz="2000" dirty="0" smtClean="0"/>
              <a:t>Market</a:t>
            </a:r>
            <a:endParaRPr lang="en-US" sz="2000" dirty="0"/>
          </a:p>
          <a:p>
            <a:r>
              <a:rPr lang="en-US" sz="2000" dirty="0"/>
              <a:t>Ralphs</a:t>
            </a:r>
          </a:p>
          <a:p>
            <a:r>
              <a:rPr lang="en-US" sz="2000" dirty="0"/>
              <a:t>Smart and Final</a:t>
            </a:r>
          </a:p>
          <a:p>
            <a:r>
              <a:rPr lang="en-US" sz="2000" dirty="0"/>
              <a:t>Superior Grocers</a:t>
            </a:r>
          </a:p>
          <a:p>
            <a:r>
              <a:rPr lang="en-US" sz="2000" dirty="0"/>
              <a:t>Vons</a:t>
            </a:r>
          </a:p>
          <a:p>
            <a:r>
              <a:rPr lang="en-US" sz="2000" dirty="0"/>
              <a:t>Walmart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12569" y="6457890"/>
            <a:ext cx="18312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www.google.com/maps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994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Prices: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White bread = $1.99</a:t>
            </a:r>
          </a:p>
          <a:p>
            <a:endParaRPr lang="en-US" sz="2000" dirty="0"/>
          </a:p>
          <a:p>
            <a:r>
              <a:rPr lang="en-US" sz="2000" dirty="0" smtClean="0"/>
              <a:t>Flour tortillas = $2.99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ack of 10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1" y="2313431"/>
            <a:ext cx="4098646" cy="3493008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r>
              <a:rPr lang="en-US" sz="2000" b="1" dirty="0" smtClean="0"/>
              <a:t>W</a:t>
            </a:r>
            <a:r>
              <a:rPr lang="en-US" sz="2000" b="1" dirty="0" smtClean="0"/>
              <a:t>HEAT</a:t>
            </a:r>
            <a:r>
              <a:rPr lang="en-US" sz="2000" dirty="0" smtClean="0"/>
              <a:t> bread = $1.99</a:t>
            </a:r>
          </a:p>
          <a:p>
            <a:endParaRPr lang="en-US" sz="2000" dirty="0"/>
          </a:p>
          <a:p>
            <a:r>
              <a:rPr lang="en-US" sz="2000" b="1" dirty="0" smtClean="0"/>
              <a:t>WHEAT</a:t>
            </a:r>
            <a:r>
              <a:rPr lang="en-US" sz="2000" dirty="0" smtClean="0"/>
              <a:t> tortillas </a:t>
            </a:r>
            <a:r>
              <a:rPr lang="en-US" sz="2000" dirty="0"/>
              <a:t>= $</a:t>
            </a:r>
            <a:r>
              <a:rPr lang="en-US" sz="2000" dirty="0" smtClean="0"/>
              <a:t>2.79</a:t>
            </a:r>
            <a:endParaRPr lang="en-US" sz="2000" dirty="0"/>
          </a:p>
          <a:p>
            <a:pPr lvl="1"/>
            <a:r>
              <a:rPr lang="en-US" sz="1800" dirty="0"/>
              <a:t>pack of </a:t>
            </a:r>
            <a:r>
              <a:rPr lang="en-US" sz="1800" dirty="0" smtClean="0"/>
              <a:t>11</a:t>
            </a: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867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</a:t>
            </a:r>
            <a:r>
              <a:rPr lang="en-US" b="1" dirty="0" smtClean="0"/>
              <a:t>ORGANIC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Is it better?</a:t>
            </a:r>
          </a:p>
          <a:p>
            <a:r>
              <a:rPr lang="en-US" sz="2000" dirty="0" smtClean="0"/>
              <a:t>What is the difference?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88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Compare prices: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Organic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bell peppers = $1.49/</a:t>
            </a:r>
            <a:r>
              <a:rPr lang="en-US" sz="1800" dirty="0" err="1" smtClean="0"/>
              <a:t>ea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</a:t>
            </a:r>
            <a:r>
              <a:rPr lang="it-IT" sz="1800" dirty="0" smtClean="0"/>
              <a:t>roccoli = $1.99/</a:t>
            </a:r>
            <a:r>
              <a:rPr lang="it-IT" sz="1800" dirty="0" err="1" smtClean="0"/>
              <a:t>lb</a:t>
            </a:r>
            <a:r>
              <a:rPr lang="it-IT" sz="1800" dirty="0" smtClean="0"/>
              <a:t> 	</a:t>
            </a:r>
            <a:endParaRPr lang="en-US" sz="1800" dirty="0" smtClean="0"/>
          </a:p>
          <a:p>
            <a:r>
              <a:rPr lang="en-US" sz="1800" dirty="0" smtClean="0"/>
              <a:t>c</a:t>
            </a:r>
            <a:r>
              <a:rPr lang="da-DK" sz="1800" dirty="0" err="1" smtClean="0"/>
              <a:t>abbage</a:t>
            </a:r>
            <a:r>
              <a:rPr lang="da-DK" sz="1800" dirty="0" smtClean="0"/>
              <a:t> = $1.29/</a:t>
            </a:r>
            <a:r>
              <a:rPr lang="da-DK" sz="1800" dirty="0" err="1" smtClean="0"/>
              <a:t>lb</a:t>
            </a:r>
            <a:r>
              <a:rPr lang="da-DK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cauliflower = $1.99/</a:t>
            </a:r>
            <a:r>
              <a:rPr lang="en-US" sz="1800" dirty="0" err="1" smtClean="0"/>
              <a:t>lb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c</a:t>
            </a:r>
            <a:r>
              <a:rPr lang="es-ES_tradnl" sz="1800" dirty="0" err="1" smtClean="0"/>
              <a:t>arrots</a:t>
            </a:r>
            <a:r>
              <a:rPr lang="es-ES_tradnl" sz="1800" dirty="0" smtClean="0"/>
              <a:t> = $1.99 </a:t>
            </a:r>
            <a:endParaRPr lang="en-US" sz="1800" dirty="0" smtClean="0"/>
          </a:p>
          <a:p>
            <a:r>
              <a:rPr lang="en-US" sz="1800" dirty="0" smtClean="0"/>
              <a:t>cucumbers = $1.29/</a:t>
            </a:r>
            <a:r>
              <a:rPr lang="en-US" sz="1800" dirty="0" err="1" smtClean="0"/>
              <a:t>ea</a:t>
            </a:r>
            <a:endParaRPr lang="en-US" sz="1800" dirty="0" smtClean="0"/>
          </a:p>
          <a:p>
            <a:r>
              <a:rPr lang="en-US" sz="1800" dirty="0" smtClean="0"/>
              <a:t>l</a:t>
            </a:r>
            <a:r>
              <a:rPr lang="fi-FI" sz="1800" dirty="0" err="1" smtClean="0"/>
              <a:t>ettuce</a:t>
            </a:r>
            <a:r>
              <a:rPr lang="fi-FI" sz="1800" dirty="0" smtClean="0"/>
              <a:t> = $1.99</a:t>
            </a:r>
          </a:p>
          <a:p>
            <a:r>
              <a:rPr lang="fi-FI" sz="1800" dirty="0" smtClean="0"/>
              <a:t>r</a:t>
            </a:r>
            <a:r>
              <a:rPr lang="fr-FR" sz="1800" dirty="0" err="1" smtClean="0"/>
              <a:t>omaine</a:t>
            </a:r>
            <a:r>
              <a:rPr lang="fr-FR" sz="1800" dirty="0" smtClean="0"/>
              <a:t> = $2.89 </a:t>
            </a:r>
          </a:p>
          <a:p>
            <a:r>
              <a:rPr lang="it-IT" sz="1800" dirty="0" smtClean="0"/>
              <a:t>zucchini squash = $1.99/</a:t>
            </a:r>
            <a:r>
              <a:rPr lang="it-IT" sz="1800" dirty="0" err="1" smtClean="0"/>
              <a:t>lb</a:t>
            </a:r>
            <a:endParaRPr lang="en-US" sz="18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Non-Organic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bell peppers = $0.99/</a:t>
            </a:r>
            <a:r>
              <a:rPr lang="en-US" sz="1800" dirty="0" err="1" smtClean="0"/>
              <a:t>ea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</a:t>
            </a:r>
            <a:r>
              <a:rPr lang="it-IT" sz="1800" dirty="0" smtClean="0"/>
              <a:t>roccoli = $1.59/</a:t>
            </a:r>
            <a:r>
              <a:rPr lang="it-IT" sz="1800" dirty="0" err="1" smtClean="0"/>
              <a:t>lb</a:t>
            </a:r>
            <a:r>
              <a:rPr lang="it-IT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c</a:t>
            </a:r>
            <a:r>
              <a:rPr lang="da-DK" sz="1800" dirty="0" err="1" smtClean="0"/>
              <a:t>abbage</a:t>
            </a:r>
            <a:r>
              <a:rPr lang="da-DK" sz="1800" dirty="0" smtClean="0"/>
              <a:t> = $0.50/</a:t>
            </a:r>
            <a:r>
              <a:rPr lang="da-DK" sz="1800" dirty="0" err="1" smtClean="0"/>
              <a:t>lb</a:t>
            </a:r>
            <a:r>
              <a:rPr lang="da-DK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cauliflower = $1.49/</a:t>
            </a:r>
            <a:r>
              <a:rPr lang="en-US" sz="1800" dirty="0" err="1" smtClean="0"/>
              <a:t>lb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c</a:t>
            </a:r>
            <a:r>
              <a:rPr lang="es-ES_tradnl" sz="1800" dirty="0" err="1" smtClean="0"/>
              <a:t>arrots</a:t>
            </a:r>
            <a:r>
              <a:rPr lang="es-ES_tradnl" sz="1800" dirty="0" smtClean="0"/>
              <a:t> = $0.79 </a:t>
            </a:r>
            <a:endParaRPr lang="en-US" sz="1800" dirty="0" smtClean="0"/>
          </a:p>
          <a:p>
            <a:r>
              <a:rPr lang="en-US" sz="1800" dirty="0" smtClean="0"/>
              <a:t>cucumbers = $0.49/</a:t>
            </a:r>
            <a:r>
              <a:rPr lang="en-US" sz="1800" dirty="0" err="1" smtClean="0"/>
              <a:t>ea</a:t>
            </a:r>
            <a:endParaRPr lang="en-US" sz="1800" dirty="0" smtClean="0"/>
          </a:p>
          <a:p>
            <a:r>
              <a:rPr lang="en-US" sz="1800" dirty="0" smtClean="0"/>
              <a:t>l</a:t>
            </a:r>
            <a:r>
              <a:rPr lang="fi-FI" sz="1800" dirty="0" err="1" smtClean="0"/>
              <a:t>ettuce</a:t>
            </a:r>
            <a:r>
              <a:rPr lang="fi-FI" sz="1800" dirty="0" smtClean="0"/>
              <a:t> = $0.99 </a:t>
            </a:r>
          </a:p>
          <a:p>
            <a:r>
              <a:rPr lang="fi-FI" sz="1800" dirty="0" smtClean="0"/>
              <a:t>r</a:t>
            </a:r>
            <a:r>
              <a:rPr lang="fr-FR" sz="1800" dirty="0" err="1" smtClean="0"/>
              <a:t>omaine</a:t>
            </a:r>
            <a:r>
              <a:rPr lang="fr-FR" sz="1800" dirty="0" smtClean="0"/>
              <a:t> = $0.99 </a:t>
            </a:r>
          </a:p>
          <a:p>
            <a:r>
              <a:rPr lang="it-IT" sz="1800" dirty="0" smtClean="0"/>
              <a:t>zucchini squash = $0.99/</a:t>
            </a:r>
            <a:r>
              <a:rPr lang="it-IT" sz="1800" dirty="0" err="1" smtClean="0"/>
              <a:t>lb</a:t>
            </a:r>
            <a:r>
              <a:rPr lang="it-IT" sz="1800" dirty="0" smtClean="0"/>
              <a:t>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2213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7299086" cy="1520413"/>
          </a:xfrm>
        </p:spPr>
        <p:txBody>
          <a:bodyPr>
            <a:normAutofit/>
          </a:bodyPr>
          <a:lstStyle/>
          <a:p>
            <a:r>
              <a:rPr lang="en-US" dirty="0" smtClean="0"/>
              <a:t>Remember… it’s a “</a:t>
            </a:r>
            <a:r>
              <a:rPr lang="en-US" b="1" dirty="0" smtClean="0"/>
              <a:t>LIFESTYLE”</a:t>
            </a:r>
            <a:r>
              <a:rPr lang="en-US" dirty="0" smtClean="0"/>
              <a:t> change not just a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“</a:t>
            </a:r>
            <a:r>
              <a:rPr lang="en-US" b="1" dirty="0" smtClean="0"/>
              <a:t>HEALTHY</a:t>
            </a:r>
            <a:r>
              <a:rPr lang="en-US" dirty="0" smtClean="0"/>
              <a:t>”…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starts with </a:t>
            </a:r>
            <a:r>
              <a:rPr lang="en-US" b="1" dirty="0" smtClean="0">
                <a:solidFill>
                  <a:srgbClr val="FF0000"/>
                </a:solidFill>
              </a:rPr>
              <a:t>vegetables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fill you up</a:t>
            </a:r>
          </a:p>
          <a:p>
            <a:pPr lvl="1"/>
            <a:r>
              <a:rPr lang="en-US" dirty="0" smtClean="0"/>
              <a:t>low</a:t>
            </a:r>
            <a:r>
              <a:rPr lang="en-US" dirty="0"/>
              <a:t> </a:t>
            </a:r>
            <a:r>
              <a:rPr lang="en-US" dirty="0" smtClean="0"/>
              <a:t>in calories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in fiber</a:t>
            </a:r>
          </a:p>
          <a:p>
            <a:pPr lvl="1"/>
            <a:r>
              <a:rPr lang="en-US" dirty="0" smtClean="0"/>
              <a:t>good source of vitamins and minerals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  <p:pic>
        <p:nvPicPr>
          <p:cNvPr id="10" name="Picture 9" descr="Vegetable-Free-Download-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00" y="5120763"/>
            <a:ext cx="4415962" cy="13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3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do you 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Two</a:t>
            </a:r>
            <a:r>
              <a:rPr lang="en-US" dirty="0" smtClean="0"/>
              <a:t> daily servings with </a:t>
            </a:r>
            <a:r>
              <a:rPr lang="en-US" b="1" dirty="0" smtClean="0"/>
              <a:t>EACH</a:t>
            </a:r>
            <a:r>
              <a:rPr lang="en-US" dirty="0" smtClean="0"/>
              <a:t> meal</a:t>
            </a:r>
          </a:p>
          <a:p>
            <a:pPr lvl="1"/>
            <a:r>
              <a:rPr lang="en-US" dirty="0" smtClean="0"/>
              <a:t>one serving = 8 </a:t>
            </a:r>
            <a:r>
              <a:rPr lang="en-US" dirty="0" err="1" smtClean="0"/>
              <a:t>oz</a:t>
            </a:r>
            <a:r>
              <a:rPr lang="en-US" dirty="0" smtClean="0"/>
              <a:t> or a handful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alf your plate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Breakfast</a:t>
            </a:r>
          </a:p>
          <a:p>
            <a:r>
              <a:rPr lang="en-US" dirty="0" smtClean="0"/>
              <a:t>Lunch</a:t>
            </a:r>
          </a:p>
          <a:p>
            <a:r>
              <a:rPr lang="en-US" dirty="0" smtClean="0"/>
              <a:t>Dinner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  <p:pic>
        <p:nvPicPr>
          <p:cNvPr id="4" name="Picture 3" descr="Choose-My-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07" y="3502725"/>
            <a:ext cx="2684928" cy="24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eat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Raw</a:t>
            </a:r>
          </a:p>
          <a:p>
            <a:r>
              <a:rPr lang="en-US" dirty="0" smtClean="0"/>
              <a:t>Frozen</a:t>
            </a:r>
          </a:p>
          <a:p>
            <a:r>
              <a:rPr lang="en-US" dirty="0" smtClean="0"/>
              <a:t>Canned</a:t>
            </a:r>
          </a:p>
          <a:p>
            <a:r>
              <a:rPr lang="en-US" dirty="0" smtClean="0"/>
              <a:t>Stir-fry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il spray (vegetable, canola, olive)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oy sauce</a:t>
            </a:r>
          </a:p>
          <a:p>
            <a:r>
              <a:rPr lang="en-US" dirty="0" smtClean="0"/>
              <a:t>Flavored (spices, sauces)</a:t>
            </a:r>
          </a:p>
          <a:p>
            <a:r>
              <a:rPr lang="en-US" dirty="0" smtClean="0"/>
              <a:t>Soups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635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all vegetables healthy?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potatoes</a:t>
            </a: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orn 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weet potatoes</a:t>
            </a:r>
          </a:p>
          <a:p>
            <a:r>
              <a:rPr lang="en-US" dirty="0"/>
              <a:t>y</a:t>
            </a:r>
            <a:r>
              <a:rPr lang="en-US" dirty="0" smtClean="0"/>
              <a:t>ams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270" y="2525300"/>
            <a:ext cx="246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sym typeface="Wingdings"/>
              </a:rPr>
              <a:t>starches</a:t>
            </a:r>
            <a:endParaRPr lang="en-US" sz="2800" b="1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9473" y="3910610"/>
            <a:ext cx="3771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eat in </a:t>
            </a:r>
            <a:r>
              <a:rPr lang="en-US" sz="2800" b="1" dirty="0" smtClean="0">
                <a:solidFill>
                  <a:srgbClr val="0000FF"/>
                </a:solidFill>
              </a:rPr>
              <a:t>moderation</a:t>
            </a:r>
          </a:p>
        </p:txBody>
      </p:sp>
      <p:pic>
        <p:nvPicPr>
          <p:cNvPr id="6" name="Picture 5" descr="sweetpotatoes_getty2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68" y="4571831"/>
            <a:ext cx="2231838" cy="16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8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Healthy</a:t>
            </a:r>
            <a:r>
              <a:rPr lang="en-US" dirty="0" smtClean="0"/>
              <a:t> Vegetables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9313" y="2457735"/>
            <a:ext cx="2685221" cy="3493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artichokes</a:t>
            </a:r>
            <a:endParaRPr lang="en-US" dirty="0"/>
          </a:p>
          <a:p>
            <a:r>
              <a:rPr lang="en-US" dirty="0"/>
              <a:t>asparagus</a:t>
            </a:r>
          </a:p>
          <a:p>
            <a:r>
              <a:rPr lang="en-US" dirty="0"/>
              <a:t>bell peppers</a:t>
            </a:r>
          </a:p>
          <a:p>
            <a:r>
              <a:rPr lang="en-US" dirty="0"/>
              <a:t>broccoli</a:t>
            </a:r>
          </a:p>
          <a:p>
            <a:r>
              <a:rPr lang="en-US" dirty="0"/>
              <a:t>cabbage</a:t>
            </a:r>
          </a:p>
          <a:p>
            <a:r>
              <a:rPr lang="en-US" dirty="0"/>
              <a:t>cactus leaf</a:t>
            </a:r>
          </a:p>
          <a:p>
            <a:r>
              <a:rPr lang="en-US" dirty="0"/>
              <a:t>carrots</a:t>
            </a:r>
          </a:p>
          <a:p>
            <a:r>
              <a:rPr lang="en-US" dirty="0"/>
              <a:t>cauliflower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381287" y="2457735"/>
            <a:ext cx="2833655" cy="3493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celery</a:t>
            </a:r>
            <a:endParaRPr lang="en-US" dirty="0"/>
          </a:p>
          <a:p>
            <a:r>
              <a:rPr lang="en-US" dirty="0"/>
              <a:t>cilantro</a:t>
            </a:r>
          </a:p>
          <a:p>
            <a:r>
              <a:rPr lang="en-US" dirty="0"/>
              <a:t>cucumbers</a:t>
            </a:r>
          </a:p>
          <a:p>
            <a:r>
              <a:rPr lang="en-US" dirty="0"/>
              <a:t>eggplant</a:t>
            </a:r>
          </a:p>
          <a:p>
            <a:r>
              <a:rPr lang="en-US" dirty="0"/>
              <a:t>green beans</a:t>
            </a:r>
          </a:p>
          <a:p>
            <a:r>
              <a:rPr lang="en-US" dirty="0"/>
              <a:t>green onions</a:t>
            </a:r>
          </a:p>
          <a:p>
            <a:r>
              <a:rPr lang="en-US" dirty="0"/>
              <a:t>jicama</a:t>
            </a:r>
          </a:p>
          <a:p>
            <a:r>
              <a:rPr lang="en-US" dirty="0" smtClean="0"/>
              <a:t>kale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178753" y="2448764"/>
            <a:ext cx="2427835" cy="3493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lettuce</a:t>
            </a:r>
          </a:p>
          <a:p>
            <a:r>
              <a:rPr lang="en-US" dirty="0" smtClean="0"/>
              <a:t>mushrooms</a:t>
            </a:r>
            <a:endParaRPr lang="en-US" dirty="0"/>
          </a:p>
          <a:p>
            <a:r>
              <a:rPr lang="en-US" dirty="0"/>
              <a:t>radishes</a:t>
            </a:r>
          </a:p>
          <a:p>
            <a:r>
              <a:rPr lang="en-US" dirty="0"/>
              <a:t>spinach</a:t>
            </a:r>
          </a:p>
          <a:p>
            <a:r>
              <a:rPr lang="en-US" dirty="0"/>
              <a:t>squash</a:t>
            </a:r>
          </a:p>
          <a:p>
            <a:r>
              <a:rPr lang="en-US" dirty="0"/>
              <a:t>tomatoes</a:t>
            </a:r>
          </a:p>
          <a:p>
            <a:r>
              <a:rPr lang="en-US" dirty="0"/>
              <a:t>yucca root</a:t>
            </a:r>
          </a:p>
          <a:p>
            <a:r>
              <a:rPr lang="en-US" dirty="0"/>
              <a:t>zucchini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62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b="1" dirty="0" smtClean="0"/>
              <a:t>STARCHES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ortillas</a:t>
            </a:r>
          </a:p>
          <a:p>
            <a:r>
              <a:rPr lang="en-US" dirty="0"/>
              <a:t>p</a:t>
            </a:r>
            <a:r>
              <a:rPr lang="en-US" dirty="0" smtClean="0"/>
              <a:t>asta</a:t>
            </a:r>
          </a:p>
          <a:p>
            <a:r>
              <a:rPr lang="en-US" dirty="0"/>
              <a:t>r</a:t>
            </a:r>
            <a:r>
              <a:rPr lang="en-US" dirty="0" smtClean="0"/>
              <a:t>ice</a:t>
            </a:r>
          </a:p>
          <a:p>
            <a:r>
              <a:rPr lang="en-US" dirty="0"/>
              <a:t>cold cereals</a:t>
            </a:r>
          </a:p>
          <a:p>
            <a:r>
              <a:rPr lang="en-US" dirty="0" smtClean="0"/>
              <a:t>potatoes</a:t>
            </a:r>
          </a:p>
          <a:p>
            <a:r>
              <a:rPr lang="en-US" dirty="0" smtClean="0"/>
              <a:t>corn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  <p:pic>
        <p:nvPicPr>
          <p:cNvPr id="4" name="Picture 3" descr="Free-Starch-Sta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62" y="4691811"/>
            <a:ext cx="4522731" cy="143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</a:t>
            </a:r>
            <a:r>
              <a:rPr lang="en-US" b="1" dirty="0" smtClean="0"/>
              <a:t>WHOLE GRAIN </a:t>
            </a:r>
            <a:r>
              <a:rPr lang="en-US" dirty="0" smtClean="0"/>
              <a:t>instead!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WHEAT bread</a:t>
            </a:r>
          </a:p>
          <a:p>
            <a:pPr lvl="2"/>
            <a:r>
              <a:rPr lang="en-US" sz="2400" dirty="0" smtClean="0"/>
              <a:t>WHEAT tortillas</a:t>
            </a:r>
          </a:p>
          <a:p>
            <a:pPr lvl="5"/>
            <a:r>
              <a:rPr lang="en-US" sz="2400" dirty="0" smtClean="0"/>
              <a:t>WHEAT pasta</a:t>
            </a:r>
          </a:p>
          <a:p>
            <a:pPr lvl="8"/>
            <a:r>
              <a:rPr lang="en-US" sz="2400" dirty="0" smtClean="0"/>
              <a:t>BROWN rice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			but… in </a:t>
            </a:r>
            <a:r>
              <a:rPr lang="en-US" b="1" dirty="0" smtClean="0">
                <a:solidFill>
                  <a:srgbClr val="0000FF"/>
                </a:solidFill>
              </a:rPr>
              <a:t>moderation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6347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meat</a:t>
            </a:r>
          </a:p>
          <a:p>
            <a:r>
              <a:rPr lang="en-US" dirty="0"/>
              <a:t>c</a:t>
            </a:r>
            <a:r>
              <a:rPr lang="en-US" dirty="0" smtClean="0"/>
              <a:t>hicken</a:t>
            </a:r>
          </a:p>
          <a:p>
            <a:r>
              <a:rPr lang="en-US" dirty="0" smtClean="0"/>
              <a:t>fish</a:t>
            </a:r>
          </a:p>
          <a:p>
            <a:r>
              <a:rPr lang="en-US" dirty="0"/>
              <a:t>b</a:t>
            </a:r>
            <a:r>
              <a:rPr lang="en-US" dirty="0" smtClean="0"/>
              <a:t>eans</a:t>
            </a:r>
          </a:p>
          <a:p>
            <a:r>
              <a:rPr lang="en-US" dirty="0" smtClean="0"/>
              <a:t>eggs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 smtClean="0"/>
              <a:t>	but… in </a:t>
            </a:r>
            <a:r>
              <a:rPr lang="en-US" b="1" dirty="0" smtClean="0">
                <a:solidFill>
                  <a:srgbClr val="0000FF"/>
                </a:solidFill>
              </a:rPr>
              <a:t>moderation</a:t>
            </a:r>
            <a:r>
              <a:rPr lang="en-US" dirty="0" smtClean="0"/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2671" y="6457890"/>
            <a:ext cx="1351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DHS Endocrinology</a:t>
            </a:r>
          </a:p>
          <a:p>
            <a:endParaRPr lang="en-US" sz="1000" dirty="0"/>
          </a:p>
        </p:txBody>
      </p:sp>
      <p:pic>
        <p:nvPicPr>
          <p:cNvPr id="5" name="Picture 4" descr="650x350_myths_and_facts_about_protein_qu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33" y="2323652"/>
            <a:ext cx="3296294" cy="17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1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695</TotalTime>
  <Words>526</Words>
  <Application>Microsoft Macintosh PowerPoint</Application>
  <PresentationFormat>On-screen Show (4:3)</PresentationFormat>
  <Paragraphs>202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Austin</vt:lpstr>
      <vt:lpstr>Low-Cost Healthy Foods</vt:lpstr>
      <vt:lpstr>Eating “HEALTHY”…</vt:lpstr>
      <vt:lpstr>How much do you eat?</vt:lpstr>
      <vt:lpstr>How do you eat them?</vt:lpstr>
      <vt:lpstr>Are all vegetables healthy?</vt:lpstr>
      <vt:lpstr>Healthy Vegetables</vt:lpstr>
      <vt:lpstr>Reduce STARCHES!</vt:lpstr>
      <vt:lpstr>Eat WHOLE GRAIN instead!</vt:lpstr>
      <vt:lpstr>Protein</vt:lpstr>
      <vt:lpstr>Fruits</vt:lpstr>
      <vt:lpstr>Dairy Products</vt:lpstr>
      <vt:lpstr>Where do you find healthy foods at low cost?</vt:lpstr>
      <vt:lpstr>Compare Prices:</vt:lpstr>
      <vt:lpstr>What about ORGANIC?</vt:lpstr>
      <vt:lpstr>Compare prices:</vt:lpstr>
      <vt:lpstr>Thank you!</vt:lpstr>
    </vt:vector>
  </TitlesOfParts>
  <Company>University of Southern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Mira</dc:creator>
  <cp:lastModifiedBy>Valerie Mira</cp:lastModifiedBy>
  <cp:revision>46</cp:revision>
  <dcterms:created xsi:type="dcterms:W3CDTF">2016-08-22T00:10:00Z</dcterms:created>
  <dcterms:modified xsi:type="dcterms:W3CDTF">2016-08-22T16:37:21Z</dcterms:modified>
</cp:coreProperties>
</file>