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383" r:id="rId3"/>
    <p:sldId id="400" r:id="rId4"/>
    <p:sldId id="330" r:id="rId5"/>
    <p:sldId id="329" r:id="rId6"/>
    <p:sldId id="345" r:id="rId7"/>
    <p:sldId id="342" r:id="rId8"/>
    <p:sldId id="280" r:id="rId9"/>
    <p:sldId id="343" r:id="rId10"/>
    <p:sldId id="261" r:id="rId11"/>
    <p:sldId id="262" r:id="rId12"/>
    <p:sldId id="263" r:id="rId13"/>
    <p:sldId id="347" r:id="rId14"/>
    <p:sldId id="402" r:id="rId15"/>
    <p:sldId id="404" r:id="rId16"/>
    <p:sldId id="403" r:id="rId17"/>
    <p:sldId id="406" r:id="rId18"/>
    <p:sldId id="407" r:id="rId19"/>
    <p:sldId id="408" r:id="rId20"/>
    <p:sldId id="409" r:id="rId21"/>
    <p:sldId id="410" r:id="rId22"/>
    <p:sldId id="401" r:id="rId23"/>
    <p:sldId id="349" r:id="rId24"/>
    <p:sldId id="411" r:id="rId25"/>
    <p:sldId id="293" r:id="rId26"/>
    <p:sldId id="412" r:id="rId27"/>
    <p:sldId id="350" r:id="rId28"/>
    <p:sldId id="336" r:id="rId29"/>
    <p:sldId id="351" r:id="rId30"/>
    <p:sldId id="366" r:id="rId31"/>
    <p:sldId id="344" r:id="rId32"/>
    <p:sldId id="352" r:id="rId33"/>
    <p:sldId id="356" r:id="rId34"/>
    <p:sldId id="429" r:id="rId35"/>
    <p:sldId id="430" r:id="rId36"/>
    <p:sldId id="431" r:id="rId37"/>
    <p:sldId id="432" r:id="rId38"/>
    <p:sldId id="435" r:id="rId39"/>
    <p:sldId id="414" r:id="rId40"/>
    <p:sldId id="426" r:id="rId41"/>
    <p:sldId id="434" r:id="rId42"/>
    <p:sldId id="413" r:id="rId43"/>
    <p:sldId id="264" r:id="rId44"/>
    <p:sldId id="276" r:id="rId45"/>
    <p:sldId id="436" r:id="rId46"/>
    <p:sldId id="277" r:id="rId47"/>
    <p:sldId id="427" r:id="rId48"/>
    <p:sldId id="369" r:id="rId49"/>
    <p:sldId id="378" r:id="rId50"/>
    <p:sldId id="428" r:id="rId51"/>
    <p:sldId id="437" r:id="rId52"/>
    <p:sldId id="438" r:id="rId53"/>
    <p:sldId id="379" r:id="rId54"/>
    <p:sldId id="439" r:id="rId55"/>
    <p:sldId id="399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041"/>
  </p:normalViewPr>
  <p:slideViewPr>
    <p:cSldViewPr snapToGrid="0" snapToObjects="1">
      <p:cViewPr varScale="1">
        <p:scale>
          <a:sx n="55" d="100"/>
          <a:sy n="55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32031E-D4CB-0F4F-9DA0-F5992A7931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0582F-0EC1-FF43-91C0-01D4AFBB82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410B88-B1DC-9442-BB3A-E65A7F1D07CA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8C326D-4934-1C43-AFAD-F54D2AE991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47DBB6-13F6-5D43-845D-77CF8EC3F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DE979-0616-AD44-ACC9-F43442F067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6B44-2004-2043-BF75-4BCE085A5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692924-416D-0F47-86B6-E977E1B9FF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4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835735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196852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7DA6839-BA90-F142-BC5E-13DC46C38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E63B748-407C-404C-A4D6-5581C8F42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20 an absolute or relative number to baseline cortisol value?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secondary, adrenal  atrophic b/c of low acth levels but can still respond to high dose acthbut not to low dose/physiiologic doses</a:t>
            </a:r>
          </a:p>
        </p:txBody>
      </p:sp>
    </p:spTree>
    <p:extLst>
      <p:ext uri="{BB962C8B-B14F-4D97-AF65-F5344CB8AC3E}">
        <p14:creationId xmlns:p14="http://schemas.microsoft.com/office/powerpoint/2010/main" val="31579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1FFA93C-C72F-9A4F-8ADF-7F9D4E91AC3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49D9849-1A1A-C14C-AC2F-647FA702B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29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1FFA93C-C72F-9A4F-8ADF-7F9D4E91AC3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49D9849-1A1A-C14C-AC2F-647FA702B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8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3D6373A-4290-6C43-8999-0E97413829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B27AF815-CA7E-BA43-92BE-A44031946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954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8913BDC-253B-2A46-ADD9-FE10BE96E75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334E0B2-AE4D-CF4B-AB06-6B0843B58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270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9F55DC5C-791F-1645-8E13-7667BC4779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38C5F40-F352-9A4B-A192-29E9CE37C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47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E0D9162C-F2BB-4E48-8A06-ABBF4BC846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6024795C-582E-7E46-8292-DFC7DFADE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448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20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00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8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90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303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785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837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14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61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717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4B6241A-69F1-5245-B9EF-A3DCE52AC0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B9A38C1-64A6-0547-8718-E7EECA76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273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535FDD36-C97A-AA47-A407-E679BA50FD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1C9A295-5465-2A45-9ACD-585BC7F2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18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eos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1027397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535FDD36-C97A-AA47-A407-E679BA50FD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1C9A295-5465-2A45-9ACD-585BC7F2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251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1071EBE-CA69-C045-BDCE-AF0F3BCFA7D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5CA9E48A-1DD9-5849-859F-139922CF0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504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3840A4C-2C0B-E441-9A6A-6E2809BC48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232F315-05E7-7B45-AC08-0274C74E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121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3840A4C-2C0B-E441-9A6A-6E2809BC48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232F315-05E7-7B45-AC08-0274C74E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813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3840A4C-2C0B-E441-9A6A-6E2809BC48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232F315-05E7-7B45-AC08-0274C74E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647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3840A4C-2C0B-E441-9A6A-6E2809BC48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232F315-05E7-7B45-AC08-0274C74E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497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3840A4C-2C0B-E441-9A6A-6E2809BC48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24125" y="1722438"/>
            <a:ext cx="1811338" cy="1357312"/>
          </a:xfrm>
          <a:solidFill>
            <a:srgbClr val="FFFFFF"/>
          </a:solidFill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232F315-05E7-7B45-AC08-0274C74E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35945" tIns="17973" rIns="35945" bIns="17973"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29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57EC7852-10E6-174C-99D2-FD1A21EBC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2DFEB9EB-3CAD-A34D-B4C4-3EDE0DB76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9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411562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274949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248448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74977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2365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4FB59FA-D437-1A4E-835A-3D54BFBB1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831487B-B704-184A-B0EA-982D9AD3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Elevated eos- clin endo metab 1985 14 947-76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  j of endo 1994 69-80</a:t>
            </a:r>
          </a:p>
        </p:txBody>
      </p:sp>
    </p:spTree>
    <p:extLst>
      <p:ext uri="{BB962C8B-B14F-4D97-AF65-F5344CB8AC3E}">
        <p14:creationId xmlns:p14="http://schemas.microsoft.com/office/powerpoint/2010/main" val="170648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E1FC8-3241-4A41-B5E6-DBDF4B8C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B901C-0105-1249-BA5B-FD9D34A28311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A83DD-56A2-1B40-952E-FF088A7C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BFE3B-3B44-2B40-9D05-33CB5DF5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BB0DF-0A22-0844-98B6-C956F2998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9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4EBE-8DAF-DB42-B8F5-3E025B35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99FC6-E279-4049-9F4E-3D612DCE9239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3924-5C7D-AA40-88EA-E97FDAE3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483C-D7B4-CF45-A2D7-997DA1B9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B3AB9-5737-874A-A63F-554A6D4EE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D9B9-00C2-9C41-B63B-59E7C0B8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72C08-7476-B146-AF73-604EE8052B66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5E84F-CCB7-984C-8E51-03E113A2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24C3-1BB7-714B-A3DF-29E9B913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12A3-AB4F-0642-B786-FFF1F2511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9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3024-7D30-7945-9FA8-CD5580C9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9AB85-82FA-3247-A3D5-93FF25561CC5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A5AC8-E5DB-654F-92C5-4F66990E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476D-EF1B-DB42-A6AB-758688EF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936FB-EA68-FD4D-9DA1-248D2284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83D0-DD71-204A-AF96-10CABF9C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F955F-B1AF-F249-9BE3-F1D49A06A257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4776-6256-5F46-8703-DB437D9A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42B8-667D-904C-9C66-53AC01CA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6C61-9943-364D-90DF-D41B9F3F6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5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2FD998-D271-0046-B269-425BC767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97D8-62BF-A948-B718-95595A8FB221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240470-988B-734C-86A8-206C00A1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C71325-2262-D34D-BDDB-72D451C0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E5A5-AA13-9A45-A862-86C62D1F2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3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564C4B-65BD-974A-982D-65B19736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0BC11-6AA6-1947-878B-90CE9FBD2B72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E4EAD5-BA9A-D746-86B5-C38FA35E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A540AA-9462-B746-86D4-A9D9CB96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608D-6B23-6540-B180-5D14936F9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6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2482DD-7BE2-1242-A5C0-0B8EABE3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50F6-BBE3-384F-A65D-760D247D0B35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916532-62F9-C243-AD93-DB37E8D9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2E249D-2777-7B43-AA16-ECF81AAA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D64F-ADC4-5C40-AAB1-B090F992E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F0AA15-28E0-4F43-812E-F91D0765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99796-651D-E64C-AFE0-2B61750C3859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38865B-C955-6342-9708-DF1B2C65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2D09C0-8815-8F4A-92B1-61DDAB27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040E-A7AC-5843-8B4C-F179BEB2A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0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080C21-E509-6E41-B8E7-C2D8FFC5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A998A-73D2-DD44-BD89-7EF0472962B5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63B964-4AC4-B14F-B78F-387D6D90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172F1E-754B-D946-93CF-4F140C72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66BC-0EBC-3C48-A80B-2AA637218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1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74D12-9096-5E45-9DFE-D744775C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4D8BB-7A98-F843-BFD9-0565EBAEB94E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3FCA0A-28B5-674C-BDC8-44E64F8D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413C3-37F6-A34F-91DB-8782E78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5576F-7395-CD46-8128-95B51197C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6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CDB3A5-9424-6545-95A1-BE73CD5D67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123EB6-7B9A-F443-9B9F-A0814078E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548A-63BB-454E-B795-E0E63600A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3A8D80-8861-6648-8642-448CBC4E9353}" type="datetime1">
              <a:rPr lang="en-US" altLang="en-US"/>
              <a:pPr/>
              <a:t>7/12/20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0439-52BD-9347-893C-1EFCF94F6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9507-7FE7-DB4D-BF3C-16B72B649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16A1F3-51DB-734B-8A4E-E689006525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io.com/endocrinology/adrenal/news/online/%7B3369a1ec-8ad5-4b41-8890-79d43de1a824%7D/aace-statement-offers-covid-19-guidance-for-people-with-adrenal-insufficiency-cushings-syndrome?utm_source=selligent&amp;utm_medium=email&amp;utm_campaign=endocrinology%20news&amp;m_bt=515175949930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hormonehealth.com/forpatients/Adrenal%20crisis-generic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D80065-9F0F-ED4C-8719-8C34F4058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0" y="266809"/>
            <a:ext cx="2107801" cy="21078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DA311E-3EBD-5A4D-B08F-28022EA1D5E6}"/>
              </a:ext>
            </a:extLst>
          </p:cNvPr>
          <p:cNvSpPr txBox="1">
            <a:spLocks/>
          </p:cNvSpPr>
          <p:nvPr/>
        </p:nvSpPr>
        <p:spPr bwMode="auto">
          <a:xfrm>
            <a:off x="232196" y="1914358"/>
            <a:ext cx="8825658" cy="33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 dirty="0"/>
              <a:t>How to improve quality of life for those with no adrenals (BLA and Addison’s)</a:t>
            </a:r>
            <a:r>
              <a:rPr lang="en-US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F9C652F-5F8F-0E4B-96A7-12A4B47BC077}"/>
              </a:ext>
            </a:extLst>
          </p:cNvPr>
          <p:cNvSpPr txBox="1">
            <a:spLocks/>
          </p:cNvSpPr>
          <p:nvPr/>
        </p:nvSpPr>
        <p:spPr bwMode="auto">
          <a:xfrm>
            <a:off x="232196" y="4382519"/>
            <a:ext cx="8825658" cy="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GoodHormoneHealth</a:t>
            </a: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 Webinar</a:t>
            </a:r>
          </a:p>
          <a:p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May 17, 2020</a:t>
            </a:r>
          </a:p>
          <a:p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All patients will be muted, but if you are unmuted, please mute your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DB2F6-D690-9F42-8107-15E93D76D3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61" y="477429"/>
            <a:ext cx="974725" cy="84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7AF56-17C7-DC42-A027-CDC3B91F2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604" y="-27445"/>
            <a:ext cx="1546250" cy="2696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AA97270-2209-D946-97BD-69F30133A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Primary Adrenal Insufficiency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Glucocorticoid and Mineralocorticoid Insufficiency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Compensatory Increase in POMC (hyperpigmentation)</a:t>
            </a: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Bilateral Adrenalectomy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Secondary (Central) Adrenal Insufficiency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Glucocorticoid Insufficiency Only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Glucocorticoid Withdrawal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Glucocorticoid Insufficiency Only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5135D237-F80E-5346-BA22-949BE3F2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Different Types of Glucocorticoid Insufficiency</a:t>
            </a:r>
          </a:p>
        </p:txBody>
      </p:sp>
    </p:spTree>
    <p:extLst>
      <p:ext uri="{BB962C8B-B14F-4D97-AF65-F5344CB8AC3E}">
        <p14:creationId xmlns:p14="http://schemas.microsoft.com/office/powerpoint/2010/main" val="42150344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C7CB309-A3D8-F440-82FF-318A50724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Symptoms of Glucocorticoid Insufficiency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3CB4963-17B1-E14A-A9A8-A6A2D0F05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6408"/>
            <a:ext cx="8686800" cy="4114800"/>
          </a:xfrm>
          <a:noFill/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GI issues (most common and most GI issues in adrenal insufficiency patients are due to cortisol problems, not GI problems)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Fatigue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Vomiting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Diarrhea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Anorexia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Malaise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Muscle and joint pain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Abdominal pain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Weight loss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Hypoglycemia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Hyponatremia (SIADH)</a:t>
            </a:r>
          </a:p>
        </p:txBody>
      </p:sp>
    </p:spTree>
    <p:extLst>
      <p:ext uri="{BB962C8B-B14F-4D97-AF65-F5344CB8AC3E}">
        <p14:creationId xmlns:p14="http://schemas.microsoft.com/office/powerpoint/2010/main" val="3252813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E6F2B0A5-AFE4-D349-9E7B-3DBA49C8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00"/>
                </a:solidFill>
              </a:rPr>
              <a:t>Symptoms of Mineralocorticoid Insufficiency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09AC240-79DD-514C-9021-AD330B8D7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Decreased intracellular volume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Tachycardia, palpitations (most palpitations are due to fludrocortisone/HC issues and not GI issues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Hypotension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Dehydration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Shock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Hyponatremia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Hyperkalemia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dirty="0">
                <a:solidFill>
                  <a:schemeClr val="tx1"/>
                </a:solidFill>
              </a:rPr>
              <a:t>Arrhythmias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Acidosis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Salt-craving</a:t>
            </a:r>
          </a:p>
          <a:p>
            <a:pPr latinLnBrk="1">
              <a:spcBef>
                <a:spcPct val="2000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12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Laboratory Findings of Primary Adrenal Insufficiency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Hyponatremia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Hyperkalemia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Hypoglycemia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Lymphocytosis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Eosinophilia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Mild normochromic Anemia</a:t>
            </a:r>
          </a:p>
        </p:txBody>
      </p:sp>
    </p:spTree>
    <p:extLst>
      <p:ext uri="{BB962C8B-B14F-4D97-AF65-F5344CB8AC3E}">
        <p14:creationId xmlns:p14="http://schemas.microsoft.com/office/powerpoint/2010/main" val="109710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Treatment for Cushing’s Disease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Pituitary surgery-transphenoidal surgery (TSS)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Medical treatment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Repeat Pituitary Surgery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Bilateral Adrenalectomy (BLA)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Radiation Therapy-takes a long time to work and may give memory problems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35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Medical Treatment for Cushing’s Disease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Ketoconazole-In my opinion, the best</a:t>
            </a:r>
          </a:p>
          <a:p>
            <a:pPr>
              <a:lnSpc>
                <a:spcPct val="90000"/>
              </a:lnSpc>
            </a:pPr>
            <a:r>
              <a:rPr lang="en-US" altLang="en-US" err="1"/>
              <a:t>Korlym</a:t>
            </a:r>
            <a:r>
              <a:rPr lang="en-US" altLang="en-US"/>
              <a:t> (RU486)-can get adrenal insufficiency and hard to monitor or correct adrenal insufficiency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Cabergoline-sporadic effects</a:t>
            </a:r>
          </a:p>
          <a:p>
            <a:pPr>
              <a:lnSpc>
                <a:spcPct val="90000"/>
              </a:lnSpc>
            </a:pPr>
            <a:r>
              <a:rPr lang="en-US" altLang="en-US" err="1"/>
              <a:t>Pasireotide</a:t>
            </a:r>
            <a:r>
              <a:rPr lang="en-US" altLang="en-US"/>
              <a:t>-somatostatin analog-GI side effects, diarrhea, diabetes</a:t>
            </a:r>
          </a:p>
          <a:p>
            <a:pPr>
              <a:lnSpc>
                <a:spcPct val="90000"/>
              </a:lnSpc>
            </a:pPr>
            <a:r>
              <a:rPr lang="en-US" err="1"/>
              <a:t>Isturisa</a:t>
            </a:r>
            <a:r>
              <a:rPr lang="en-US"/>
              <a:t> which blocks 11-beta-hydroxylase enzymes and is similar to metyrapone. </a:t>
            </a:r>
            <a:endParaRPr lang="en-US" altLang="en-US" b="1"/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5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Who should get a BLA?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Failed initial pituitary surgery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 target for additional surgeries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Want more definitive treatment than medical treatment</a:t>
            </a:r>
          </a:p>
          <a:p>
            <a:r>
              <a:rPr lang="en-US"/>
              <a:t>Decreased cure rates with more pituitary surgery</a:t>
            </a:r>
          </a:p>
          <a:p>
            <a:r>
              <a:rPr lang="en-US"/>
              <a:t>Pituitary damage with fertility implications with further pituitary treatment vs BLA</a:t>
            </a:r>
          </a:p>
          <a:p>
            <a:r>
              <a:rPr lang="en-US"/>
              <a:t>Pituitary hyperplasia-harder to cure if pathology shows hyperplasia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10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Pluses and Minuses of BLA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Plus-cures right away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Minus-more difficult surgery than pituitary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My new series: about 10% get adrenal remnant tissue formation with recurrence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Nelson’s syndrome-pituitary overgrowth with increased ACTH secretion</a:t>
            </a:r>
          </a:p>
          <a:p>
            <a:pPr lvl="1"/>
            <a:r>
              <a:rPr lang="en-US" sz="2400" dirty="0">
                <a:ea typeface="ＭＳ Ｐゴシック" panose="020B0600070205080204" pitchFamily="34" charset="-128"/>
              </a:rPr>
              <a:t>I haven’t seen it, but recommend </a:t>
            </a:r>
            <a:r>
              <a:rPr lang="en-US" sz="2400" dirty="0" err="1">
                <a:ea typeface="ＭＳ Ｐゴシック" panose="020B0600070205080204" pitchFamily="34" charset="-128"/>
              </a:rPr>
              <a:t>followup</a:t>
            </a:r>
            <a:r>
              <a:rPr lang="en-US" sz="2400" dirty="0">
                <a:ea typeface="ＭＳ Ｐゴシック" panose="020B0600070205080204" pitchFamily="34" charset="-128"/>
              </a:rPr>
              <a:t> pituitary MRIs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On glucocorticoids (HC) and mineralocorticoids (fludrocortisone) for the rest of your life.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More likely to get adrenal insufficiency/adrenal crisis than following pituitary surgery.</a:t>
            </a:r>
            <a:endParaRPr lang="en-US" sz="2400" dirty="0"/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22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Adrenal Remnant Formation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/>
              <a:t>If adrenal tissue is confined to the adrenal bed, it is considered </a:t>
            </a:r>
            <a:r>
              <a:rPr lang="en-US" i="1"/>
              <a:t>adrenal remnant tissue</a:t>
            </a:r>
            <a:r>
              <a:rPr lang="en-US"/>
              <a:t>, while if it is outside the adrenal bed, it is considered </a:t>
            </a:r>
            <a:r>
              <a:rPr lang="en-US" i="1"/>
              <a:t>adrenal rest tissue</a:t>
            </a:r>
            <a:r>
              <a:rPr lang="en-US"/>
              <a:t>.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11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Adrenal Remnant Formation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Wilson et al, submitted to Hormone and Metabolic Research</a:t>
            </a:r>
          </a:p>
          <a:p>
            <a:r>
              <a:rPr lang="en-US" sz="2400"/>
              <a:t>Ten of 51 patients who underwent BLA had adrenal remnant/rest tissue marked by detectable endogenous glucocorticoid production</a:t>
            </a:r>
          </a:p>
          <a:p>
            <a:r>
              <a:rPr lang="en-US" sz="2400"/>
              <a:t>9 of the 10 patients had signs and symptoms of hypercortisolism. </a:t>
            </a:r>
          </a:p>
          <a:p>
            <a:r>
              <a:rPr lang="en-US" sz="2400"/>
              <a:t>Localization and treatment proved difficult. </a:t>
            </a:r>
          </a:p>
          <a:p>
            <a:r>
              <a:rPr lang="en-US" sz="2400"/>
              <a:t>The first indication of remnant tissue occurrence is a reduction in glucocorticoid replacement with symptoms of hypercortisolism. </a:t>
            </a:r>
          </a:p>
          <a:p>
            <a:r>
              <a:rPr lang="en-US" sz="2400"/>
              <a:t>If this occurs, endogenous cortisol production should be tested for by cortisol measurements using a highly specific cortisol assay while the patient is taking dexamethasone or no glucocorticoid replacement.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91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0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Thanks to Melissa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14047"/>
            <a:ext cx="8686800" cy="4525963"/>
          </a:xfrm>
        </p:spPr>
        <p:txBody>
          <a:bodyPr/>
          <a:lstStyle/>
          <a:p>
            <a:r>
              <a:rPr lang="en-US"/>
              <a:t>For suggesting the topic</a:t>
            </a:r>
          </a:p>
          <a:p>
            <a:r>
              <a:rPr lang="en-US">
                <a:cs typeface="+mn-cs"/>
              </a:rPr>
              <a:t>Providing questions</a:t>
            </a:r>
          </a:p>
          <a:p>
            <a:r>
              <a:rPr lang="en-US">
                <a:cs typeface="+mn-cs"/>
              </a:rPr>
              <a:t>Publicity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C22E4-A286-3E48-BB0C-DD24DE34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86739"/>
            <a:ext cx="3899415" cy="3871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9B9FC-82D3-924C-BF3C-FFEB6AF71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622" y="2157047"/>
            <a:ext cx="2553178" cy="47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BLA Surgery and Hospitalization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Most cases can be done </a:t>
            </a:r>
            <a:r>
              <a:rPr lang="en-US"/>
              <a:t>laparoscopically through a retroperitoneal approach</a:t>
            </a:r>
            <a:r>
              <a:rPr lang="en-US" sz="2400"/>
              <a:t>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Very obese patients may need to be done with open surgery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Hospitalized about 5 days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Surgery can give IV hydrocortisone after surgery usually start on postop day 2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 usually have patients discharged on 30-50 mg </a:t>
            </a:r>
            <a:r>
              <a:rPr lang="en-US" altLang="en-US" sz="2400" err="1">
                <a:ea typeface="ＭＳ Ｐゴシック" panose="020B0600070205080204" pitchFamily="34" charset="-128"/>
              </a:rPr>
              <a:t>po</a:t>
            </a:r>
            <a:r>
              <a:rPr lang="en-US" altLang="en-US" sz="2400">
                <a:ea typeface="ＭＳ Ｐゴシック" panose="020B0600070205080204" pitchFamily="34" charset="-128"/>
              </a:rPr>
              <a:t> hydrocortisone and 0.1 mg twice a day fludrocortisone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High doses of steroids prevent wound healing and are not necessary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60C27-389D-3343-A930-4DE965023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236" y="4951535"/>
            <a:ext cx="3155528" cy="19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4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16FB16D-BD39-A044-A613-9462AEE7C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Postop BLA Monitoring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0247F5-8EEC-D046-9C41-9B5440B0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get a day 7 DHEAS to show adrenals are completely removed and electrolytes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 get a day 22ish ACTH, renin and 24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hr</a:t>
            </a:r>
            <a:r>
              <a:rPr lang="en-US" altLang="en-US" sz="2400" dirty="0">
                <a:ea typeface="ＭＳ Ｐゴシック" panose="020B0600070205080204" pitchFamily="34" charset="-128"/>
              </a:rPr>
              <a:t> urine on HC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ACTH should be between 100 and 1000 in patients on proper glucocorticoid replacement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Plasms renin activity is the most important test for BLA (and Addison’s patients and guides fludrocortisone dosing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47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3C2CA38-D4BC-4145-B4D8-56313564C7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Adrenal Insufficiency 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363F0-4795-EC48-9908-6DE9D667F9FF}"/>
              </a:ext>
            </a:extLst>
          </p:cNvPr>
          <p:cNvSpPr txBox="1"/>
          <p:nvPr/>
        </p:nvSpPr>
        <p:spPr>
          <a:xfrm>
            <a:off x="698500" y="1494263"/>
            <a:ext cx="8223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Proper replacement is key to good quality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too much and too little is bad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HC and fludrocortisone</a:t>
            </a:r>
          </a:p>
        </p:txBody>
      </p:sp>
    </p:spTree>
    <p:extLst>
      <p:ext uri="{BB962C8B-B14F-4D97-AF65-F5344CB8AC3E}">
        <p14:creationId xmlns:p14="http://schemas.microsoft.com/office/powerpoint/2010/main" val="329499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3AF889E-0C5F-E34B-AB94-524D1C30B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Quality of Life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DF54754-3A50-BF49-BDCF-31BAFE82D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417638"/>
            <a:ext cx="8441473" cy="4525963"/>
          </a:xfrm>
        </p:spPr>
        <p:txBody>
          <a:bodyPr/>
          <a:lstStyle/>
          <a:p>
            <a:r>
              <a:rPr lang="en-US" sz="2400"/>
              <a:t>In a postal survey of patients with primary adrenal failure from Norway, the SF 36 was used to assess subjective health status. </a:t>
            </a:r>
          </a:p>
          <a:p>
            <a:r>
              <a:rPr lang="en-US" sz="2400"/>
              <a:t>Seventy-nine out of 97 patients (81%) responded. </a:t>
            </a:r>
          </a:p>
          <a:p>
            <a:r>
              <a:rPr lang="en-US" sz="2400"/>
              <a:t>General health and vitality perception were most consistently impaired in the patients with Addison’s disease. </a:t>
            </a:r>
          </a:p>
          <a:p>
            <a:r>
              <a:rPr lang="en-US" sz="2400"/>
              <a:t>Scores for fatigue (both physical and mental) were also higher than normal (i.e. more fatigue).</a:t>
            </a:r>
          </a:p>
          <a:p>
            <a:r>
              <a:rPr lang="en-US" sz="2400"/>
              <a:t>24% of patients in the 18–67 years age range and 41% of patients in the 40–67 years age range were out of work and receiving disability beneﬁt, compared to 10% and 17%, respectively, in the general population.</a:t>
            </a:r>
          </a:p>
        </p:txBody>
      </p:sp>
    </p:spTree>
    <p:extLst>
      <p:ext uri="{BB962C8B-B14F-4D97-AF65-F5344CB8AC3E}">
        <p14:creationId xmlns:p14="http://schemas.microsoft.com/office/powerpoint/2010/main" val="3492151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3AF889E-0C5F-E34B-AB94-524D1C30B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Daily cortisol production rate in man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DF54754-3A50-BF49-BDCF-31BAFE82D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Esteban et al. (JCEM, 72: 39, 1991) measured daily cortisol production rates in normal volunteers with a stable cortisol isotope method.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10 mg a day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Not all of oral cortisol is absorbed, need to take 12-15 mg/day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Most glucocorticoid replacement is </a:t>
            </a:r>
            <a:r>
              <a:rPr lang="en-US" altLang="en-US" sz="2400" err="1">
                <a:ea typeface="ＭＳ Ｐゴシック" panose="020B0600070205080204" pitchFamily="34" charset="-128"/>
              </a:rPr>
              <a:t>supraphysiological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Leads to osteoporosis, glucose intolerance and increased infections.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True physiological replacement is likely to be benign</a:t>
            </a:r>
          </a:p>
          <a:p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Main problem is malabsorption (cortisol is needed for adsorption, so it can be a vicious cycle)</a:t>
            </a:r>
            <a:endParaRPr lang="en-US" altLang="en-US" sz="16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442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B036689-FE85-F841-B04D-8B6D9477F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Physiological Equivalents of Glucocorticoids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11C90298-272C-A54C-A02A-83BFD3C6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20 mg of hydrocortisone (shortest acting)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15 mg of iv or </a:t>
            </a:r>
            <a:r>
              <a:rPr lang="en-US" altLang="en-US" dirty="0" err="1">
                <a:ea typeface="ＭＳ Ｐゴシック" panose="020B0600070205080204" pitchFamily="34" charset="-128"/>
              </a:rPr>
              <a:t>subcut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solucortef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4-5 mg of prednisone (longer acting)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4 mg of methylprednisolone (longer acting)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0.75 mg of dexamethasone (liquid dexamethasone 0.5 mg/ 5 mL) (longer acting, no mineralocorticoid activity)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Each of these can be used and may be better in some patients</a:t>
            </a:r>
          </a:p>
        </p:txBody>
      </p:sp>
    </p:spTree>
    <p:extLst>
      <p:ext uri="{BB962C8B-B14F-4D97-AF65-F5344CB8AC3E}">
        <p14:creationId xmlns:p14="http://schemas.microsoft.com/office/powerpoint/2010/main" val="299581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B036689-FE85-F841-B04D-8B6D9477F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Types of Glucocorticoids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11C90298-272C-A54C-A02A-83BFD3C6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 start with hydrocortisone and use it 90% of my patients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Can monitor with UFC/17OHS, salivary cortisol day curves, can’t with others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 try the others next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Prednisone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Methylprednisolone (Medrol)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Liquid dexamethasone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Sometimes combinations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Try to adjust when patient is feeling low vs high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92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F11DA555-D526-3C4F-ACB0-2129429AB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4263" y="152400"/>
            <a:ext cx="69088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Replacement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81B29ED-8F94-CF4F-90D4-FA5199992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1181100"/>
            <a:ext cx="690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Most patients are over-treated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Earliest manifestation of excess treatment is easy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bruisability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Weight gain, central obesity, etc.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Earliest manifestation of inadequate treatment is joint pain, nausea, abdominal pain.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Reasonable to mimic circadian rhythm with most of cortisol given first thing in the morning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But patients often go through cortisol and need doses throughout the day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Want to avoid large doses at night as it could lead to sleep disturbances,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But, some patients need a bit of cortisol to go into deep sleep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 studies comparing different treatment regimens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7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C561E772-E762-FC47-939C-07B0CAE204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Glucocorticoids are Needed for Sleep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1E4BD3C-11BC-7B40-A841-7CF2D0D2C5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García-</a:t>
            </a:r>
            <a:r>
              <a:rPr lang="en-US" altLang="en-US" sz="2800" err="1">
                <a:ea typeface="ＭＳ Ｐゴシック" panose="020B0600070205080204" pitchFamily="34" charset="-128"/>
              </a:rPr>
              <a:t>Borreguero</a:t>
            </a:r>
            <a:r>
              <a:rPr lang="en-US" altLang="en-US" sz="2800">
                <a:ea typeface="ＭＳ Ｐゴシック" panose="020B0600070205080204" pitchFamily="34" charset="-128"/>
              </a:rPr>
              <a:t> D. et al.                                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 (J </a:t>
            </a:r>
            <a:r>
              <a:rPr lang="en-US" altLang="en-US" sz="2800" err="1">
                <a:ea typeface="ＭＳ Ｐゴシック" panose="020B0600070205080204" pitchFamily="34" charset="-128"/>
              </a:rPr>
              <a:t>Clin</a:t>
            </a:r>
            <a:r>
              <a:rPr lang="en-US" altLang="en-US" sz="2800">
                <a:ea typeface="ＭＳ Ｐゴシック" panose="020B0600070205080204" pitchFamily="34" charset="-128"/>
              </a:rPr>
              <a:t> Endocrinol </a:t>
            </a:r>
            <a:r>
              <a:rPr lang="en-US" altLang="en-US" sz="2800" err="1">
                <a:ea typeface="ＭＳ Ｐゴシック" panose="020B0600070205080204" pitchFamily="34" charset="-128"/>
              </a:rPr>
              <a:t>Metab</a:t>
            </a:r>
            <a:r>
              <a:rPr lang="en-US" altLang="en-US" sz="2800">
                <a:ea typeface="ＭＳ Ｐゴシック" panose="020B0600070205080204" pitchFamily="34" charset="-128"/>
              </a:rPr>
              <a:t>. 2000 85:4201-6).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In Addison's patients, cortisol plays a positive, permissive role in REM sleep regulation and may help to consolidate sleep.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Suggests a need for a low dose of hydrocortisone (1.25-2.5 mg) at night.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25653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0AE8459-AC58-5340-BCEF-694FCF5F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Replacement (2)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B0A4CDD-2923-474C-9893-99DFA08CE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My approach is to start with hydrocortisone mainly in AM-aim for dose between 15 and 20 mg/day in a women and slightly higher in a man.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Hydrocortisone 10-15 mg on awakening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Hydrocortisone 2.5-5 mg in mid-afternoon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Hydrocortisone 1.25- 2.5 mg at bedtime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Occasionally a 4th dose at about 5 pm is needed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More physiological than prednisone or dexamethasone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Decrease dose slowly until some symptoms develop, then go back a dose.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Small changes make a big difference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Increase dose with illness, short term its better to err on giving more, long term its better to give less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8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we will discuss tonight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Adrenal hormones and physiology</a:t>
            </a:r>
          </a:p>
          <a:p>
            <a:pPr lvl="0"/>
            <a:r>
              <a:rPr lang="en-US" dirty="0"/>
              <a:t>Who should get an adrenalectomy?</a:t>
            </a:r>
          </a:p>
          <a:p>
            <a:pPr lvl="0"/>
            <a:r>
              <a:rPr lang="en-US" dirty="0"/>
              <a:t>How do you optimally replace adrenal hormones?</a:t>
            </a:r>
          </a:p>
          <a:p>
            <a:pPr lvl="0"/>
            <a:r>
              <a:rPr lang="en-US" dirty="0"/>
              <a:t>What laboratory tests are needed to monitor replacement?</a:t>
            </a:r>
          </a:p>
          <a:p>
            <a:pPr lvl="0"/>
            <a:r>
              <a:rPr lang="en-US" dirty="0"/>
              <a:t>When and how do you stress dose?</a:t>
            </a:r>
          </a:p>
          <a:p>
            <a:pPr lvl="0"/>
            <a:r>
              <a:rPr lang="en-US" dirty="0"/>
              <a:t>What about </a:t>
            </a:r>
            <a:r>
              <a:rPr lang="en-US" dirty="0" err="1"/>
              <a:t>subcut</a:t>
            </a:r>
            <a:r>
              <a:rPr lang="en-US" dirty="0"/>
              <a:t> cortisol versus cortisol pumps?</a:t>
            </a:r>
          </a:p>
          <a:p>
            <a:pPr lvl="0"/>
            <a:r>
              <a:rPr lang="en-US" dirty="0"/>
              <a:t>Patient Melissa will lead a Q and A</a:t>
            </a: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837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576E3D3-F229-B341-AE8D-01C2B998B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Replacement (3)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CF624B93-8E03-1741-ABA4-3FB67A49B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Dosing is crucial, might be a different between brand and generic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Cortef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brand name, hydrocortisone is generic (pharmacy can substitute different suppliers without telling patient or doctor)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Greenstone is the best generic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Other brands are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CorePharma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Qualitest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West-ward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Comes in 5, 10 and 20 mg pills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Stick with a brand you like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 evidence of shortages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895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7CEBF4FD-38DB-C241-B976-CB5D6FAD34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Maintenance Therapy for Primary Adrenal Insufficiency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C2C4927E-BA87-E149-BEFB-DD28D5D2F8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Primary adrenal insufficiency may need a bit more glucocorticoids than secondary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Mineralocorticoid Replacement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Start with Fludrocortisone 0.05 mg to 0.5 mg daily (0.05 mg twice a day)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Titrate based on renin levels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Should be given twice a day-half-life is 3.5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hrs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Fludrocortisone is generic; brand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Florinef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not available)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Probably will need more fludrocortisone in the summer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Shortage late 2018 has passed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Teva and Impax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Med-Alert Bracelet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Program your health tab in your phone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Solu-cortef</a:t>
            </a:r>
            <a:r>
              <a:rPr lang="en-US" altLang="en-US" sz="2800" dirty="0">
                <a:ea typeface="ＭＳ Ｐゴシック" panose="020B0600070205080204" pitchFamily="34" charset="-128"/>
              </a:rPr>
              <a:t> -100 mg in Act-O-vial</a:t>
            </a:r>
          </a:p>
        </p:txBody>
      </p:sp>
    </p:spTree>
    <p:extLst>
      <p:ext uri="{BB962C8B-B14F-4D97-AF65-F5344CB8AC3E}">
        <p14:creationId xmlns:p14="http://schemas.microsoft.com/office/powerpoint/2010/main" val="24367034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5B60818F-B076-134D-9861-1EDEE23B6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17500"/>
            <a:ext cx="69088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Monitoring glucocorticoid replacement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E2D25153-AE16-DB45-B279-F59ED9201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775" y="1422400"/>
            <a:ext cx="690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Signs and symptoms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24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hr</a:t>
            </a:r>
            <a:r>
              <a:rPr lang="en-US" altLang="en-US" sz="2400" dirty="0">
                <a:ea typeface="ＭＳ Ｐゴシック" panose="020B0600070205080204" pitchFamily="34" charset="-128"/>
              </a:rPr>
              <a:t> UFC over-estimate cortisol as it reflects amount in the urine right after dosing that exceeds 11b-HSD2 capacity.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17-OHS (mg/day) reflects cortisol metabolism and is more integrated throughout the day.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Serum or salivary cortisol day curves under-estimate cortisol as the ignore cortisone-cortisol shuttle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 don’t use salivary cortisol day curves much, but they can give an idea if a certain of day is higher than it should be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ACTH is high (100-1000) unless over-replaced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If ACTH &gt;1000, get a pituitary MRI to look for Nelson’s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22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Monitoring mineralocorticoid replacement in primary adrenal insufficiency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Plasma renin activity is very accurate and probably should be measured every 2-3 months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Tube should be chilled and spun right away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its high, more fludrocortisone is given, if its low, less fludrocortisone is given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Electrolytes are relatively insensitive and are not a substitute for frequent renin monitoring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high blood pressure and normal renin, do not stop fludrocortisone, but give a blood pressure pill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Calcium channel blockers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Amlodipine (Norvasc) or diltiazem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Cardiazem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marL="400050"/>
            <a:r>
              <a:rPr lang="en-US" altLang="en-US" sz="2400" dirty="0">
                <a:ea typeface="ＭＳ Ｐゴシック" panose="020B0600070205080204" pitchFamily="34" charset="-128"/>
              </a:rPr>
              <a:t>Do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give ACE inhibitors (benazepril,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lisinipril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ARBs (losartan), spironolactone or diuretics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388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Salt and licorice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Use salt abundantly, especially if you are salt craving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Can take more before exercise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 long as you don’t have heart problems or hypertension, probably can take as much salt as you want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Licorice root inhibits the 11b-HSD enzyme allowing more cortisol to bind to the cortisol receptor in he kidney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Might be a good way to get more mileage from your cortisol and fludrocortisone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Licorice root from Nature’s Way 450 mg twice a day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590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DHEA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Only made by adrenal (0 if adrenalectomy)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 recommend 25 mg a day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May help with energy and immune system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Too much DHEA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Oily skin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Oily hair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Acne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210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Testosterone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Half made by adrenals, half made by ovaries (regulated by the pituitary)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Most patients with BLA and prior pituitary surgery are low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Usually given by cream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2.5 mg/mL, 1 mL daily is a dose I often use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May help with energy, muscle strength, libido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Less side effects than DHEA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Extra hair growth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Acne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467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Typical Hormone Panel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82379"/>
            <a:ext cx="8229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Every 2-3 months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Renin-sitting is ok- chilled tube, spun immediately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ACTH chilled tube, spun immediately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DHEAS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Electrolytes (maybe every 6 months)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Bioavailable and total testosterone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Pituitary hormones as needed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IGF-1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Thyroid hormones (freeT4, freeT3, TSH, rT3)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Gonadal hormones as needed (Estradiol)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24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hr</a:t>
            </a:r>
            <a:r>
              <a:rPr lang="en-US" altLang="en-US" sz="2400" dirty="0">
                <a:ea typeface="ＭＳ Ｐゴシック" panose="020B0600070205080204" pitchFamily="34" charset="-128"/>
              </a:rPr>
              <a:t> UFC/17-OHS on replacement (every 6 months)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No need to measure cortisol/do imaging (unless concerned about remnant tissue)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Don’t need to/can’t measure dopamine, catecholamines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388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Can someone with adrenal insufficiency?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82379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Get a flu shot? Yes you should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Get steroid injections (back problems)? yes but minimize duration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Get oral steroids for asthma? yes but minimize duration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 steroid inhalers? Yes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 steroid creams? Yes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Get the COVID-19 vaccine? Why not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358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COVID-19 and stress-dosing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909" y="1410513"/>
            <a:ext cx="8715970" cy="4525963"/>
          </a:xfrm>
        </p:spPr>
        <p:txBody>
          <a:bodyPr/>
          <a:lstStyle/>
          <a:p>
            <a:r>
              <a:rPr lang="en-US" altLang="en-US" sz="2400" dirty="0"/>
              <a:t>Concerned about getting COVID-19- definitely not</a:t>
            </a:r>
          </a:p>
          <a:p>
            <a:r>
              <a:rPr lang="en-US" altLang="en-US" sz="2400" dirty="0"/>
              <a:t>Have COVID-19 or contact with patient with COVOD-19, but not sick (no fever, vomiting)- no stress dose</a:t>
            </a:r>
          </a:p>
          <a:p>
            <a:r>
              <a:rPr lang="en-US" altLang="en-US" sz="2400" dirty="0"/>
              <a:t>With COVID-19, shortness of breath  and sick-stress-dose and go to ER</a:t>
            </a:r>
          </a:p>
          <a:p>
            <a:r>
              <a:rPr lang="en-US" altLang="en-US" sz="2400" dirty="0"/>
              <a:t>Endocrinologist statement and AACE guidelines-</a:t>
            </a:r>
            <a:r>
              <a:rPr lang="en-US" sz="2400" dirty="0"/>
              <a:t> “sick day rules” for our known patients with primary and secondary adrenal insufficiency taking glucocorticoid replacement therapy. As it relates to COVID-19, any patient with a dry continuous cough and fever should immediately double their daily oral glucocorticoid dose and continue on this regimen until the fever has subsided. </a:t>
            </a:r>
          </a:p>
          <a:p>
            <a:r>
              <a:rPr lang="en-US" altLang="en-US" sz="2400" u="sng" dirty="0"/>
              <a:t>Some </a:t>
            </a:r>
            <a:r>
              <a:rPr lang="en-US" altLang="en-US" sz="2400" dirty="0"/>
              <a:t>that are slightly sick, but not short of breath, can stress dose and stay home.</a:t>
            </a:r>
            <a:endParaRPr lang="en-US" sz="2400" dirty="0"/>
          </a:p>
          <a:p>
            <a:r>
              <a:rPr lang="en-US" altLang="en-US" sz="2400" dirty="0"/>
              <a:t>Most of these patients should go to the hospital</a:t>
            </a:r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3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FAAF48E3-C773-AB40-B917-72B7387927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Adrenal Glands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A568056-DFD1-E448-8CDC-153759F40A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adrenal glands lie at the superior pole of each kidney.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They are composed of two distinct regions: the cortex and the medulla.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E282F1EF-A786-2C4D-9EB6-51006D49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56276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0242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COVID-19 and stress-dosing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410513"/>
            <a:ext cx="8516679" cy="4525963"/>
          </a:xfrm>
        </p:spPr>
        <p:txBody>
          <a:bodyPr/>
          <a:lstStyle/>
          <a:p>
            <a:r>
              <a:rPr lang="en-US" altLang="en-US" sz="2400" dirty="0"/>
              <a:t>Make sure you drink fluids, take in salt.</a:t>
            </a:r>
          </a:p>
          <a:p>
            <a:r>
              <a:rPr lang="en-US" altLang="en-US" sz="2400" dirty="0"/>
              <a:t>I would stress dose by doubling your hydrocortisone, not tripling as Dr. </a:t>
            </a:r>
            <a:r>
              <a:rPr lang="en-US" altLang="en-US" sz="2400" dirty="0" err="1"/>
              <a:t>Findling</a:t>
            </a:r>
            <a:r>
              <a:rPr lang="en-US" altLang="en-US" sz="2400"/>
              <a:t> recommended.</a:t>
            </a:r>
          </a:p>
          <a:p>
            <a:r>
              <a:rPr lang="en-US" altLang="en-US" sz="2400"/>
              <a:t>See my quotes in </a:t>
            </a:r>
            <a:r>
              <a:rPr lang="en-US" altLang="en-US" sz="2400">
                <a:hlinkClick r:id="rId3"/>
              </a:rPr>
              <a:t>Endocrine Today</a:t>
            </a:r>
            <a:endParaRPr lang="en-US" altLang="en-US" sz="2400"/>
          </a:p>
          <a:p>
            <a:r>
              <a:rPr lang="en-US" altLang="en-US" sz="2400"/>
              <a:t>Download Dr. Friedman’s </a:t>
            </a:r>
            <a:r>
              <a:rPr lang="en-US" altLang="en-US" sz="2400">
                <a:hlinkClick r:id="rId4"/>
              </a:rPr>
              <a:t>adrenal crisis letter </a:t>
            </a:r>
            <a:r>
              <a:rPr lang="en-US" altLang="en-US" sz="2400"/>
              <a:t>to bring to emergency rooms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64697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Adrenal insufficiency and Immune system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82379"/>
            <a:ext cx="8229600" cy="4525963"/>
          </a:xfrm>
        </p:spPr>
        <p:txBody>
          <a:bodyPr/>
          <a:lstStyle/>
          <a:p>
            <a:r>
              <a:rPr lang="en-US" altLang="en-US" dirty="0"/>
              <a:t>Patients with properly treated Addison’s disease have an impaired immune response due to a T-cell problem (those with central adrenal insufficiency and adrenalectomy are probably not in this category).</a:t>
            </a:r>
          </a:p>
          <a:p>
            <a:r>
              <a:rPr lang="en-US" dirty="0"/>
              <a:t>Adrenally insufficient patients undertreated may do slightly worse with infections such as COVID-19, but patients over-treated are likely to do much worse. </a:t>
            </a:r>
          </a:p>
          <a:p>
            <a:r>
              <a:rPr lang="en-US" dirty="0"/>
              <a:t>So Adrenally insufficient patients should </a:t>
            </a:r>
            <a:r>
              <a:rPr lang="en-US" u="sng" dirty="0"/>
              <a:t>not</a:t>
            </a:r>
            <a:r>
              <a:rPr lang="en-US" dirty="0"/>
              <a:t> stress-dose unless they are sick with COVID-19 or other infections.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592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8E928F1-FBDF-8743-9E41-4B5D4DCB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Stress Dosing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8A81383-91DE-6B45-884F-3AFF1674C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Okay for short-term, try to avoid creeping up on your dose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Vomiting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Double glucocorticoid dose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Severe stress could add an extra 5 mg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Exercise, could add an extra 2.5-5 mg of HC and .05 mg of fludrocortisone before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Some women need a a bit extra around their menses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55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262958F5-9FBC-ED43-B20B-38D70ACBE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Adrenal Crisis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7AC51887-3D8F-7445-BB1B-8ABF8E9E7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 in Patients with Primary Adrenal Insufficiency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Precipitated by Stress (emotional or physical)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Newly diagnosed vs. established patient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Stopped/ran out of  medicines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Illness (</a:t>
            </a:r>
            <a:r>
              <a:rPr lang="en-US" dirty="0"/>
              <a:t>gastrointestinal and upper respiratory tract infections)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vomiting</a:t>
            </a:r>
          </a:p>
        </p:txBody>
      </p:sp>
    </p:spTree>
    <p:extLst>
      <p:ext uri="{BB962C8B-B14F-4D97-AF65-F5344CB8AC3E}">
        <p14:creationId xmlns:p14="http://schemas.microsoft.com/office/powerpoint/2010/main" val="145630127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7129598C-09DE-6B47-971C-DC61E65B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0000"/>
                </a:solidFill>
              </a:rPr>
              <a:t>Adrenal Crisis-symptoms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93FEBF3-ADC7-CA41-9AF0-63F10DB8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35151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GI issues (nausea, vomiting, abdominal pain, diarrhea)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Fatigue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High or low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High pulse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Feel like passing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Poor circulation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9711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7129598C-09DE-6B47-971C-DC61E65B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0000"/>
                </a:solidFill>
              </a:rPr>
              <a:t>Adrenal Crisis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93FEBF3-ADC7-CA41-9AF0-63F10DB8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6824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Know when its coming on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Double dose first, if still AI, 100 mg of IM hydrocortisone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Take extra fludrocortisone/extra fluid and salt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Go to ER (bring crisis letter), but be prepared to wait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You may have to guide the ER doctor</a:t>
            </a:r>
          </a:p>
        </p:txBody>
      </p:sp>
    </p:spTree>
    <p:extLst>
      <p:ext uri="{BB962C8B-B14F-4D97-AF65-F5344CB8AC3E}">
        <p14:creationId xmlns:p14="http://schemas.microsoft.com/office/powerpoint/2010/main" val="20558242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143C1F9E-2DF3-844C-9863-3895E870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948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Steroid coverage for illnesses or surgery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6C297C71-5E11-1B41-B632-AEC435DE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5265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Moderate illness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50 mg of hydrocortisone twice a day</a:t>
            </a:r>
            <a:endParaRPr lang="en-US" altLang="en-US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Severe illnesses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100 mg of IV hydrocortisone Q 8 hours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Minor procedures without anesthesia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No extra coverage</a:t>
            </a:r>
          </a:p>
          <a:p>
            <a: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Colonoscopy: double oral HC and fludrocortisone day before and day of procedure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Moderately stressful procedures (endoscopy or arteriography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Single 100 mg IV dose of hydrocortisone prior to procedure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>
                <a:solidFill>
                  <a:schemeClr val="tx1"/>
                </a:solidFill>
              </a:rPr>
              <a:t>Major surgery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100 mg of IV hydrocortisone before anesthesia and Q 8 hours</a:t>
            </a:r>
          </a:p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Next day double your dose</a:t>
            </a:r>
          </a:p>
        </p:txBody>
      </p:sp>
    </p:spTree>
    <p:extLst>
      <p:ext uri="{BB962C8B-B14F-4D97-AF65-F5344CB8AC3E}">
        <p14:creationId xmlns:p14="http://schemas.microsoft.com/office/powerpoint/2010/main" val="35122085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AADCED5-5DCD-1E4F-99BD-5A0FE47D6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Subcutaneous Cortisol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36EFDB23-E383-7A42-9FCB-0496C19B7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Useful in patients with gastro-intestinal issues that can’t absorb hydrocortisone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Uses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solu-cortef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100 mg Act-o-vial (reconstitute in 2 mL, so its 50 mg/mL)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Solu-cortef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powder-can reconstitute in 1 mL so it is 100 mg/mL-may make it easier to calculate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Solu-cortef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500 and 1000 mg vial may be available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Dose 3-4 times a day similar to oral HC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May be able to cut down the dose slightly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 am recommending patients to try subcutaneous cortisol before pumps</a:t>
            </a:r>
          </a:p>
        </p:txBody>
      </p:sp>
    </p:spTree>
    <p:extLst>
      <p:ext uri="{BB962C8B-B14F-4D97-AF65-F5344CB8AC3E}">
        <p14:creationId xmlns:p14="http://schemas.microsoft.com/office/powerpoint/2010/main" val="638293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AADCED5-5DCD-1E4F-99BD-5A0FE47D6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Pump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36EFDB23-E383-7A42-9FCB-0496C19B7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JCEM Volume 99 Issue 5 - May 2014 Continuous Subcutaneous Hydrocortisone Infusion versus Oral Hydrocortisone Replacement for Treatment of Addison's Disease: A Randomized Clinical Trial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Marianne Øksnes, Sigridur Björnsdottir, Magnus Isaksson, Paal Methlie, Siri Carlsen, Roy M. Nilsen, Jan-Erik Broman, Kai Triebner, Olle Kämpe, Anna-Lena Hulting, Sophie Bensing, Eystein S. Husebye, and Kristian Løvås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The objective of the study was to compare the effects of continuous sc hydrocortisone infusion (CSHI) with conventional oral hydrocortisone (OHC) replacement therapy.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5352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8C8D64EC-4DA7-994B-BEA8-A2E979E8B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Pump Results</a:t>
            </a:r>
          </a:p>
        </p:txBody>
      </p:sp>
      <p:sp>
        <p:nvSpPr>
          <p:cNvPr id="76802" name="Content Placeholder 1">
            <a:extLst>
              <a:ext uri="{FF2B5EF4-FFF2-40B4-BE49-F238E27FC236}">
                <a16:creationId xmlns:a16="http://schemas.microsoft.com/office/drawing/2014/main" id="{AEBBEEF4-673A-894C-AFCD-0D0999EB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0287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significant differences between treatments in weight, waist to hip ratio, or BP were observed, although there was a tendency toward an increase in weight and body mass index (BMI) with CSHI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Morning glucose levels increased with CSHI and were significantly higher on CSHI than on OHC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 difference in sleep parameters</a:t>
            </a:r>
          </a:p>
        </p:txBody>
      </p:sp>
    </p:spTree>
    <p:extLst>
      <p:ext uri="{BB962C8B-B14F-4D97-AF65-F5344CB8AC3E}">
        <p14:creationId xmlns:p14="http://schemas.microsoft.com/office/powerpoint/2010/main" val="302512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159F23D3-CAE4-D842-910D-DD36E6D5B4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Adrenal Hormones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3A50CCFA-BB0E-1841-AC8A-8EAC658084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Glucocorticoids-Cortisol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Mineralocorticoids-Aldosterone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Androgens-DHEA(S), testosterone, androstenedione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Estrogens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Catecholamines-Epinephrine, Dopamine</a:t>
            </a:r>
          </a:p>
        </p:txBody>
      </p:sp>
    </p:spTree>
    <p:extLst>
      <p:ext uri="{BB962C8B-B14F-4D97-AF65-F5344CB8AC3E}">
        <p14:creationId xmlns:p14="http://schemas.microsoft.com/office/powerpoint/2010/main" val="219580647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830036F-6EFF-944B-A169-ABDBC56C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0"/>
            <a:ext cx="8289073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Pump Conclusions</a:t>
            </a:r>
          </a:p>
        </p:txBody>
      </p:sp>
      <p:sp>
        <p:nvSpPr>
          <p:cNvPr id="80898" name="Content Placeholder 1">
            <a:extLst>
              <a:ext uri="{FF2B5EF4-FFF2-40B4-BE49-F238E27FC236}">
                <a16:creationId xmlns:a16="http://schemas.microsoft.com/office/drawing/2014/main" id="{DA4FEA0B-FCEB-AC4F-A964-A8A10BB8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028700"/>
            <a:ext cx="7772400" cy="41148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Pumps can be used safely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High ACTH may be detrimental and is due to pause in cortisol replacement over night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Less fatigue but some weight gain with pump.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 have heard of patients getting infections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Some patients get abdominal welts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 would reserve the pump to those who failed oral HC and at least one other steroid preparations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 would recommend subcutaneous </a:t>
            </a:r>
            <a:r>
              <a:rPr lang="en-US" sz="2800" dirty="0" err="1"/>
              <a:t>solu-cortef</a:t>
            </a:r>
            <a:r>
              <a:rPr lang="en-US" altLang="en-US" sz="2800" dirty="0">
                <a:ea typeface="ＭＳ Ｐゴシック" panose="020B0600070205080204" pitchFamily="34" charset="-128"/>
              </a:rPr>
              <a:t> first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488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830036F-6EFF-944B-A169-ABDBC56C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0"/>
            <a:ext cx="8289073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Pumps</a:t>
            </a:r>
          </a:p>
        </p:txBody>
      </p:sp>
      <p:sp>
        <p:nvSpPr>
          <p:cNvPr id="80898" name="Content Placeholder 1">
            <a:extLst>
              <a:ext uri="{FF2B5EF4-FFF2-40B4-BE49-F238E27FC236}">
                <a16:creationId xmlns:a16="http://schemas.microsoft.com/office/drawing/2014/main" id="{DA4FEA0B-FCEB-AC4F-A964-A8A10BB8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864577"/>
            <a:ext cx="8795177" cy="41148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Need to use an insulin pump (Tandem,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Omnipod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</a:t>
            </a:r>
            <a:r>
              <a:rPr lang="en-US" sz="2800" dirty="0" err="1"/>
              <a:t>Medtronics</a:t>
            </a:r>
            <a:r>
              <a:rPr lang="en-US" sz="2800" dirty="0"/>
              <a:t>)</a:t>
            </a:r>
            <a:r>
              <a:rPr lang="en-US" sz="2800" dirty="0">
                <a:ea typeface="ＭＳ Ｐゴシック" panose="020B0600070205080204" pitchFamily="34" charset="-128"/>
              </a:rPr>
              <a:t>.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sz="2800" dirty="0">
                <a:ea typeface="ＭＳ Ｐゴシック" panose="020B0600070205080204" pitchFamily="34" charset="-128"/>
              </a:rPr>
              <a:t>Insurances may cover one product and each pump has pluses and minuses.</a:t>
            </a:r>
          </a:p>
          <a:p>
            <a:r>
              <a:rPr lang="en-US" sz="2800" dirty="0"/>
              <a:t>The pump reservoir carries a maximum of 3 ml or 300 units of solution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366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830036F-6EFF-944B-A169-ABDBC56C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909" y="0"/>
            <a:ext cx="8640764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Glucocorticoid Pump Reconstitution</a:t>
            </a:r>
          </a:p>
        </p:txBody>
      </p:sp>
      <p:sp>
        <p:nvSpPr>
          <p:cNvPr id="80898" name="Content Placeholder 1">
            <a:extLst>
              <a:ext uri="{FF2B5EF4-FFF2-40B4-BE49-F238E27FC236}">
                <a16:creationId xmlns:a16="http://schemas.microsoft.com/office/drawing/2014/main" id="{DA4FEA0B-FCEB-AC4F-A964-A8A10BB8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864577"/>
            <a:ext cx="8795177" cy="41148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If you use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solu-cortef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powder, reconstitute 100 mg in 1 mL of saline or sterile water, so it is 100 mg/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mL.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If you use a 100 mg Act-O-vial, reconstitute in 1 mL saline or sterile water, so it is 100 mg/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mL.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If you use a 250 mg Act-O-vial, reconstitute in 2.5 mL saline or sterile water, so it is 100 mg/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mL.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Some places refer to a 1:1 ratio, that is in units and refers to 100mg=100 units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511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830036F-6EFF-944B-A169-ABDBC56C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Typical Pump Dosing</a:t>
            </a:r>
          </a:p>
        </p:txBody>
      </p:sp>
      <p:sp>
        <p:nvSpPr>
          <p:cNvPr id="80898" name="Content Placeholder 1">
            <a:extLst>
              <a:ext uri="{FF2B5EF4-FFF2-40B4-BE49-F238E27FC236}">
                <a16:creationId xmlns:a16="http://schemas.microsoft.com/office/drawing/2014/main" id="{DA4FEA0B-FCEB-AC4F-A964-A8A10BB8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028700"/>
            <a:ext cx="9144000" cy="4114800"/>
          </a:xfrm>
        </p:spPr>
        <p:txBody>
          <a:bodyPr/>
          <a:lstStyle/>
          <a:p>
            <a:r>
              <a:rPr lang="en-US" sz="3000" dirty="0"/>
              <a:t>Typical dose is around 25 mg/d, but this varies. Discuss with your endocrinologist.</a:t>
            </a:r>
          </a:p>
          <a:p>
            <a:r>
              <a:rPr lang="en-US" sz="3000" dirty="0"/>
              <a:t>Patients on inadequate doses of fludrocortisone as determined by a high renin may need higher doses, so fludrocortisone should be optimized (slide 31)</a:t>
            </a:r>
          </a:p>
          <a:p>
            <a:r>
              <a:rPr lang="en-US" sz="3000" dirty="0"/>
              <a:t>Patients should start at higher and can be tapered down depending on symptoms and </a:t>
            </a:r>
            <a:r>
              <a:rPr lang="en-US" altLang="en-US" sz="2800" dirty="0">
                <a:ea typeface="ＭＳ Ｐゴシック" panose="020B0600070205080204" pitchFamily="34" charset="-128"/>
              </a:rPr>
              <a:t>UFC/17OHS urine levels and at times,  salivary cortisol day curves (</a:t>
            </a:r>
            <a:r>
              <a:rPr lang="en-US" altLang="en-US" sz="2800">
                <a:ea typeface="ＭＳ Ｐゴシック" panose="020B0600070205080204" pitchFamily="34" charset="-128"/>
              </a:rPr>
              <a:t>slide 32)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sz="3000" dirty="0"/>
              <a:t>The </a:t>
            </a:r>
            <a:r>
              <a:rPr lang="en-US" sz="3000" dirty="0" err="1"/>
              <a:t>solu-cortef</a:t>
            </a:r>
            <a:r>
              <a:rPr lang="en-US" sz="3000" dirty="0"/>
              <a:t> needs to be at a concentration of 100 mg/</a:t>
            </a:r>
            <a:r>
              <a:rPr lang="en-US" sz="3000" dirty="0" err="1"/>
              <a:t>mL.</a:t>
            </a: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051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830036F-6EFF-944B-A169-ABDBC56C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Sample Pump Dosing</a:t>
            </a:r>
          </a:p>
        </p:txBody>
      </p:sp>
      <p:sp>
        <p:nvSpPr>
          <p:cNvPr id="80898" name="Content Placeholder 1">
            <a:extLst>
              <a:ext uri="{FF2B5EF4-FFF2-40B4-BE49-F238E27FC236}">
                <a16:creationId xmlns:a16="http://schemas.microsoft.com/office/drawing/2014/main" id="{DA4FEA0B-FCEB-AC4F-A964-A8A10BB89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028700"/>
            <a:ext cx="9144000" cy="4114800"/>
          </a:xfrm>
        </p:spPr>
        <p:txBody>
          <a:bodyPr/>
          <a:lstStyle/>
          <a:p>
            <a:r>
              <a:rPr lang="en-US" sz="3000" dirty="0"/>
              <a:t>8:00 am to 10:00 am, 1.8 mL/h</a:t>
            </a:r>
          </a:p>
          <a:p>
            <a:r>
              <a:rPr lang="en-US" sz="3000" dirty="0"/>
              <a:t>10:00 am-2:00 pm, 1.2 mL/h</a:t>
            </a:r>
          </a:p>
          <a:p>
            <a:r>
              <a:rPr lang="en-US" sz="3000" dirty="0"/>
              <a:t>2:00–8:00 pm, 0.5 mL/h</a:t>
            </a:r>
          </a:p>
          <a:p>
            <a:r>
              <a:rPr lang="en-US" sz="3000" dirty="0"/>
              <a:t>8:00 pm to 4:00 am, 0.25 mL/h</a:t>
            </a:r>
          </a:p>
          <a:p>
            <a:r>
              <a:rPr lang="en-US" sz="3000" dirty="0"/>
              <a:t>4:00–8:00 am, 2.5 mL/h. </a:t>
            </a:r>
          </a:p>
        </p:txBody>
      </p:sp>
    </p:spTree>
    <p:extLst>
      <p:ext uri="{BB962C8B-B14F-4D97-AF65-F5344CB8AC3E}">
        <p14:creationId xmlns:p14="http://schemas.microsoft.com/office/powerpoint/2010/main" val="1718786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B983FE80-B3C6-6B4E-9274-04001600E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448836"/>
            <a:ext cx="5829300" cy="8572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Thanks for joining us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22BBD58E-91D1-E345-9F66-7E1261220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7775" y="1771650"/>
            <a:ext cx="5829300" cy="308610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Goudy Old Style" charset="0"/>
              </a:rPr>
              <a:t>Questions? </a:t>
            </a:r>
            <a:r>
              <a:rPr lang="en-US" altLang="en-US" sz="2800" b="1" i="1" dirty="0"/>
              <a:t>Please use the chat button</a:t>
            </a:r>
          </a:p>
          <a:p>
            <a:pPr eaLnBrk="1" hangingPunct="1"/>
            <a:r>
              <a:rPr lang="en-US" altLang="en-US" sz="2800" b="1" i="1" dirty="0"/>
              <a:t>Thank you for sharing your time tonight!</a:t>
            </a:r>
          </a:p>
          <a:p>
            <a:pPr eaLnBrk="1" hangingPunct="1"/>
            <a:r>
              <a:rPr lang="en-US" altLang="en-US" sz="2800" dirty="0"/>
              <a:t>If you have any more questions after tonight or want an appointment, please email: </a:t>
            </a:r>
            <a:r>
              <a:rPr lang="en-US" altLang="en-US" sz="2800" dirty="0" err="1"/>
              <a:t>mail@goodhormonehealth.com</a:t>
            </a:r>
            <a:endParaRPr lang="en-US" altLang="en-US" sz="2800" dirty="0"/>
          </a:p>
          <a:p>
            <a:r>
              <a:rPr lang="en-US" altLang="en-US" sz="2800" dirty="0" err="1"/>
              <a:t>www.goodhormonehealth.com</a:t>
            </a:r>
            <a:r>
              <a:rPr lang="en-US" altLang="en-US" sz="2800" dirty="0"/>
              <a:t> </a:t>
            </a:r>
          </a:p>
          <a:p>
            <a:r>
              <a:rPr lang="en-US" altLang="ja-JP" sz="28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Webinar will be posted in a few days</a:t>
            </a:r>
          </a:p>
        </p:txBody>
      </p:sp>
    </p:spTree>
    <p:extLst>
      <p:ext uri="{BB962C8B-B14F-4D97-AF65-F5344CB8AC3E}">
        <p14:creationId xmlns:p14="http://schemas.microsoft.com/office/powerpoint/2010/main" val="30098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E4B43207-D03B-AA4C-AB66-B5E8F7AD9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Cortisol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ABAD5505-2B33-5C49-9C66-D532ABFBE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Daily secretion 10-15 mg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Circadian cycle (highest at 8 am)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Has three forms: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Free (5%), physiologically active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bound to CBG/albumin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Cortisol metabolites</a:t>
            </a:r>
          </a:p>
        </p:txBody>
      </p:sp>
    </p:spTree>
    <p:extLst>
      <p:ext uri="{BB962C8B-B14F-4D97-AF65-F5344CB8AC3E}">
        <p14:creationId xmlns:p14="http://schemas.microsoft.com/office/powerpoint/2010/main" val="130233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71B4D49A-2BB5-D54A-88E0-A7D700A41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Cortisol (glucocorticoid): Brain-Hypothalamic-Pituitary-Adrenal Axis</a:t>
            </a:r>
          </a:p>
        </p:txBody>
      </p:sp>
      <p:pic>
        <p:nvPicPr>
          <p:cNvPr id="8194" name="Picture 3">
            <a:extLst>
              <a:ext uri="{FF2B5EF4-FFF2-40B4-BE49-F238E27FC236}">
                <a16:creationId xmlns:a16="http://schemas.microsoft.com/office/drawing/2014/main" id="{ED8C28DE-4174-9645-A00D-EFCB1BD6AF6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1881188"/>
            <a:ext cx="6151562" cy="4443412"/>
          </a:xfrm>
        </p:spPr>
      </p:pic>
    </p:spTree>
    <p:extLst>
      <p:ext uri="{BB962C8B-B14F-4D97-AF65-F5344CB8AC3E}">
        <p14:creationId xmlns:p14="http://schemas.microsoft.com/office/powerpoint/2010/main" val="299755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80A3F57-E845-5244-9236-D0474842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52" y="341318"/>
            <a:ext cx="8317984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Helvetica" pitchFamily="2" charset="0"/>
              </a:rPr>
              <a:t>Renin-Angiotensin-Aldosterone (Mineralocorticoid) Axis</a:t>
            </a:r>
          </a:p>
          <a:p>
            <a:endParaRPr lang="en-US" altLang="en-US" b="1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US" altLang="en-US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B37AC0B2-3F00-B74C-9FC0-5F021DAB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1717675"/>
            <a:ext cx="2833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Angiotensinogen (452 A.A.)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3EE56D81-AD6D-2D44-8346-16CA9EDA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1743075"/>
            <a:ext cx="620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Liver</a:t>
            </a: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BFB88375-3AA1-8C42-8161-47D011AA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2162175"/>
            <a:ext cx="1016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  <a:latin typeface="Helvetica" pitchFamily="2" charset="0"/>
              </a:rPr>
              <a:t>Prorenin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3DC77185-9E18-B444-84AA-4D0C8B60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174875"/>
            <a:ext cx="746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  <a:latin typeface="Helvetica" pitchFamily="2" charset="0"/>
              </a:rPr>
              <a:t>Renin</a:t>
            </a: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A011FB54-34D9-6E4A-B38B-4497BE07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2162175"/>
            <a:ext cx="80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Kidney</a:t>
            </a:r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77C70DDF-91D9-E14C-B006-5D63FDBC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2746375"/>
            <a:ext cx="2347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Angiotensin I (10 A.A.)</a:t>
            </a:r>
          </a:p>
        </p:txBody>
      </p:sp>
      <p:sp>
        <p:nvSpPr>
          <p:cNvPr id="9225" name="Rectangle 10">
            <a:extLst>
              <a:ext uri="{FF2B5EF4-FFF2-40B4-BE49-F238E27FC236}">
                <a16:creationId xmlns:a16="http://schemas.microsoft.com/office/drawing/2014/main" id="{CE7CE0C6-68BF-2748-9B8F-8BDD9929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3825875"/>
            <a:ext cx="2292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Angiotensin II (8 A.A.)</a:t>
            </a:r>
          </a:p>
        </p:txBody>
      </p:sp>
      <p:sp>
        <p:nvSpPr>
          <p:cNvPr id="9226" name="Rectangle 11">
            <a:extLst>
              <a:ext uri="{FF2B5EF4-FFF2-40B4-BE49-F238E27FC236}">
                <a16:creationId xmlns:a16="http://schemas.microsoft.com/office/drawing/2014/main" id="{7EB88F6F-C476-0041-8F83-4EDF937C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4384675"/>
            <a:ext cx="2393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Angiotensin II receptor</a:t>
            </a:r>
          </a:p>
        </p:txBody>
      </p:sp>
      <p:sp>
        <p:nvSpPr>
          <p:cNvPr id="9227" name="Rectangle 12">
            <a:extLst>
              <a:ext uri="{FF2B5EF4-FFF2-40B4-BE49-F238E27FC236}">
                <a16:creationId xmlns:a16="http://schemas.microsoft.com/office/drawing/2014/main" id="{75AE2465-AB1D-A741-A832-2CFC6D2F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5006975"/>
            <a:ext cx="1366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Aldosterone</a:t>
            </a:r>
          </a:p>
        </p:txBody>
      </p:sp>
      <p:sp>
        <p:nvSpPr>
          <p:cNvPr id="9228" name="Freeform 13">
            <a:extLst>
              <a:ext uri="{FF2B5EF4-FFF2-40B4-BE49-F238E27FC236}">
                <a16:creationId xmlns:a16="http://schemas.microsoft.com/office/drawing/2014/main" id="{C24834BB-B791-E744-8FFA-5F0F82121F96}"/>
              </a:ext>
            </a:extLst>
          </p:cNvPr>
          <p:cNvSpPr>
            <a:spLocks/>
          </p:cNvSpPr>
          <p:nvPr/>
        </p:nvSpPr>
        <p:spPr bwMode="auto">
          <a:xfrm>
            <a:off x="4889500" y="4864100"/>
            <a:ext cx="90488" cy="166688"/>
          </a:xfrm>
          <a:custGeom>
            <a:avLst/>
            <a:gdLst>
              <a:gd name="T0" fmla="*/ 2147483647 w 57"/>
              <a:gd name="T1" fmla="*/ 2147483647 h 105"/>
              <a:gd name="T2" fmla="*/ 0 w 57"/>
              <a:gd name="T3" fmla="*/ 0 h 105"/>
              <a:gd name="T4" fmla="*/ 2147483647 w 57"/>
              <a:gd name="T5" fmla="*/ 0 h 105"/>
              <a:gd name="T6" fmla="*/ 2147483647 w 57"/>
              <a:gd name="T7" fmla="*/ 0 h 105"/>
              <a:gd name="T8" fmla="*/ 2147483647 w 57"/>
              <a:gd name="T9" fmla="*/ 2147483647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05"/>
              <a:gd name="T17" fmla="*/ 57 w 57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05">
                <a:moveTo>
                  <a:pt x="28" y="104"/>
                </a:moveTo>
                <a:lnTo>
                  <a:pt x="0" y="0"/>
                </a:lnTo>
                <a:lnTo>
                  <a:pt x="28" y="0"/>
                </a:lnTo>
                <a:lnTo>
                  <a:pt x="56" y="0"/>
                </a:lnTo>
                <a:lnTo>
                  <a:pt x="28" y="104"/>
                </a:lnTo>
              </a:path>
            </a:pathLst>
          </a:custGeom>
          <a:solidFill>
            <a:schemeClr val="bg2"/>
          </a:solidFill>
          <a:ln w="25400" cap="rnd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229" name="Line 14">
            <a:extLst>
              <a:ext uri="{FF2B5EF4-FFF2-40B4-BE49-F238E27FC236}">
                <a16:creationId xmlns:a16="http://schemas.microsoft.com/office/drawing/2014/main" id="{0571A87F-DC9F-D346-B6B5-BC3F6B4B9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300" y="4699000"/>
            <a:ext cx="0" cy="171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Freeform 15">
            <a:extLst>
              <a:ext uri="{FF2B5EF4-FFF2-40B4-BE49-F238E27FC236}">
                <a16:creationId xmlns:a16="http://schemas.microsoft.com/office/drawing/2014/main" id="{ABA8A3C0-0AC6-BF42-92D6-EB8D59064B9A}"/>
              </a:ext>
            </a:extLst>
          </p:cNvPr>
          <p:cNvSpPr>
            <a:spLocks/>
          </p:cNvSpPr>
          <p:nvPr/>
        </p:nvSpPr>
        <p:spPr bwMode="auto">
          <a:xfrm>
            <a:off x="4902200" y="4210050"/>
            <a:ext cx="90488" cy="179388"/>
          </a:xfrm>
          <a:custGeom>
            <a:avLst/>
            <a:gdLst>
              <a:gd name="T0" fmla="*/ 2147483647 w 57"/>
              <a:gd name="T1" fmla="*/ 2147483647 h 113"/>
              <a:gd name="T2" fmla="*/ 0 w 57"/>
              <a:gd name="T3" fmla="*/ 0 h 113"/>
              <a:gd name="T4" fmla="*/ 2147483647 w 57"/>
              <a:gd name="T5" fmla="*/ 0 h 113"/>
              <a:gd name="T6" fmla="*/ 2147483647 w 57"/>
              <a:gd name="T7" fmla="*/ 0 h 113"/>
              <a:gd name="T8" fmla="*/ 2147483647 w 5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13"/>
              <a:gd name="T17" fmla="*/ 57 w 5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13">
                <a:moveTo>
                  <a:pt x="28" y="112"/>
                </a:moveTo>
                <a:lnTo>
                  <a:pt x="0" y="0"/>
                </a:lnTo>
                <a:lnTo>
                  <a:pt x="28" y="0"/>
                </a:lnTo>
                <a:lnTo>
                  <a:pt x="56" y="0"/>
                </a:lnTo>
                <a:lnTo>
                  <a:pt x="28" y="112"/>
                </a:lnTo>
              </a:path>
            </a:pathLst>
          </a:custGeom>
          <a:solidFill>
            <a:schemeClr val="bg2"/>
          </a:solidFill>
          <a:ln w="25400" cap="rnd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231" name="Line 16">
            <a:extLst>
              <a:ext uri="{FF2B5EF4-FFF2-40B4-BE49-F238E27FC236}">
                <a16:creationId xmlns:a16="http://schemas.microsoft.com/office/drawing/2014/main" id="{7C21ACCB-0365-DC44-A232-1E4D05A14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057650"/>
            <a:ext cx="0" cy="1587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Rectangle 17">
            <a:extLst>
              <a:ext uri="{FF2B5EF4-FFF2-40B4-BE49-F238E27FC236}">
                <a16:creationId xmlns:a16="http://schemas.microsoft.com/office/drawing/2014/main" id="{773FB571-9A4A-4D49-A5FF-756B4B607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3165475"/>
            <a:ext cx="1422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Angiotensin-</a:t>
            </a:r>
          </a:p>
          <a:p>
            <a:endParaRPr lang="en-US" altLang="en-US" sz="1600" b="1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233" name="Rectangle 18">
            <a:extLst>
              <a:ext uri="{FF2B5EF4-FFF2-40B4-BE49-F238E27FC236}">
                <a16:creationId xmlns:a16="http://schemas.microsoft.com/office/drawing/2014/main" id="{97F8E832-8D77-1446-9F4A-13770562B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3330575"/>
            <a:ext cx="20208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  <a:latin typeface="Helvetica" pitchFamily="2" charset="0"/>
              </a:rPr>
              <a:t>converting enzyme</a:t>
            </a:r>
          </a:p>
        </p:txBody>
      </p:sp>
      <p:sp>
        <p:nvSpPr>
          <p:cNvPr id="9234" name="Freeform 19">
            <a:extLst>
              <a:ext uri="{FF2B5EF4-FFF2-40B4-BE49-F238E27FC236}">
                <a16:creationId xmlns:a16="http://schemas.microsoft.com/office/drawing/2014/main" id="{014926FF-BB87-974E-978E-8E2E43BDAC88}"/>
              </a:ext>
            </a:extLst>
          </p:cNvPr>
          <p:cNvSpPr>
            <a:spLocks/>
          </p:cNvSpPr>
          <p:nvPr/>
        </p:nvSpPr>
        <p:spPr bwMode="auto">
          <a:xfrm>
            <a:off x="5372100" y="3321050"/>
            <a:ext cx="90488" cy="179388"/>
          </a:xfrm>
          <a:custGeom>
            <a:avLst/>
            <a:gdLst>
              <a:gd name="T0" fmla="*/ 2147483647 w 57"/>
              <a:gd name="T1" fmla="*/ 2147483647 h 113"/>
              <a:gd name="T2" fmla="*/ 0 w 57"/>
              <a:gd name="T3" fmla="*/ 0 h 113"/>
              <a:gd name="T4" fmla="*/ 2147483647 w 57"/>
              <a:gd name="T5" fmla="*/ 0 h 113"/>
              <a:gd name="T6" fmla="*/ 2147483647 w 57"/>
              <a:gd name="T7" fmla="*/ 0 h 113"/>
              <a:gd name="T8" fmla="*/ 2147483647 w 5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13"/>
              <a:gd name="T17" fmla="*/ 57 w 5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13">
                <a:moveTo>
                  <a:pt x="28" y="112"/>
                </a:moveTo>
                <a:lnTo>
                  <a:pt x="0" y="0"/>
                </a:lnTo>
                <a:lnTo>
                  <a:pt x="28" y="0"/>
                </a:lnTo>
                <a:lnTo>
                  <a:pt x="56" y="0"/>
                </a:lnTo>
                <a:lnTo>
                  <a:pt x="28" y="112"/>
                </a:lnTo>
              </a:path>
            </a:pathLst>
          </a:custGeom>
          <a:solidFill>
            <a:srgbClr val="FFFF00"/>
          </a:solidFill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20">
            <a:extLst>
              <a:ext uri="{FF2B5EF4-FFF2-40B4-BE49-F238E27FC236}">
                <a16:creationId xmlns:a16="http://schemas.microsoft.com/office/drawing/2014/main" id="{81064480-CB11-F448-A894-64A8C29E1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6550" y="3092450"/>
            <a:ext cx="0" cy="2349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236" name="Rectangle 21">
            <a:extLst>
              <a:ext uri="{FF2B5EF4-FFF2-40B4-BE49-F238E27FC236}">
                <a16:creationId xmlns:a16="http://schemas.microsoft.com/office/drawing/2014/main" id="{3665914A-1595-1A41-8DA8-FB1317A5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5019675"/>
            <a:ext cx="8810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Adrenal</a:t>
            </a:r>
          </a:p>
        </p:txBody>
      </p:sp>
      <p:sp>
        <p:nvSpPr>
          <p:cNvPr id="9237" name="Freeform 22">
            <a:extLst>
              <a:ext uri="{FF2B5EF4-FFF2-40B4-BE49-F238E27FC236}">
                <a16:creationId xmlns:a16="http://schemas.microsoft.com/office/drawing/2014/main" id="{128D7FF2-B2A7-D145-98D1-9F51D6D1EE58}"/>
              </a:ext>
            </a:extLst>
          </p:cNvPr>
          <p:cNvSpPr>
            <a:spLocks/>
          </p:cNvSpPr>
          <p:nvPr/>
        </p:nvSpPr>
        <p:spPr bwMode="auto">
          <a:xfrm>
            <a:off x="5181600" y="2362200"/>
            <a:ext cx="90488" cy="179388"/>
          </a:xfrm>
          <a:custGeom>
            <a:avLst/>
            <a:gdLst>
              <a:gd name="T0" fmla="*/ 2147483647 w 57"/>
              <a:gd name="T1" fmla="*/ 2147483647 h 113"/>
              <a:gd name="T2" fmla="*/ 0 w 57"/>
              <a:gd name="T3" fmla="*/ 0 h 113"/>
              <a:gd name="T4" fmla="*/ 2147483647 w 57"/>
              <a:gd name="T5" fmla="*/ 0 h 113"/>
              <a:gd name="T6" fmla="*/ 2147483647 w 57"/>
              <a:gd name="T7" fmla="*/ 0 h 113"/>
              <a:gd name="T8" fmla="*/ 2147483647 w 5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13"/>
              <a:gd name="T17" fmla="*/ 57 w 5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13">
                <a:moveTo>
                  <a:pt x="28" y="112"/>
                </a:moveTo>
                <a:lnTo>
                  <a:pt x="0" y="0"/>
                </a:lnTo>
                <a:lnTo>
                  <a:pt x="28" y="0"/>
                </a:lnTo>
                <a:lnTo>
                  <a:pt x="56" y="0"/>
                </a:lnTo>
                <a:lnTo>
                  <a:pt x="28" y="112"/>
                </a:lnTo>
              </a:path>
            </a:pathLst>
          </a:custGeom>
          <a:solidFill>
            <a:srgbClr val="FFFF00"/>
          </a:solidFill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23">
            <a:extLst>
              <a:ext uri="{FF2B5EF4-FFF2-40B4-BE49-F238E27FC236}">
                <a16:creationId xmlns:a16="http://schemas.microsoft.com/office/drawing/2014/main" id="{198BBCCC-47AF-424C-A0F4-A30FEF856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2057400"/>
            <a:ext cx="6350" cy="311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9239" name="Group 1056">
            <a:extLst>
              <a:ext uri="{FF2B5EF4-FFF2-40B4-BE49-F238E27FC236}">
                <a16:creationId xmlns:a16="http://schemas.microsoft.com/office/drawing/2014/main" id="{332BD87F-5176-864B-B3EA-3E471233C19D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2260600"/>
            <a:ext cx="331787" cy="77788"/>
            <a:chOff x="2496" y="1424"/>
            <a:chExt cx="209" cy="49"/>
          </a:xfrm>
        </p:grpSpPr>
        <p:sp>
          <p:nvSpPr>
            <p:cNvPr id="9245" name="Freeform 24">
              <a:extLst>
                <a:ext uri="{FF2B5EF4-FFF2-40B4-BE49-F238E27FC236}">
                  <a16:creationId xmlns:a16="http://schemas.microsoft.com/office/drawing/2014/main" id="{2CD8CA75-DC59-D94D-A203-109548D8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424"/>
              <a:ext cx="105" cy="49"/>
            </a:xfrm>
            <a:custGeom>
              <a:avLst/>
              <a:gdLst>
                <a:gd name="T0" fmla="*/ 104 w 105"/>
                <a:gd name="T1" fmla="*/ 27 h 49"/>
                <a:gd name="T2" fmla="*/ 0 w 105"/>
                <a:gd name="T3" fmla="*/ 48 h 49"/>
                <a:gd name="T4" fmla="*/ 0 w 105"/>
                <a:gd name="T5" fmla="*/ 27 h 49"/>
                <a:gd name="T6" fmla="*/ 0 w 105"/>
                <a:gd name="T7" fmla="*/ 0 h 49"/>
                <a:gd name="T8" fmla="*/ 104 w 105"/>
                <a:gd name="T9" fmla="*/ 2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49"/>
                <a:gd name="T17" fmla="*/ 105 w 10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49">
                  <a:moveTo>
                    <a:pt x="104" y="27"/>
                  </a:moveTo>
                  <a:lnTo>
                    <a:pt x="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4" y="27"/>
                  </a:lnTo>
                </a:path>
              </a:pathLst>
            </a:custGeom>
            <a:solidFill>
              <a:schemeClr val="bg2"/>
            </a:solidFill>
            <a:ln w="254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246" name="Line 25">
              <a:extLst>
                <a:ext uri="{FF2B5EF4-FFF2-40B4-BE49-F238E27FC236}">
                  <a16:creationId xmlns:a16="http://schemas.microsoft.com/office/drawing/2014/main" id="{D9F9C34A-8190-984D-B416-D2560BF72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452"/>
              <a:ext cx="108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240" name="Rectangle 26">
            <a:extLst>
              <a:ext uri="{FF2B5EF4-FFF2-40B4-BE49-F238E27FC236}">
                <a16:creationId xmlns:a16="http://schemas.microsoft.com/office/drawing/2014/main" id="{0569924E-75C8-2C41-8808-0DD6EBA91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3178175"/>
            <a:ext cx="6889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Lung,</a:t>
            </a:r>
          </a:p>
          <a:p>
            <a:endParaRPr lang="en-US" alt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241" name="Rectangle 27">
            <a:extLst>
              <a:ext uri="{FF2B5EF4-FFF2-40B4-BE49-F238E27FC236}">
                <a16:creationId xmlns:a16="http://schemas.microsoft.com/office/drawing/2014/main" id="{78E1CC62-BE42-ED42-A509-5FD0C371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3343275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Plasma</a:t>
            </a:r>
          </a:p>
        </p:txBody>
      </p:sp>
      <p:sp>
        <p:nvSpPr>
          <p:cNvPr id="9242" name="Rectangle 28">
            <a:extLst>
              <a:ext uri="{FF2B5EF4-FFF2-40B4-BE49-F238E27FC236}">
                <a16:creationId xmlns:a16="http://schemas.microsoft.com/office/drawing/2014/main" id="{7F14CD5C-EC8F-4742-9071-FAEA436A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359275"/>
            <a:ext cx="9382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Adrenal,</a:t>
            </a:r>
          </a:p>
          <a:p>
            <a:endParaRPr lang="en-US" alt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243" name="Rectangle 29">
            <a:extLst>
              <a:ext uri="{FF2B5EF4-FFF2-40B4-BE49-F238E27FC236}">
                <a16:creationId xmlns:a16="http://schemas.microsoft.com/office/drawing/2014/main" id="{2ED2C149-0D17-9B4D-A8F8-AFC00909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524375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Vascular</a:t>
            </a:r>
          </a:p>
        </p:txBody>
      </p:sp>
      <p:sp>
        <p:nvSpPr>
          <p:cNvPr id="9244" name="Rectangle 30">
            <a:extLst>
              <a:ext uri="{FF2B5EF4-FFF2-40B4-BE49-F238E27FC236}">
                <a16:creationId xmlns:a16="http://schemas.microsoft.com/office/drawing/2014/main" id="{08175CF4-C548-1B43-B8F7-D9CADE5F7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1412875"/>
            <a:ext cx="574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tx1"/>
                </a:solidFill>
                <a:latin typeface="Helvetica" pitchFamily="2" charset="0"/>
              </a:rPr>
              <a:t>Site</a:t>
            </a:r>
            <a:endParaRPr lang="en-US" altLang="en-US" sz="1600" u="sng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8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59F66E9-7B0E-F349-AF58-73BFA4664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Daily ACTH/Cortisol Trends </a:t>
            </a:r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D8DDEA94-C427-5045-9FBF-4B7FFBFDBED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7"/>
          <a:stretch>
            <a:fillRect/>
          </a:stretch>
        </p:blipFill>
        <p:spPr>
          <a:xfrm>
            <a:off x="2438400" y="1524000"/>
            <a:ext cx="4141788" cy="5029200"/>
          </a:xfrm>
        </p:spPr>
      </p:pic>
    </p:spTree>
    <p:extLst>
      <p:ext uri="{BB962C8B-B14F-4D97-AF65-F5344CB8AC3E}">
        <p14:creationId xmlns:p14="http://schemas.microsoft.com/office/powerpoint/2010/main" val="4104739526"/>
      </p:ext>
    </p:extLst>
  </p:cSld>
  <p:clrMapOvr>
    <a:masterClrMapping/>
  </p:clrMapOvr>
</p:sld>
</file>

<file path=ppt/theme/theme1.xml><?xml version="1.0" encoding="utf-8"?>
<a:theme xmlns:a="http://schemas.openxmlformats.org/drawingml/2006/main" name="Dr.Da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Dr.Dae.thmx</Template>
  <TotalTime>10321</TotalTime>
  <Words>3484</Words>
  <Application>Microsoft Macintosh PowerPoint</Application>
  <PresentationFormat>On-screen Show (4:3)</PresentationFormat>
  <Paragraphs>423</Paragraphs>
  <Slides>55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Ｐゴシック</vt:lpstr>
      <vt:lpstr>ヒラギノ角ゴ Pro W3</vt:lpstr>
      <vt:lpstr>Arial</vt:lpstr>
      <vt:lpstr>Calibri</vt:lpstr>
      <vt:lpstr>Goudy Old Style</vt:lpstr>
      <vt:lpstr>Helvetica</vt:lpstr>
      <vt:lpstr>Times New Roman</vt:lpstr>
      <vt:lpstr>Dr.Dae</vt:lpstr>
      <vt:lpstr>PowerPoint Presentation</vt:lpstr>
      <vt:lpstr>Thanks to Melissa</vt:lpstr>
      <vt:lpstr>What we will discuss tonight</vt:lpstr>
      <vt:lpstr>Adrenal Glands</vt:lpstr>
      <vt:lpstr>Adrenal Hormones</vt:lpstr>
      <vt:lpstr>Cortisol </vt:lpstr>
      <vt:lpstr>Cortisol (glucocorticoid): Brain-Hypothalamic-Pituitary-Adrenal Axis</vt:lpstr>
      <vt:lpstr>PowerPoint Presentation</vt:lpstr>
      <vt:lpstr>Daily ACTH/Cortisol Trends </vt:lpstr>
      <vt:lpstr>Different Types of Glucocorticoid Insufficiency</vt:lpstr>
      <vt:lpstr>Symptoms of Glucocorticoid Insufficiency</vt:lpstr>
      <vt:lpstr>PowerPoint Presentation</vt:lpstr>
      <vt:lpstr>Laboratory Findings of Primary Adrenal Insufficiency</vt:lpstr>
      <vt:lpstr>Treatment for Cushing’s Disease</vt:lpstr>
      <vt:lpstr>Medical Treatment for Cushing’s Disease</vt:lpstr>
      <vt:lpstr>Who should get a BLA?</vt:lpstr>
      <vt:lpstr>Pluses and Minuses of BLA</vt:lpstr>
      <vt:lpstr>Adrenal Remnant Formation</vt:lpstr>
      <vt:lpstr>Adrenal Remnant Formation</vt:lpstr>
      <vt:lpstr>BLA Surgery and Hospitalization</vt:lpstr>
      <vt:lpstr>Postop BLA Monitoring</vt:lpstr>
      <vt:lpstr>Adrenal Insufficiency Treatment</vt:lpstr>
      <vt:lpstr>Quality of Life</vt:lpstr>
      <vt:lpstr>Daily cortisol production rate in man</vt:lpstr>
      <vt:lpstr>Physiological Equivalents of Glucocorticoids</vt:lpstr>
      <vt:lpstr>Types of Glucocorticoids</vt:lpstr>
      <vt:lpstr>Glucocorticoid Replacement</vt:lpstr>
      <vt:lpstr>Glucocorticoids are Needed for Sleep </vt:lpstr>
      <vt:lpstr>Glucocorticoid Replacement (2)</vt:lpstr>
      <vt:lpstr>Glucocorticoid Replacement (3)</vt:lpstr>
      <vt:lpstr>Maintenance Therapy for Primary Adrenal Insufficiency </vt:lpstr>
      <vt:lpstr>Monitoring glucocorticoid replacement</vt:lpstr>
      <vt:lpstr>Monitoring mineralocorticoid replacement in primary adrenal insufficiency</vt:lpstr>
      <vt:lpstr>Salt and licorice</vt:lpstr>
      <vt:lpstr>DHEA</vt:lpstr>
      <vt:lpstr>Testosterone</vt:lpstr>
      <vt:lpstr>Typical Hormone Panel</vt:lpstr>
      <vt:lpstr>Can someone with adrenal insufficiency?</vt:lpstr>
      <vt:lpstr>COVID-19 and stress-dosing</vt:lpstr>
      <vt:lpstr>COVID-19 and stress-dosing</vt:lpstr>
      <vt:lpstr>Adrenal insufficiency and Immune system</vt:lpstr>
      <vt:lpstr>Stress Dosing</vt:lpstr>
      <vt:lpstr>Adrenal Crisis</vt:lpstr>
      <vt:lpstr>PowerPoint Presentation</vt:lpstr>
      <vt:lpstr>PowerPoint Presentation</vt:lpstr>
      <vt:lpstr>PowerPoint Presentation</vt:lpstr>
      <vt:lpstr>Subcutaneous Cortisol</vt:lpstr>
      <vt:lpstr>Glucocorticoid Pump</vt:lpstr>
      <vt:lpstr>Glucocorticoid Pump Results</vt:lpstr>
      <vt:lpstr>Glucocorticoid Pump Conclusions</vt:lpstr>
      <vt:lpstr>Glucocorticoid Pumps</vt:lpstr>
      <vt:lpstr>Glucocorticoid Pump Reconstitution</vt:lpstr>
      <vt:lpstr>Typical Pump Dosing</vt:lpstr>
      <vt:lpstr>Sample Pump Dosing</vt:lpstr>
      <vt:lpstr>Thanks for joining us</vt:lpstr>
    </vt:vector>
  </TitlesOfParts>
  <Company>healthydaes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Daemon Jones</dc:creator>
  <cp:lastModifiedBy>Theodore Friedman</cp:lastModifiedBy>
  <cp:revision>173</cp:revision>
  <dcterms:created xsi:type="dcterms:W3CDTF">2009-10-15T18:55:35Z</dcterms:created>
  <dcterms:modified xsi:type="dcterms:W3CDTF">2020-07-13T02:03:27Z</dcterms:modified>
</cp:coreProperties>
</file>