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74" r:id="rId9"/>
    <p:sldId id="273" r:id="rId10"/>
    <p:sldId id="272" r:id="rId11"/>
    <p:sldId id="269" r:id="rId12"/>
    <p:sldId id="262" r:id="rId13"/>
    <p:sldId id="278" r:id="rId14"/>
    <p:sldId id="263" r:id="rId15"/>
    <p:sldId id="275" r:id="rId16"/>
    <p:sldId id="276" r:id="rId17"/>
    <p:sldId id="277" r:id="rId18"/>
    <p:sldId id="268" r:id="rId19"/>
    <p:sldId id="266" r:id="rId20"/>
    <p:sldId id="264" r:id="rId21"/>
    <p:sldId id="265" r:id="rId22"/>
    <p:sldId id="399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e" initials="C" lastIdx="2" clrIdx="0">
    <p:extLst>
      <p:ext uri="{19B8F6BF-5375-455C-9EA6-DF929625EA0E}">
        <p15:presenceInfo xmlns:p15="http://schemas.microsoft.com/office/powerpoint/2012/main" userId="S::care@mitchellmedicalgroup.com::7c7af947-e658-4dd2-ab69-7e0b47c365c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FA27C-478C-084C-8FE9-D8113D9EEEE9}" type="datetimeFigureOut">
              <a:rPr lang="en-US" smtClean="0"/>
              <a:t>6/26/21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1E9C5-3C30-7A47-A269-19E7BFBF2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45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57EC7852-10E6-174C-99D2-FD1A21EBCB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03888" y="4364038"/>
            <a:ext cx="6118225" cy="3441700"/>
          </a:xfrm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2DFEB9EB-3CAD-A34D-B4C4-3EDE0DB76C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97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1E05-CE56-4353-8656-E8FDEE16B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4706AD-DEB9-4557-ABC3-58F643FE77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8DBC5-D0BC-449C-9EBE-71586F019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68F4-F26B-4BB0-9337-093AD579FF11}" type="datetimeFigureOut">
              <a:rPr lang="en-US" smtClean="0"/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DA52C-CE74-4686-9D6A-3CE3E34AA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61FE9-0A0A-4B44-86F1-6C8ED7725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0413-6F2A-4C6E-B0A2-8C05834AC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09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FB2FC-CE02-4FF2-A2DA-84A4339EB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BE838-8D38-4E69-9BED-585F59A41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D5D48-F225-413D-9AE8-BB01B81FC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68F4-F26B-4BB0-9337-093AD579FF11}" type="datetimeFigureOut">
              <a:rPr lang="en-US" smtClean="0"/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2FDC7-830B-4B1C-BCBD-3B410A625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2C7BB-8466-42D3-8EC7-FDBB2B78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0413-6F2A-4C6E-B0A2-8C05834AC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1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2767F0-DAD2-4C83-A20A-91E5D024B9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B47EA0-0917-49DF-9981-19E47D614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66E8-2CD8-4CE5-8ADD-BBDEEED84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68F4-F26B-4BB0-9337-093AD579FF11}" type="datetimeFigureOut">
              <a:rPr lang="en-US" smtClean="0"/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91DAB-ED89-48C1-9E2B-CAA55ED9B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CEE65-B8FE-47AB-AB4C-9723DE8EB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0413-6F2A-4C6E-B0A2-8C05834AC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5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190C0-B534-4741-9675-238A12E8D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7F33C-B702-4D45-A881-FB97B9F55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30403-89D8-442D-9F87-6FD23A1E3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68F4-F26B-4BB0-9337-093AD579FF11}" type="datetimeFigureOut">
              <a:rPr lang="en-US" smtClean="0"/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8D747-829A-4D7D-86CF-58E9FA577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B5037-005B-409D-9672-1D94C55FA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0413-6F2A-4C6E-B0A2-8C05834AC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76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F1C6-D879-46DC-8D51-90212F333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439FF-E018-475C-9CA1-2FEDCD032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ECBCA-9271-4DD5-B213-41E31093D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68F4-F26B-4BB0-9337-093AD579FF11}" type="datetimeFigureOut">
              <a:rPr lang="en-US" smtClean="0"/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2E429-1AE9-4E36-B83C-4ADAF040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C0459-09B3-437C-9E2B-B171294F3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0413-6F2A-4C6E-B0A2-8C05834AC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8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3EFEF-9F4C-41D6-8394-A398E499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3138B-40CC-4937-8236-3EB81EB06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DB8A5-F4B9-4660-8AB9-E5FDFE671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F365C-88B3-4194-A559-C3C666BB0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68F4-F26B-4BB0-9337-093AD579FF11}" type="datetimeFigureOut">
              <a:rPr lang="en-US" smtClean="0"/>
              <a:t>6/26/21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38328-3A03-4469-B6E5-1BE8FC51C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3E8BC-2CC3-4206-A5DB-7184F3BC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0413-6F2A-4C6E-B0A2-8C05834AC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5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2375C-54B0-4642-8708-16D11357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50502-7ECF-4054-8A8E-04CC370D8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147441-C0B9-4296-AB86-FA77A7526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BB439B-A483-4753-905E-893CA2F3C8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0AD89D-DD69-478E-A488-39E6EFFDB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01731-318C-45EE-BBA4-D811440DF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68F4-F26B-4BB0-9337-093AD579FF11}" type="datetimeFigureOut">
              <a:rPr lang="en-US" smtClean="0"/>
              <a:t>6/26/21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ABEB5-4413-47A0-8654-7BB73CCFA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9AF130-5B30-45FE-BEB6-CC1C2F1CC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0413-6F2A-4C6E-B0A2-8C05834AC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4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D517-8725-427F-83F4-FE0A6BA6A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727ED8-72E7-435B-8BFF-84E13B0C8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68F4-F26B-4BB0-9337-093AD579FF11}" type="datetimeFigureOut">
              <a:rPr lang="en-US" smtClean="0"/>
              <a:t>6/26/21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AAB2D2-DB1C-411C-9E5A-17AF2D2C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A838F-CB3D-4B37-B5A6-6D40B5834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0413-6F2A-4C6E-B0A2-8C05834AC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38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0E374-3654-4B44-8A70-708B2A764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68F4-F26B-4BB0-9337-093AD579FF11}" type="datetimeFigureOut">
              <a:rPr lang="en-US" smtClean="0"/>
              <a:t>6/26/21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01ABD3-FBB4-4BD0-A754-6F6462775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D4374-C629-4F5D-8B17-6BD489044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0413-6F2A-4C6E-B0A2-8C05834AC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31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693BD-9111-4CD6-9288-601E93F2A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47F0C-200F-421D-9FF8-4C25A4AB3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082775-875F-4B6F-A527-DFF4D5240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41876-E41B-4ED7-A40C-B7B2040B2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68F4-F26B-4BB0-9337-093AD579FF11}" type="datetimeFigureOut">
              <a:rPr lang="en-US" smtClean="0"/>
              <a:t>6/26/21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A26B6-81CB-4D87-9DF0-19186AD05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BAFCC0-8ABD-4573-9655-38A76939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0413-6F2A-4C6E-B0A2-8C05834AC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0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0597C-3ABB-4E23-952E-00027BEB3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5214F6-98EF-4D3E-BB60-C0B1273110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51C3F-7839-4205-9477-D71449D4D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348BE-6585-42C0-AD04-2631E6E9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568F4-F26B-4BB0-9337-093AD579FF11}" type="datetimeFigureOut">
              <a:rPr lang="en-US" smtClean="0"/>
              <a:t>6/26/21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95B0A-9E87-432D-AAD2-14A444F7D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FBFEB-03B3-465E-A6F2-EC1CE979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00413-6F2A-4C6E-B0A2-8C05834AC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1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9411A6-AF54-4D66-A075-C120A576C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AD4F8-A86C-454D-A83D-1953EF956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0312A-B648-40A7-B98E-CF7AF23974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568F4-F26B-4BB0-9337-093AD579FF11}" type="datetimeFigureOut">
              <a:rPr lang="en-US" smtClean="0"/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C2969-CFAB-4198-9E4A-1561E7EA1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EEE51-8F39-42A5-8723-92F43D202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00413-6F2A-4C6E-B0A2-8C05834ACE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0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tchellmedicalgroup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mitchellmedicalgroup.com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84AC3-27EC-4BCF-BBAB-0413F82F311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44769" y="3866134"/>
            <a:ext cx="10023231" cy="2387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Hidden (Non-Endocrine) Causes of </a:t>
            </a:r>
            <a:br>
              <a:rPr lang="en-US" dirty="0"/>
            </a:br>
            <a:r>
              <a:rPr lang="en-US" dirty="0"/>
              <a:t>Chronic Fatigue Syndrome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BDEDE-3F29-49E8-8E51-64407EA8FD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" y="604266"/>
            <a:ext cx="7866888" cy="2380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708F0D-75BF-4A2D-BBB0-41F178E64C92}"/>
              </a:ext>
            </a:extLst>
          </p:cNvPr>
          <p:cNvSpPr txBox="1"/>
          <p:nvPr/>
        </p:nvSpPr>
        <p:spPr>
          <a:xfrm>
            <a:off x="6540895" y="2010506"/>
            <a:ext cx="71232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Dean C. Mitchell, M.D.</a:t>
            </a:r>
          </a:p>
          <a:p>
            <a:pPr algn="ctr"/>
            <a:r>
              <a:rPr lang="en-US" dirty="0"/>
              <a:t>57 West 57</a:t>
            </a:r>
            <a:r>
              <a:rPr lang="en-US" baseline="30000" dirty="0"/>
              <a:t>th</a:t>
            </a:r>
            <a:r>
              <a:rPr lang="en-US" dirty="0"/>
              <a:t> Street, Suite 601</a:t>
            </a:r>
          </a:p>
          <a:p>
            <a:pPr algn="ctr"/>
            <a:r>
              <a:rPr lang="en-US" dirty="0"/>
              <a:t>New York, NY 10019</a:t>
            </a:r>
          </a:p>
          <a:p>
            <a:pPr algn="ctr"/>
            <a:r>
              <a:rPr lang="en-US" i="1" dirty="0">
                <a:hlinkClick r:id="rId3"/>
              </a:rPr>
              <a:t>www.mitchellmedicalgroup.com</a:t>
            </a:r>
            <a:endParaRPr lang="en-US" i="1" dirty="0"/>
          </a:p>
          <a:p>
            <a:pPr algn="ctr"/>
            <a:r>
              <a:rPr lang="en-US" b="1" dirty="0"/>
              <a:t>Podcast: The Smartest Doctor in the Room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830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A208D8-4160-44AA-BEF9-1F13A27EE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342" y="835914"/>
            <a:ext cx="5957316" cy="518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54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3F3D5-EB99-44F4-9B15-60630D79E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Urine Mycotoxin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462E11-EC7C-437E-8BFD-A715A7E4B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6667" y="1432419"/>
            <a:ext cx="7958666" cy="5048074"/>
          </a:xfrm>
        </p:spPr>
      </p:pic>
    </p:spTree>
    <p:extLst>
      <p:ext uri="{BB962C8B-B14F-4D97-AF65-F5344CB8AC3E}">
        <p14:creationId xmlns:p14="http://schemas.microsoft.com/office/powerpoint/2010/main" val="894350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577CB0-AC8D-467B-A6F6-D5B789E7A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681" y="155222"/>
            <a:ext cx="5110638" cy="654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53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4711B7-5669-4799-93CB-794E42BA7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76134"/>
            <a:ext cx="5291666" cy="3505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19B69-FF2E-478F-A053-5E9049AEA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729050"/>
            <a:ext cx="5291667" cy="38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67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FBAF-385F-4295-BA41-483F77FCD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Candida Hypersensitivity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1F525-69EC-445D-93B2-A063FF7D2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Epidemic due to widespread overuse of antibiotics in the general population.</a:t>
            </a:r>
          </a:p>
          <a:p>
            <a:r>
              <a:rPr lang="en-US" dirty="0"/>
              <a:t>Examples: chronic use of doxycycline for acne, antibiotics for Lyme disease, sinusitis and other respiratory conditions.</a:t>
            </a:r>
          </a:p>
          <a:p>
            <a:r>
              <a:rPr lang="en-US" dirty="0"/>
              <a:t>Testing: intradermal skin test helpful</a:t>
            </a:r>
          </a:p>
          <a:p>
            <a:r>
              <a:rPr lang="en-US" dirty="0"/>
              <a:t>Treatment: low sugar diet avoiding wheat, milk, cheese and alcohol.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339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466E7-B8FC-4B65-A881-FB1644649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Focus on Candida?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1" y="1815705"/>
            <a:ext cx="4548010" cy="398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277" y="1800860"/>
            <a:ext cx="4548188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216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72F4-BD58-4CB6-ADA0-AA81779E5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that cause Candida Overgrowth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66008-D929-41B6-B9FF-5435B347A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Antibiotics</a:t>
            </a:r>
          </a:p>
          <a:p>
            <a:r>
              <a:rPr lang="en-US" dirty="0"/>
              <a:t>Acid blockers</a:t>
            </a:r>
          </a:p>
          <a:p>
            <a:r>
              <a:rPr lang="en-US" dirty="0"/>
              <a:t>Birth Control pill</a:t>
            </a:r>
          </a:p>
          <a:p>
            <a:r>
              <a:rPr lang="en-US" dirty="0"/>
              <a:t>Corticosteroids</a:t>
            </a:r>
          </a:p>
          <a:p>
            <a:r>
              <a:rPr lang="en-US" dirty="0"/>
              <a:t>Highly refined Carbohydrate diet</a:t>
            </a:r>
          </a:p>
          <a:p>
            <a:r>
              <a:rPr lang="en-US" dirty="0"/>
              <a:t>Endocrine dysfunction: PCOS, diabetes, thyroid or adrenal insufficiency.</a:t>
            </a:r>
          </a:p>
        </p:txBody>
      </p:sp>
    </p:spTree>
    <p:extLst>
      <p:ext uri="{BB962C8B-B14F-4D97-AF65-F5344CB8AC3E}">
        <p14:creationId xmlns:p14="http://schemas.microsoft.com/office/powerpoint/2010/main" val="2363347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FAAE7-7EAC-4F1A-AADC-2F9E38C57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Stages of Candida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5BCEB-E208-45BD-8B80-0E28ABCE6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my handout as template</a:t>
            </a:r>
          </a:p>
          <a:p>
            <a:r>
              <a:rPr lang="en-US" dirty="0"/>
              <a:t>Stage 1: Intestinal symptoms- bloating, gas, reflux and constipation</a:t>
            </a:r>
          </a:p>
          <a:p>
            <a:r>
              <a:rPr lang="en-US" dirty="0"/>
              <a:t>Stage 2: Extraintestinal symptoms- vaginitis, sinusitis and dermatitis</a:t>
            </a:r>
          </a:p>
          <a:p>
            <a:r>
              <a:rPr lang="en-US" dirty="0"/>
              <a:t>Stage 3: Neuropsychiatric symptoms- poor concentration, memory</a:t>
            </a:r>
          </a:p>
          <a:p>
            <a:r>
              <a:rPr lang="en-US" dirty="0"/>
              <a:t>Stage 4: Muscle symptoms- fatigue, muscle pain</a:t>
            </a:r>
          </a:p>
        </p:txBody>
      </p:sp>
    </p:spTree>
    <p:extLst>
      <p:ext uri="{BB962C8B-B14F-4D97-AF65-F5344CB8AC3E}">
        <p14:creationId xmlns:p14="http://schemas.microsoft.com/office/powerpoint/2010/main" val="962491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350520"/>
            <a:ext cx="9601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572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D707F-0B7D-4FF3-B309-3ABB73D6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Mitochondrial Dysfunction: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615BB-6D39-4815-9AB0-34CD5A43432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What is mitochondrial dysfunction?</a:t>
            </a:r>
          </a:p>
          <a:p>
            <a:r>
              <a:rPr lang="en-US" sz="2200"/>
              <a:t>Doctors really don’t like going back to biochemistry- otherwise they would be working in a lab instead of with patients.</a:t>
            </a:r>
          </a:p>
          <a:p>
            <a:r>
              <a:rPr lang="en-US" sz="2200"/>
              <a:t>Discuss low Cardiac output…leads to low blood volume..low BP..perfusion defects…POTS</a:t>
            </a:r>
          </a:p>
          <a:p>
            <a:pPr marL="0"/>
            <a:endParaRPr lang="en-US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6A284-6525-4369-8F72-EEE7791C0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341480"/>
            <a:ext cx="4014216" cy="3405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954E20-2CF0-44ED-AF3E-6588B233E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56" y="3746854"/>
            <a:ext cx="4325112" cy="246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3B408-D486-4B0B-9C8B-5EA573F9A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Fatigue is a “</a:t>
            </a:r>
            <a:r>
              <a:rPr lang="en-US" dirty="0" err="1"/>
              <a:t>Syndrome”Not</a:t>
            </a:r>
            <a:r>
              <a:rPr lang="en-US" dirty="0"/>
              <a:t> a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C0079-D0FE-421A-A74B-78DDD9FDE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 syndrome is a set of abnormalities that tend to occur together</a:t>
            </a:r>
          </a:p>
          <a:p>
            <a:r>
              <a:rPr lang="en-US" dirty="0"/>
              <a:t>A disease is marked by three factors:</a:t>
            </a:r>
          </a:p>
          <a:p>
            <a:pPr lvl="1"/>
            <a:r>
              <a:rPr lang="en-US" dirty="0"/>
              <a:t>A biological cause</a:t>
            </a:r>
          </a:p>
          <a:p>
            <a:pPr lvl="1"/>
            <a:r>
              <a:rPr lang="en-US" dirty="0"/>
              <a:t>Defined symptoms</a:t>
            </a:r>
          </a:p>
          <a:p>
            <a:pPr lvl="1"/>
            <a:r>
              <a:rPr lang="en-US" dirty="0"/>
              <a:t>Anatomical changes</a:t>
            </a:r>
          </a:p>
          <a:p>
            <a:r>
              <a:rPr lang="en-US" dirty="0"/>
              <a:t>Fatigue is a symptom that arises when energy demands exceed energy delivery.</a:t>
            </a:r>
          </a:p>
          <a:p>
            <a:r>
              <a:rPr lang="en-US" dirty="0"/>
              <a:t>Examples of energy usage in the body: Liver 27%, brain 19%, skeletal muscle 18%, kidneys 10%, heart 7% and the rest of organs 19%.</a:t>
            </a:r>
          </a:p>
          <a:p>
            <a:r>
              <a:rPr lang="en-US" dirty="0"/>
              <a:t>***Liver is highest energy use organ because it’s needed to detox ingested food nutrients.</a:t>
            </a:r>
          </a:p>
        </p:txBody>
      </p:sp>
    </p:spTree>
    <p:extLst>
      <p:ext uri="{BB962C8B-B14F-4D97-AF65-F5344CB8AC3E}">
        <p14:creationId xmlns:p14="http://schemas.microsoft.com/office/powerpoint/2010/main" val="4255480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16F8A-648F-40E8-8539-EBDFA31D0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COVID-19: Picture of Spike protein on virus</a:t>
            </a:r>
          </a:p>
        </p:txBody>
      </p:sp>
      <p:pic>
        <p:nvPicPr>
          <p:cNvPr id="2050" name="Picture 2" descr="This time last year we saw our first covid spike, what numbers are like  today">
            <a:extLst>
              <a:ext uri="{FF2B5EF4-FFF2-40B4-BE49-F238E27FC236}">
                <a16:creationId xmlns:a16="http://schemas.microsoft.com/office/drawing/2014/main" id="{9CF4ED7C-4323-4EF9-8D58-02C45B057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r="-3" b="-3"/>
          <a:stretch/>
        </p:blipFill>
        <p:spPr bwMode="auto">
          <a:xfrm>
            <a:off x="841248" y="2516777"/>
            <a:ext cx="6236208" cy="366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2DBD5-714D-408D-A646-35EB98667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en-US" sz="2200"/>
              <a:t>Long haulers infected with COVID-19 have been a mystery?</a:t>
            </a:r>
          </a:p>
          <a:p>
            <a:r>
              <a:rPr lang="en-US" sz="2200"/>
              <a:t>Striking loss of energy, autonomic dysfunction: tachycardia alternating with postural hypotension.</a:t>
            </a:r>
          </a:p>
          <a:p>
            <a:r>
              <a:rPr lang="en-US" sz="2200"/>
              <a:t>No clear cut treatment approach at this time</a:t>
            </a:r>
          </a:p>
          <a:p>
            <a:endParaRPr lang="en-US" sz="2200"/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090729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61A2F-5633-4B1E-B62B-0EBDA191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Contact Information: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C0651-F868-4076-A26E-D8A357227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4181094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Main Numbers:</a:t>
            </a:r>
          </a:p>
          <a:p>
            <a:pPr lvl="1"/>
            <a:r>
              <a:rPr lang="en-US" sz="1800" dirty="0"/>
              <a:t>New York 212-397-0157 </a:t>
            </a:r>
          </a:p>
          <a:p>
            <a:pPr lvl="1"/>
            <a:r>
              <a:rPr lang="en-US" sz="1800" dirty="0"/>
              <a:t>Rockville Centre 516-678-9600</a:t>
            </a:r>
          </a:p>
          <a:p>
            <a:r>
              <a:rPr lang="en-US" sz="2200" dirty="0"/>
              <a:t>Website:</a:t>
            </a:r>
          </a:p>
          <a:p>
            <a:pPr lvl="1"/>
            <a:r>
              <a:rPr lang="en-US" sz="1800" dirty="0">
                <a:hlinkClick r:id="rId2"/>
              </a:rPr>
              <a:t>www.mitchellmedicalgroup.com</a:t>
            </a:r>
            <a:endParaRPr lang="en-US" sz="1800" dirty="0"/>
          </a:p>
          <a:p>
            <a:r>
              <a:rPr lang="en-US" sz="2200" dirty="0"/>
              <a:t>Email:</a:t>
            </a:r>
          </a:p>
          <a:p>
            <a:pPr lvl="1"/>
            <a:r>
              <a:rPr lang="en-US" sz="1800" dirty="0"/>
              <a:t>care@mitchellmedicalgroup.com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E12E1C-25A4-4DB5-BA53-FE15319CB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236" y="640080"/>
            <a:ext cx="557784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06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B983FE80-B3C6-6B4E-9274-04001600E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71775" y="448836"/>
            <a:ext cx="5829300" cy="85725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FF0000"/>
                </a:solidFill>
              </a:rPr>
              <a:t>Thanks for joining us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22BBD58E-91D1-E345-9F66-7E12612207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71775" y="1771650"/>
            <a:ext cx="5829300" cy="3086100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  <a:latin typeface="Goudy Old Style" charset="0"/>
              </a:rPr>
              <a:t>Questions? </a:t>
            </a:r>
            <a:r>
              <a:rPr lang="en-US" altLang="en-US" b="1" i="1" dirty="0"/>
              <a:t>Please use the chat button</a:t>
            </a:r>
          </a:p>
          <a:p>
            <a:pPr eaLnBrk="1" hangingPunct="1"/>
            <a:r>
              <a:rPr lang="en-US" altLang="en-US" b="1" i="1" dirty="0"/>
              <a:t>Thank you for sharing your time tonight!</a:t>
            </a:r>
          </a:p>
          <a:p>
            <a:pPr eaLnBrk="1" hangingPunct="1"/>
            <a:r>
              <a:rPr lang="en-US" altLang="en-US" dirty="0"/>
              <a:t>If you have any more questions after tonight please email: </a:t>
            </a:r>
            <a:r>
              <a:rPr lang="en-US" altLang="en-US" dirty="0" err="1"/>
              <a:t>mail@goodhormonehealth.com</a:t>
            </a:r>
            <a:endParaRPr lang="en-US" altLang="en-US" dirty="0"/>
          </a:p>
          <a:p>
            <a:r>
              <a:rPr lang="en-US" altLang="en-US" dirty="0"/>
              <a:t>If you want an appointment with Dr. appointment</a:t>
            </a:r>
            <a:r>
              <a:rPr lang="en-US" altLang="en-US"/>
              <a:t>, please go to  </a:t>
            </a:r>
            <a:r>
              <a:rPr lang="en-US" altLang="en-US" dirty="0" err="1"/>
              <a:t>www.goodhormonehealth.com</a:t>
            </a:r>
            <a:r>
              <a:rPr lang="en-US" altLang="en-US" dirty="0"/>
              <a:t> </a:t>
            </a:r>
          </a:p>
          <a:p>
            <a:r>
              <a:rPr lang="en-US" altLang="ja-JP" dirty="0">
                <a:ea typeface="ヒラギノ角ゴ Pro W3" panose="020B0300000000000000" pitchFamily="34" charset="-128"/>
                <a:cs typeface="ヒラギノ角ゴ Pro W3" panose="020B0300000000000000" pitchFamily="34" charset="-128"/>
              </a:rPr>
              <a:t>Webinar will be posted in a few days</a:t>
            </a:r>
          </a:p>
        </p:txBody>
      </p:sp>
    </p:spTree>
    <p:extLst>
      <p:ext uri="{BB962C8B-B14F-4D97-AF65-F5344CB8AC3E}">
        <p14:creationId xmlns:p14="http://schemas.microsoft.com/office/powerpoint/2010/main" val="300985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274128-0025-428C-BBA1-4CCBA6E69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What’s below “ the hood”? Testing to evaluate CFS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Text&#10;&#10;Description automatically generated">
            <a:extLst>
              <a:ext uri="{FF2B5EF4-FFF2-40B4-BE49-F238E27FC236}">
                <a16:creationId xmlns:a16="http://schemas.microsoft.com/office/drawing/2014/main" id="{ECF679BA-8F7B-4597-94EB-E918411DA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41" y="640080"/>
            <a:ext cx="444032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7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9B86B-8B78-45CC-BF38-4DAFB17D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Symptoms of CFS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A67DCC04-6647-482E-8944-D00929F79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69" y="640080"/>
            <a:ext cx="4357070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5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832F1-C32A-42B2-B1C1-66AA5C7A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4: Toxic mold, Mast Cell Activation, Mitochondrial Dysfunction and Candida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40AED-D67E-4BD6-A477-50D189C2A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“ Big 4” are not well recognized in the established medical community.</a:t>
            </a:r>
          </a:p>
          <a:p>
            <a:r>
              <a:rPr lang="en-US" dirty="0"/>
              <a:t>The “ Big 4” are present in many of the cases I evaluate in my practice.</a:t>
            </a:r>
          </a:p>
          <a:p>
            <a:r>
              <a:rPr lang="en-US" dirty="0"/>
              <a:t>Why are these conditions mysterious to most conventional physicians, yet seem to be embraced by alternative physicians?</a:t>
            </a:r>
          </a:p>
        </p:txBody>
      </p:sp>
    </p:spTree>
    <p:extLst>
      <p:ext uri="{BB962C8B-B14F-4D97-AF65-F5344CB8AC3E}">
        <p14:creationId xmlns:p14="http://schemas.microsoft.com/office/powerpoint/2010/main" val="4166092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C57759-2A6D-4122-90C5-847486BA6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Toxic mold: </a:t>
            </a:r>
          </a:p>
        </p:txBody>
      </p:sp>
      <p:pic>
        <p:nvPicPr>
          <p:cNvPr id="1028" name="Picture 4" descr="Floods And the Rising Threat of Toxic Molds | Charles River Laboratories.">
            <a:extLst>
              <a:ext uri="{FF2B5EF4-FFF2-40B4-BE49-F238E27FC236}">
                <a16:creationId xmlns:a16="http://schemas.microsoft.com/office/drawing/2014/main" id="{A7CB1A20-D503-4DBD-8966-E17C59021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r="11340" b="-1"/>
          <a:stretch/>
        </p:blipFill>
        <p:spPr bwMode="auto">
          <a:xfrm>
            <a:off x="841248" y="2516777"/>
            <a:ext cx="6236208" cy="366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6F4B9-8419-447A-AA32-3A5F89221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200"/>
          </a:p>
          <a:p>
            <a:r>
              <a:rPr lang="en-US" sz="2200"/>
              <a:t>Dr. Joseph Brewer Infectious Disease specialist in Kansas City published paper that 93% of his CFS patients were found to have mycotoxins present in the urine.</a:t>
            </a:r>
          </a:p>
          <a:p>
            <a:endParaRPr lang="en-US" sz="2200"/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230248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BF753-6880-4DA4-99A0-99217ECFB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Symptoms of CFS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7AF0D-2B30-4640-A848-3BE0CEB9D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“Look familiar?”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9EB51007-5B13-4709-ABA6-87C479809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69" y="640080"/>
            <a:ext cx="4357070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27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58536B-3097-4297-92DF-784933CEB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878" y="327378"/>
            <a:ext cx="514824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70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882E90-741A-4F44-A66A-D3D66B7B7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611" y="200378"/>
            <a:ext cx="5612777" cy="64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22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571</Words>
  <Application>Microsoft Macintosh PowerPoint</Application>
  <PresentationFormat>Widescreen</PresentationFormat>
  <Paragraphs>69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Goudy Old Style</vt:lpstr>
      <vt:lpstr>Office Theme</vt:lpstr>
      <vt:lpstr>Hidden (Non-Endocrine) Causes of  Chronic Fatigue Syndrome</vt:lpstr>
      <vt:lpstr>Chronic Fatigue is a “Syndrome”Not a Disease</vt:lpstr>
      <vt:lpstr>What’s below “ the hood”? Testing to evaluate CFS</vt:lpstr>
      <vt:lpstr>Symptoms of CFS</vt:lpstr>
      <vt:lpstr>The Big 4: Toxic mold, Mast Cell Activation, Mitochondrial Dysfunction and Candida</vt:lpstr>
      <vt:lpstr>Toxic mold: </vt:lpstr>
      <vt:lpstr>Symptoms of CFS</vt:lpstr>
      <vt:lpstr>PowerPoint Presentation</vt:lpstr>
      <vt:lpstr>PowerPoint Presentation</vt:lpstr>
      <vt:lpstr>PowerPoint Presentation</vt:lpstr>
      <vt:lpstr>Urine Mycotoxin</vt:lpstr>
      <vt:lpstr>PowerPoint Presentation</vt:lpstr>
      <vt:lpstr>PowerPoint Presentation</vt:lpstr>
      <vt:lpstr>Candida Hypersensitivity</vt:lpstr>
      <vt:lpstr>Why Focus on Candida?</vt:lpstr>
      <vt:lpstr>Factors that cause Candida Overgrowth</vt:lpstr>
      <vt:lpstr>Stages of Candida</vt:lpstr>
      <vt:lpstr>PowerPoint Presentation</vt:lpstr>
      <vt:lpstr>Mitochondrial Dysfunction:</vt:lpstr>
      <vt:lpstr>COVID-19: Picture of Spike protein on virus</vt:lpstr>
      <vt:lpstr>Contact Information:</vt:lpstr>
      <vt:lpstr>Thanks for joining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Hidden Causes of Chronic Fatigue Syndrome</dc:title>
  <dc:creator>Dean  Mitchell</dc:creator>
  <cp:lastModifiedBy>Theodore Friedman</cp:lastModifiedBy>
  <cp:revision>24</cp:revision>
  <cp:lastPrinted>2021-06-24T23:04:07Z</cp:lastPrinted>
  <dcterms:created xsi:type="dcterms:W3CDTF">2021-06-23T23:44:48Z</dcterms:created>
  <dcterms:modified xsi:type="dcterms:W3CDTF">2021-06-27T06:08:56Z</dcterms:modified>
</cp:coreProperties>
</file>