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4" r:id="rId1"/>
  </p:sldMasterIdLst>
  <p:notesMasterIdLst>
    <p:notesMasterId r:id="rId26"/>
  </p:notesMasterIdLst>
  <p:sldIdLst>
    <p:sldId id="256" r:id="rId2"/>
    <p:sldId id="258" r:id="rId3"/>
    <p:sldId id="257" r:id="rId4"/>
    <p:sldId id="259" r:id="rId5"/>
    <p:sldId id="261" r:id="rId6"/>
    <p:sldId id="262" r:id="rId7"/>
    <p:sldId id="263" r:id="rId8"/>
    <p:sldId id="264" r:id="rId9"/>
    <p:sldId id="280" r:id="rId10"/>
    <p:sldId id="265" r:id="rId11"/>
    <p:sldId id="266" r:id="rId12"/>
    <p:sldId id="276" r:id="rId13"/>
    <p:sldId id="267" r:id="rId14"/>
    <p:sldId id="268" r:id="rId15"/>
    <p:sldId id="269" r:id="rId16"/>
    <p:sldId id="277" r:id="rId17"/>
    <p:sldId id="270" r:id="rId18"/>
    <p:sldId id="278" r:id="rId19"/>
    <p:sldId id="271" r:id="rId20"/>
    <p:sldId id="273" r:id="rId21"/>
    <p:sldId id="279" r:id="rId22"/>
    <p:sldId id="274" r:id="rId23"/>
    <p:sldId id="275"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89420" autoAdjust="0"/>
  </p:normalViewPr>
  <p:slideViewPr>
    <p:cSldViewPr snapToGrid="0" snapToObjects="1">
      <p:cViewPr varScale="1">
        <p:scale>
          <a:sx n="87" d="100"/>
          <a:sy n="87" d="100"/>
        </p:scale>
        <p:origin x="-784"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9A3DC-E363-CD40-9752-48FD4D9940CB}" type="datetimeFigureOut">
              <a:rPr lang="en-US" smtClean="0"/>
              <a:t>9/19/16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700A64-AFA6-034D-8D08-DFE08A910701}" type="slidenum">
              <a:rPr lang="en-US" smtClean="0"/>
              <a:t>‹#›</a:t>
            </a:fld>
            <a:endParaRPr lang="en-US"/>
          </a:p>
        </p:txBody>
      </p:sp>
    </p:spTree>
    <p:extLst>
      <p:ext uri="{BB962C8B-B14F-4D97-AF65-F5344CB8AC3E}">
        <p14:creationId xmlns:p14="http://schemas.microsoft.com/office/powerpoint/2010/main" val="107892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www.nhs.uk/livewell/loseweight/Pages/Loseweighthome.aspx"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www.nhs.uk/livewell/loseweight/Pages/Loseweighthome.aspx"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a:t>
            </a:r>
            <a:r>
              <a:rPr lang="en-US" baseline="0" dirty="0" smtClean="0"/>
              <a:t> allergic to any food?</a:t>
            </a:r>
          </a:p>
          <a:p>
            <a:endParaRPr lang="en-US" baseline="0" dirty="0" smtClean="0"/>
          </a:p>
          <a:p>
            <a:r>
              <a:rPr lang="en-US" baseline="0" dirty="0" smtClean="0"/>
              <a:t>Also important </a:t>
            </a:r>
            <a:r>
              <a:rPr lang="en-US" baseline="0" smtClean="0"/>
              <a:t>to compare between foods!</a:t>
            </a:r>
            <a:endParaRPr lang="en-US" baseline="0" dirty="0" smtClean="0"/>
          </a:p>
        </p:txBody>
      </p:sp>
      <p:sp>
        <p:nvSpPr>
          <p:cNvPr id="4" name="Slide Number Placeholder 3"/>
          <p:cNvSpPr>
            <a:spLocks noGrp="1"/>
          </p:cNvSpPr>
          <p:nvPr>
            <p:ph type="sldNum" sz="quarter" idx="10"/>
          </p:nvPr>
        </p:nvSpPr>
        <p:spPr/>
        <p:txBody>
          <a:bodyPr/>
          <a:lstStyle/>
          <a:p>
            <a:fld id="{C4700A64-AFA6-034D-8D08-DFE08A910701}" type="slidenum">
              <a:rPr lang="en-US" smtClean="0"/>
              <a:t>3</a:t>
            </a:fld>
            <a:endParaRPr lang="en-US"/>
          </a:p>
        </p:txBody>
      </p:sp>
    </p:spTree>
    <p:extLst>
      <p:ext uri="{BB962C8B-B14F-4D97-AF65-F5344CB8AC3E}">
        <p14:creationId xmlns:p14="http://schemas.microsoft.com/office/powerpoint/2010/main" val="180089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 if you get 2,000 calories a day, between 900 and 1,300 calories should be from carbohydrates. That translates to between 225 and 325 grams of carbohydrates a day.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5 g per</a:t>
            </a:r>
            <a:r>
              <a:rPr lang="en-US" sz="1200" kern="1200" baseline="0" dirty="0" smtClean="0">
                <a:solidFill>
                  <a:schemeClr val="tx1"/>
                </a:solidFill>
                <a:latin typeface="+mn-lt"/>
                <a:ea typeface="+mn-ea"/>
                <a:cs typeface="+mn-cs"/>
              </a:rPr>
              <a:t> s</a:t>
            </a:r>
            <a:endParaRPr lang="en-US" dirty="0" smtClean="0"/>
          </a:p>
          <a:p>
            <a:endParaRPr lang="en-US" dirty="0" smtClean="0"/>
          </a:p>
          <a:p>
            <a:r>
              <a:rPr lang="en-US" dirty="0" smtClean="0"/>
              <a:t>Indigestible</a:t>
            </a:r>
            <a:r>
              <a:rPr lang="en-US" baseline="0" dirty="0" smtClean="0"/>
              <a:t> fiber</a:t>
            </a:r>
            <a:r>
              <a:rPr lang="en-US" sz="1200" kern="1200" dirty="0" smtClean="0">
                <a:solidFill>
                  <a:schemeClr val="tx1"/>
                </a:solidFill>
                <a:latin typeface="+mn-lt"/>
                <a:ea typeface="+mn-ea"/>
                <a:cs typeface="+mn-cs"/>
              </a:rPr>
              <a:t>- helps other food and waste products move through the gut more easily. </a:t>
            </a:r>
          </a:p>
          <a:p>
            <a:r>
              <a:rPr lang="en-US" sz="1200" kern="1200" dirty="0" smtClean="0">
                <a:solidFill>
                  <a:schemeClr val="tx1"/>
                </a:solidFill>
                <a:latin typeface="+mn-lt"/>
                <a:ea typeface="+mn-ea"/>
                <a:cs typeface="+mn-cs"/>
              </a:rPr>
              <a:t>	 skin on potatoes, wholegrain bread and breakfast cereals, brown rice and </a:t>
            </a:r>
            <a:r>
              <a:rPr lang="en-US" sz="1200" kern="1200" dirty="0" err="1" smtClean="0">
                <a:solidFill>
                  <a:schemeClr val="tx1"/>
                </a:solidFill>
                <a:latin typeface="+mn-lt"/>
                <a:ea typeface="+mn-ea"/>
                <a:cs typeface="+mn-cs"/>
              </a:rPr>
              <a:t>wholewheat</a:t>
            </a:r>
            <a:r>
              <a:rPr lang="en-US" sz="1200" kern="1200" dirty="0" smtClean="0">
                <a:solidFill>
                  <a:schemeClr val="tx1"/>
                </a:solidFill>
                <a:latin typeface="+mn-lt"/>
                <a:ea typeface="+mn-ea"/>
                <a:cs typeface="+mn-cs"/>
              </a:rPr>
              <a:t> pasta .</a:t>
            </a:r>
          </a:p>
          <a:p>
            <a:r>
              <a:rPr lang="en-US" sz="1200" kern="1200" dirty="0" err="1" smtClean="0">
                <a:solidFill>
                  <a:schemeClr val="tx1"/>
                </a:solidFill>
                <a:latin typeface="+mn-lt"/>
                <a:ea typeface="+mn-ea"/>
                <a:cs typeface="+mn-cs"/>
              </a:rPr>
              <a:t>Fibre</a:t>
            </a:r>
            <a:r>
              <a:rPr lang="en-US" sz="1200" kern="1200" dirty="0" smtClean="0">
                <a:solidFill>
                  <a:schemeClr val="tx1"/>
                </a:solidFill>
                <a:latin typeface="+mn-lt"/>
                <a:ea typeface="+mn-ea"/>
                <a:cs typeface="+mn-cs"/>
              </a:rPr>
              <a:t> can help keep our bowels healthy and can help us feel full, which means we are less likely to eat too much.</a:t>
            </a:r>
          </a:p>
          <a:p>
            <a:r>
              <a:rPr lang="en-US" sz="1200" kern="1200" dirty="0" smtClean="0">
                <a:solidFill>
                  <a:schemeClr val="tx1"/>
                </a:solidFill>
                <a:latin typeface="+mn-lt"/>
                <a:ea typeface="+mn-ea"/>
                <a:cs typeface="+mn-cs"/>
              </a:rPr>
              <a:t>	wholegrain starchy foods and potatoes eaten with their skins on a particularly good choice if you're trying to </a:t>
            </a:r>
            <a:r>
              <a:rPr lang="en-US" sz="1200" u="sng" kern="1200" dirty="0" smtClean="0">
                <a:solidFill>
                  <a:schemeClr val="tx1"/>
                </a:solidFill>
                <a:latin typeface="+mn-lt"/>
                <a:ea typeface="+mn-ea"/>
                <a:cs typeface="+mn-cs"/>
                <a:hlinkClick r:id="rId3"/>
              </a:rPr>
              <a:t>lose weight.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Some types of </a:t>
            </a:r>
            <a:r>
              <a:rPr lang="en-US" sz="1200" kern="1200" dirty="0" err="1" smtClean="0">
                <a:solidFill>
                  <a:schemeClr val="tx1"/>
                </a:solidFill>
                <a:latin typeface="+mn-lt"/>
                <a:ea typeface="+mn-ea"/>
                <a:cs typeface="+mn-cs"/>
              </a:rPr>
              <a:t>fibre</a:t>
            </a:r>
            <a:r>
              <a:rPr lang="en-US" sz="1200" kern="1200" dirty="0" smtClean="0">
                <a:solidFill>
                  <a:schemeClr val="tx1"/>
                </a:solidFill>
                <a:latin typeface="+mn-lt"/>
                <a:ea typeface="+mn-ea"/>
                <a:cs typeface="+mn-cs"/>
              </a:rPr>
              <a:t> – present in fruits and vegetables can be partly digested, and may help reduce the amount of cholesterol in the blood.</a:t>
            </a:r>
            <a:endParaRPr lang="en-US" dirty="0" smtClean="0"/>
          </a:p>
          <a:p>
            <a:r>
              <a:rPr lang="en-US" sz="1200" kern="1200" dirty="0" smtClean="0">
                <a:solidFill>
                  <a:schemeClr val="tx1"/>
                </a:solidFill>
                <a:latin typeface="+mn-lt"/>
                <a:ea typeface="+mn-ea"/>
                <a:cs typeface="+mn-cs"/>
              </a:rPr>
              <a:t>	 apples, turnips, sweet potatoes, oats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Starch, </a:t>
            </a:r>
            <a:r>
              <a:rPr lang="en-US" sz="1200" kern="1200" dirty="0" smtClean="0">
                <a:solidFill>
                  <a:schemeClr val="tx1"/>
                </a:solidFill>
                <a:latin typeface="+mn-lt"/>
                <a:ea typeface="+mn-ea"/>
                <a:cs typeface="+mn-cs"/>
              </a:rPr>
              <a:t>Your body uses starch to provide glucose to all cells.</a:t>
            </a:r>
          </a:p>
          <a:p>
            <a:r>
              <a:rPr lang="en-US" sz="1200" kern="1200" dirty="0" smtClean="0">
                <a:solidFill>
                  <a:schemeClr val="tx1"/>
                </a:solidFill>
                <a:latin typeface="+mn-lt"/>
                <a:ea typeface="+mn-ea"/>
                <a:cs typeface="+mn-cs"/>
              </a:rPr>
              <a:t> But where you get your starch from matters. Ideally, all of the starch in your diet should come from fresh produce, whole grains and legumes.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You’ll get the complex carbohydrate from black, kidney, garbanzo, navy, pinto, lima or white beans. Processed beans such as baked, canned and refried beans are starchy too. Brown, yellow, green or other variety of lentils provide additional sources of starch.</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are concerned about your intake of sugars, make sure that added sugars are not listed as one of the first few ingredients. Other names for added sugars include: corn syrup, high-fructose corn syrup, fruit juice concentrate, maltose, dextrose, sucrose, honey, and maple syrup.</a:t>
            </a:r>
          </a:p>
          <a:p>
            <a:r>
              <a:rPr lang="en-US" sz="1200" b="1" kern="1200" dirty="0" smtClean="0">
                <a:solidFill>
                  <a:schemeClr val="tx1"/>
                </a:solidFill>
                <a:latin typeface="+mn-lt"/>
                <a:ea typeface="+mn-ea"/>
                <a:cs typeface="+mn-cs"/>
              </a:rPr>
              <a:t>To limit nutrients that have no %DV, like </a:t>
            </a:r>
            <a:r>
              <a:rPr lang="en-US" sz="1200" b="1" i="1" kern="1200" dirty="0" smtClean="0">
                <a:solidFill>
                  <a:schemeClr val="tx1"/>
                </a:solidFill>
                <a:latin typeface="+mn-lt"/>
                <a:ea typeface="+mn-ea"/>
                <a:cs typeface="+mn-cs"/>
              </a:rPr>
              <a:t>trans</a:t>
            </a:r>
            <a:r>
              <a:rPr lang="en-US" sz="1200" b="1" i="0" kern="1200" dirty="0" smtClean="0">
                <a:solidFill>
                  <a:schemeClr val="tx1"/>
                </a:solidFill>
                <a:latin typeface="+mn-lt"/>
                <a:ea typeface="+mn-ea"/>
                <a:cs typeface="+mn-cs"/>
              </a:rPr>
              <a:t> fat and sugars, compare the labels of similar products and choose the food with the lowest amount.</a:t>
            </a:r>
            <a:endParaRPr lang="en-US" dirty="0"/>
          </a:p>
        </p:txBody>
      </p:sp>
      <p:sp>
        <p:nvSpPr>
          <p:cNvPr id="4" name="Slide Number Placeholder 3"/>
          <p:cNvSpPr>
            <a:spLocks noGrp="1"/>
          </p:cNvSpPr>
          <p:nvPr>
            <p:ph type="sldNum" sz="quarter" idx="10"/>
          </p:nvPr>
        </p:nvSpPr>
        <p:spPr/>
        <p:txBody>
          <a:bodyPr/>
          <a:lstStyle/>
          <a:p>
            <a:fld id="{C4700A64-AFA6-034D-8D08-DFE08A910701}" type="slidenum">
              <a:rPr lang="en-US" smtClean="0"/>
              <a:t>17</a:t>
            </a:fld>
            <a:endParaRPr lang="en-US"/>
          </a:p>
        </p:txBody>
      </p:sp>
    </p:spTree>
    <p:extLst>
      <p:ext uri="{BB962C8B-B14F-4D97-AF65-F5344CB8AC3E}">
        <p14:creationId xmlns:p14="http://schemas.microsoft.com/office/powerpoint/2010/main" val="310465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 if you get 2,000 calories a day, between 900 and 1,300 calories should be from carbohydrates. That translates to between 225 and 325 grams of carbohydrates a day.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5 g per</a:t>
            </a:r>
            <a:r>
              <a:rPr lang="en-US" sz="1200" kern="1200" baseline="0" dirty="0" smtClean="0">
                <a:solidFill>
                  <a:schemeClr val="tx1"/>
                </a:solidFill>
                <a:latin typeface="+mn-lt"/>
                <a:ea typeface="+mn-ea"/>
                <a:cs typeface="+mn-cs"/>
              </a:rPr>
              <a:t> s</a:t>
            </a:r>
            <a:endParaRPr lang="en-US" dirty="0" smtClean="0"/>
          </a:p>
          <a:p>
            <a:endParaRPr lang="en-US" dirty="0" smtClean="0"/>
          </a:p>
          <a:p>
            <a:r>
              <a:rPr lang="en-US" dirty="0" smtClean="0"/>
              <a:t>Indigestible</a:t>
            </a:r>
            <a:r>
              <a:rPr lang="en-US" baseline="0" dirty="0" smtClean="0"/>
              <a:t> fiber</a:t>
            </a:r>
            <a:r>
              <a:rPr lang="en-US" sz="1200" kern="1200" dirty="0" smtClean="0">
                <a:solidFill>
                  <a:schemeClr val="tx1"/>
                </a:solidFill>
                <a:latin typeface="+mn-lt"/>
                <a:ea typeface="+mn-ea"/>
                <a:cs typeface="+mn-cs"/>
              </a:rPr>
              <a:t>- helps other food and waste products move through the gut more easily. </a:t>
            </a:r>
          </a:p>
          <a:p>
            <a:r>
              <a:rPr lang="en-US" sz="1200" kern="1200" dirty="0" smtClean="0">
                <a:solidFill>
                  <a:schemeClr val="tx1"/>
                </a:solidFill>
                <a:latin typeface="+mn-lt"/>
                <a:ea typeface="+mn-ea"/>
                <a:cs typeface="+mn-cs"/>
              </a:rPr>
              <a:t>	 skin on potatoes, wholegrain bread and breakfast cereals, brown rice and </a:t>
            </a:r>
            <a:r>
              <a:rPr lang="en-US" sz="1200" kern="1200" dirty="0" err="1" smtClean="0">
                <a:solidFill>
                  <a:schemeClr val="tx1"/>
                </a:solidFill>
                <a:latin typeface="+mn-lt"/>
                <a:ea typeface="+mn-ea"/>
                <a:cs typeface="+mn-cs"/>
              </a:rPr>
              <a:t>wholewheat</a:t>
            </a:r>
            <a:r>
              <a:rPr lang="en-US" sz="1200" kern="1200" dirty="0" smtClean="0">
                <a:solidFill>
                  <a:schemeClr val="tx1"/>
                </a:solidFill>
                <a:latin typeface="+mn-lt"/>
                <a:ea typeface="+mn-ea"/>
                <a:cs typeface="+mn-cs"/>
              </a:rPr>
              <a:t> pasta .</a:t>
            </a:r>
          </a:p>
          <a:p>
            <a:r>
              <a:rPr lang="en-US" sz="1200" kern="1200" dirty="0" err="1" smtClean="0">
                <a:solidFill>
                  <a:schemeClr val="tx1"/>
                </a:solidFill>
                <a:latin typeface="+mn-lt"/>
                <a:ea typeface="+mn-ea"/>
                <a:cs typeface="+mn-cs"/>
              </a:rPr>
              <a:t>Fibre</a:t>
            </a:r>
            <a:r>
              <a:rPr lang="en-US" sz="1200" kern="1200" dirty="0" smtClean="0">
                <a:solidFill>
                  <a:schemeClr val="tx1"/>
                </a:solidFill>
                <a:latin typeface="+mn-lt"/>
                <a:ea typeface="+mn-ea"/>
                <a:cs typeface="+mn-cs"/>
              </a:rPr>
              <a:t> can help keep our bowels healthy and can help us feel full, which means we are less likely to eat too much.</a:t>
            </a:r>
          </a:p>
          <a:p>
            <a:r>
              <a:rPr lang="en-US" sz="1200" kern="1200" dirty="0" smtClean="0">
                <a:solidFill>
                  <a:schemeClr val="tx1"/>
                </a:solidFill>
                <a:latin typeface="+mn-lt"/>
                <a:ea typeface="+mn-ea"/>
                <a:cs typeface="+mn-cs"/>
              </a:rPr>
              <a:t>	wholegrain starchy foods and potatoes eaten with their skins on a particularly good choice if you're trying to </a:t>
            </a:r>
            <a:r>
              <a:rPr lang="en-US" sz="1200" u="sng" kern="1200" dirty="0" smtClean="0">
                <a:solidFill>
                  <a:schemeClr val="tx1"/>
                </a:solidFill>
                <a:latin typeface="+mn-lt"/>
                <a:ea typeface="+mn-ea"/>
                <a:cs typeface="+mn-cs"/>
                <a:hlinkClick r:id="rId3"/>
              </a:rPr>
              <a:t>lose weight.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Some types of </a:t>
            </a:r>
            <a:r>
              <a:rPr lang="en-US" sz="1200" kern="1200" dirty="0" err="1" smtClean="0">
                <a:solidFill>
                  <a:schemeClr val="tx1"/>
                </a:solidFill>
                <a:latin typeface="+mn-lt"/>
                <a:ea typeface="+mn-ea"/>
                <a:cs typeface="+mn-cs"/>
              </a:rPr>
              <a:t>fibre</a:t>
            </a:r>
            <a:r>
              <a:rPr lang="en-US" sz="1200" kern="1200" dirty="0" smtClean="0">
                <a:solidFill>
                  <a:schemeClr val="tx1"/>
                </a:solidFill>
                <a:latin typeface="+mn-lt"/>
                <a:ea typeface="+mn-ea"/>
                <a:cs typeface="+mn-cs"/>
              </a:rPr>
              <a:t> – present in fruits and vegetables can be partly digested, and may help reduce the amount of cholesterol in the blood.</a:t>
            </a:r>
            <a:endParaRPr lang="en-US" dirty="0" smtClean="0"/>
          </a:p>
          <a:p>
            <a:r>
              <a:rPr lang="en-US" sz="1200" kern="1200" dirty="0" smtClean="0">
                <a:solidFill>
                  <a:schemeClr val="tx1"/>
                </a:solidFill>
                <a:latin typeface="+mn-lt"/>
                <a:ea typeface="+mn-ea"/>
                <a:cs typeface="+mn-cs"/>
              </a:rPr>
              <a:t>	 apples, turnips, sweet potatoes, oats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Starch, </a:t>
            </a:r>
            <a:r>
              <a:rPr lang="en-US" sz="1200" kern="1200" dirty="0" smtClean="0">
                <a:solidFill>
                  <a:schemeClr val="tx1"/>
                </a:solidFill>
                <a:latin typeface="+mn-lt"/>
                <a:ea typeface="+mn-ea"/>
                <a:cs typeface="+mn-cs"/>
              </a:rPr>
              <a:t>Your body uses starch to provide glucose to all cells.</a:t>
            </a:r>
          </a:p>
          <a:p>
            <a:r>
              <a:rPr lang="en-US" sz="1200" kern="1200" dirty="0" smtClean="0">
                <a:solidFill>
                  <a:schemeClr val="tx1"/>
                </a:solidFill>
                <a:latin typeface="+mn-lt"/>
                <a:ea typeface="+mn-ea"/>
                <a:cs typeface="+mn-cs"/>
              </a:rPr>
              <a:t> But where you get your starch from matters. Ideally, all of the starch in your diet should come from fresh produce, whole grains and legumes.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You’ll get the complex carbohydrate from black, kidney, garbanzo, navy, pinto, lima or white beans. Processed beans such as baked, canned and refried beans are starchy too. Brown, yellow, green or other variety of lentils provide additional sources of starch.</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are concerned about your intake of sugars, make sure that added sugars are not listed as one of the first few ingredients. Other names for added sugars include: corn syrup, high-fructose corn syrup, fruit juice concentrate, maltose, dextrose, sucrose, honey, and maple syrup.</a:t>
            </a:r>
          </a:p>
          <a:p>
            <a:r>
              <a:rPr lang="en-US" sz="1200" b="1" kern="1200" dirty="0" smtClean="0">
                <a:solidFill>
                  <a:schemeClr val="tx1"/>
                </a:solidFill>
                <a:latin typeface="+mn-lt"/>
                <a:ea typeface="+mn-ea"/>
                <a:cs typeface="+mn-cs"/>
              </a:rPr>
              <a:t>To limit nutrients that have no %DV, like </a:t>
            </a:r>
            <a:r>
              <a:rPr lang="en-US" sz="1200" b="1" i="1" kern="1200" dirty="0" smtClean="0">
                <a:solidFill>
                  <a:schemeClr val="tx1"/>
                </a:solidFill>
                <a:latin typeface="+mn-lt"/>
                <a:ea typeface="+mn-ea"/>
                <a:cs typeface="+mn-cs"/>
              </a:rPr>
              <a:t>trans</a:t>
            </a:r>
            <a:r>
              <a:rPr lang="en-US" sz="1200" b="1" i="0" kern="1200" dirty="0" smtClean="0">
                <a:solidFill>
                  <a:schemeClr val="tx1"/>
                </a:solidFill>
                <a:latin typeface="+mn-lt"/>
                <a:ea typeface="+mn-ea"/>
                <a:cs typeface="+mn-cs"/>
              </a:rPr>
              <a:t> fat and sugars, compare the labels of similar products and choose the food with the lowest amount.</a:t>
            </a:r>
            <a:endParaRPr lang="en-US" dirty="0"/>
          </a:p>
        </p:txBody>
      </p:sp>
      <p:sp>
        <p:nvSpPr>
          <p:cNvPr id="4" name="Slide Number Placeholder 3"/>
          <p:cNvSpPr>
            <a:spLocks noGrp="1"/>
          </p:cNvSpPr>
          <p:nvPr>
            <p:ph type="sldNum" sz="quarter" idx="10"/>
          </p:nvPr>
        </p:nvSpPr>
        <p:spPr/>
        <p:txBody>
          <a:bodyPr/>
          <a:lstStyle/>
          <a:p>
            <a:fld id="{C4700A64-AFA6-034D-8D08-DFE08A910701}" type="slidenum">
              <a:rPr lang="en-US" smtClean="0"/>
              <a:t>18</a:t>
            </a:fld>
            <a:endParaRPr lang="en-US"/>
          </a:p>
        </p:txBody>
      </p:sp>
    </p:spTree>
    <p:extLst>
      <p:ext uri="{BB962C8B-B14F-4D97-AF65-F5344CB8AC3E}">
        <p14:creationId xmlns:p14="http://schemas.microsoft.com/office/powerpoint/2010/main" val="310465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00A64-AFA6-034D-8D08-DFE08A910701}" type="slidenum">
              <a:rPr lang="en-US" smtClean="0"/>
              <a:t>23</a:t>
            </a:fld>
            <a:endParaRPr lang="en-US"/>
          </a:p>
        </p:txBody>
      </p:sp>
    </p:spTree>
    <p:extLst>
      <p:ext uri="{BB962C8B-B14F-4D97-AF65-F5344CB8AC3E}">
        <p14:creationId xmlns:p14="http://schemas.microsoft.com/office/powerpoint/2010/main" val="81061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00A64-AFA6-034D-8D08-DFE08A910701}" type="slidenum">
              <a:rPr lang="en-US" smtClean="0"/>
              <a:t>8</a:t>
            </a:fld>
            <a:endParaRPr lang="en-US"/>
          </a:p>
        </p:txBody>
      </p:sp>
    </p:spTree>
    <p:extLst>
      <p:ext uri="{BB962C8B-B14F-4D97-AF65-F5344CB8AC3E}">
        <p14:creationId xmlns:p14="http://schemas.microsoft.com/office/powerpoint/2010/main" val="82162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00A64-AFA6-034D-8D08-DFE08A910701}" type="slidenum">
              <a:rPr lang="en-US" smtClean="0"/>
              <a:t>9</a:t>
            </a:fld>
            <a:endParaRPr lang="en-US"/>
          </a:p>
        </p:txBody>
      </p:sp>
    </p:spTree>
    <p:extLst>
      <p:ext uri="{BB962C8B-B14F-4D97-AF65-F5344CB8AC3E}">
        <p14:creationId xmlns:p14="http://schemas.microsoft.com/office/powerpoint/2010/main" val="82162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DV for Trans FAT</a:t>
            </a:r>
          </a:p>
          <a:p>
            <a:r>
              <a:rPr lang="en-US" dirty="0" smtClean="0"/>
              <a:t>Avoid</a:t>
            </a:r>
            <a:r>
              <a:rPr lang="en-US" baseline="0" dirty="0" smtClean="0"/>
              <a:t> it as much as possible</a:t>
            </a:r>
          </a:p>
          <a:p>
            <a:r>
              <a:rPr lang="en-US" baseline="0" dirty="0" smtClean="0"/>
              <a:t>Sugars just excess calories</a:t>
            </a:r>
            <a:endParaRPr lang="en-US" dirty="0"/>
          </a:p>
        </p:txBody>
      </p:sp>
      <p:sp>
        <p:nvSpPr>
          <p:cNvPr id="4" name="Slide Number Placeholder 3"/>
          <p:cNvSpPr>
            <a:spLocks noGrp="1"/>
          </p:cNvSpPr>
          <p:nvPr>
            <p:ph type="sldNum" sz="quarter" idx="10"/>
          </p:nvPr>
        </p:nvSpPr>
        <p:spPr/>
        <p:txBody>
          <a:bodyPr/>
          <a:lstStyle/>
          <a:p>
            <a:fld id="{C4700A64-AFA6-034D-8D08-DFE08A910701}" type="slidenum">
              <a:rPr lang="en-US" smtClean="0"/>
              <a:t>10</a:t>
            </a:fld>
            <a:endParaRPr lang="en-US"/>
          </a:p>
        </p:txBody>
      </p:sp>
    </p:spTree>
    <p:extLst>
      <p:ext uri="{BB962C8B-B14F-4D97-AF65-F5344CB8AC3E}">
        <p14:creationId xmlns:p14="http://schemas.microsoft.com/office/powerpoint/2010/main" val="2117549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00A64-AFA6-034D-8D08-DFE08A910701}" type="slidenum">
              <a:rPr lang="en-US" smtClean="0"/>
              <a:t>11</a:t>
            </a:fld>
            <a:endParaRPr lang="en-US"/>
          </a:p>
        </p:txBody>
      </p:sp>
    </p:spTree>
    <p:extLst>
      <p:ext uri="{BB962C8B-B14F-4D97-AF65-F5344CB8AC3E}">
        <p14:creationId xmlns:p14="http://schemas.microsoft.com/office/powerpoint/2010/main" val="105402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00A64-AFA6-034D-8D08-DFE08A910701}" type="slidenum">
              <a:rPr lang="en-US" smtClean="0"/>
              <a:t>12</a:t>
            </a:fld>
            <a:endParaRPr lang="en-US"/>
          </a:p>
        </p:txBody>
      </p:sp>
    </p:spTree>
    <p:extLst>
      <p:ext uri="{BB962C8B-B14F-4D97-AF65-F5344CB8AC3E}">
        <p14:creationId xmlns:p14="http://schemas.microsoft.com/office/powerpoint/2010/main" val="105402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Coconut</a:t>
            </a:r>
            <a:r>
              <a:rPr lang="en-US" baseline="0" dirty="0" smtClean="0"/>
              <a:t> oil high in saturated fat 84% and LDL</a:t>
            </a:r>
          </a:p>
          <a:p>
            <a:r>
              <a:rPr lang="en-US" baseline="0" dirty="0" smtClean="0"/>
              <a:t>Made mostly of medium chain triglycerides body handles differently than long chain triglycerides</a:t>
            </a:r>
          </a:p>
          <a:p>
            <a:r>
              <a:rPr lang="en-US" baseline="0" dirty="0" smtClean="0"/>
              <a:t>Medium chain </a:t>
            </a:r>
            <a:r>
              <a:rPr lang="en-US" baseline="0" dirty="0" err="1" smtClean="0"/>
              <a:t>tryglycerides</a:t>
            </a:r>
            <a:r>
              <a:rPr lang="en-US" baseline="0" dirty="0" smtClean="0"/>
              <a:t> may boost your good cholesterol and bad one too</a:t>
            </a:r>
            <a:endParaRPr lang="en-US" dirty="0"/>
          </a:p>
        </p:txBody>
      </p:sp>
      <p:sp>
        <p:nvSpPr>
          <p:cNvPr id="4" name="Slide Number Placeholder 3"/>
          <p:cNvSpPr>
            <a:spLocks noGrp="1"/>
          </p:cNvSpPr>
          <p:nvPr>
            <p:ph type="sldNum" sz="quarter" idx="10"/>
          </p:nvPr>
        </p:nvSpPr>
        <p:spPr/>
        <p:txBody>
          <a:bodyPr/>
          <a:lstStyle/>
          <a:p>
            <a:fld id="{C4700A64-AFA6-034D-8D08-DFE08A910701}" type="slidenum">
              <a:rPr lang="en-US" smtClean="0"/>
              <a:t>13</a:t>
            </a:fld>
            <a:endParaRPr lang="en-US"/>
          </a:p>
        </p:txBody>
      </p:sp>
    </p:spTree>
    <p:extLst>
      <p:ext uri="{BB962C8B-B14F-4D97-AF65-F5344CB8AC3E}">
        <p14:creationId xmlns:p14="http://schemas.microsoft.com/office/powerpoint/2010/main" val="204190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1/2 teaspoon salt = 1,150 mg sodium</a:t>
            </a:r>
          </a:p>
          <a:p>
            <a:r>
              <a:rPr lang="en-US" sz="1200" kern="1200" dirty="0" smtClean="0">
                <a:solidFill>
                  <a:schemeClr val="tx1"/>
                </a:solidFill>
                <a:latin typeface="+mn-lt"/>
                <a:ea typeface="+mn-ea"/>
                <a:cs typeface="+mn-cs"/>
              </a:rPr>
              <a:t>he American Heart Association recommends people aim to eat no more than 1,500 milligrams of sodium per day. That level is associated with a significant reduction in blood pressure, which in turn reduces the risk of heart disease and stroke.</a:t>
            </a:r>
          </a:p>
        </p:txBody>
      </p:sp>
      <p:sp>
        <p:nvSpPr>
          <p:cNvPr id="4" name="Slide Number Placeholder 3"/>
          <p:cNvSpPr>
            <a:spLocks noGrp="1"/>
          </p:cNvSpPr>
          <p:nvPr>
            <p:ph type="sldNum" sz="quarter" idx="10"/>
          </p:nvPr>
        </p:nvSpPr>
        <p:spPr/>
        <p:txBody>
          <a:bodyPr/>
          <a:lstStyle/>
          <a:p>
            <a:fld id="{C4700A64-AFA6-034D-8D08-DFE08A910701}" type="slidenum">
              <a:rPr lang="en-US" smtClean="0"/>
              <a:t>15</a:t>
            </a:fld>
            <a:endParaRPr lang="en-US"/>
          </a:p>
        </p:txBody>
      </p:sp>
    </p:spTree>
    <p:extLst>
      <p:ext uri="{BB962C8B-B14F-4D97-AF65-F5344CB8AC3E}">
        <p14:creationId xmlns:p14="http://schemas.microsoft.com/office/powerpoint/2010/main" val="628073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1/2 teaspoon salt = 1,150 mg sodium</a:t>
            </a:r>
          </a:p>
          <a:p>
            <a:r>
              <a:rPr lang="en-US" sz="1200" kern="1200" dirty="0" smtClean="0">
                <a:solidFill>
                  <a:schemeClr val="tx1"/>
                </a:solidFill>
                <a:latin typeface="+mn-lt"/>
                <a:ea typeface="+mn-ea"/>
                <a:cs typeface="+mn-cs"/>
              </a:rPr>
              <a:t>he American Heart Association recommends people aim to eat no more than 1,500 milligrams of sodium per day. That level is associated with a significant reduction in blood pressure, which in turn reduces the risk of heart disease and stroke.</a:t>
            </a:r>
          </a:p>
        </p:txBody>
      </p:sp>
      <p:sp>
        <p:nvSpPr>
          <p:cNvPr id="4" name="Slide Number Placeholder 3"/>
          <p:cNvSpPr>
            <a:spLocks noGrp="1"/>
          </p:cNvSpPr>
          <p:nvPr>
            <p:ph type="sldNum" sz="quarter" idx="10"/>
          </p:nvPr>
        </p:nvSpPr>
        <p:spPr/>
        <p:txBody>
          <a:bodyPr/>
          <a:lstStyle/>
          <a:p>
            <a:fld id="{C4700A64-AFA6-034D-8D08-DFE08A910701}" type="slidenum">
              <a:rPr lang="en-US" smtClean="0"/>
              <a:t>16</a:t>
            </a:fld>
            <a:endParaRPr lang="en-US"/>
          </a:p>
        </p:txBody>
      </p:sp>
    </p:spTree>
    <p:extLst>
      <p:ext uri="{BB962C8B-B14F-4D97-AF65-F5344CB8AC3E}">
        <p14:creationId xmlns:p14="http://schemas.microsoft.com/office/powerpoint/2010/main" val="62807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B06442A-9EEB-C344-852D-841CCE4D7D51}" type="datetimeFigureOut">
              <a:rPr lang="en-US" smtClean="0"/>
              <a:t>9/19/16</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2549A3C1-8C7B-1747-99F5-82D912ADAB28}"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9213709"/>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06442A-9EEB-C344-852D-841CCE4D7D51}" type="datetimeFigureOut">
              <a:rPr lang="en-US" smtClean="0"/>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9A3C1-8C7B-1747-99F5-82D912ADAB28}" type="slidenum">
              <a:rPr lang="en-US" smtClean="0"/>
              <a:t>‹#›</a:t>
            </a:fld>
            <a:endParaRPr lang="en-US"/>
          </a:p>
        </p:txBody>
      </p:sp>
    </p:spTree>
    <p:extLst>
      <p:ext uri="{BB962C8B-B14F-4D97-AF65-F5344CB8AC3E}">
        <p14:creationId xmlns:p14="http://schemas.microsoft.com/office/powerpoint/2010/main" val="40905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06442A-9EEB-C344-852D-841CCE4D7D51}" type="datetimeFigureOut">
              <a:rPr lang="en-US" smtClean="0"/>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9A3C1-8C7B-1747-99F5-82D912ADAB28}" type="slidenum">
              <a:rPr lang="en-US" smtClean="0"/>
              <a:t>‹#›</a:t>
            </a:fld>
            <a:endParaRPr lang="en-US"/>
          </a:p>
        </p:txBody>
      </p:sp>
    </p:spTree>
    <p:extLst>
      <p:ext uri="{BB962C8B-B14F-4D97-AF65-F5344CB8AC3E}">
        <p14:creationId xmlns:p14="http://schemas.microsoft.com/office/powerpoint/2010/main" val="30240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06442A-9EEB-C344-852D-841CCE4D7D51}" type="datetimeFigureOut">
              <a:rPr lang="en-US" smtClean="0"/>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9A3C1-8C7B-1747-99F5-82D912ADAB28}" type="slidenum">
              <a:rPr lang="en-US" smtClean="0"/>
              <a:t>‹#›</a:t>
            </a:fld>
            <a:endParaRPr lang="en-US"/>
          </a:p>
        </p:txBody>
      </p:sp>
    </p:spTree>
    <p:extLst>
      <p:ext uri="{BB962C8B-B14F-4D97-AF65-F5344CB8AC3E}">
        <p14:creationId xmlns:p14="http://schemas.microsoft.com/office/powerpoint/2010/main" val="202207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B06442A-9EEB-C344-852D-841CCE4D7D51}" type="datetimeFigureOut">
              <a:rPr lang="en-US" smtClean="0"/>
              <a:t>9/19/16</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2549A3C1-8C7B-1747-99F5-82D912ADAB28}"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500980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06442A-9EEB-C344-852D-841CCE4D7D51}" type="datetimeFigureOut">
              <a:rPr lang="en-US" smtClean="0"/>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9A3C1-8C7B-1747-99F5-82D912ADAB28}" type="slidenum">
              <a:rPr lang="en-US" smtClean="0"/>
              <a:t>‹#›</a:t>
            </a:fld>
            <a:endParaRPr lang="en-US"/>
          </a:p>
        </p:txBody>
      </p:sp>
    </p:spTree>
    <p:extLst>
      <p:ext uri="{BB962C8B-B14F-4D97-AF65-F5344CB8AC3E}">
        <p14:creationId xmlns:p14="http://schemas.microsoft.com/office/powerpoint/2010/main" val="196779353"/>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06442A-9EEB-C344-852D-841CCE4D7D51}" type="datetimeFigureOut">
              <a:rPr lang="en-US" smtClean="0"/>
              <a:t>9/19/16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49A3C1-8C7B-1747-99F5-82D912ADAB28}" type="slidenum">
              <a:rPr lang="en-US" smtClean="0"/>
              <a:t>‹#›</a:t>
            </a:fld>
            <a:endParaRPr lang="en-US"/>
          </a:p>
        </p:txBody>
      </p:sp>
    </p:spTree>
    <p:extLst>
      <p:ext uri="{BB962C8B-B14F-4D97-AF65-F5344CB8AC3E}">
        <p14:creationId xmlns:p14="http://schemas.microsoft.com/office/powerpoint/2010/main" val="145769491"/>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06442A-9EEB-C344-852D-841CCE4D7D51}" type="datetimeFigureOut">
              <a:rPr lang="en-US" smtClean="0"/>
              <a:t>9/19/16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49A3C1-8C7B-1747-99F5-82D912ADAB28}" type="slidenum">
              <a:rPr lang="en-US" smtClean="0"/>
              <a:t>‹#›</a:t>
            </a:fld>
            <a:endParaRPr lang="en-US"/>
          </a:p>
        </p:txBody>
      </p:sp>
    </p:spTree>
    <p:extLst>
      <p:ext uri="{BB962C8B-B14F-4D97-AF65-F5344CB8AC3E}">
        <p14:creationId xmlns:p14="http://schemas.microsoft.com/office/powerpoint/2010/main" val="181647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6442A-9EEB-C344-852D-841CCE4D7D51}" type="datetimeFigureOut">
              <a:rPr lang="en-US" smtClean="0"/>
              <a:t>9/19/16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49A3C1-8C7B-1747-99F5-82D912ADAB28}" type="slidenum">
              <a:rPr lang="en-US" smtClean="0"/>
              <a:t>‹#›</a:t>
            </a:fld>
            <a:endParaRPr lang="en-US"/>
          </a:p>
        </p:txBody>
      </p:sp>
    </p:spTree>
    <p:extLst>
      <p:ext uri="{BB962C8B-B14F-4D97-AF65-F5344CB8AC3E}">
        <p14:creationId xmlns:p14="http://schemas.microsoft.com/office/powerpoint/2010/main" val="912455447"/>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0B06442A-9EEB-C344-852D-841CCE4D7D51}" type="datetimeFigureOut">
              <a:rPr lang="en-US" smtClean="0"/>
              <a:t>9/19/16</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2549A3C1-8C7B-1747-99F5-82D912ADAB28}"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7974502"/>
      </p:ext>
    </p:extLst>
  </p:cSld>
  <p:clrMapOvr>
    <a:masterClrMapping/>
  </p:clrMapOvr>
  <p:extLst mod="1">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0B06442A-9EEB-C344-852D-841CCE4D7D51}" type="datetimeFigureOut">
              <a:rPr lang="en-US" smtClean="0"/>
              <a:t>9/19/16</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2549A3C1-8C7B-1747-99F5-82D912ADAB28}" type="slidenum">
              <a:rPr lang="en-US" smtClean="0"/>
              <a:t>‹#›</a:t>
            </a:fld>
            <a:endParaRPr lang="en-US"/>
          </a:p>
        </p:txBody>
      </p:sp>
    </p:spTree>
    <p:extLst>
      <p:ext uri="{BB962C8B-B14F-4D97-AF65-F5344CB8AC3E}">
        <p14:creationId xmlns:p14="http://schemas.microsoft.com/office/powerpoint/2010/main" val="5960642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B06442A-9EEB-C344-852D-841CCE4D7D51}" type="datetimeFigureOut">
              <a:rPr lang="en-US" smtClean="0"/>
              <a:t>9/19/16</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549A3C1-8C7B-1747-99F5-82D912ADAB28}"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0072949"/>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 Id="rId3" Type="http://schemas.openxmlformats.org/officeDocument/2006/relationships/image" Target="../media/image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Are </a:t>
            </a:r>
            <a:r>
              <a:rPr lang="en-US" sz="12000" u="sng" dirty="0" smtClean="0">
                <a:latin typeface="Gill Sans Ultra Bold" charset="0"/>
                <a:ea typeface="Gill Sans Ultra Bold" charset="0"/>
                <a:cs typeface="Gill Sans Ultra Bold" charset="0"/>
              </a:rPr>
              <a:t>you</a:t>
            </a:r>
            <a:r>
              <a:rPr lang="en-US" dirty="0" smtClean="0"/>
              <a:t> able to read the label?</a:t>
            </a:r>
            <a:endParaRPr lang="en-US" dirty="0"/>
          </a:p>
        </p:txBody>
      </p:sp>
      <p:sp>
        <p:nvSpPr>
          <p:cNvPr id="3" name="Subtitle 2"/>
          <p:cNvSpPr>
            <a:spLocks noGrp="1"/>
          </p:cNvSpPr>
          <p:nvPr>
            <p:ph type="subTitle" idx="1"/>
          </p:nvPr>
        </p:nvSpPr>
        <p:spPr/>
        <p:txBody>
          <a:bodyPr/>
          <a:lstStyle/>
          <a:p>
            <a:r>
              <a:rPr lang="en-US" dirty="0" smtClean="0"/>
              <a:t>Presented by </a:t>
            </a:r>
            <a:r>
              <a:rPr lang="en-US" dirty="0" err="1" smtClean="0"/>
              <a:t>Perla</a:t>
            </a:r>
            <a:r>
              <a:rPr lang="en-US" dirty="0" smtClean="0"/>
              <a:t> Saldivar, B.S.</a:t>
            </a:r>
            <a:endParaRPr lang="en-US" dirty="0"/>
          </a:p>
        </p:txBody>
      </p:sp>
    </p:spTree>
    <p:extLst>
      <p:ext uri="{BB962C8B-B14F-4D97-AF65-F5344CB8AC3E}">
        <p14:creationId xmlns:p14="http://schemas.microsoft.com/office/powerpoint/2010/main" val="1759829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Daily Value</a:t>
            </a:r>
            <a:endParaRPr lang="en-US" dirty="0"/>
          </a:p>
        </p:txBody>
      </p:sp>
      <p:sp>
        <p:nvSpPr>
          <p:cNvPr id="3" name="Content Placeholder 2"/>
          <p:cNvSpPr>
            <a:spLocks noGrp="1"/>
          </p:cNvSpPr>
          <p:nvPr>
            <p:ph sz="half" idx="1"/>
          </p:nvPr>
        </p:nvSpPr>
        <p:spPr>
          <a:xfrm>
            <a:off x="1045882" y="1553881"/>
            <a:ext cx="4588492" cy="4960471"/>
          </a:xfrm>
        </p:spPr>
        <p:txBody>
          <a:bodyPr>
            <a:noAutofit/>
          </a:bodyPr>
          <a:lstStyle/>
          <a:p>
            <a:r>
              <a:rPr lang="en-US" sz="2800" dirty="0" smtClean="0"/>
              <a:t>% Daily Values</a:t>
            </a:r>
          </a:p>
          <a:p>
            <a:pPr lvl="1"/>
            <a:r>
              <a:rPr lang="en-US" sz="2400" dirty="0"/>
              <a:t>h</a:t>
            </a:r>
            <a:r>
              <a:rPr lang="en-US" sz="2400" dirty="0" smtClean="0"/>
              <a:t>ow much you should get each day</a:t>
            </a:r>
          </a:p>
          <a:p>
            <a:pPr lvl="1"/>
            <a:r>
              <a:rPr lang="en-US" sz="2400" dirty="0"/>
              <a:t>b</a:t>
            </a:r>
            <a:r>
              <a:rPr lang="en-US" sz="2400" dirty="0" smtClean="0"/>
              <a:t>ased on 2,000 Calorie Diet</a:t>
            </a:r>
          </a:p>
          <a:p>
            <a:r>
              <a:rPr lang="en-US" sz="2800" dirty="0" smtClean="0"/>
              <a:t>Percentages</a:t>
            </a:r>
          </a:p>
          <a:p>
            <a:pPr lvl="1"/>
            <a:r>
              <a:rPr lang="en-US" sz="2400" dirty="0"/>
              <a:t>h</a:t>
            </a:r>
            <a:r>
              <a:rPr lang="en-US" sz="2400" dirty="0" smtClean="0"/>
              <a:t>ow much per ONE serving</a:t>
            </a:r>
          </a:p>
          <a:p>
            <a:r>
              <a:rPr lang="en-US" sz="2800" b="1" dirty="0" smtClean="0"/>
              <a:t>AMOUNT</a:t>
            </a:r>
            <a:r>
              <a:rPr lang="en-US" sz="2800" dirty="0" smtClean="0"/>
              <a:t>:</a:t>
            </a:r>
          </a:p>
          <a:p>
            <a:pPr lvl="1"/>
            <a:r>
              <a:rPr lang="en-US" sz="2400" dirty="0" smtClean="0"/>
              <a:t>Low = less than 5%</a:t>
            </a:r>
          </a:p>
          <a:p>
            <a:pPr lvl="1"/>
            <a:r>
              <a:rPr lang="en-US" sz="2400" dirty="0" smtClean="0"/>
              <a:t>Moderate = between 6-19%</a:t>
            </a:r>
          </a:p>
          <a:p>
            <a:pPr lvl="1"/>
            <a:r>
              <a:rPr lang="en-US" sz="2400" dirty="0" smtClean="0"/>
              <a:t>High = more than 20%</a:t>
            </a:r>
          </a:p>
        </p:txBody>
      </p:sp>
      <p:pic>
        <p:nvPicPr>
          <p:cNvPr id="7" name="Picture 6" descr="Nutrition Label wDESCRIPTOR Eng.pdf"/>
          <p:cNvPicPr>
            <a:picLocks noChangeAspect="1"/>
          </p:cNvPicPr>
          <p:nvPr/>
        </p:nvPicPr>
        <p:blipFill rotWithShape="1">
          <a:blip r:embed="rId3">
            <a:extLst>
              <a:ext uri="{28A0092B-C50C-407E-A947-70E740481C1C}">
                <a14:useLocalDpi xmlns:a14="http://schemas.microsoft.com/office/drawing/2010/main" val="0"/>
              </a:ext>
            </a:extLst>
          </a:blip>
          <a:srcRect l="18891" t="32908" r="44940" b="22741"/>
          <a:stretch/>
        </p:blipFill>
        <p:spPr>
          <a:xfrm>
            <a:off x="6007903" y="205540"/>
            <a:ext cx="4570450" cy="6652460"/>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2456865988"/>
              </p:ext>
            </p:extLst>
          </p:nvPr>
        </p:nvGraphicFramePr>
        <p:xfrm>
          <a:off x="8650940" y="114641"/>
          <a:ext cx="2211295" cy="4487241"/>
        </p:xfrm>
        <a:graphic>
          <a:graphicData uri="http://schemas.openxmlformats.org/drawingml/2006/table">
            <a:tbl>
              <a:tblPr/>
              <a:tblGrid>
                <a:gridCol w="2211295"/>
              </a:tblGrid>
              <a:tr h="4487241">
                <a:tc>
                  <a:txBody>
                    <a:bodyPr/>
                    <a:lstStyle/>
                    <a:p>
                      <a:endParaRPr lang="en-US" dirty="0"/>
                    </a:p>
                  </a:txBody>
                  <a:tcPr>
                    <a:lnL w="76200" cmpd="sng">
                      <a:solidFill>
                        <a:srgbClr val="FF0000"/>
                      </a:solidFill>
                      <a:prstDash val="solid"/>
                    </a:lnL>
                    <a:lnR w="76200" cmpd="sng">
                      <a:solidFill>
                        <a:srgbClr val="FF0000"/>
                      </a:solidFill>
                      <a:prstDash val="solid"/>
                    </a:lnR>
                    <a:lnT w="76200" cmpd="sng">
                      <a:solidFill>
                        <a:srgbClr val="FF0000"/>
                      </a:solidFill>
                      <a:prstDash val="solid"/>
                    </a:lnT>
                    <a:lnB w="76200" cmpd="sng">
                      <a:solidFill>
                        <a:srgbClr val="FF0000"/>
                      </a:solidFill>
                      <a:prstDash val="solid"/>
                    </a:lnB>
                  </a:tcPr>
                </a:tc>
              </a:tr>
            </a:tbl>
          </a:graphicData>
        </a:graphic>
      </p:graphicFrame>
    </p:spTree>
    <p:extLst>
      <p:ext uri="{BB962C8B-B14F-4D97-AF65-F5344CB8AC3E}">
        <p14:creationId xmlns:p14="http://schemas.microsoft.com/office/powerpoint/2010/main" val="9490728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smtClean="0"/>
              <a:t>FATS- </a:t>
            </a:r>
            <a:endParaRPr lang="en-US" sz="6000" dirty="0"/>
          </a:p>
        </p:txBody>
      </p:sp>
      <p:sp>
        <p:nvSpPr>
          <p:cNvPr id="3" name="Content Placeholder 2"/>
          <p:cNvSpPr>
            <a:spLocks noGrp="1"/>
          </p:cNvSpPr>
          <p:nvPr>
            <p:ph idx="1"/>
          </p:nvPr>
        </p:nvSpPr>
        <p:spPr>
          <a:xfrm>
            <a:off x="1251678" y="1351577"/>
            <a:ext cx="10178322" cy="3593591"/>
          </a:xfrm>
        </p:spPr>
        <p:txBody>
          <a:bodyPr>
            <a:normAutofit/>
          </a:bodyPr>
          <a:lstStyle/>
          <a:p>
            <a:r>
              <a:rPr lang="en-US" sz="2400" dirty="0" smtClean="0"/>
              <a:t>TOTAL FAT- </a:t>
            </a:r>
            <a:r>
              <a:rPr lang="en-US" sz="2400" b="1" dirty="0" smtClean="0"/>
              <a:t>30% Daily Calories</a:t>
            </a:r>
          </a:p>
          <a:p>
            <a:r>
              <a:rPr lang="en-US" sz="2400" dirty="0" smtClean="0"/>
              <a:t>Number of Fat grams in </a:t>
            </a:r>
            <a:r>
              <a:rPr lang="en-US" sz="2400" b="1" dirty="0" smtClean="0"/>
              <a:t>ONE</a:t>
            </a:r>
            <a:r>
              <a:rPr lang="en-US" sz="2400" dirty="0" smtClean="0"/>
              <a:t> SERVING</a:t>
            </a:r>
          </a:p>
          <a:p>
            <a:r>
              <a:rPr lang="en-US" sz="2400" dirty="0" smtClean="0"/>
              <a:t>No more than 30% of all your Daily Calories from fat</a:t>
            </a:r>
          </a:p>
          <a:p>
            <a:r>
              <a:rPr lang="en-US" sz="2400" dirty="0" smtClean="0"/>
              <a:t>600 calories in a 2,000 Calorie Diet</a:t>
            </a:r>
          </a:p>
        </p:txBody>
      </p:sp>
      <p:pic>
        <p:nvPicPr>
          <p:cNvPr id="12" name="Picture 11" descr="Nutrition Label wDESCRIPTOR Eng.pdf"/>
          <p:cNvPicPr>
            <a:picLocks noChangeAspect="1"/>
          </p:cNvPicPr>
          <p:nvPr/>
        </p:nvPicPr>
        <p:blipFill rotWithShape="1">
          <a:blip r:embed="rId3">
            <a:extLst>
              <a:ext uri="{28A0092B-C50C-407E-A947-70E740481C1C}">
                <a14:useLocalDpi xmlns:a14="http://schemas.microsoft.com/office/drawing/2010/main" val="0"/>
              </a:ext>
            </a:extLst>
          </a:blip>
          <a:srcRect l="18891" t="32658" r="17364" b="54599"/>
          <a:stretch/>
        </p:blipFill>
        <p:spPr>
          <a:xfrm>
            <a:off x="1393998" y="3793210"/>
            <a:ext cx="10155531" cy="2303915"/>
          </a:xfrm>
          <a:prstGeom prst="rect">
            <a:avLst/>
          </a:prstGeom>
        </p:spPr>
      </p:pic>
      <p:sp>
        <p:nvSpPr>
          <p:cNvPr id="14" name="TextBox 13"/>
          <p:cNvSpPr txBox="1"/>
          <p:nvPr/>
        </p:nvSpPr>
        <p:spPr>
          <a:xfrm>
            <a:off x="7769411" y="3696226"/>
            <a:ext cx="2674471" cy="442481"/>
          </a:xfrm>
          <a:prstGeom prst="rect">
            <a:avLst/>
          </a:prstGeom>
          <a:solidFill>
            <a:srgbClr val="FFFFFF"/>
          </a:solidFill>
          <a:ln>
            <a:solidFill>
              <a:schemeClr val="bg1"/>
            </a:solidFill>
          </a:ln>
        </p:spPr>
        <p:txBody>
          <a:bodyPr wrap="square" rtlCol="0">
            <a:spAutoFit/>
          </a:bodyPr>
          <a:lstStyle/>
          <a:p>
            <a:r>
              <a:rPr lang="en-US" dirty="0" smtClean="0">
                <a:solidFill>
                  <a:schemeClr val="bg1"/>
                </a:solidFill>
              </a:rPr>
              <a:t>d</a:t>
            </a:r>
            <a:endParaRPr lang="en-US" dirty="0">
              <a:solidFill>
                <a:schemeClr val="bg1"/>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518059509"/>
              </p:ext>
            </p:extLst>
          </p:nvPr>
        </p:nvGraphicFramePr>
        <p:xfrm>
          <a:off x="1225176" y="4183530"/>
          <a:ext cx="6544235" cy="1292651"/>
        </p:xfrm>
        <a:graphic>
          <a:graphicData uri="http://schemas.openxmlformats.org/drawingml/2006/table">
            <a:tbl>
              <a:tblPr/>
              <a:tblGrid>
                <a:gridCol w="6544235"/>
              </a:tblGrid>
              <a:tr h="1292651">
                <a:tc>
                  <a:txBody>
                    <a:bodyPr/>
                    <a:lstStyle/>
                    <a:p>
                      <a:endParaRPr lang="en-US" dirty="0"/>
                    </a:p>
                  </a:txBody>
                  <a:tcPr>
                    <a:lnL w="76200" cmpd="sng">
                      <a:solidFill>
                        <a:srgbClr val="FF0000"/>
                      </a:solidFill>
                      <a:prstDash val="solid"/>
                    </a:lnL>
                    <a:lnR w="76200" cmpd="sng">
                      <a:solidFill>
                        <a:srgbClr val="FF0000"/>
                      </a:solidFill>
                      <a:prstDash val="solid"/>
                    </a:lnR>
                    <a:lnT w="76200" cmpd="sng">
                      <a:solidFill>
                        <a:srgbClr val="FF0000"/>
                      </a:solidFill>
                      <a:prstDash val="solid"/>
                    </a:lnT>
                    <a:lnB w="76200" cmpd="sng">
                      <a:solidFill>
                        <a:srgbClr val="FF0000"/>
                      </a:solidFill>
                      <a:prstDash val="solid"/>
                    </a:lnB>
                  </a:tcPr>
                </a:tc>
              </a:tr>
            </a:tbl>
          </a:graphicData>
        </a:graphic>
      </p:graphicFrame>
      <p:sp>
        <p:nvSpPr>
          <p:cNvPr id="16" name="Left Arrow 15"/>
          <p:cNvSpPr/>
          <p:nvPr/>
        </p:nvSpPr>
        <p:spPr>
          <a:xfrm rot="20554533">
            <a:off x="6607157" y="4702851"/>
            <a:ext cx="1943240" cy="484632"/>
          </a:xfrm>
          <a:prstGeom prst="lef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6290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FATS- </a:t>
            </a:r>
            <a:endParaRPr lang="en-US" sz="6000" dirty="0"/>
          </a:p>
        </p:txBody>
      </p:sp>
      <p:sp>
        <p:nvSpPr>
          <p:cNvPr id="3" name="Content Placeholder 2"/>
          <p:cNvSpPr>
            <a:spLocks noGrp="1"/>
          </p:cNvSpPr>
          <p:nvPr>
            <p:ph idx="1"/>
          </p:nvPr>
        </p:nvSpPr>
        <p:spPr>
          <a:xfrm>
            <a:off x="1079389" y="1167791"/>
            <a:ext cx="4493670" cy="5470633"/>
          </a:xfrm>
        </p:spPr>
        <p:txBody>
          <a:bodyPr>
            <a:normAutofit/>
          </a:bodyPr>
          <a:lstStyle/>
          <a:p>
            <a:r>
              <a:rPr lang="en-US" sz="2500" dirty="0" smtClean="0"/>
              <a:t>Saturated Fats and Trans Fat</a:t>
            </a:r>
          </a:p>
          <a:p>
            <a:pPr lvl="1"/>
            <a:r>
              <a:rPr lang="en-US" sz="2500" dirty="0" smtClean="0"/>
              <a:t>BAD FAT</a:t>
            </a:r>
          </a:p>
          <a:p>
            <a:pPr lvl="1"/>
            <a:r>
              <a:rPr lang="en-US" sz="2500" dirty="0" smtClean="0"/>
              <a:t>Less than 10% Saturated Fat</a:t>
            </a:r>
          </a:p>
          <a:p>
            <a:pPr lvl="1"/>
            <a:r>
              <a:rPr lang="en-US" sz="2500" dirty="0" smtClean="0"/>
              <a:t>No more than </a:t>
            </a:r>
            <a:r>
              <a:rPr lang="en-US" sz="2500" b="1" dirty="0" smtClean="0"/>
              <a:t>13g/day</a:t>
            </a:r>
          </a:p>
          <a:p>
            <a:r>
              <a:rPr lang="en-US" sz="2500" dirty="0" smtClean="0"/>
              <a:t>Low Fat is Good</a:t>
            </a:r>
          </a:p>
          <a:p>
            <a:pPr lvl="1"/>
            <a:r>
              <a:rPr lang="en-US" sz="2500" dirty="0" smtClean="0"/>
              <a:t>Total 3 grams or less</a:t>
            </a:r>
          </a:p>
          <a:p>
            <a:r>
              <a:rPr lang="en-US" sz="2700" dirty="0" smtClean="0"/>
              <a:t>4 g/ tsp of lard</a:t>
            </a:r>
            <a:endParaRPr lang="en-US" sz="2700" dirty="0"/>
          </a:p>
          <a:p>
            <a:pPr marL="0" indent="0">
              <a:buNone/>
            </a:pPr>
            <a:endParaRPr lang="en-US" dirty="0" smtClean="0"/>
          </a:p>
        </p:txBody>
      </p:sp>
      <p:sp>
        <p:nvSpPr>
          <p:cNvPr id="4" name="Rounded Rectangle 3"/>
          <p:cNvSpPr/>
          <p:nvPr/>
        </p:nvSpPr>
        <p:spPr>
          <a:xfrm>
            <a:off x="5190795" y="3496235"/>
            <a:ext cx="6516743" cy="307867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29855" y="3705412"/>
            <a:ext cx="6000145" cy="3970318"/>
          </a:xfrm>
          <a:prstGeom prst="rect">
            <a:avLst/>
          </a:prstGeom>
          <a:noFill/>
        </p:spPr>
        <p:txBody>
          <a:bodyPr wrap="square" numCol="2" rtlCol="0">
            <a:spAutoFit/>
          </a:bodyPr>
          <a:lstStyle/>
          <a:p>
            <a:r>
              <a:rPr lang="en-US" sz="2800" u="sng" dirty="0" smtClean="0"/>
              <a:t>SATURATED FAT</a:t>
            </a:r>
          </a:p>
          <a:p>
            <a:pPr marL="285750" indent="-285750">
              <a:buFont typeface="Arial" charset="0"/>
              <a:buChar char="•"/>
            </a:pPr>
            <a:r>
              <a:rPr lang="en-US" sz="2800" dirty="0" smtClean="0"/>
              <a:t>Meat</a:t>
            </a:r>
          </a:p>
          <a:p>
            <a:pPr marL="285750" indent="-285750">
              <a:buFont typeface="Arial" charset="0"/>
              <a:buChar char="•"/>
            </a:pPr>
            <a:r>
              <a:rPr lang="en-US" sz="2800" dirty="0" smtClean="0"/>
              <a:t>Seafood</a:t>
            </a:r>
          </a:p>
          <a:p>
            <a:pPr marL="285750" indent="-285750">
              <a:buFont typeface="Arial" charset="0"/>
              <a:buChar char="•"/>
            </a:pPr>
            <a:r>
              <a:rPr lang="en-US" sz="2800" dirty="0" smtClean="0"/>
              <a:t>Poultry skin</a:t>
            </a:r>
          </a:p>
          <a:p>
            <a:pPr marL="285750" indent="-285750">
              <a:buFont typeface="Arial" charset="0"/>
              <a:buChar char="•"/>
            </a:pPr>
            <a:r>
              <a:rPr lang="en-US" sz="2800" dirty="0" smtClean="0"/>
              <a:t>Egg yolks</a:t>
            </a:r>
          </a:p>
          <a:p>
            <a:pPr marL="285750" indent="-285750">
              <a:buFont typeface="Arial" charset="0"/>
              <a:buChar char="•"/>
            </a:pPr>
            <a:endParaRPr lang="en-US" sz="2800" dirty="0" smtClean="0"/>
          </a:p>
          <a:p>
            <a:pPr marL="285750" indent="-285750">
              <a:buFont typeface="Arial" charset="0"/>
              <a:buChar char="•"/>
            </a:pPr>
            <a:endParaRPr lang="en-US" sz="2800" dirty="0"/>
          </a:p>
          <a:p>
            <a:pPr marL="285750" indent="-285750">
              <a:buFont typeface="Arial" charset="0"/>
              <a:buChar char="•"/>
            </a:pPr>
            <a:endParaRPr lang="en-US" sz="2800" dirty="0" smtClean="0"/>
          </a:p>
          <a:p>
            <a:pPr marL="285750" indent="-285750">
              <a:buFont typeface="Arial" charset="0"/>
              <a:buChar char="•"/>
            </a:pPr>
            <a:endParaRPr lang="en-US" sz="2800" dirty="0"/>
          </a:p>
          <a:p>
            <a:pPr marL="285750" indent="-285750">
              <a:buFont typeface="Arial" charset="0"/>
              <a:buChar char="•"/>
            </a:pPr>
            <a:endParaRPr lang="en-US" sz="2800" dirty="0" smtClean="0"/>
          </a:p>
          <a:p>
            <a:pPr marL="285750" indent="-285750">
              <a:buFont typeface="Arial" charset="0"/>
              <a:buChar char="•"/>
            </a:pPr>
            <a:r>
              <a:rPr lang="en-US" sz="2800" dirty="0" smtClean="0"/>
              <a:t>Whole Fat Dairy</a:t>
            </a:r>
          </a:p>
          <a:p>
            <a:pPr marL="742950" lvl="1" indent="-285750">
              <a:buFont typeface="Arial" charset="0"/>
              <a:buChar char="•"/>
            </a:pPr>
            <a:r>
              <a:rPr lang="en-US" sz="2800" dirty="0"/>
              <a:t>c</a:t>
            </a:r>
            <a:r>
              <a:rPr lang="en-US" sz="2800" dirty="0" smtClean="0"/>
              <a:t>heese </a:t>
            </a:r>
          </a:p>
          <a:p>
            <a:pPr marL="742950" lvl="1" indent="-285750">
              <a:buFont typeface="Arial" charset="0"/>
              <a:buChar char="•"/>
            </a:pPr>
            <a:r>
              <a:rPr lang="en-US" sz="2800" dirty="0"/>
              <a:t>m</a:t>
            </a:r>
            <a:r>
              <a:rPr lang="en-US" sz="2800" dirty="0" smtClean="0"/>
              <a:t>ilk </a:t>
            </a:r>
          </a:p>
          <a:p>
            <a:pPr marL="742950" lvl="1" indent="-285750">
              <a:buFont typeface="Arial" charset="0"/>
              <a:buChar char="•"/>
            </a:pPr>
            <a:r>
              <a:rPr lang="en-US" sz="2800" dirty="0"/>
              <a:t>i</a:t>
            </a:r>
            <a:r>
              <a:rPr lang="en-US" sz="2800" dirty="0" smtClean="0"/>
              <a:t>ce Cream</a:t>
            </a:r>
          </a:p>
          <a:p>
            <a:pPr marL="285750" indent="-285750">
              <a:buFont typeface="Arial" charset="0"/>
              <a:buChar char="•"/>
            </a:pPr>
            <a:endParaRPr lang="en-US" sz="28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625" y="151058"/>
            <a:ext cx="4008139" cy="2895291"/>
          </a:xfrm>
          <a:prstGeom prst="rect">
            <a:avLst/>
          </a:prstGeom>
        </p:spPr>
      </p:pic>
    </p:spTree>
    <p:extLst>
      <p:ext uri="{BB962C8B-B14F-4D97-AF65-F5344CB8AC3E}">
        <p14:creationId xmlns:p14="http://schemas.microsoft.com/office/powerpoint/2010/main" val="20119354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The Good </a:t>
            </a:r>
            <a:r>
              <a:rPr lang="en-US" sz="6000" dirty="0" err="1" smtClean="0"/>
              <a:t>FAts</a:t>
            </a:r>
            <a:endParaRPr lang="en-US" sz="6000" dirty="0"/>
          </a:p>
        </p:txBody>
      </p:sp>
      <p:sp>
        <p:nvSpPr>
          <p:cNvPr id="3" name="Content Placeholder 2"/>
          <p:cNvSpPr>
            <a:spLocks noGrp="1"/>
          </p:cNvSpPr>
          <p:nvPr>
            <p:ph idx="1"/>
          </p:nvPr>
        </p:nvSpPr>
        <p:spPr>
          <a:xfrm>
            <a:off x="1251678" y="1155644"/>
            <a:ext cx="10178322" cy="1792508"/>
          </a:xfrm>
        </p:spPr>
        <p:txBody>
          <a:bodyPr>
            <a:noAutofit/>
          </a:bodyPr>
          <a:lstStyle/>
          <a:p>
            <a:r>
              <a:rPr lang="en-US" sz="2800" b="1" dirty="0" smtClean="0"/>
              <a:t>Monounsaturated and Polyunsaturated Fats</a:t>
            </a:r>
          </a:p>
          <a:p>
            <a:pPr lvl="1"/>
            <a:r>
              <a:rPr lang="en-US" sz="2800" dirty="0" smtClean="0"/>
              <a:t>Lower LDL “Bad Cholesterol” </a:t>
            </a:r>
          </a:p>
          <a:p>
            <a:pPr lvl="1"/>
            <a:r>
              <a:rPr lang="en-US" sz="2800" dirty="0" smtClean="0"/>
              <a:t>Increase HDL “Good Cholesterol” </a:t>
            </a:r>
          </a:p>
          <a:p>
            <a:pPr lvl="1"/>
            <a:r>
              <a:rPr lang="en-US" sz="2800" dirty="0"/>
              <a:t>Protects Arteries, (w/exercise, medication, changing fat profile)</a:t>
            </a:r>
          </a:p>
          <a:p>
            <a:pPr lvl="1"/>
            <a:endParaRPr lang="en-US" sz="2800" dirty="0" smtClean="0"/>
          </a:p>
        </p:txBody>
      </p:sp>
      <p:sp>
        <p:nvSpPr>
          <p:cNvPr id="4" name="Rounded Rectangle 3"/>
          <p:cNvSpPr/>
          <p:nvPr/>
        </p:nvSpPr>
        <p:spPr>
          <a:xfrm>
            <a:off x="1452447" y="3903520"/>
            <a:ext cx="4317731" cy="250671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410098" y="3764238"/>
            <a:ext cx="4152799" cy="281693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39612" y="4194246"/>
            <a:ext cx="4130566" cy="2215991"/>
          </a:xfrm>
          <a:prstGeom prst="rect">
            <a:avLst/>
          </a:prstGeom>
          <a:noFill/>
        </p:spPr>
        <p:txBody>
          <a:bodyPr wrap="square" rtlCol="0">
            <a:spAutoFit/>
          </a:bodyPr>
          <a:lstStyle/>
          <a:p>
            <a:r>
              <a:rPr lang="en-US" sz="3000" u="sng" dirty="0" smtClean="0"/>
              <a:t>MONOUNSATURATED</a:t>
            </a:r>
          </a:p>
          <a:p>
            <a:pPr marL="285750" indent="-285750">
              <a:buFont typeface="Arial" charset="0"/>
              <a:buChar char="•"/>
            </a:pPr>
            <a:r>
              <a:rPr lang="en-US" sz="3000" dirty="0" smtClean="0"/>
              <a:t>Nuts</a:t>
            </a:r>
          </a:p>
          <a:p>
            <a:pPr marL="285750" indent="-285750">
              <a:buFont typeface="Arial" charset="0"/>
              <a:buChar char="•"/>
            </a:pPr>
            <a:r>
              <a:rPr lang="en-US" sz="3000" dirty="0" smtClean="0"/>
              <a:t>Canola Oil</a:t>
            </a:r>
          </a:p>
          <a:p>
            <a:pPr marL="285750" indent="-285750">
              <a:buFont typeface="Arial" charset="0"/>
              <a:buChar char="•"/>
            </a:pPr>
            <a:r>
              <a:rPr lang="en-US" sz="3000" dirty="0" smtClean="0"/>
              <a:t>Olive Oil</a:t>
            </a:r>
          </a:p>
          <a:p>
            <a:endParaRPr lang="en-US" u="sng" dirty="0" smtClean="0"/>
          </a:p>
        </p:txBody>
      </p:sp>
      <p:sp>
        <p:nvSpPr>
          <p:cNvPr id="8" name="TextBox 7"/>
          <p:cNvSpPr txBox="1"/>
          <p:nvPr/>
        </p:nvSpPr>
        <p:spPr>
          <a:xfrm>
            <a:off x="6686569" y="3903520"/>
            <a:ext cx="3915508" cy="2677656"/>
          </a:xfrm>
          <a:prstGeom prst="rect">
            <a:avLst/>
          </a:prstGeom>
          <a:noFill/>
        </p:spPr>
        <p:txBody>
          <a:bodyPr wrap="square" rtlCol="0">
            <a:spAutoFit/>
          </a:bodyPr>
          <a:lstStyle/>
          <a:p>
            <a:r>
              <a:rPr lang="en-US" sz="3000" u="sng" dirty="0" smtClean="0"/>
              <a:t>POLYUNSATURATED</a:t>
            </a:r>
          </a:p>
          <a:p>
            <a:pPr marL="285750" indent="-285750">
              <a:buFont typeface="Arial" charset="0"/>
              <a:buChar char="•"/>
            </a:pPr>
            <a:r>
              <a:rPr lang="en-US" sz="3000" dirty="0" smtClean="0"/>
              <a:t>Omega 3 Fatty Acids</a:t>
            </a:r>
          </a:p>
          <a:p>
            <a:pPr marL="285750" indent="-285750">
              <a:buFont typeface="Arial" charset="0"/>
              <a:buChar char="•"/>
            </a:pPr>
            <a:r>
              <a:rPr lang="en-US" sz="3000" dirty="0" smtClean="0"/>
              <a:t>Salmon</a:t>
            </a:r>
          </a:p>
          <a:p>
            <a:pPr marL="285750" indent="-285750">
              <a:buFont typeface="Arial" charset="0"/>
              <a:buChar char="•"/>
            </a:pPr>
            <a:r>
              <a:rPr lang="en-US" sz="3000" dirty="0" smtClean="0"/>
              <a:t>Fish Oil</a:t>
            </a:r>
          </a:p>
          <a:p>
            <a:pPr marL="285750" indent="-285750">
              <a:buFont typeface="Arial" charset="0"/>
              <a:buChar char="•"/>
            </a:pPr>
            <a:r>
              <a:rPr lang="en-US" sz="3000" dirty="0" smtClean="0"/>
              <a:t>Sunflower Oil</a:t>
            </a:r>
          </a:p>
          <a:p>
            <a:pPr marL="285750" indent="-285750">
              <a:buFont typeface="Arial" charset="0"/>
              <a:buChar char="•"/>
            </a:pPr>
            <a:endParaRPr lang="en-US" u="sng" dirty="0" smtClean="0"/>
          </a:p>
        </p:txBody>
      </p:sp>
      <p:pic>
        <p:nvPicPr>
          <p:cNvPr id="11" name="Picture 10"/>
          <p:cNvPicPr>
            <a:picLocks noChangeAspect="1"/>
          </p:cNvPicPr>
          <p:nvPr/>
        </p:nvPicPr>
        <p:blipFill>
          <a:blip r:embed="rId3"/>
          <a:stretch>
            <a:fillRect/>
          </a:stretch>
        </p:blipFill>
        <p:spPr>
          <a:xfrm>
            <a:off x="8825052" y="175427"/>
            <a:ext cx="3352387" cy="2108568"/>
          </a:xfrm>
          <a:prstGeom prst="rect">
            <a:avLst/>
          </a:prstGeom>
        </p:spPr>
      </p:pic>
    </p:spTree>
    <p:extLst>
      <p:ext uri="{BB962C8B-B14F-4D97-AF65-F5344CB8AC3E}">
        <p14:creationId xmlns:p14="http://schemas.microsoft.com/office/powerpoint/2010/main" val="20353139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Food Cholesterol</a:t>
            </a:r>
            <a:endParaRPr lang="en-US" sz="6000" dirty="0"/>
          </a:p>
        </p:txBody>
      </p:sp>
      <p:sp>
        <p:nvSpPr>
          <p:cNvPr id="3" name="Content Placeholder 2"/>
          <p:cNvSpPr>
            <a:spLocks noGrp="1"/>
          </p:cNvSpPr>
          <p:nvPr>
            <p:ph idx="1"/>
          </p:nvPr>
        </p:nvSpPr>
        <p:spPr>
          <a:xfrm>
            <a:off x="1251678" y="1718441"/>
            <a:ext cx="10178322" cy="4161151"/>
          </a:xfrm>
        </p:spPr>
        <p:txBody>
          <a:bodyPr>
            <a:noAutofit/>
          </a:bodyPr>
          <a:lstStyle/>
          <a:p>
            <a:r>
              <a:rPr lang="en-US" sz="3400" dirty="0" smtClean="0"/>
              <a:t>Found in Meat and Dairy Products</a:t>
            </a:r>
          </a:p>
          <a:p>
            <a:r>
              <a:rPr lang="en-US" sz="3400" dirty="0" smtClean="0"/>
              <a:t>Part of cells structure</a:t>
            </a:r>
          </a:p>
          <a:p>
            <a:endParaRPr lang="en-US" sz="3400" dirty="0" smtClean="0"/>
          </a:p>
        </p:txBody>
      </p:sp>
      <p:pic>
        <p:nvPicPr>
          <p:cNvPr id="5" name="Picture 4"/>
          <p:cNvPicPr>
            <a:picLocks noChangeAspect="1"/>
          </p:cNvPicPr>
          <p:nvPr/>
        </p:nvPicPr>
        <p:blipFill>
          <a:blip r:embed="rId2"/>
          <a:stretch>
            <a:fillRect/>
          </a:stretch>
        </p:blipFill>
        <p:spPr>
          <a:xfrm>
            <a:off x="8259414" y="382385"/>
            <a:ext cx="3492500" cy="2324100"/>
          </a:xfrm>
          <a:prstGeom prst="rect">
            <a:avLst/>
          </a:prstGeom>
        </p:spPr>
      </p:pic>
      <p:pic>
        <p:nvPicPr>
          <p:cNvPr id="7" name="Picture 6" descr="Nutrition Label wDESCRIPTOR Eng.pdf"/>
          <p:cNvPicPr>
            <a:picLocks noChangeAspect="1"/>
          </p:cNvPicPr>
          <p:nvPr/>
        </p:nvPicPr>
        <p:blipFill rotWithShape="1">
          <a:blip r:embed="rId3">
            <a:extLst>
              <a:ext uri="{28A0092B-C50C-407E-A947-70E740481C1C}">
                <a14:useLocalDpi xmlns:a14="http://schemas.microsoft.com/office/drawing/2010/main" val="0"/>
              </a:ext>
            </a:extLst>
          </a:blip>
          <a:srcRect l="18891" t="32658" r="17364" b="54599"/>
          <a:stretch/>
        </p:blipFill>
        <p:spPr>
          <a:xfrm>
            <a:off x="1251678" y="3515103"/>
            <a:ext cx="11128558" cy="2640661"/>
          </a:xfrm>
          <a:prstGeom prst="rect">
            <a:avLst/>
          </a:prstGeom>
        </p:spPr>
      </p:pic>
      <p:sp>
        <p:nvSpPr>
          <p:cNvPr id="8" name="TextBox 7"/>
          <p:cNvSpPr txBox="1"/>
          <p:nvPr/>
        </p:nvSpPr>
        <p:spPr>
          <a:xfrm>
            <a:off x="7769411" y="3330437"/>
            <a:ext cx="2674471" cy="442481"/>
          </a:xfrm>
          <a:prstGeom prst="rect">
            <a:avLst/>
          </a:prstGeom>
          <a:solidFill>
            <a:srgbClr val="FFFFFF"/>
          </a:solidFill>
          <a:ln>
            <a:solidFill>
              <a:schemeClr val="bg1"/>
            </a:solidFill>
          </a:ln>
        </p:spPr>
        <p:txBody>
          <a:bodyPr wrap="square" rtlCol="0">
            <a:spAutoFit/>
          </a:bodyPr>
          <a:lstStyle/>
          <a:p>
            <a:r>
              <a:rPr lang="en-US" dirty="0" smtClean="0">
                <a:solidFill>
                  <a:schemeClr val="bg1"/>
                </a:solidFill>
              </a:rPr>
              <a:t>d</a:t>
            </a:r>
            <a:endParaRPr lang="en-US"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167836456"/>
              </p:ext>
            </p:extLst>
          </p:nvPr>
        </p:nvGraphicFramePr>
        <p:xfrm>
          <a:off x="1225176" y="5139765"/>
          <a:ext cx="6544235" cy="739827"/>
        </p:xfrm>
        <a:graphic>
          <a:graphicData uri="http://schemas.openxmlformats.org/drawingml/2006/table">
            <a:tbl>
              <a:tblPr/>
              <a:tblGrid>
                <a:gridCol w="6544235"/>
              </a:tblGrid>
              <a:tr h="739827">
                <a:tc>
                  <a:txBody>
                    <a:bodyPr/>
                    <a:lstStyle/>
                    <a:p>
                      <a:endParaRPr lang="en-US" dirty="0"/>
                    </a:p>
                  </a:txBody>
                  <a:tcPr>
                    <a:lnL w="76200" cmpd="sng">
                      <a:solidFill>
                        <a:srgbClr val="FF0000"/>
                      </a:solidFill>
                      <a:prstDash val="solid"/>
                    </a:lnL>
                    <a:lnR w="76200" cmpd="sng">
                      <a:solidFill>
                        <a:srgbClr val="FF0000"/>
                      </a:solidFill>
                      <a:prstDash val="solid"/>
                    </a:lnR>
                    <a:lnT w="76200" cmpd="sng">
                      <a:solidFill>
                        <a:srgbClr val="FF0000"/>
                      </a:solidFill>
                      <a:prstDash val="solid"/>
                    </a:lnT>
                    <a:lnB w="76200" cmpd="sng">
                      <a:solidFill>
                        <a:srgbClr val="FF0000"/>
                      </a:solidFill>
                      <a:prstDash val="solid"/>
                    </a:lnB>
                  </a:tcPr>
                </a:tc>
              </a:tr>
            </a:tbl>
          </a:graphicData>
        </a:graphic>
      </p:graphicFrame>
    </p:spTree>
    <p:extLst>
      <p:ext uri="{BB962C8B-B14F-4D97-AF65-F5344CB8AC3E}">
        <p14:creationId xmlns:p14="http://schemas.microsoft.com/office/powerpoint/2010/main" val="17591839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Sodium</a:t>
            </a:r>
            <a:endParaRPr lang="en-US" sz="6000" dirty="0"/>
          </a:p>
        </p:txBody>
      </p:sp>
      <p:sp>
        <p:nvSpPr>
          <p:cNvPr id="3" name="Content Placeholder 2"/>
          <p:cNvSpPr>
            <a:spLocks noGrp="1"/>
          </p:cNvSpPr>
          <p:nvPr>
            <p:ph idx="1"/>
          </p:nvPr>
        </p:nvSpPr>
        <p:spPr>
          <a:xfrm>
            <a:off x="1251678" y="1419413"/>
            <a:ext cx="10178322" cy="3593591"/>
          </a:xfrm>
        </p:spPr>
        <p:txBody>
          <a:bodyPr>
            <a:noAutofit/>
          </a:bodyPr>
          <a:lstStyle/>
          <a:p>
            <a:r>
              <a:rPr lang="en-US" sz="3400" dirty="0" smtClean="0"/>
              <a:t>How much SALT is in your food</a:t>
            </a:r>
          </a:p>
          <a:p>
            <a:r>
              <a:rPr lang="en-US" sz="3400" dirty="0" smtClean="0"/>
              <a:t>Less than </a:t>
            </a:r>
            <a:r>
              <a:rPr lang="en-US" sz="3400" b="1" dirty="0" smtClean="0"/>
              <a:t>2400 milligrams/day</a:t>
            </a:r>
          </a:p>
          <a:p>
            <a:pPr lvl="1"/>
            <a:r>
              <a:rPr lang="en-US" sz="3400" dirty="0"/>
              <a:t>a</a:t>
            </a:r>
            <a:r>
              <a:rPr lang="en-US" sz="3400" dirty="0" smtClean="0"/>
              <a:t>round ONE teaspoon of salt or 6 grams</a:t>
            </a:r>
            <a:endParaRPr lang="en-US" sz="3400" dirty="0"/>
          </a:p>
        </p:txBody>
      </p:sp>
      <p:pic>
        <p:nvPicPr>
          <p:cNvPr id="7" name="Picture 6" descr="Nutrition Label wDESCRIPTOR Eng.pdf"/>
          <p:cNvPicPr>
            <a:picLocks noChangeAspect="1"/>
          </p:cNvPicPr>
          <p:nvPr/>
        </p:nvPicPr>
        <p:blipFill rotWithShape="1">
          <a:blip r:embed="rId3">
            <a:extLst>
              <a:ext uri="{28A0092B-C50C-407E-A947-70E740481C1C}">
                <a14:useLocalDpi xmlns:a14="http://schemas.microsoft.com/office/drawing/2010/main" val="0"/>
              </a:ext>
            </a:extLst>
          </a:blip>
          <a:srcRect l="18891" t="32658" r="17364" b="54599"/>
          <a:stretch/>
        </p:blipFill>
        <p:spPr>
          <a:xfrm>
            <a:off x="1251678" y="3692673"/>
            <a:ext cx="11128558" cy="2640661"/>
          </a:xfrm>
          <a:prstGeom prst="rect">
            <a:avLst/>
          </a:prstGeom>
        </p:spPr>
      </p:pic>
      <p:sp>
        <p:nvSpPr>
          <p:cNvPr id="8" name="TextBox 7"/>
          <p:cNvSpPr txBox="1"/>
          <p:nvPr/>
        </p:nvSpPr>
        <p:spPr>
          <a:xfrm>
            <a:off x="8232587" y="3604242"/>
            <a:ext cx="2674471" cy="442481"/>
          </a:xfrm>
          <a:prstGeom prst="rect">
            <a:avLst/>
          </a:prstGeom>
          <a:solidFill>
            <a:srgbClr val="FFFFFF"/>
          </a:solidFill>
          <a:ln>
            <a:solidFill>
              <a:schemeClr val="bg1"/>
            </a:solidFill>
          </a:ln>
        </p:spPr>
        <p:txBody>
          <a:bodyPr wrap="square" rtlCol="0">
            <a:spAutoFit/>
          </a:bodyPr>
          <a:lstStyle/>
          <a:p>
            <a:r>
              <a:rPr lang="en-US" dirty="0" smtClean="0">
                <a:solidFill>
                  <a:schemeClr val="bg1"/>
                </a:solidFill>
              </a:rPr>
              <a:t>d</a:t>
            </a:r>
            <a:endParaRPr lang="en-US"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659041673"/>
              </p:ext>
            </p:extLst>
          </p:nvPr>
        </p:nvGraphicFramePr>
        <p:xfrm>
          <a:off x="1225176" y="5593507"/>
          <a:ext cx="6544235" cy="890964"/>
        </p:xfrm>
        <a:graphic>
          <a:graphicData uri="http://schemas.openxmlformats.org/drawingml/2006/table">
            <a:tbl>
              <a:tblPr/>
              <a:tblGrid>
                <a:gridCol w="6544235"/>
              </a:tblGrid>
              <a:tr h="890964">
                <a:tc>
                  <a:txBody>
                    <a:bodyPr/>
                    <a:lstStyle/>
                    <a:p>
                      <a:endParaRPr lang="en-US" dirty="0"/>
                    </a:p>
                  </a:txBody>
                  <a:tcPr>
                    <a:lnL w="76200" cmpd="sng">
                      <a:solidFill>
                        <a:srgbClr val="FF0000"/>
                      </a:solidFill>
                      <a:prstDash val="solid"/>
                    </a:lnL>
                    <a:lnR w="76200" cmpd="sng">
                      <a:solidFill>
                        <a:srgbClr val="FF0000"/>
                      </a:solidFill>
                      <a:prstDash val="solid"/>
                    </a:lnR>
                    <a:lnT w="76200" cmpd="sng">
                      <a:solidFill>
                        <a:srgbClr val="FF0000"/>
                      </a:solidFill>
                      <a:prstDash val="solid"/>
                    </a:lnT>
                    <a:lnB w="76200" cmpd="sng">
                      <a:solidFill>
                        <a:srgbClr val="FF0000"/>
                      </a:solidFill>
                      <a:prstDash val="solid"/>
                    </a:lnB>
                  </a:tcPr>
                </a:tc>
              </a:tr>
            </a:tbl>
          </a:graphicData>
        </a:graphic>
      </p:graphicFrame>
    </p:spTree>
    <p:extLst>
      <p:ext uri="{BB962C8B-B14F-4D97-AF65-F5344CB8AC3E}">
        <p14:creationId xmlns:p14="http://schemas.microsoft.com/office/powerpoint/2010/main" val="11546639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Sodium</a:t>
            </a:r>
            <a:endParaRPr lang="en-US" sz="6000" dirty="0"/>
          </a:p>
        </p:txBody>
      </p:sp>
      <p:pic>
        <p:nvPicPr>
          <p:cNvPr id="6" name="Picture 5"/>
          <p:cNvPicPr>
            <a:picLocks noChangeAspect="1"/>
          </p:cNvPicPr>
          <p:nvPr/>
        </p:nvPicPr>
        <p:blipFill>
          <a:blip r:embed="rId3"/>
          <a:stretch>
            <a:fillRect/>
          </a:stretch>
        </p:blipFill>
        <p:spPr>
          <a:xfrm>
            <a:off x="239059" y="1874516"/>
            <a:ext cx="11885275" cy="4872964"/>
          </a:xfrm>
          <a:prstGeom prst="rect">
            <a:avLst/>
          </a:prstGeom>
        </p:spPr>
      </p:pic>
    </p:spTree>
    <p:extLst>
      <p:ext uri="{BB962C8B-B14F-4D97-AF65-F5344CB8AC3E}">
        <p14:creationId xmlns:p14="http://schemas.microsoft.com/office/powerpoint/2010/main" val="42488613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a:t>
            </a:r>
            <a:r>
              <a:rPr lang="en-US" dirty="0" err="1" smtClean="0"/>
              <a:t>CarbohydratE</a:t>
            </a:r>
            <a:endParaRPr lang="en-US" dirty="0"/>
          </a:p>
        </p:txBody>
      </p:sp>
      <p:sp>
        <p:nvSpPr>
          <p:cNvPr id="3" name="Content Placeholder 2"/>
          <p:cNvSpPr>
            <a:spLocks noGrp="1"/>
          </p:cNvSpPr>
          <p:nvPr>
            <p:ph idx="1"/>
          </p:nvPr>
        </p:nvSpPr>
        <p:spPr>
          <a:xfrm>
            <a:off x="1251678" y="1150374"/>
            <a:ext cx="10178322" cy="5486401"/>
          </a:xfrm>
        </p:spPr>
        <p:txBody>
          <a:bodyPr>
            <a:noAutofit/>
          </a:bodyPr>
          <a:lstStyle/>
          <a:p>
            <a:r>
              <a:rPr lang="en-US" sz="3000" dirty="0" smtClean="0"/>
              <a:t>What do they do?</a:t>
            </a:r>
          </a:p>
          <a:p>
            <a:pPr lvl="1"/>
            <a:r>
              <a:rPr lang="en-US" sz="3000" dirty="0" smtClean="0"/>
              <a:t>Energy for Muscles and Brain</a:t>
            </a:r>
          </a:p>
        </p:txBody>
      </p:sp>
      <p:pic>
        <p:nvPicPr>
          <p:cNvPr id="6" name="Picture 5" descr="Nutrition Label wDESCRIPTOR Eng.pdf"/>
          <p:cNvPicPr>
            <a:picLocks noChangeAspect="1"/>
          </p:cNvPicPr>
          <p:nvPr/>
        </p:nvPicPr>
        <p:blipFill rotWithShape="1">
          <a:blip r:embed="rId3">
            <a:extLst>
              <a:ext uri="{28A0092B-C50C-407E-A947-70E740481C1C}">
                <a14:useLocalDpi xmlns:a14="http://schemas.microsoft.com/office/drawing/2010/main" val="0"/>
              </a:ext>
            </a:extLst>
          </a:blip>
          <a:srcRect l="18891" t="44877" r="17364" b="37883"/>
          <a:stretch/>
        </p:blipFill>
        <p:spPr>
          <a:xfrm>
            <a:off x="1465284" y="3295949"/>
            <a:ext cx="9785421" cy="314146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134447581"/>
              </p:ext>
            </p:extLst>
          </p:nvPr>
        </p:nvGraphicFramePr>
        <p:xfrm>
          <a:off x="1225176" y="3129936"/>
          <a:ext cx="6544235" cy="1337476"/>
        </p:xfrm>
        <a:graphic>
          <a:graphicData uri="http://schemas.openxmlformats.org/drawingml/2006/table">
            <a:tbl>
              <a:tblPr/>
              <a:tblGrid>
                <a:gridCol w="6544235"/>
              </a:tblGrid>
              <a:tr h="1337476">
                <a:tc>
                  <a:txBody>
                    <a:bodyPr/>
                    <a:lstStyle/>
                    <a:p>
                      <a:endParaRPr lang="en-US" dirty="0"/>
                    </a:p>
                  </a:txBody>
                  <a:tcPr>
                    <a:lnL w="76200" cmpd="sng">
                      <a:solidFill>
                        <a:srgbClr val="FF0000"/>
                      </a:solidFill>
                      <a:prstDash val="solid"/>
                    </a:lnL>
                    <a:lnR w="76200" cmpd="sng">
                      <a:solidFill>
                        <a:srgbClr val="FF0000"/>
                      </a:solidFill>
                      <a:prstDash val="solid"/>
                    </a:lnR>
                    <a:lnT w="76200" cmpd="sng">
                      <a:solidFill>
                        <a:srgbClr val="FF0000"/>
                      </a:solidFill>
                      <a:prstDash val="solid"/>
                    </a:lnT>
                    <a:lnB w="76200" cmpd="sng">
                      <a:solidFill>
                        <a:srgbClr val="FF0000"/>
                      </a:solidFill>
                      <a:prstDash val="solid"/>
                    </a:lnB>
                  </a:tcPr>
                </a:tc>
              </a:tr>
            </a:tbl>
          </a:graphicData>
        </a:graphic>
      </p:graphicFrame>
      <p:sp>
        <p:nvSpPr>
          <p:cNvPr id="8" name="Left Arrow 7"/>
          <p:cNvSpPr/>
          <p:nvPr/>
        </p:nvSpPr>
        <p:spPr>
          <a:xfrm rot="20554533">
            <a:off x="6607156" y="3770470"/>
            <a:ext cx="1943240" cy="484632"/>
          </a:xfrm>
          <a:prstGeom prst="lef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261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a:t>
            </a:r>
            <a:r>
              <a:rPr lang="en-US" dirty="0" err="1" smtClean="0"/>
              <a:t>CarbohydratE</a:t>
            </a:r>
            <a:endParaRPr lang="en-US" dirty="0"/>
          </a:p>
        </p:txBody>
      </p:sp>
      <p:sp>
        <p:nvSpPr>
          <p:cNvPr id="3" name="Content Placeholder 2"/>
          <p:cNvSpPr>
            <a:spLocks noGrp="1"/>
          </p:cNvSpPr>
          <p:nvPr>
            <p:ph idx="1"/>
          </p:nvPr>
        </p:nvSpPr>
        <p:spPr>
          <a:xfrm>
            <a:off x="1251678" y="1150374"/>
            <a:ext cx="8039806" cy="5486401"/>
          </a:xfrm>
        </p:spPr>
        <p:txBody>
          <a:bodyPr>
            <a:noAutofit/>
          </a:bodyPr>
          <a:lstStyle/>
          <a:p>
            <a:r>
              <a:rPr lang="en-US" sz="2800" dirty="0" smtClean="0"/>
              <a:t>Sources</a:t>
            </a:r>
            <a:endParaRPr lang="en-US" sz="2800" dirty="0" smtClean="0"/>
          </a:p>
          <a:p>
            <a:pPr lvl="1"/>
            <a:r>
              <a:rPr lang="en-US" sz="2400" dirty="0" smtClean="0"/>
              <a:t>Rice, Bread, Potatoes, Pasta, Vegetables, Fruit</a:t>
            </a:r>
          </a:p>
          <a:p>
            <a:r>
              <a:rPr lang="en-US" sz="2800" dirty="0" smtClean="0"/>
              <a:t>Found in label: </a:t>
            </a:r>
          </a:p>
          <a:p>
            <a:pPr lvl="1"/>
            <a:r>
              <a:rPr lang="en-US" sz="2400" b="1" dirty="0" smtClean="0"/>
              <a:t>Fiber</a:t>
            </a:r>
            <a:r>
              <a:rPr lang="en-US" sz="2400" dirty="0"/>
              <a:t> </a:t>
            </a:r>
            <a:r>
              <a:rPr lang="en-US" sz="2400" dirty="0" smtClean="0"/>
              <a:t>= </a:t>
            </a:r>
            <a:r>
              <a:rPr lang="en-US" sz="2400" dirty="0"/>
              <a:t>h</a:t>
            </a:r>
            <a:r>
              <a:rPr lang="en-US" sz="2400" dirty="0" smtClean="0"/>
              <a:t>elps with digestion and to keep full</a:t>
            </a:r>
          </a:p>
          <a:p>
            <a:pPr lvl="2"/>
            <a:r>
              <a:rPr lang="en-US" sz="2400" dirty="0"/>
              <a:t>h</a:t>
            </a:r>
            <a:r>
              <a:rPr lang="en-US" sz="2400" dirty="0" smtClean="0"/>
              <a:t>igh fiber is good (3g of more)</a:t>
            </a:r>
          </a:p>
          <a:p>
            <a:pPr lvl="1"/>
            <a:r>
              <a:rPr lang="en-US" sz="2400" b="1" dirty="0" smtClean="0"/>
              <a:t>Sugars </a:t>
            </a:r>
            <a:r>
              <a:rPr lang="en-US" sz="2400" dirty="0" smtClean="0"/>
              <a:t>=</a:t>
            </a:r>
            <a:r>
              <a:rPr lang="en-US" sz="2400" b="1" dirty="0" smtClean="0"/>
              <a:t> </a:t>
            </a:r>
            <a:r>
              <a:rPr lang="en-US" sz="2400" dirty="0"/>
              <a:t>s</a:t>
            </a:r>
            <a:r>
              <a:rPr lang="en-US" sz="2400" dirty="0" smtClean="0"/>
              <a:t>ource of Energy</a:t>
            </a:r>
          </a:p>
          <a:p>
            <a:pPr lvl="1"/>
            <a:r>
              <a:rPr lang="en-US" sz="2400" b="1" dirty="0" smtClean="0"/>
              <a:t>Starch </a:t>
            </a:r>
            <a:r>
              <a:rPr lang="en-US" sz="2400" dirty="0" smtClean="0"/>
              <a:t>=</a:t>
            </a:r>
            <a:r>
              <a:rPr lang="en-US" sz="2400" b="1" dirty="0" smtClean="0"/>
              <a:t> </a:t>
            </a:r>
            <a:r>
              <a:rPr lang="en-US" sz="2400" dirty="0" smtClean="0"/>
              <a:t>found in Ingredients </a:t>
            </a:r>
            <a:r>
              <a:rPr lang="en-US" sz="2400" dirty="0" smtClean="0"/>
              <a:t>section</a:t>
            </a:r>
          </a:p>
          <a:p>
            <a:r>
              <a:rPr lang="en-US" sz="2800" dirty="0" smtClean="0"/>
              <a:t>2,000 </a:t>
            </a:r>
            <a:r>
              <a:rPr lang="en-US" sz="2800" dirty="0"/>
              <a:t>calories a </a:t>
            </a:r>
            <a:r>
              <a:rPr lang="en-US" sz="2800" dirty="0" smtClean="0"/>
              <a:t>day</a:t>
            </a:r>
            <a:endParaRPr lang="en-US" sz="2800" dirty="0"/>
          </a:p>
          <a:p>
            <a:pPr lvl="1"/>
            <a:r>
              <a:rPr lang="en-US" sz="2400" dirty="0" smtClean="0"/>
              <a:t>between </a:t>
            </a:r>
            <a:r>
              <a:rPr lang="en-US" sz="2400" dirty="0"/>
              <a:t>900 and 1,300 calories should be </a:t>
            </a:r>
            <a:r>
              <a:rPr lang="en-US" sz="2400" dirty="0" smtClean="0"/>
              <a:t>carbohydrates</a:t>
            </a:r>
          </a:p>
          <a:p>
            <a:pPr lvl="1"/>
            <a:r>
              <a:rPr lang="en-US" sz="2400" dirty="0" smtClean="0"/>
              <a:t>between </a:t>
            </a:r>
            <a:r>
              <a:rPr lang="en-US" sz="2400" dirty="0"/>
              <a:t>225 and 325 grams of carbohydrates a </a:t>
            </a:r>
            <a:r>
              <a:rPr lang="en-US" sz="2400" dirty="0" smtClean="0"/>
              <a:t>day</a:t>
            </a:r>
            <a:endParaRPr lang="en-US" sz="2400" dirty="0"/>
          </a:p>
          <a:p>
            <a:pPr lvl="1"/>
            <a:endParaRPr lang="en-US" sz="2800" dirty="0" smtClean="0"/>
          </a:p>
        </p:txBody>
      </p:sp>
    </p:spTree>
    <p:extLst>
      <p:ext uri="{BB962C8B-B14F-4D97-AF65-F5344CB8AC3E}">
        <p14:creationId xmlns:p14="http://schemas.microsoft.com/office/powerpoint/2010/main" val="1647660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61882" y="105484"/>
            <a:ext cx="8890000" cy="6667500"/>
          </a:xfrm>
          <a:prstGeom prst="rect">
            <a:avLst/>
          </a:prstGeom>
        </p:spPr>
      </p:pic>
    </p:spTree>
    <p:extLst>
      <p:ext uri="{BB962C8B-B14F-4D97-AF65-F5344CB8AC3E}">
        <p14:creationId xmlns:p14="http://schemas.microsoft.com/office/powerpoint/2010/main" val="50556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4"/>
            <a:ext cx="4656753" cy="6205985"/>
          </a:xfrm>
        </p:spPr>
        <p:txBody>
          <a:bodyPr>
            <a:normAutofit/>
          </a:bodyPr>
          <a:lstStyle/>
          <a:p>
            <a:pPr algn="ctr"/>
            <a:r>
              <a:rPr lang="en-US" sz="6000" dirty="0" smtClean="0"/>
              <a:t/>
            </a:r>
            <a:br>
              <a:rPr lang="en-US" sz="6000" dirty="0" smtClean="0"/>
            </a:br>
            <a:r>
              <a:rPr lang="en-US" sz="6000" dirty="0" smtClean="0"/>
              <a:t>Nutrition</a:t>
            </a:r>
            <a:br>
              <a:rPr lang="en-US" sz="6000" dirty="0" smtClean="0"/>
            </a:br>
            <a:r>
              <a:rPr lang="en-US" sz="6000" dirty="0"/>
              <a:t/>
            </a:r>
            <a:br>
              <a:rPr lang="en-US" sz="6000" dirty="0"/>
            </a:br>
            <a:r>
              <a:rPr lang="en-US" sz="6000" dirty="0" smtClean="0"/>
              <a:t>facts</a:t>
            </a:r>
            <a:br>
              <a:rPr lang="en-US" sz="6000" dirty="0" smtClean="0"/>
            </a:br>
            <a:r>
              <a:rPr lang="en-US" sz="6000" dirty="0"/>
              <a:t/>
            </a:r>
            <a:br>
              <a:rPr lang="en-US" sz="6000" dirty="0"/>
            </a:br>
            <a:r>
              <a:rPr lang="en-US" sz="6000" dirty="0" smtClean="0"/>
              <a:t>label</a:t>
            </a:r>
            <a:endParaRPr lang="en-US" sz="6000" dirty="0"/>
          </a:p>
        </p:txBody>
      </p:sp>
      <p:pic>
        <p:nvPicPr>
          <p:cNvPr id="3" name="Picture 2" descr="Nutrition Label wDESCRIPTOR Eng.pdf"/>
          <p:cNvPicPr>
            <a:picLocks noChangeAspect="1"/>
          </p:cNvPicPr>
          <p:nvPr/>
        </p:nvPicPr>
        <p:blipFill rotWithShape="1">
          <a:blip r:embed="rId2">
            <a:extLst>
              <a:ext uri="{28A0092B-C50C-407E-A947-70E740481C1C}">
                <a14:useLocalDpi xmlns:a14="http://schemas.microsoft.com/office/drawing/2010/main" val="0"/>
              </a:ext>
            </a:extLst>
          </a:blip>
          <a:srcRect l="18891" t="19915" r="17364" b="22742"/>
          <a:stretch/>
        </p:blipFill>
        <p:spPr>
          <a:xfrm>
            <a:off x="5634374" y="0"/>
            <a:ext cx="6422605" cy="6858000"/>
          </a:xfrm>
          <a:prstGeom prst="rect">
            <a:avLst/>
          </a:prstGeom>
        </p:spPr>
      </p:pic>
    </p:spTree>
    <p:extLst>
      <p:ext uri="{BB962C8B-B14F-4D97-AF65-F5344CB8AC3E}">
        <p14:creationId xmlns:p14="http://schemas.microsoft.com/office/powerpoint/2010/main" val="1465894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Proteins</a:t>
            </a:r>
            <a:endParaRPr lang="en-US" sz="6000" dirty="0"/>
          </a:p>
        </p:txBody>
      </p:sp>
      <p:sp>
        <p:nvSpPr>
          <p:cNvPr id="3" name="Content Placeholder 2"/>
          <p:cNvSpPr>
            <a:spLocks noGrp="1"/>
          </p:cNvSpPr>
          <p:nvPr>
            <p:ph idx="1"/>
          </p:nvPr>
        </p:nvSpPr>
        <p:spPr>
          <a:xfrm>
            <a:off x="1225176" y="1333140"/>
            <a:ext cx="10178322" cy="1962809"/>
          </a:xfrm>
        </p:spPr>
        <p:txBody>
          <a:bodyPr>
            <a:noAutofit/>
          </a:bodyPr>
          <a:lstStyle/>
          <a:p>
            <a:r>
              <a:rPr lang="en-US" sz="2800" dirty="0" smtClean="0"/>
              <a:t>What do they do?</a:t>
            </a:r>
          </a:p>
          <a:p>
            <a:pPr lvl="1"/>
            <a:r>
              <a:rPr lang="en-US" sz="2400" dirty="0" smtClean="0"/>
              <a:t>Make up muscles, organs, enzymes</a:t>
            </a:r>
          </a:p>
          <a:p>
            <a:r>
              <a:rPr lang="en-US" sz="2800" b="1" dirty="0" smtClean="0"/>
              <a:t>10-20% of calorie needs</a:t>
            </a:r>
          </a:p>
          <a:p>
            <a:r>
              <a:rPr lang="en-US" sz="2800" b="1" i="1" dirty="0" smtClean="0"/>
              <a:t>Expressed in label in GRAMS not %DV!</a:t>
            </a:r>
            <a:endParaRPr lang="en-US" sz="2800" b="1" i="1" dirty="0"/>
          </a:p>
        </p:txBody>
      </p:sp>
      <p:pic>
        <p:nvPicPr>
          <p:cNvPr id="9" name="Picture 8" descr="Nutrition Label wDESCRIPTOR Eng.pdf"/>
          <p:cNvPicPr>
            <a:picLocks noChangeAspect="1"/>
          </p:cNvPicPr>
          <p:nvPr/>
        </p:nvPicPr>
        <p:blipFill rotWithShape="1">
          <a:blip r:embed="rId2">
            <a:extLst>
              <a:ext uri="{28A0092B-C50C-407E-A947-70E740481C1C}">
                <a14:useLocalDpi xmlns:a14="http://schemas.microsoft.com/office/drawing/2010/main" val="0"/>
              </a:ext>
            </a:extLst>
          </a:blip>
          <a:srcRect l="18891" t="48764" r="17364" b="37883"/>
          <a:stretch/>
        </p:blipFill>
        <p:spPr>
          <a:xfrm>
            <a:off x="1644579" y="3848470"/>
            <a:ext cx="9785421" cy="243317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21223079"/>
              </p:ext>
            </p:extLst>
          </p:nvPr>
        </p:nvGraphicFramePr>
        <p:xfrm>
          <a:off x="1225176" y="4168588"/>
          <a:ext cx="6544235" cy="597648"/>
        </p:xfrm>
        <a:graphic>
          <a:graphicData uri="http://schemas.openxmlformats.org/drawingml/2006/table">
            <a:tbl>
              <a:tblPr/>
              <a:tblGrid>
                <a:gridCol w="6544235"/>
              </a:tblGrid>
              <a:tr h="597648">
                <a:tc>
                  <a:txBody>
                    <a:bodyPr/>
                    <a:lstStyle/>
                    <a:p>
                      <a:endParaRPr lang="en-US" dirty="0"/>
                    </a:p>
                  </a:txBody>
                  <a:tcPr>
                    <a:lnL w="76200" cmpd="sng">
                      <a:solidFill>
                        <a:srgbClr val="FF0000"/>
                      </a:solidFill>
                      <a:prstDash val="solid"/>
                    </a:lnL>
                    <a:lnR w="76200" cmpd="sng">
                      <a:solidFill>
                        <a:srgbClr val="FF0000"/>
                      </a:solidFill>
                      <a:prstDash val="solid"/>
                    </a:lnR>
                    <a:lnT w="76200" cmpd="sng">
                      <a:solidFill>
                        <a:srgbClr val="FF0000"/>
                      </a:solidFill>
                      <a:prstDash val="solid"/>
                    </a:lnT>
                    <a:lnB w="76200" cmpd="sng">
                      <a:solidFill>
                        <a:srgbClr val="FF0000"/>
                      </a:solidFill>
                      <a:prstDash val="solid"/>
                    </a:lnB>
                  </a:tcPr>
                </a:tc>
              </a:tr>
            </a:tbl>
          </a:graphicData>
        </a:graphic>
      </p:graphicFrame>
      <p:sp>
        <p:nvSpPr>
          <p:cNvPr id="11" name="Left Arrow 10"/>
          <p:cNvSpPr/>
          <p:nvPr/>
        </p:nvSpPr>
        <p:spPr>
          <a:xfrm rot="19452126">
            <a:off x="6654989" y="3606154"/>
            <a:ext cx="1564172" cy="484632"/>
          </a:xfrm>
          <a:prstGeom prst="lef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5241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Proteins</a:t>
            </a:r>
            <a:endParaRPr lang="en-US" sz="6000" dirty="0"/>
          </a:p>
        </p:txBody>
      </p:sp>
      <p:sp>
        <p:nvSpPr>
          <p:cNvPr id="4" name="Rounded Rectangle 3"/>
          <p:cNvSpPr/>
          <p:nvPr/>
        </p:nvSpPr>
        <p:spPr>
          <a:xfrm>
            <a:off x="1267971" y="1524990"/>
            <a:ext cx="4197119" cy="51537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13328" y="1664445"/>
            <a:ext cx="3535613" cy="4708981"/>
          </a:xfrm>
          <a:prstGeom prst="rect">
            <a:avLst/>
          </a:prstGeom>
          <a:noFill/>
        </p:spPr>
        <p:txBody>
          <a:bodyPr wrap="square" numCol="1" rtlCol="0">
            <a:spAutoFit/>
          </a:bodyPr>
          <a:lstStyle/>
          <a:p>
            <a:r>
              <a:rPr lang="en-US" sz="2500" u="sng" dirty="0" smtClean="0"/>
              <a:t>Good Protein Sources</a:t>
            </a:r>
          </a:p>
          <a:p>
            <a:pPr marL="285750" indent="-285750">
              <a:buFont typeface="Arial" charset="0"/>
              <a:buChar char="•"/>
            </a:pPr>
            <a:r>
              <a:rPr lang="en-US" sz="2500" dirty="0" smtClean="0"/>
              <a:t>Eggs</a:t>
            </a:r>
          </a:p>
          <a:p>
            <a:pPr marL="285750" indent="-285750">
              <a:buFont typeface="Arial" charset="0"/>
              <a:buChar char="•"/>
            </a:pPr>
            <a:r>
              <a:rPr lang="en-US" sz="2500" dirty="0" smtClean="0"/>
              <a:t>Milk</a:t>
            </a:r>
          </a:p>
          <a:p>
            <a:pPr marL="285750" indent="-285750">
              <a:buFont typeface="Arial" charset="0"/>
              <a:buChar char="•"/>
            </a:pPr>
            <a:r>
              <a:rPr lang="en-US" sz="2500" dirty="0" smtClean="0"/>
              <a:t>Beef </a:t>
            </a:r>
          </a:p>
          <a:p>
            <a:pPr marL="285750" indent="-285750">
              <a:buFont typeface="Arial" charset="0"/>
              <a:buChar char="•"/>
            </a:pPr>
            <a:r>
              <a:rPr lang="en-US" sz="2500" dirty="0" smtClean="0"/>
              <a:t>Soy </a:t>
            </a:r>
          </a:p>
          <a:p>
            <a:pPr marL="285750" indent="-285750">
              <a:buFont typeface="Arial" charset="0"/>
              <a:buChar char="•"/>
            </a:pPr>
            <a:r>
              <a:rPr lang="en-US" sz="2500" dirty="0" smtClean="0"/>
              <a:t>Sesame</a:t>
            </a:r>
          </a:p>
          <a:p>
            <a:pPr marL="285750" indent="-285750">
              <a:buFont typeface="Arial" charset="0"/>
              <a:buChar char="•"/>
            </a:pPr>
            <a:r>
              <a:rPr lang="en-US" sz="2500" dirty="0" smtClean="0"/>
              <a:t>Chicken </a:t>
            </a:r>
          </a:p>
          <a:p>
            <a:pPr marL="285750" indent="-285750">
              <a:buFont typeface="Arial" charset="0"/>
              <a:buChar char="•"/>
            </a:pPr>
            <a:r>
              <a:rPr lang="en-US" sz="2500" dirty="0" smtClean="0"/>
              <a:t>Oats </a:t>
            </a:r>
          </a:p>
          <a:p>
            <a:pPr marL="285750" indent="-285750">
              <a:buFont typeface="Arial" charset="0"/>
              <a:buChar char="•"/>
            </a:pPr>
            <a:r>
              <a:rPr lang="en-US" sz="2500" dirty="0" smtClean="0"/>
              <a:t>Brown rice</a:t>
            </a:r>
          </a:p>
          <a:p>
            <a:pPr marL="285750" indent="-285750">
              <a:buFont typeface="Arial" charset="0"/>
              <a:buChar char="•"/>
            </a:pPr>
            <a:r>
              <a:rPr lang="en-US" sz="2500" dirty="0" smtClean="0"/>
              <a:t>Whole wheat</a:t>
            </a:r>
          </a:p>
          <a:p>
            <a:pPr marL="285750" indent="-285750">
              <a:buFont typeface="Arial" charset="0"/>
              <a:buChar char="•"/>
            </a:pPr>
            <a:r>
              <a:rPr lang="en-US" sz="2500" dirty="0" smtClean="0"/>
              <a:t>Beans </a:t>
            </a:r>
          </a:p>
          <a:p>
            <a:pPr marL="285750" indent="-285750">
              <a:buFont typeface="Arial" charset="0"/>
              <a:buChar char="•"/>
            </a:pPr>
            <a:r>
              <a:rPr lang="en-US" sz="2500" dirty="0" smtClean="0"/>
              <a:t>Peas</a:t>
            </a:r>
          </a:p>
        </p:txBody>
      </p:sp>
      <p:pic>
        <p:nvPicPr>
          <p:cNvPr id="11" name="Picture 10" descr="protein-rich-foo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588" y="1874517"/>
            <a:ext cx="5773645" cy="3981824"/>
          </a:xfrm>
          <a:prstGeom prst="rect">
            <a:avLst/>
          </a:prstGeom>
        </p:spPr>
      </p:pic>
    </p:spTree>
    <p:extLst>
      <p:ext uri="{BB962C8B-B14F-4D97-AF65-F5344CB8AC3E}">
        <p14:creationId xmlns:p14="http://schemas.microsoft.com/office/powerpoint/2010/main" val="40076175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VITAMINS AND MINERALS</a:t>
            </a:r>
            <a:endParaRPr lang="en-US" sz="6000" dirty="0"/>
          </a:p>
        </p:txBody>
      </p:sp>
      <p:sp>
        <p:nvSpPr>
          <p:cNvPr id="3" name="Content Placeholder 2"/>
          <p:cNvSpPr>
            <a:spLocks noGrp="1"/>
          </p:cNvSpPr>
          <p:nvPr>
            <p:ph idx="1"/>
          </p:nvPr>
        </p:nvSpPr>
        <p:spPr>
          <a:xfrm>
            <a:off x="927213" y="1486046"/>
            <a:ext cx="10178322" cy="3593591"/>
          </a:xfrm>
        </p:spPr>
        <p:txBody>
          <a:bodyPr>
            <a:normAutofit/>
          </a:bodyPr>
          <a:lstStyle/>
          <a:p>
            <a:pPr marL="0" indent="0">
              <a:buNone/>
            </a:pPr>
            <a:r>
              <a:rPr lang="en-US" sz="3200" dirty="0" smtClean="0"/>
              <a:t>%DAILY VALUE of:</a:t>
            </a:r>
          </a:p>
          <a:p>
            <a:r>
              <a:rPr lang="en-US" sz="3200" b="1" dirty="0" smtClean="0"/>
              <a:t>Vitamin C:  </a:t>
            </a:r>
            <a:r>
              <a:rPr lang="en-US" sz="3200" dirty="0" smtClean="0"/>
              <a:t>immune defense system, healing</a:t>
            </a:r>
            <a:endParaRPr lang="en-US" sz="3200" b="1" dirty="0" smtClean="0"/>
          </a:p>
          <a:p>
            <a:r>
              <a:rPr lang="en-US" sz="3200" b="1" dirty="0" smtClean="0"/>
              <a:t>Vitamin A: </a:t>
            </a:r>
            <a:r>
              <a:rPr lang="en-US" sz="3200" dirty="0" smtClean="0"/>
              <a:t>eyesight, appetite, growth</a:t>
            </a:r>
            <a:endParaRPr lang="en-US" sz="3200" b="1" dirty="0" smtClean="0"/>
          </a:p>
          <a:p>
            <a:r>
              <a:rPr lang="en-US" sz="3200" b="1" dirty="0" smtClean="0"/>
              <a:t>Calcium: </a:t>
            </a:r>
            <a:r>
              <a:rPr lang="en-US" sz="3200" dirty="0" smtClean="0"/>
              <a:t>bones, blood clotting, muscle contraction</a:t>
            </a:r>
            <a:endParaRPr lang="en-US" sz="3200" b="1" dirty="0" smtClean="0"/>
          </a:p>
          <a:p>
            <a:r>
              <a:rPr lang="en-US" sz="3200" b="1" dirty="0" smtClean="0"/>
              <a:t>Iron: </a:t>
            </a:r>
            <a:r>
              <a:rPr lang="en-US" sz="3200" dirty="0" smtClean="0"/>
              <a:t>red blood cells and muscle function</a:t>
            </a:r>
            <a:endParaRPr lang="en-US" sz="3200" dirty="0"/>
          </a:p>
        </p:txBody>
      </p:sp>
      <p:pic>
        <p:nvPicPr>
          <p:cNvPr id="5" name="Picture 4" descr="Nutrition Label wDESCRIPTOR Eng.pdf"/>
          <p:cNvPicPr>
            <a:picLocks noChangeAspect="1"/>
          </p:cNvPicPr>
          <p:nvPr/>
        </p:nvPicPr>
        <p:blipFill rotWithShape="1">
          <a:blip r:embed="rId2">
            <a:extLst>
              <a:ext uri="{28A0092B-C50C-407E-A947-70E740481C1C}">
                <a14:useLocalDpi xmlns:a14="http://schemas.microsoft.com/office/drawing/2010/main" val="0"/>
              </a:ext>
            </a:extLst>
          </a:blip>
          <a:srcRect l="18891" t="49768" r="17364" b="37609"/>
          <a:stretch/>
        </p:blipFill>
        <p:spPr>
          <a:xfrm>
            <a:off x="2271059" y="4810695"/>
            <a:ext cx="8396941" cy="197381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134805641"/>
              </p:ext>
            </p:extLst>
          </p:nvPr>
        </p:nvGraphicFramePr>
        <p:xfrm>
          <a:off x="1733176" y="5079637"/>
          <a:ext cx="5767293" cy="1584128"/>
        </p:xfrm>
        <a:graphic>
          <a:graphicData uri="http://schemas.openxmlformats.org/drawingml/2006/table">
            <a:tbl>
              <a:tblPr/>
              <a:tblGrid>
                <a:gridCol w="5767293"/>
              </a:tblGrid>
              <a:tr h="1584128">
                <a:tc>
                  <a:txBody>
                    <a:bodyPr/>
                    <a:lstStyle/>
                    <a:p>
                      <a:endParaRPr lang="en-US" dirty="0"/>
                    </a:p>
                  </a:txBody>
                  <a:tcPr>
                    <a:lnL w="76200" cmpd="sng">
                      <a:solidFill>
                        <a:srgbClr val="FF0000"/>
                      </a:solidFill>
                      <a:prstDash val="solid"/>
                    </a:lnL>
                    <a:lnR w="76200" cmpd="sng">
                      <a:solidFill>
                        <a:srgbClr val="FF0000"/>
                      </a:solidFill>
                      <a:prstDash val="solid"/>
                    </a:lnR>
                    <a:lnT w="76200" cmpd="sng">
                      <a:solidFill>
                        <a:srgbClr val="FF0000"/>
                      </a:solidFill>
                      <a:prstDash val="solid"/>
                    </a:lnT>
                    <a:lnB w="76200" cmpd="sng">
                      <a:solidFill>
                        <a:srgbClr val="FF0000"/>
                      </a:solidFill>
                      <a:prstDash val="solid"/>
                    </a:lnB>
                  </a:tcPr>
                </a:tc>
              </a:tr>
            </a:tbl>
          </a:graphicData>
        </a:graphic>
      </p:graphicFrame>
    </p:spTree>
    <p:extLst>
      <p:ext uri="{BB962C8B-B14F-4D97-AF65-F5344CB8AC3E}">
        <p14:creationId xmlns:p14="http://schemas.microsoft.com/office/powerpoint/2010/main" val="6634595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Footnote</a:t>
            </a:r>
            <a:endParaRPr lang="en-US" sz="6000" dirty="0"/>
          </a:p>
        </p:txBody>
      </p:sp>
      <p:sp>
        <p:nvSpPr>
          <p:cNvPr id="3" name="Content Placeholder 2"/>
          <p:cNvSpPr>
            <a:spLocks noGrp="1"/>
          </p:cNvSpPr>
          <p:nvPr>
            <p:ph idx="1"/>
          </p:nvPr>
        </p:nvSpPr>
        <p:spPr>
          <a:xfrm>
            <a:off x="1251678" y="1583765"/>
            <a:ext cx="10178322" cy="3593591"/>
          </a:xfrm>
        </p:spPr>
        <p:txBody>
          <a:bodyPr>
            <a:normAutofit/>
          </a:bodyPr>
          <a:lstStyle/>
          <a:p>
            <a:r>
              <a:rPr lang="en-US" sz="3600" dirty="0" smtClean="0"/>
              <a:t>Tells you that all recommended daily values comes from a 2,000 Calorie meal plan</a:t>
            </a:r>
            <a:endParaRPr lang="en-US" sz="3600" dirty="0"/>
          </a:p>
        </p:txBody>
      </p:sp>
      <p:pic>
        <p:nvPicPr>
          <p:cNvPr id="5" name="Picture 4" descr="Nutrition Label wDESCRIPTOR Eng.pdf"/>
          <p:cNvPicPr>
            <a:picLocks noChangeAspect="1"/>
          </p:cNvPicPr>
          <p:nvPr/>
        </p:nvPicPr>
        <p:blipFill rotWithShape="1">
          <a:blip r:embed="rId3">
            <a:extLst>
              <a:ext uri="{28A0092B-C50C-407E-A947-70E740481C1C}">
                <a14:useLocalDpi xmlns:a14="http://schemas.microsoft.com/office/drawing/2010/main" val="0"/>
              </a:ext>
            </a:extLst>
          </a:blip>
          <a:srcRect l="18891" t="61766" r="17364" b="22742"/>
          <a:stretch/>
        </p:blipFill>
        <p:spPr>
          <a:xfrm>
            <a:off x="1102266" y="3287059"/>
            <a:ext cx="10940322" cy="3155916"/>
          </a:xfrm>
          <a:prstGeom prst="rect">
            <a:avLst/>
          </a:prstGeom>
        </p:spPr>
      </p:pic>
    </p:spTree>
    <p:extLst>
      <p:ext uri="{BB962C8B-B14F-4D97-AF65-F5344CB8AC3E}">
        <p14:creationId xmlns:p14="http://schemas.microsoft.com/office/powerpoint/2010/main" val="19429351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REferences</a:t>
            </a:r>
            <a:endParaRPr lang="en-US" dirty="0"/>
          </a:p>
        </p:txBody>
      </p:sp>
      <p:sp>
        <p:nvSpPr>
          <p:cNvPr id="3" name="Content Placeholder 2"/>
          <p:cNvSpPr>
            <a:spLocks noGrp="1"/>
          </p:cNvSpPr>
          <p:nvPr>
            <p:ph idx="1"/>
          </p:nvPr>
        </p:nvSpPr>
        <p:spPr/>
        <p:txBody>
          <a:bodyPr/>
          <a:lstStyle/>
          <a:p>
            <a:r>
              <a:rPr lang="en-US" dirty="0"/>
              <a:t>file:///</a:t>
            </a:r>
            <a:r>
              <a:rPr lang="en-US" dirty="0" smtClean="0"/>
              <a:t>Users/Perla/Desktop/Diabetes%20Research/are_you_able_to_read_the_label.pdf</a:t>
            </a:r>
          </a:p>
          <a:p>
            <a:r>
              <a:rPr lang="en-US" dirty="0"/>
              <a:t>http://</a:t>
            </a:r>
            <a:r>
              <a:rPr lang="en-US" dirty="0" err="1"/>
              <a:t>www.fda.gov</a:t>
            </a:r>
            <a:r>
              <a:rPr lang="en-US" dirty="0"/>
              <a:t>/Food/</a:t>
            </a:r>
            <a:r>
              <a:rPr lang="en-US" dirty="0" err="1"/>
              <a:t>IngredientsPackagingLabeling</a:t>
            </a:r>
            <a:r>
              <a:rPr lang="en-US" dirty="0"/>
              <a:t>/</a:t>
            </a:r>
            <a:r>
              <a:rPr lang="en-US" dirty="0" err="1"/>
              <a:t>LabelingNutrition</a:t>
            </a:r>
            <a:r>
              <a:rPr lang="en-US" dirty="0"/>
              <a:t>/ucm274593.htm</a:t>
            </a:r>
          </a:p>
        </p:txBody>
      </p:sp>
    </p:spTree>
    <p:extLst>
      <p:ext uri="{BB962C8B-B14F-4D97-AF65-F5344CB8AC3E}">
        <p14:creationId xmlns:p14="http://schemas.microsoft.com/office/powerpoint/2010/main" val="4926311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Why read the label?</a:t>
            </a:r>
            <a:endParaRPr lang="en-US" sz="6000" dirty="0"/>
          </a:p>
        </p:txBody>
      </p:sp>
      <p:sp>
        <p:nvSpPr>
          <p:cNvPr id="3" name="Content Placeholder 2"/>
          <p:cNvSpPr>
            <a:spLocks noGrp="1"/>
          </p:cNvSpPr>
          <p:nvPr>
            <p:ph idx="1"/>
          </p:nvPr>
        </p:nvSpPr>
        <p:spPr>
          <a:xfrm>
            <a:off x="1251678" y="1355835"/>
            <a:ext cx="10178322" cy="5076496"/>
          </a:xfrm>
        </p:spPr>
        <p:txBody>
          <a:bodyPr>
            <a:normAutofit fontScale="85000" lnSpcReduction="20000"/>
          </a:bodyPr>
          <a:lstStyle/>
          <a:p>
            <a:r>
              <a:rPr lang="en-US" sz="4000" dirty="0" smtClean="0"/>
              <a:t>Know what you are eating!</a:t>
            </a:r>
          </a:p>
          <a:p>
            <a:pPr lvl="1"/>
            <a:r>
              <a:rPr lang="en-US" sz="3800" dirty="0"/>
              <a:t> </a:t>
            </a:r>
            <a:r>
              <a:rPr lang="en-US" sz="3800" dirty="0" smtClean="0"/>
              <a:t>Find amount per serving of:</a:t>
            </a:r>
          </a:p>
          <a:p>
            <a:pPr lvl="2"/>
            <a:r>
              <a:rPr lang="en-US" sz="3400" dirty="0"/>
              <a:t>C</a:t>
            </a:r>
            <a:r>
              <a:rPr lang="en-US" sz="3400" dirty="0" smtClean="0"/>
              <a:t>alories </a:t>
            </a:r>
          </a:p>
          <a:p>
            <a:pPr lvl="2"/>
            <a:r>
              <a:rPr lang="en-US" sz="3600" dirty="0" smtClean="0"/>
              <a:t>Saturated fat</a:t>
            </a:r>
          </a:p>
          <a:p>
            <a:pPr lvl="2"/>
            <a:r>
              <a:rPr lang="en-US" sz="3600" dirty="0" smtClean="0"/>
              <a:t>Cholesterol</a:t>
            </a:r>
          </a:p>
          <a:p>
            <a:pPr lvl="2"/>
            <a:r>
              <a:rPr lang="en-US" sz="3600" dirty="0" smtClean="0"/>
              <a:t>Sodium</a:t>
            </a:r>
          </a:p>
          <a:p>
            <a:pPr lvl="2"/>
            <a:r>
              <a:rPr lang="en-US" sz="3600" dirty="0" smtClean="0"/>
              <a:t>Protein</a:t>
            </a:r>
            <a:endParaRPr lang="en-US" sz="3800" dirty="0" smtClean="0"/>
          </a:p>
          <a:p>
            <a:r>
              <a:rPr lang="en-US" sz="4000" dirty="0" smtClean="0"/>
              <a:t>Important for people trying to manage their weight</a:t>
            </a:r>
          </a:p>
          <a:p>
            <a:r>
              <a:rPr lang="en-US" sz="4000" dirty="0" smtClean="0"/>
              <a:t>Find </a:t>
            </a:r>
            <a:r>
              <a:rPr lang="en-US" sz="4000" b="1" dirty="0" smtClean="0"/>
              <a:t>Allergens</a:t>
            </a:r>
          </a:p>
        </p:txBody>
      </p:sp>
    </p:spTree>
    <p:extLst>
      <p:ext uri="{BB962C8B-B14F-4D97-AF65-F5344CB8AC3E}">
        <p14:creationId xmlns:p14="http://schemas.microsoft.com/office/powerpoint/2010/main" val="5062777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Ingredients</a:t>
            </a:r>
            <a:endParaRPr lang="en-US" sz="6000" dirty="0"/>
          </a:p>
        </p:txBody>
      </p:sp>
      <p:sp>
        <p:nvSpPr>
          <p:cNvPr id="3" name="Content Placeholder 2"/>
          <p:cNvSpPr>
            <a:spLocks noGrp="1"/>
          </p:cNvSpPr>
          <p:nvPr>
            <p:ph idx="1"/>
          </p:nvPr>
        </p:nvSpPr>
        <p:spPr>
          <a:xfrm>
            <a:off x="1251678" y="1308538"/>
            <a:ext cx="5622088" cy="5549461"/>
          </a:xfrm>
        </p:spPr>
        <p:txBody>
          <a:bodyPr>
            <a:normAutofit/>
          </a:bodyPr>
          <a:lstStyle/>
          <a:p>
            <a:r>
              <a:rPr lang="en-US" sz="3400" dirty="0" smtClean="0"/>
              <a:t>List of ingredients tells you what is in the food</a:t>
            </a:r>
          </a:p>
          <a:p>
            <a:r>
              <a:rPr lang="en-US" sz="3400" dirty="0" smtClean="0"/>
              <a:t>Ingredients appear in descending order </a:t>
            </a:r>
          </a:p>
          <a:p>
            <a:pPr lvl="1"/>
            <a:r>
              <a:rPr lang="en-US" sz="3200" dirty="0" smtClean="0"/>
              <a:t>by </a:t>
            </a:r>
            <a:r>
              <a:rPr lang="en-US" sz="3200" b="1" dirty="0" smtClean="0"/>
              <a:t>WEIGHT</a:t>
            </a:r>
          </a:p>
          <a:p>
            <a:r>
              <a:rPr lang="en-US" sz="3400" dirty="0" smtClean="0"/>
              <a:t>More prevalent ingredient </a:t>
            </a:r>
            <a:r>
              <a:rPr lang="en-US" sz="3400" b="1" dirty="0" smtClean="0"/>
              <a:t>FIRST</a:t>
            </a:r>
            <a:endParaRPr lang="en-US" sz="3400" b="1"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78" t="9" r="-1" b="21250"/>
          <a:stretch/>
        </p:blipFill>
        <p:spPr>
          <a:xfrm>
            <a:off x="6936578" y="1308538"/>
            <a:ext cx="4676799" cy="4430110"/>
          </a:xfrm>
          <a:prstGeom prst="rect">
            <a:avLst/>
          </a:prstGeom>
        </p:spPr>
      </p:pic>
    </p:spTree>
    <p:extLst>
      <p:ext uri="{BB962C8B-B14F-4D97-AF65-F5344CB8AC3E}">
        <p14:creationId xmlns:p14="http://schemas.microsoft.com/office/powerpoint/2010/main" val="3724001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Allergens</a:t>
            </a:r>
            <a:endParaRPr lang="en-US" sz="6000" dirty="0"/>
          </a:p>
        </p:txBody>
      </p:sp>
      <p:sp>
        <p:nvSpPr>
          <p:cNvPr id="3" name="Content Placeholder 2"/>
          <p:cNvSpPr>
            <a:spLocks noGrp="1"/>
          </p:cNvSpPr>
          <p:nvPr>
            <p:ph idx="1"/>
          </p:nvPr>
        </p:nvSpPr>
        <p:spPr>
          <a:xfrm>
            <a:off x="1096885" y="1128451"/>
            <a:ext cx="5480198" cy="5517931"/>
          </a:xfrm>
        </p:spPr>
        <p:txBody>
          <a:bodyPr>
            <a:normAutofit fontScale="85000" lnSpcReduction="20000"/>
          </a:bodyPr>
          <a:lstStyle/>
          <a:p>
            <a:r>
              <a:rPr lang="en-US" sz="3400" dirty="0" smtClean="0"/>
              <a:t>Allergens can cause mild to severe physical reaction to people allergic to them.</a:t>
            </a:r>
          </a:p>
          <a:p>
            <a:r>
              <a:rPr lang="en-US" sz="3400" dirty="0" smtClean="0"/>
              <a:t>Milk Products</a:t>
            </a:r>
          </a:p>
          <a:p>
            <a:r>
              <a:rPr lang="en-US" sz="3400" dirty="0" smtClean="0"/>
              <a:t>Eggs</a:t>
            </a:r>
          </a:p>
          <a:p>
            <a:r>
              <a:rPr lang="en-US" sz="3400" dirty="0" smtClean="0"/>
              <a:t>Peanuts</a:t>
            </a:r>
          </a:p>
          <a:p>
            <a:r>
              <a:rPr lang="en-US" sz="3400" dirty="0" smtClean="0"/>
              <a:t>Fish </a:t>
            </a:r>
          </a:p>
          <a:p>
            <a:r>
              <a:rPr lang="en-US" sz="3400" dirty="0" smtClean="0"/>
              <a:t>Shell fish</a:t>
            </a:r>
          </a:p>
          <a:p>
            <a:r>
              <a:rPr lang="en-US" sz="3400" dirty="0" smtClean="0"/>
              <a:t>Soy </a:t>
            </a:r>
          </a:p>
          <a:p>
            <a:r>
              <a:rPr lang="en-US" sz="3400" dirty="0" smtClean="0"/>
              <a:t>Wheat </a:t>
            </a:r>
          </a:p>
          <a:p>
            <a:r>
              <a:rPr lang="en-US" sz="3400" dirty="0" smtClean="0"/>
              <a:t>Tree nuts</a:t>
            </a:r>
          </a:p>
          <a:p>
            <a:endParaRPr lang="en-US" sz="3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083" y="382385"/>
            <a:ext cx="4852917" cy="6094124"/>
          </a:xfrm>
          <a:prstGeom prst="rect">
            <a:avLst/>
          </a:prstGeom>
        </p:spPr>
      </p:pic>
    </p:spTree>
    <p:extLst>
      <p:ext uri="{BB962C8B-B14F-4D97-AF65-F5344CB8AC3E}">
        <p14:creationId xmlns:p14="http://schemas.microsoft.com/office/powerpoint/2010/main" val="12134748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Serving size </a:t>
            </a:r>
            <a:endParaRPr lang="en-US" sz="6000" dirty="0"/>
          </a:p>
        </p:txBody>
      </p:sp>
      <p:sp>
        <p:nvSpPr>
          <p:cNvPr id="3" name="Content Placeholder 2"/>
          <p:cNvSpPr>
            <a:spLocks noGrp="1"/>
          </p:cNvSpPr>
          <p:nvPr>
            <p:ph idx="1"/>
          </p:nvPr>
        </p:nvSpPr>
        <p:spPr>
          <a:xfrm>
            <a:off x="1251678" y="1434662"/>
            <a:ext cx="10178322" cy="5029199"/>
          </a:xfrm>
        </p:spPr>
        <p:txBody>
          <a:bodyPr>
            <a:normAutofit/>
          </a:bodyPr>
          <a:lstStyle/>
          <a:p>
            <a:r>
              <a:rPr lang="en-US" sz="3600" b="1" dirty="0" smtClean="0">
                <a:solidFill>
                  <a:srgbClr val="0000FF"/>
                </a:solidFill>
              </a:rPr>
              <a:t>Serving size</a:t>
            </a:r>
          </a:p>
          <a:p>
            <a:pPr lvl="1"/>
            <a:r>
              <a:rPr lang="en-US" sz="3400" dirty="0" smtClean="0"/>
              <a:t>Measurement of one serving</a:t>
            </a:r>
          </a:p>
          <a:p>
            <a:pPr lvl="1"/>
            <a:r>
              <a:rPr lang="en-US" sz="3400" dirty="0" smtClean="0"/>
              <a:t>All nutrients in label based on that amount</a:t>
            </a:r>
          </a:p>
          <a:p>
            <a:r>
              <a:rPr lang="en-US" sz="3600" b="1" dirty="0" smtClean="0">
                <a:solidFill>
                  <a:schemeClr val="accent1"/>
                </a:solidFill>
              </a:rPr>
              <a:t>Servings Per Container</a:t>
            </a:r>
          </a:p>
          <a:p>
            <a:pPr lvl="1"/>
            <a:r>
              <a:rPr lang="en-US" sz="3400" dirty="0" smtClean="0"/>
              <a:t>How many servings in package</a:t>
            </a:r>
          </a:p>
          <a:p>
            <a:pPr marL="0" indent="0">
              <a:buNone/>
            </a:pPr>
            <a:endParaRPr lang="en-US" sz="3600" dirty="0" smtClean="0"/>
          </a:p>
        </p:txBody>
      </p:sp>
      <p:pic>
        <p:nvPicPr>
          <p:cNvPr id="6" name="Picture 5"/>
          <p:cNvPicPr>
            <a:picLocks noChangeAspect="1"/>
          </p:cNvPicPr>
          <p:nvPr/>
        </p:nvPicPr>
        <p:blipFill>
          <a:blip r:embed="rId2"/>
          <a:stretch>
            <a:fillRect/>
          </a:stretch>
        </p:blipFill>
        <p:spPr>
          <a:xfrm>
            <a:off x="8037323" y="270385"/>
            <a:ext cx="3392677" cy="2328553"/>
          </a:xfrm>
          <a:prstGeom prst="rect">
            <a:avLst/>
          </a:prstGeom>
        </p:spPr>
      </p:pic>
      <p:pic>
        <p:nvPicPr>
          <p:cNvPr id="7" name="Picture 6" descr="Nutrition Label wDESCRIPTOR Eng.pdf"/>
          <p:cNvPicPr>
            <a:picLocks noChangeAspect="1"/>
          </p:cNvPicPr>
          <p:nvPr/>
        </p:nvPicPr>
        <p:blipFill rotWithShape="1">
          <a:blip r:embed="rId3">
            <a:extLst>
              <a:ext uri="{28A0092B-C50C-407E-A947-70E740481C1C}">
                <a14:useLocalDpi xmlns:a14="http://schemas.microsoft.com/office/drawing/2010/main" val="0"/>
              </a:ext>
            </a:extLst>
          </a:blip>
          <a:srcRect l="18891" t="23918" r="17364" b="72462"/>
          <a:stretch/>
        </p:blipFill>
        <p:spPr>
          <a:xfrm>
            <a:off x="2513647" y="5038780"/>
            <a:ext cx="10022001" cy="1464236"/>
          </a:xfrm>
          <a:prstGeom prst="rect">
            <a:avLst/>
          </a:prstGeom>
        </p:spPr>
      </p:pic>
      <p:sp>
        <p:nvSpPr>
          <p:cNvPr id="8" name="Left Arrow 7"/>
          <p:cNvSpPr/>
          <p:nvPr/>
        </p:nvSpPr>
        <p:spPr>
          <a:xfrm rot="10800000">
            <a:off x="1090705" y="5154706"/>
            <a:ext cx="1575341" cy="484632"/>
          </a:xfrm>
          <a:prstGeom prst="lef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rot="10800000">
            <a:off x="1090705" y="6018384"/>
            <a:ext cx="1575342" cy="484632"/>
          </a:xfrm>
          <a:prstGeom prst="leftArrow">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3624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Portion sizes </a:t>
            </a:r>
            <a:endParaRPr lang="en-US" sz="6000" dirty="0"/>
          </a:p>
        </p:txBody>
      </p:sp>
      <p:sp>
        <p:nvSpPr>
          <p:cNvPr id="3" name="Content Placeholder 2"/>
          <p:cNvSpPr>
            <a:spLocks noGrp="1"/>
          </p:cNvSpPr>
          <p:nvPr>
            <p:ph idx="1"/>
          </p:nvPr>
        </p:nvSpPr>
        <p:spPr>
          <a:xfrm>
            <a:off x="1251677" y="1464615"/>
            <a:ext cx="4829381" cy="1568444"/>
          </a:xfrm>
        </p:spPr>
        <p:txBody>
          <a:bodyPr>
            <a:noAutofit/>
          </a:bodyPr>
          <a:lstStyle/>
          <a:p>
            <a:r>
              <a:rPr lang="en-US" sz="3600" dirty="0" smtClean="0"/>
              <a:t>Guide:</a:t>
            </a:r>
          </a:p>
          <a:p>
            <a:pPr lvl="1"/>
            <a:r>
              <a:rPr lang="en-US" sz="3400" dirty="0" smtClean="0"/>
              <a:t>adult woman’s hand</a:t>
            </a:r>
            <a:endParaRPr lang="en-US" sz="3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387" y="235401"/>
            <a:ext cx="5459132" cy="6449177"/>
          </a:xfrm>
          <a:prstGeom prst="rect">
            <a:avLst/>
          </a:prstGeom>
        </p:spPr>
      </p:pic>
    </p:spTree>
    <p:extLst>
      <p:ext uri="{BB962C8B-B14F-4D97-AF65-F5344CB8AC3E}">
        <p14:creationId xmlns:p14="http://schemas.microsoft.com/office/powerpoint/2010/main" val="11697859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Calories</a:t>
            </a:r>
            <a:endParaRPr lang="en-US" sz="6000" dirty="0"/>
          </a:p>
        </p:txBody>
      </p:sp>
      <p:sp>
        <p:nvSpPr>
          <p:cNvPr id="3" name="Content Placeholder 2"/>
          <p:cNvSpPr>
            <a:spLocks noGrp="1"/>
          </p:cNvSpPr>
          <p:nvPr>
            <p:ph sz="half" idx="1"/>
          </p:nvPr>
        </p:nvSpPr>
        <p:spPr>
          <a:xfrm>
            <a:off x="1102264" y="1389529"/>
            <a:ext cx="6293617" cy="3619500"/>
          </a:xfrm>
        </p:spPr>
        <p:txBody>
          <a:bodyPr>
            <a:noAutofit/>
          </a:bodyPr>
          <a:lstStyle/>
          <a:p>
            <a:r>
              <a:rPr lang="en-US" sz="3200" dirty="0" smtClean="0"/>
              <a:t>Calories </a:t>
            </a:r>
            <a:r>
              <a:rPr lang="en-US" sz="3200" dirty="0"/>
              <a:t>per </a:t>
            </a:r>
            <a:r>
              <a:rPr lang="en-US" sz="3200" dirty="0" smtClean="0"/>
              <a:t>gram:</a:t>
            </a:r>
            <a:endParaRPr lang="en-US" sz="3200" dirty="0"/>
          </a:p>
          <a:p>
            <a:pPr lvl="1"/>
            <a:r>
              <a:rPr lang="en-US" sz="2800" dirty="0"/>
              <a:t>1 gram of </a:t>
            </a:r>
            <a:r>
              <a:rPr lang="en-US" sz="2800" dirty="0" smtClean="0"/>
              <a:t>fat = </a:t>
            </a:r>
            <a:r>
              <a:rPr lang="en-US" sz="2800" dirty="0"/>
              <a:t>9 </a:t>
            </a:r>
            <a:r>
              <a:rPr lang="en-US" sz="2800" dirty="0" smtClean="0"/>
              <a:t>calories</a:t>
            </a:r>
          </a:p>
          <a:p>
            <a:pPr lvl="1"/>
            <a:r>
              <a:rPr lang="en-US" sz="2800" dirty="0" smtClean="0"/>
              <a:t>1 </a:t>
            </a:r>
            <a:r>
              <a:rPr lang="en-US" sz="2800" dirty="0"/>
              <a:t>gram of </a:t>
            </a:r>
            <a:r>
              <a:rPr lang="en-US" sz="2800" dirty="0" smtClean="0"/>
              <a:t>Carbohydrate = </a:t>
            </a:r>
            <a:r>
              <a:rPr lang="en-US" sz="2800" dirty="0"/>
              <a:t>4 </a:t>
            </a:r>
            <a:r>
              <a:rPr lang="en-US" sz="2800" dirty="0" smtClean="0"/>
              <a:t>calories</a:t>
            </a:r>
          </a:p>
          <a:p>
            <a:pPr lvl="1"/>
            <a:r>
              <a:rPr lang="en-US" sz="2800" dirty="0" smtClean="0"/>
              <a:t>I </a:t>
            </a:r>
            <a:r>
              <a:rPr lang="en-US" sz="2800" dirty="0"/>
              <a:t>gram of </a:t>
            </a:r>
            <a:r>
              <a:rPr lang="en-US" sz="2800" dirty="0" smtClean="0"/>
              <a:t>Protein </a:t>
            </a:r>
            <a:r>
              <a:rPr lang="en-US" sz="2800" dirty="0"/>
              <a:t>= 4 </a:t>
            </a:r>
            <a:r>
              <a:rPr lang="en-US" sz="2800" dirty="0" smtClean="0"/>
              <a:t>calories</a:t>
            </a:r>
          </a:p>
        </p:txBody>
      </p:sp>
      <p:sp>
        <p:nvSpPr>
          <p:cNvPr id="7" name="Content Placeholder 6"/>
          <p:cNvSpPr>
            <a:spLocks noGrp="1"/>
          </p:cNvSpPr>
          <p:nvPr>
            <p:ph sz="half" idx="2"/>
          </p:nvPr>
        </p:nvSpPr>
        <p:spPr>
          <a:xfrm>
            <a:off x="7286812" y="1389529"/>
            <a:ext cx="4800600" cy="3619500"/>
          </a:xfrm>
        </p:spPr>
        <p:txBody>
          <a:bodyPr/>
          <a:lstStyle/>
          <a:p>
            <a:r>
              <a:rPr lang="en-US" sz="3200" dirty="0"/>
              <a:t>AMOUNT:</a:t>
            </a:r>
          </a:p>
          <a:p>
            <a:pPr lvl="1"/>
            <a:r>
              <a:rPr lang="en-US" sz="2800" dirty="0"/>
              <a:t>Low = 40 calories</a:t>
            </a:r>
          </a:p>
          <a:p>
            <a:pPr lvl="1"/>
            <a:r>
              <a:rPr lang="en-US" sz="2800" dirty="0"/>
              <a:t>Moderate = 100 calories</a:t>
            </a:r>
          </a:p>
          <a:p>
            <a:pPr lvl="1"/>
            <a:r>
              <a:rPr lang="en-US" sz="2800" dirty="0"/>
              <a:t>High = 400 </a:t>
            </a:r>
            <a:r>
              <a:rPr lang="en-US" sz="2800" dirty="0" smtClean="0"/>
              <a:t>calories</a:t>
            </a:r>
            <a:endParaRPr lang="en-US" sz="2800" dirty="0"/>
          </a:p>
        </p:txBody>
      </p:sp>
      <p:pic>
        <p:nvPicPr>
          <p:cNvPr id="5" name="Picture 4" descr="Nutrition Label wDESCRIPTOR Eng.pdf"/>
          <p:cNvPicPr>
            <a:picLocks noChangeAspect="1"/>
          </p:cNvPicPr>
          <p:nvPr/>
        </p:nvPicPr>
        <p:blipFill rotWithShape="1">
          <a:blip r:embed="rId3">
            <a:extLst>
              <a:ext uri="{28A0092B-C50C-407E-A947-70E740481C1C}">
                <a14:useLocalDpi xmlns:a14="http://schemas.microsoft.com/office/drawing/2010/main" val="0"/>
              </a:ext>
            </a:extLst>
          </a:blip>
          <a:srcRect l="18891" t="23859" r="17364" b="65592"/>
          <a:stretch/>
        </p:blipFill>
        <p:spPr>
          <a:xfrm>
            <a:off x="2073040" y="4171049"/>
            <a:ext cx="9800012" cy="2208833"/>
          </a:xfrm>
          <a:prstGeom prst="rect">
            <a:avLst/>
          </a:prstGeom>
        </p:spPr>
      </p:pic>
      <p:sp>
        <p:nvSpPr>
          <p:cNvPr id="6" name="TextBox 5"/>
          <p:cNvSpPr txBox="1"/>
          <p:nvPr/>
        </p:nvSpPr>
        <p:spPr>
          <a:xfrm>
            <a:off x="5180105" y="6029641"/>
            <a:ext cx="2345765" cy="341893"/>
          </a:xfrm>
          <a:prstGeom prst="rect">
            <a:avLst/>
          </a:prstGeom>
          <a:solidFill>
            <a:srgbClr val="FFFFFF"/>
          </a:solidFill>
          <a:ln>
            <a:solidFill>
              <a:schemeClr val="bg1"/>
            </a:solidFill>
          </a:ln>
        </p:spPr>
        <p:txBody>
          <a:bodyPr wrap="square" rtlCol="0">
            <a:spAutoFit/>
          </a:bodyPr>
          <a:lstStyle/>
          <a:p>
            <a:r>
              <a:rPr lang="en-US" dirty="0" smtClean="0">
                <a:solidFill>
                  <a:schemeClr val="bg1"/>
                </a:solidFill>
              </a:rPr>
              <a:t>d</a:t>
            </a:r>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496217993"/>
              </p:ext>
            </p:extLst>
          </p:nvPr>
        </p:nvGraphicFramePr>
        <p:xfrm>
          <a:off x="1778201" y="5009029"/>
          <a:ext cx="6278675" cy="1191559"/>
        </p:xfrm>
        <a:graphic>
          <a:graphicData uri="http://schemas.openxmlformats.org/drawingml/2006/table">
            <a:tbl>
              <a:tblPr/>
              <a:tblGrid>
                <a:gridCol w="6278675"/>
              </a:tblGrid>
              <a:tr h="1191559">
                <a:tc>
                  <a:txBody>
                    <a:bodyPr/>
                    <a:lstStyle/>
                    <a:p>
                      <a:endParaRPr lang="en-US" dirty="0"/>
                    </a:p>
                  </a:txBody>
                  <a:tcPr>
                    <a:lnL w="76200" cmpd="sng">
                      <a:solidFill>
                        <a:srgbClr val="FF0000"/>
                      </a:solidFill>
                      <a:prstDash val="solid"/>
                    </a:lnL>
                    <a:lnR w="76200" cmpd="sng">
                      <a:solidFill>
                        <a:srgbClr val="FF0000"/>
                      </a:solidFill>
                      <a:prstDash val="solid"/>
                    </a:lnR>
                    <a:lnT w="76200" cmpd="sng">
                      <a:solidFill>
                        <a:srgbClr val="FF0000"/>
                      </a:solidFill>
                      <a:prstDash val="solid"/>
                    </a:lnT>
                    <a:lnB w="76200" cmpd="sng">
                      <a:solidFill>
                        <a:srgbClr val="FF0000"/>
                      </a:solidFill>
                      <a:prstDash val="solid"/>
                    </a:lnB>
                  </a:tcPr>
                </a:tc>
              </a:tr>
            </a:tbl>
          </a:graphicData>
        </a:graphic>
      </p:graphicFrame>
      <p:sp>
        <p:nvSpPr>
          <p:cNvPr id="9" name="Left Arrow 8"/>
          <p:cNvSpPr/>
          <p:nvPr/>
        </p:nvSpPr>
        <p:spPr>
          <a:xfrm rot="11793926">
            <a:off x="1146078" y="4982994"/>
            <a:ext cx="1217810" cy="484632"/>
          </a:xfrm>
          <a:prstGeom prst="left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47323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Calories</a:t>
            </a:r>
            <a:endParaRPr lang="en-US" sz="6000" dirty="0"/>
          </a:p>
        </p:txBody>
      </p:sp>
      <p:sp>
        <p:nvSpPr>
          <p:cNvPr id="3" name="Content Placeholder 2"/>
          <p:cNvSpPr>
            <a:spLocks noGrp="1"/>
          </p:cNvSpPr>
          <p:nvPr>
            <p:ph idx="1"/>
          </p:nvPr>
        </p:nvSpPr>
        <p:spPr>
          <a:xfrm>
            <a:off x="1003371" y="1874517"/>
            <a:ext cx="10674936" cy="4226839"/>
          </a:xfrm>
        </p:spPr>
        <p:txBody>
          <a:bodyPr>
            <a:noAutofit/>
          </a:bodyPr>
          <a:lstStyle/>
          <a:p>
            <a:r>
              <a:rPr lang="en-US" sz="3600" dirty="0" smtClean="0"/>
              <a:t>Where do they come from?</a:t>
            </a:r>
          </a:p>
          <a:p>
            <a:pPr lvl="1"/>
            <a:r>
              <a:rPr lang="en-US" sz="3600" dirty="0" smtClean="0"/>
              <a:t>Carbohydrates, Proteins, Fat</a:t>
            </a:r>
          </a:p>
          <a:p>
            <a:r>
              <a:rPr lang="en-US" sz="3600" dirty="0" smtClean="0"/>
              <a:t>Calories give us Energy!</a:t>
            </a:r>
          </a:p>
          <a:p>
            <a:pPr lvl="1"/>
            <a:r>
              <a:rPr lang="en-US" sz="3600" dirty="0" smtClean="0"/>
              <a:t>Need calories to carry out everyday tasks</a:t>
            </a:r>
          </a:p>
          <a:p>
            <a:r>
              <a:rPr lang="en-US" sz="3600" dirty="0" smtClean="0"/>
              <a:t>How to calculate Calories in MORE than ONE serving</a:t>
            </a:r>
          </a:p>
          <a:p>
            <a:pPr marL="457200" lvl="1" indent="0">
              <a:buNone/>
            </a:pPr>
            <a:r>
              <a:rPr lang="en-US" sz="3600" dirty="0" smtClean="0"/>
              <a:t>		servings X </a:t>
            </a:r>
            <a:r>
              <a:rPr lang="en-US" sz="3600" dirty="0" smtClean="0"/>
              <a:t>Calories</a:t>
            </a:r>
          </a:p>
        </p:txBody>
      </p:sp>
    </p:spTree>
    <p:extLst>
      <p:ext uri="{BB962C8B-B14F-4D97-AF65-F5344CB8AC3E}">
        <p14:creationId xmlns:p14="http://schemas.microsoft.com/office/powerpoint/2010/main" val="19672689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majorFont>
      <a:minorFont>
        <a:latin typeface="Gill Sans MT"/>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531</TotalTime>
  <Words>919</Words>
  <Application>Microsoft Macintosh PowerPoint</Application>
  <PresentationFormat>Custom</PresentationFormat>
  <Paragraphs>220</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Badge</vt:lpstr>
      <vt:lpstr>Are you able to read the label?</vt:lpstr>
      <vt:lpstr> Nutrition  facts  label</vt:lpstr>
      <vt:lpstr>Why read the label?</vt:lpstr>
      <vt:lpstr>Ingredients</vt:lpstr>
      <vt:lpstr>Allergens</vt:lpstr>
      <vt:lpstr>Serving size </vt:lpstr>
      <vt:lpstr>Portion sizes </vt:lpstr>
      <vt:lpstr>Calories</vt:lpstr>
      <vt:lpstr>Calories</vt:lpstr>
      <vt:lpstr>% Daily Value</vt:lpstr>
      <vt:lpstr>FATS- </vt:lpstr>
      <vt:lpstr>FATS- </vt:lpstr>
      <vt:lpstr>The Good FAts</vt:lpstr>
      <vt:lpstr>Food Cholesterol</vt:lpstr>
      <vt:lpstr>Sodium</vt:lpstr>
      <vt:lpstr>Sodium</vt:lpstr>
      <vt:lpstr>Total CarbohydratE</vt:lpstr>
      <vt:lpstr>Total CarbohydratE</vt:lpstr>
      <vt:lpstr>PowerPoint Presentation</vt:lpstr>
      <vt:lpstr>Proteins</vt:lpstr>
      <vt:lpstr>Proteins</vt:lpstr>
      <vt:lpstr>VITAMINS AND MINERALS</vt:lpstr>
      <vt:lpstr>Footnote</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able to read the label?</dc:title>
  <dc:creator>perla saldivar</dc:creator>
  <cp:lastModifiedBy>Valerie Mira</cp:lastModifiedBy>
  <cp:revision>71</cp:revision>
  <dcterms:created xsi:type="dcterms:W3CDTF">2016-07-25T04:56:24Z</dcterms:created>
  <dcterms:modified xsi:type="dcterms:W3CDTF">2016-09-19T20:07:25Z</dcterms:modified>
</cp:coreProperties>
</file>