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256" r:id="rId2"/>
    <p:sldId id="383" r:id="rId3"/>
    <p:sldId id="384" r:id="rId4"/>
    <p:sldId id="328" r:id="rId5"/>
    <p:sldId id="298" r:id="rId6"/>
    <p:sldId id="299" r:id="rId7"/>
    <p:sldId id="300" r:id="rId8"/>
    <p:sldId id="301" r:id="rId9"/>
    <p:sldId id="343" r:id="rId10"/>
    <p:sldId id="344" r:id="rId11"/>
    <p:sldId id="360" r:id="rId12"/>
    <p:sldId id="385" r:id="rId13"/>
    <p:sldId id="386" r:id="rId14"/>
    <p:sldId id="308" r:id="rId15"/>
    <p:sldId id="315" r:id="rId16"/>
    <p:sldId id="361" r:id="rId17"/>
    <p:sldId id="377" r:id="rId18"/>
    <p:sldId id="318" r:id="rId19"/>
    <p:sldId id="388" r:id="rId20"/>
    <p:sldId id="390" r:id="rId21"/>
    <p:sldId id="398" r:id="rId22"/>
    <p:sldId id="389" r:id="rId23"/>
    <p:sldId id="391" r:id="rId24"/>
    <p:sldId id="393" r:id="rId25"/>
    <p:sldId id="394" r:id="rId26"/>
    <p:sldId id="395" r:id="rId27"/>
    <p:sldId id="392" r:id="rId28"/>
    <p:sldId id="387" r:id="rId29"/>
    <p:sldId id="376" r:id="rId30"/>
    <p:sldId id="375" r:id="rId31"/>
    <p:sldId id="396" r:id="rId32"/>
    <p:sldId id="359" r:id="rId33"/>
    <p:sldId id="382" r:id="rId34"/>
    <p:sldId id="362" r:id="rId35"/>
    <p:sldId id="363" r:id="rId36"/>
    <p:sldId id="365" r:id="rId37"/>
    <p:sldId id="367" r:id="rId38"/>
    <p:sldId id="368" r:id="rId39"/>
    <p:sldId id="369" r:id="rId40"/>
    <p:sldId id="371" r:id="rId41"/>
    <p:sldId id="372" r:id="rId42"/>
    <p:sldId id="378" r:id="rId43"/>
    <p:sldId id="373" r:id="rId44"/>
    <p:sldId id="370" r:id="rId45"/>
    <p:sldId id="374" r:id="rId46"/>
    <p:sldId id="397" r:id="rId47"/>
    <p:sldId id="380" r:id="rId48"/>
    <p:sldId id="381" r:id="rId49"/>
    <p:sldId id="358" r:id="rId50"/>
    <p:sldId id="399" r:id="rId5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13"/>
    <p:restoredTop sz="93041"/>
  </p:normalViewPr>
  <p:slideViewPr>
    <p:cSldViewPr snapToGrid="0" snapToObjects="1">
      <p:cViewPr varScale="1">
        <p:scale>
          <a:sx n="55" d="100"/>
          <a:sy n="55" d="100"/>
        </p:scale>
        <p:origin x="94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32031E-D4CB-0F4F-9DA0-F5992A79314C}"/>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3" name="Date Placeholder 2">
            <a:extLst>
              <a:ext uri="{FF2B5EF4-FFF2-40B4-BE49-F238E27FC236}">
                <a16:creationId xmlns:a16="http://schemas.microsoft.com/office/drawing/2014/main" id="{4090582F-0EC1-FF43-91C0-01D4AFBB8263}"/>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A410B88-B1DC-9442-BB3A-E65A7F1D07CA}" type="datetime1">
              <a:rPr lang="en-US" altLang="en-US"/>
              <a:pPr/>
              <a:t>1/26/20</a:t>
            </a:fld>
            <a:endParaRPr lang="en-US" altLang="en-US"/>
          </a:p>
        </p:txBody>
      </p:sp>
      <p:sp>
        <p:nvSpPr>
          <p:cNvPr id="4" name="Slide Image Placeholder 3">
            <a:extLst>
              <a:ext uri="{FF2B5EF4-FFF2-40B4-BE49-F238E27FC236}">
                <a16:creationId xmlns:a16="http://schemas.microsoft.com/office/drawing/2014/main" id="{B88C326D-4934-1C43-AFAD-F54D2AE991E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C547DBB6-13F6-5D43-845D-77CF8EC3F115}"/>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97DE979-0616-AD44-ACC9-F43442F0671C}"/>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a:extLst>
              <a:ext uri="{FF2B5EF4-FFF2-40B4-BE49-F238E27FC236}">
                <a16:creationId xmlns:a16="http://schemas.microsoft.com/office/drawing/2014/main" id="{844F6B44-2004-2043-BF75-4BCE085A559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4692924-416D-0F47-86B6-E977E1B9FF6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a:extLst>
              <a:ext uri="{FF2B5EF4-FFF2-40B4-BE49-F238E27FC236}">
                <a16:creationId xmlns:a16="http://schemas.microsoft.com/office/drawing/2014/main" id="{401E01C4-3BAB-0248-B1D3-5A1CB7CFD41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00707" name="Rectangle 1027">
            <a:extLst>
              <a:ext uri="{FF2B5EF4-FFF2-40B4-BE49-F238E27FC236}">
                <a16:creationId xmlns:a16="http://schemas.microsoft.com/office/drawing/2014/main" id="{EA1319BC-AB43-3D43-8BBE-18C0E4E08DD9}"/>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31724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741857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198762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181866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6BF836B7-6F85-734C-9E11-CF9A7A9F8864}"/>
              </a:ext>
            </a:extLst>
          </p:cNvPr>
          <p:cNvSpPr>
            <a:spLocks noGrp="1" noRot="1" noChangeAspect="1" noChangeArrowheads="1" noTextEdit="1"/>
          </p:cNvSpPr>
          <p:nvPr>
            <p:ph type="sldImg"/>
          </p:nvPr>
        </p:nvSpPr>
        <p:spPr bwMode="auto">
          <a:xfrm>
            <a:off x="2524125" y="1722438"/>
            <a:ext cx="1809750" cy="13573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Rectangle 3">
            <a:extLst>
              <a:ext uri="{FF2B5EF4-FFF2-40B4-BE49-F238E27FC236}">
                <a16:creationId xmlns:a16="http://schemas.microsoft.com/office/drawing/2014/main" id="{912876DF-A47A-854C-9E47-AD5ABA8C63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853303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781559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85C94223-2D02-7348-A322-71673A407B3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8115" name="Rectangle 1027">
            <a:extLst>
              <a:ext uri="{FF2B5EF4-FFF2-40B4-BE49-F238E27FC236}">
                <a16:creationId xmlns:a16="http://schemas.microsoft.com/office/drawing/2014/main" id="{38F1022C-508F-D040-9317-B5AA93D08B1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670686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190099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869617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719302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a:extLst>
              <a:ext uri="{FF2B5EF4-FFF2-40B4-BE49-F238E27FC236}">
                <a16:creationId xmlns:a16="http://schemas.microsoft.com/office/drawing/2014/main" id="{401E01C4-3BAB-0248-B1D3-5A1CB7CFD41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00707" name="Rectangle 1027">
            <a:extLst>
              <a:ext uri="{FF2B5EF4-FFF2-40B4-BE49-F238E27FC236}">
                <a16:creationId xmlns:a16="http://schemas.microsoft.com/office/drawing/2014/main" id="{EA1319BC-AB43-3D43-8BBE-18C0E4E08DD9}"/>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945032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534095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911335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113889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733016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779754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4222087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3243683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125691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195468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870673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026">
            <a:extLst>
              <a:ext uri="{FF2B5EF4-FFF2-40B4-BE49-F238E27FC236}">
                <a16:creationId xmlns:a16="http://schemas.microsoft.com/office/drawing/2014/main" id="{4F20218A-FB98-A543-BB09-E1CA721E67EE}"/>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199683" name="Rectangle 1027">
            <a:extLst>
              <a:ext uri="{FF2B5EF4-FFF2-40B4-BE49-F238E27FC236}">
                <a16:creationId xmlns:a16="http://schemas.microsoft.com/office/drawing/2014/main" id="{A8578017-C267-8F42-992F-B674C0C661B5}"/>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153676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437051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106258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4201061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144560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44228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4144579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9830740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999060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343392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959664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a:extLst>
              <a:ext uri="{FF2B5EF4-FFF2-40B4-BE49-F238E27FC236}">
                <a16:creationId xmlns:a16="http://schemas.microsoft.com/office/drawing/2014/main" id="{401E01C4-3BAB-0248-B1D3-5A1CB7CFD41F}"/>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00707" name="Rectangle 1027">
            <a:extLst>
              <a:ext uri="{FF2B5EF4-FFF2-40B4-BE49-F238E27FC236}">
                <a16:creationId xmlns:a16="http://schemas.microsoft.com/office/drawing/2014/main" id="{EA1319BC-AB43-3D43-8BBE-18C0E4E08DD9}"/>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643257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176459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639707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4556305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9087703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1563326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7343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474F662-4481-D547-BDA6-078A6F6B8512}"/>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19139" name="Rectangle 1027">
            <a:extLst>
              <a:ext uri="{FF2B5EF4-FFF2-40B4-BE49-F238E27FC236}">
                <a16:creationId xmlns:a16="http://schemas.microsoft.com/office/drawing/2014/main" id="{FA4BA2F2-3238-C245-8CB1-4B3C3D19BD13}"/>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7328635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57EC7852-10E6-174C-99D2-FD1A21EBCBFA}"/>
              </a:ext>
            </a:extLst>
          </p:cNvPr>
          <p:cNvSpPr>
            <a:spLocks noGrp="1" noRot="1" noChangeAspect="1" noChangeArrowheads="1" noTextEdit="1"/>
          </p:cNvSpPr>
          <p:nvPr>
            <p:ph type="sldImg"/>
          </p:nvPr>
        </p:nvSpPr>
        <p:spPr>
          <a:xfrm>
            <a:off x="6469063" y="4364038"/>
            <a:ext cx="4587875" cy="3441700"/>
          </a:xfrm>
          <a:ln/>
        </p:spPr>
      </p:sp>
      <p:sp>
        <p:nvSpPr>
          <p:cNvPr id="240643" name="Rectangle 3">
            <a:extLst>
              <a:ext uri="{FF2B5EF4-FFF2-40B4-BE49-F238E27FC236}">
                <a16:creationId xmlns:a16="http://schemas.microsoft.com/office/drawing/2014/main" id="{2DFEB9EB-3CAD-A34D-B4C4-3EDE0DB76C48}"/>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1140662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57EC7852-10E6-174C-99D2-FD1A21EBCBFA}"/>
              </a:ext>
            </a:extLst>
          </p:cNvPr>
          <p:cNvSpPr>
            <a:spLocks noGrp="1" noRot="1" noChangeAspect="1" noChangeArrowheads="1" noTextEdit="1"/>
          </p:cNvSpPr>
          <p:nvPr>
            <p:ph type="sldImg"/>
          </p:nvPr>
        </p:nvSpPr>
        <p:spPr>
          <a:xfrm>
            <a:off x="6469063" y="4364038"/>
            <a:ext cx="4587875" cy="3441700"/>
          </a:xfrm>
          <a:ln/>
        </p:spPr>
      </p:sp>
      <p:sp>
        <p:nvSpPr>
          <p:cNvPr id="240643" name="Rectangle 3">
            <a:extLst>
              <a:ext uri="{FF2B5EF4-FFF2-40B4-BE49-F238E27FC236}">
                <a16:creationId xmlns:a16="http://schemas.microsoft.com/office/drawing/2014/main" id="{2DFEB9EB-3CAD-A34D-B4C4-3EDE0DB76C48}"/>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356097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026">
            <a:extLst>
              <a:ext uri="{FF2B5EF4-FFF2-40B4-BE49-F238E27FC236}">
                <a16:creationId xmlns:a16="http://schemas.microsoft.com/office/drawing/2014/main" id="{90A71612-D3FE-854C-ABD3-C1B2335DCFCC}"/>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01731" name="Rectangle 1027">
            <a:extLst>
              <a:ext uri="{FF2B5EF4-FFF2-40B4-BE49-F238E27FC236}">
                <a16:creationId xmlns:a16="http://schemas.microsoft.com/office/drawing/2014/main" id="{64A73151-CF5F-2343-8EF1-BB349F952B4D}"/>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27963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026">
            <a:extLst>
              <a:ext uri="{FF2B5EF4-FFF2-40B4-BE49-F238E27FC236}">
                <a16:creationId xmlns:a16="http://schemas.microsoft.com/office/drawing/2014/main" id="{3452B947-5281-CA42-AC38-03D88DFFD4C7}"/>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02755" name="Rectangle 1027">
            <a:extLst>
              <a:ext uri="{FF2B5EF4-FFF2-40B4-BE49-F238E27FC236}">
                <a16:creationId xmlns:a16="http://schemas.microsoft.com/office/drawing/2014/main" id="{DAEBE7F6-B0D8-A640-9D56-C9DCD92546ED}"/>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695705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026">
            <a:extLst>
              <a:ext uri="{FF2B5EF4-FFF2-40B4-BE49-F238E27FC236}">
                <a16:creationId xmlns:a16="http://schemas.microsoft.com/office/drawing/2014/main" id="{492C5B89-2B0F-0542-BA69-CEC1F54CD56C}"/>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03779" name="Rectangle 1027">
            <a:extLst>
              <a:ext uri="{FF2B5EF4-FFF2-40B4-BE49-F238E27FC236}">
                <a16:creationId xmlns:a16="http://schemas.microsoft.com/office/drawing/2014/main" id="{FC1C8B6E-821F-A34C-A7C2-F394C2974829}"/>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535535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026">
            <a:extLst>
              <a:ext uri="{FF2B5EF4-FFF2-40B4-BE49-F238E27FC236}">
                <a16:creationId xmlns:a16="http://schemas.microsoft.com/office/drawing/2014/main" id="{E088D7B2-A739-5948-BE46-639F45A618B9}"/>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03779" name="Rectangle 1027">
            <a:extLst>
              <a:ext uri="{FF2B5EF4-FFF2-40B4-BE49-F238E27FC236}">
                <a16:creationId xmlns:a16="http://schemas.microsoft.com/office/drawing/2014/main" id="{0628F455-D67F-724D-BD4D-FCA9BBAED08D}"/>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142683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026">
            <a:extLst>
              <a:ext uri="{FF2B5EF4-FFF2-40B4-BE49-F238E27FC236}">
                <a16:creationId xmlns:a16="http://schemas.microsoft.com/office/drawing/2014/main" id="{DA4C0B71-87C7-A048-BAC4-31A193420503}"/>
              </a:ext>
            </a:extLst>
          </p:cNvPr>
          <p:cNvSpPr>
            <a:spLocks noGrp="1" noRot="1" noChangeAspect="1" noChangeArrowheads="1" noTextEdit="1"/>
          </p:cNvSpPr>
          <p:nvPr>
            <p:ph type="sldImg"/>
          </p:nvPr>
        </p:nvSpPr>
        <p:spPr>
          <a:xfrm>
            <a:off x="6469063" y="4364038"/>
            <a:ext cx="4587875" cy="3441700"/>
          </a:xfrm>
          <a:ln/>
          <a:extLst>
            <a:ext uri="{FAA26D3D-D897-4be2-8F04-BA451C77F1D7}">
              <ma14:placeholderFlag xmlns:ma14="http://schemas.microsoft.com/office/mac/drawingml/2011/main" xmlns="" val="1"/>
            </a:ext>
          </a:extLst>
        </p:spPr>
      </p:sp>
      <p:sp>
        <p:nvSpPr>
          <p:cNvPr id="203779" name="Rectangle 1027">
            <a:extLst>
              <a:ext uri="{FF2B5EF4-FFF2-40B4-BE49-F238E27FC236}">
                <a16:creationId xmlns:a16="http://schemas.microsoft.com/office/drawing/2014/main" id="{764D7C86-259F-664C-AF95-FCD6F2FB122B}"/>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935217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DDE1FC8-3241-4A41-B5E6-DBDF4B8C06B8}"/>
              </a:ext>
            </a:extLst>
          </p:cNvPr>
          <p:cNvSpPr>
            <a:spLocks noGrp="1"/>
          </p:cNvSpPr>
          <p:nvPr>
            <p:ph type="dt" sz="half" idx="10"/>
          </p:nvPr>
        </p:nvSpPr>
        <p:spPr/>
        <p:txBody>
          <a:bodyPr/>
          <a:lstStyle>
            <a:lvl1pPr>
              <a:defRPr/>
            </a:lvl1pPr>
          </a:lstStyle>
          <a:p>
            <a:fld id="{7C0B901C-0105-1249-BA5B-FD9D34A28311}" type="datetime1">
              <a:rPr lang="en-US" altLang="en-US"/>
              <a:pPr/>
              <a:t>1/26/20</a:t>
            </a:fld>
            <a:endParaRPr lang="en-US" altLang="en-US"/>
          </a:p>
        </p:txBody>
      </p:sp>
      <p:sp>
        <p:nvSpPr>
          <p:cNvPr id="5" name="Footer Placeholder 4">
            <a:extLst>
              <a:ext uri="{FF2B5EF4-FFF2-40B4-BE49-F238E27FC236}">
                <a16:creationId xmlns:a16="http://schemas.microsoft.com/office/drawing/2014/main" id="{C31A83DD-56A2-1B40-952E-FF088A7C03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CEBFE3B-3B44-2B40-9D05-33CB5DF599B0}"/>
              </a:ext>
            </a:extLst>
          </p:cNvPr>
          <p:cNvSpPr>
            <a:spLocks noGrp="1"/>
          </p:cNvSpPr>
          <p:nvPr>
            <p:ph type="sldNum" sz="quarter" idx="12"/>
          </p:nvPr>
        </p:nvSpPr>
        <p:spPr/>
        <p:txBody>
          <a:bodyPr/>
          <a:lstStyle>
            <a:lvl1pPr>
              <a:defRPr/>
            </a:lvl1pPr>
          </a:lstStyle>
          <a:p>
            <a:fld id="{45EBB0DF-0A22-0844-98B6-C956F2998DF7}" type="slidenum">
              <a:rPr lang="en-US" altLang="en-US"/>
              <a:pPr/>
              <a:t>‹#›</a:t>
            </a:fld>
            <a:endParaRPr lang="en-US" altLang="en-US"/>
          </a:p>
        </p:txBody>
      </p:sp>
    </p:spTree>
    <p:extLst>
      <p:ext uri="{BB962C8B-B14F-4D97-AF65-F5344CB8AC3E}">
        <p14:creationId xmlns:p14="http://schemas.microsoft.com/office/powerpoint/2010/main" val="4127891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DD4EBE-8DAF-DB42-B8F5-3E025B35E80A}"/>
              </a:ext>
            </a:extLst>
          </p:cNvPr>
          <p:cNvSpPr>
            <a:spLocks noGrp="1"/>
          </p:cNvSpPr>
          <p:nvPr>
            <p:ph type="dt" sz="half" idx="10"/>
          </p:nvPr>
        </p:nvSpPr>
        <p:spPr/>
        <p:txBody>
          <a:bodyPr/>
          <a:lstStyle>
            <a:lvl1pPr>
              <a:defRPr/>
            </a:lvl1pPr>
          </a:lstStyle>
          <a:p>
            <a:fld id="{E1B99FC6-E279-4049-9F4E-3D612DCE9239}" type="datetime1">
              <a:rPr lang="en-US" altLang="en-US"/>
              <a:pPr/>
              <a:t>1/26/20</a:t>
            </a:fld>
            <a:endParaRPr lang="en-US" altLang="en-US"/>
          </a:p>
        </p:txBody>
      </p:sp>
      <p:sp>
        <p:nvSpPr>
          <p:cNvPr id="5" name="Footer Placeholder 4">
            <a:extLst>
              <a:ext uri="{FF2B5EF4-FFF2-40B4-BE49-F238E27FC236}">
                <a16:creationId xmlns:a16="http://schemas.microsoft.com/office/drawing/2014/main" id="{BE173924-5C7D-AA40-88EA-E97FDAE307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BD3483C-D7B4-CF45-A2D7-997DA1B9D17B}"/>
              </a:ext>
            </a:extLst>
          </p:cNvPr>
          <p:cNvSpPr>
            <a:spLocks noGrp="1"/>
          </p:cNvSpPr>
          <p:nvPr>
            <p:ph type="sldNum" sz="quarter" idx="12"/>
          </p:nvPr>
        </p:nvSpPr>
        <p:spPr/>
        <p:txBody>
          <a:bodyPr/>
          <a:lstStyle>
            <a:lvl1pPr>
              <a:defRPr/>
            </a:lvl1pPr>
          </a:lstStyle>
          <a:p>
            <a:fld id="{48BB3AB9-5737-874A-A63F-554A6D4EEF92}" type="slidenum">
              <a:rPr lang="en-US" altLang="en-US"/>
              <a:pPr/>
              <a:t>‹#›</a:t>
            </a:fld>
            <a:endParaRPr lang="en-US" altLang="en-US"/>
          </a:p>
        </p:txBody>
      </p:sp>
    </p:spTree>
    <p:extLst>
      <p:ext uri="{BB962C8B-B14F-4D97-AF65-F5344CB8AC3E}">
        <p14:creationId xmlns:p14="http://schemas.microsoft.com/office/powerpoint/2010/main" val="28661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64D9B9-00C2-9C41-B63B-59E7C0B866E6}"/>
              </a:ext>
            </a:extLst>
          </p:cNvPr>
          <p:cNvSpPr>
            <a:spLocks noGrp="1"/>
          </p:cNvSpPr>
          <p:nvPr>
            <p:ph type="dt" sz="half" idx="10"/>
          </p:nvPr>
        </p:nvSpPr>
        <p:spPr/>
        <p:txBody>
          <a:bodyPr/>
          <a:lstStyle>
            <a:lvl1pPr>
              <a:defRPr/>
            </a:lvl1pPr>
          </a:lstStyle>
          <a:p>
            <a:fld id="{36572C08-7476-B146-AF73-604EE8052B66}" type="datetime1">
              <a:rPr lang="en-US" altLang="en-US"/>
              <a:pPr/>
              <a:t>1/26/20</a:t>
            </a:fld>
            <a:endParaRPr lang="en-US" altLang="en-US"/>
          </a:p>
        </p:txBody>
      </p:sp>
      <p:sp>
        <p:nvSpPr>
          <p:cNvPr id="5" name="Footer Placeholder 4">
            <a:extLst>
              <a:ext uri="{FF2B5EF4-FFF2-40B4-BE49-F238E27FC236}">
                <a16:creationId xmlns:a16="http://schemas.microsoft.com/office/drawing/2014/main" id="{C8F5E84F-CCB7-984C-8E51-03E113A24E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95824C3-1BB7-714B-A3DF-29E9B9133F77}"/>
              </a:ext>
            </a:extLst>
          </p:cNvPr>
          <p:cNvSpPr>
            <a:spLocks noGrp="1"/>
          </p:cNvSpPr>
          <p:nvPr>
            <p:ph type="sldNum" sz="quarter" idx="12"/>
          </p:nvPr>
        </p:nvSpPr>
        <p:spPr/>
        <p:txBody>
          <a:bodyPr/>
          <a:lstStyle>
            <a:lvl1pPr>
              <a:defRPr/>
            </a:lvl1pPr>
          </a:lstStyle>
          <a:p>
            <a:fld id="{AF0612A3-AB4F-0642-B786-FFF1F2511C0F}" type="slidenum">
              <a:rPr lang="en-US" altLang="en-US"/>
              <a:pPr/>
              <a:t>‹#›</a:t>
            </a:fld>
            <a:endParaRPr lang="en-US" altLang="en-US"/>
          </a:p>
        </p:txBody>
      </p:sp>
    </p:spTree>
    <p:extLst>
      <p:ext uri="{BB962C8B-B14F-4D97-AF65-F5344CB8AC3E}">
        <p14:creationId xmlns:p14="http://schemas.microsoft.com/office/powerpoint/2010/main" val="2732943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03024-7D30-7945-9FA8-CD5580C9DDAC}"/>
              </a:ext>
            </a:extLst>
          </p:cNvPr>
          <p:cNvSpPr>
            <a:spLocks noGrp="1"/>
          </p:cNvSpPr>
          <p:nvPr>
            <p:ph type="dt" sz="half" idx="10"/>
          </p:nvPr>
        </p:nvSpPr>
        <p:spPr/>
        <p:txBody>
          <a:bodyPr/>
          <a:lstStyle>
            <a:lvl1pPr>
              <a:defRPr/>
            </a:lvl1pPr>
          </a:lstStyle>
          <a:p>
            <a:fld id="{AEE9AB85-82FA-3247-A3D5-93FF25561CC5}" type="datetime1">
              <a:rPr lang="en-US" altLang="en-US"/>
              <a:pPr/>
              <a:t>1/26/20</a:t>
            </a:fld>
            <a:endParaRPr lang="en-US" altLang="en-US"/>
          </a:p>
        </p:txBody>
      </p:sp>
      <p:sp>
        <p:nvSpPr>
          <p:cNvPr id="5" name="Footer Placeholder 4">
            <a:extLst>
              <a:ext uri="{FF2B5EF4-FFF2-40B4-BE49-F238E27FC236}">
                <a16:creationId xmlns:a16="http://schemas.microsoft.com/office/drawing/2014/main" id="{256A5AC8-E5DB-654F-92C5-4F66990E4D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EF476D-EF1B-DB42-A6AB-758688EFA2A0}"/>
              </a:ext>
            </a:extLst>
          </p:cNvPr>
          <p:cNvSpPr>
            <a:spLocks noGrp="1"/>
          </p:cNvSpPr>
          <p:nvPr>
            <p:ph type="sldNum" sz="quarter" idx="12"/>
          </p:nvPr>
        </p:nvSpPr>
        <p:spPr/>
        <p:txBody>
          <a:bodyPr/>
          <a:lstStyle>
            <a:lvl1pPr>
              <a:defRPr/>
            </a:lvl1pPr>
          </a:lstStyle>
          <a:p>
            <a:fld id="{A63936FB-EA68-FD4D-9DA1-248D22849361}" type="slidenum">
              <a:rPr lang="en-US" altLang="en-US"/>
              <a:pPr/>
              <a:t>‹#›</a:t>
            </a:fld>
            <a:endParaRPr lang="en-US" altLang="en-US"/>
          </a:p>
        </p:txBody>
      </p:sp>
    </p:spTree>
    <p:extLst>
      <p:ext uri="{BB962C8B-B14F-4D97-AF65-F5344CB8AC3E}">
        <p14:creationId xmlns:p14="http://schemas.microsoft.com/office/powerpoint/2010/main" val="1058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2883D0-DD71-204A-AF96-10CABF9CB69A}"/>
              </a:ext>
            </a:extLst>
          </p:cNvPr>
          <p:cNvSpPr>
            <a:spLocks noGrp="1"/>
          </p:cNvSpPr>
          <p:nvPr>
            <p:ph type="dt" sz="half" idx="10"/>
          </p:nvPr>
        </p:nvSpPr>
        <p:spPr/>
        <p:txBody>
          <a:bodyPr/>
          <a:lstStyle>
            <a:lvl1pPr>
              <a:defRPr/>
            </a:lvl1pPr>
          </a:lstStyle>
          <a:p>
            <a:fld id="{5B2F955F-B1AF-F249-9BE3-F1D49A06A257}" type="datetime1">
              <a:rPr lang="en-US" altLang="en-US"/>
              <a:pPr/>
              <a:t>1/26/20</a:t>
            </a:fld>
            <a:endParaRPr lang="en-US" altLang="en-US"/>
          </a:p>
        </p:txBody>
      </p:sp>
      <p:sp>
        <p:nvSpPr>
          <p:cNvPr id="5" name="Footer Placeholder 4">
            <a:extLst>
              <a:ext uri="{FF2B5EF4-FFF2-40B4-BE49-F238E27FC236}">
                <a16:creationId xmlns:a16="http://schemas.microsoft.com/office/drawing/2014/main" id="{23CC4776-6256-5F46-8703-DB437D9A31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B242B8-667D-904C-9C66-53AC01CA754B}"/>
              </a:ext>
            </a:extLst>
          </p:cNvPr>
          <p:cNvSpPr>
            <a:spLocks noGrp="1"/>
          </p:cNvSpPr>
          <p:nvPr>
            <p:ph type="sldNum" sz="quarter" idx="12"/>
          </p:nvPr>
        </p:nvSpPr>
        <p:spPr/>
        <p:txBody>
          <a:bodyPr/>
          <a:lstStyle>
            <a:lvl1pPr>
              <a:defRPr/>
            </a:lvl1pPr>
          </a:lstStyle>
          <a:p>
            <a:fld id="{73D46C61-9943-364D-90DF-D41B9F3F6212}" type="slidenum">
              <a:rPr lang="en-US" altLang="en-US"/>
              <a:pPr/>
              <a:t>‹#›</a:t>
            </a:fld>
            <a:endParaRPr lang="en-US" altLang="en-US"/>
          </a:p>
        </p:txBody>
      </p:sp>
    </p:spTree>
    <p:extLst>
      <p:ext uri="{BB962C8B-B14F-4D97-AF65-F5344CB8AC3E}">
        <p14:creationId xmlns:p14="http://schemas.microsoft.com/office/powerpoint/2010/main" val="3144054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12FD998-D271-0046-B269-425BC767A500}"/>
              </a:ext>
            </a:extLst>
          </p:cNvPr>
          <p:cNvSpPr>
            <a:spLocks noGrp="1"/>
          </p:cNvSpPr>
          <p:nvPr>
            <p:ph type="dt" sz="half" idx="10"/>
          </p:nvPr>
        </p:nvSpPr>
        <p:spPr/>
        <p:txBody>
          <a:bodyPr/>
          <a:lstStyle>
            <a:lvl1pPr>
              <a:defRPr/>
            </a:lvl1pPr>
          </a:lstStyle>
          <a:p>
            <a:fld id="{6CBE97D8-62BF-A948-B718-95595A8FB221}" type="datetime1">
              <a:rPr lang="en-US" altLang="en-US"/>
              <a:pPr/>
              <a:t>1/26/20</a:t>
            </a:fld>
            <a:endParaRPr lang="en-US" altLang="en-US"/>
          </a:p>
        </p:txBody>
      </p:sp>
      <p:sp>
        <p:nvSpPr>
          <p:cNvPr id="6" name="Footer Placeholder 4">
            <a:extLst>
              <a:ext uri="{FF2B5EF4-FFF2-40B4-BE49-F238E27FC236}">
                <a16:creationId xmlns:a16="http://schemas.microsoft.com/office/drawing/2014/main" id="{50240470-988B-734C-86A8-206C00A1F85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BC71325-2262-D34D-BDDB-72D451C0E901}"/>
              </a:ext>
            </a:extLst>
          </p:cNvPr>
          <p:cNvSpPr>
            <a:spLocks noGrp="1"/>
          </p:cNvSpPr>
          <p:nvPr>
            <p:ph type="sldNum" sz="quarter" idx="12"/>
          </p:nvPr>
        </p:nvSpPr>
        <p:spPr/>
        <p:txBody>
          <a:bodyPr/>
          <a:lstStyle>
            <a:lvl1pPr>
              <a:defRPr/>
            </a:lvl1pPr>
          </a:lstStyle>
          <a:p>
            <a:fld id="{4469E5A5-AA13-9A45-A862-86C62D1F21C2}" type="slidenum">
              <a:rPr lang="en-US" altLang="en-US"/>
              <a:pPr/>
              <a:t>‹#›</a:t>
            </a:fld>
            <a:endParaRPr lang="en-US" altLang="en-US"/>
          </a:p>
        </p:txBody>
      </p:sp>
    </p:spTree>
    <p:extLst>
      <p:ext uri="{BB962C8B-B14F-4D97-AF65-F5344CB8AC3E}">
        <p14:creationId xmlns:p14="http://schemas.microsoft.com/office/powerpoint/2010/main" val="3340735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B564C4B-65BD-974A-982D-65B197369DB8}"/>
              </a:ext>
            </a:extLst>
          </p:cNvPr>
          <p:cNvSpPr>
            <a:spLocks noGrp="1"/>
          </p:cNvSpPr>
          <p:nvPr>
            <p:ph type="dt" sz="half" idx="10"/>
          </p:nvPr>
        </p:nvSpPr>
        <p:spPr/>
        <p:txBody>
          <a:bodyPr/>
          <a:lstStyle>
            <a:lvl1pPr>
              <a:defRPr/>
            </a:lvl1pPr>
          </a:lstStyle>
          <a:p>
            <a:fld id="{3870BC11-6AA6-1947-878B-90CE9FBD2B72}" type="datetime1">
              <a:rPr lang="en-US" altLang="en-US"/>
              <a:pPr/>
              <a:t>1/26/20</a:t>
            </a:fld>
            <a:endParaRPr lang="en-US" altLang="en-US"/>
          </a:p>
        </p:txBody>
      </p:sp>
      <p:sp>
        <p:nvSpPr>
          <p:cNvPr id="8" name="Footer Placeholder 4">
            <a:extLst>
              <a:ext uri="{FF2B5EF4-FFF2-40B4-BE49-F238E27FC236}">
                <a16:creationId xmlns:a16="http://schemas.microsoft.com/office/drawing/2014/main" id="{06E4EAD5-BA9A-D746-86B5-C38FA35E5C3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EA540AA-9462-B746-86D4-A9D9CB96B067}"/>
              </a:ext>
            </a:extLst>
          </p:cNvPr>
          <p:cNvSpPr>
            <a:spLocks noGrp="1"/>
          </p:cNvSpPr>
          <p:nvPr>
            <p:ph type="sldNum" sz="quarter" idx="12"/>
          </p:nvPr>
        </p:nvSpPr>
        <p:spPr/>
        <p:txBody>
          <a:bodyPr/>
          <a:lstStyle>
            <a:lvl1pPr>
              <a:defRPr/>
            </a:lvl1pPr>
          </a:lstStyle>
          <a:p>
            <a:fld id="{46B3608D-6B23-6540-B180-5D14936F9BED}" type="slidenum">
              <a:rPr lang="en-US" altLang="en-US"/>
              <a:pPr/>
              <a:t>‹#›</a:t>
            </a:fld>
            <a:endParaRPr lang="en-US" altLang="en-US"/>
          </a:p>
        </p:txBody>
      </p:sp>
    </p:spTree>
    <p:extLst>
      <p:ext uri="{BB962C8B-B14F-4D97-AF65-F5344CB8AC3E}">
        <p14:creationId xmlns:p14="http://schemas.microsoft.com/office/powerpoint/2010/main" val="394306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42482DD-7BE2-1242-A5C0-0B8EABE3423E}"/>
              </a:ext>
            </a:extLst>
          </p:cNvPr>
          <p:cNvSpPr>
            <a:spLocks noGrp="1"/>
          </p:cNvSpPr>
          <p:nvPr>
            <p:ph type="dt" sz="half" idx="10"/>
          </p:nvPr>
        </p:nvSpPr>
        <p:spPr/>
        <p:txBody>
          <a:bodyPr/>
          <a:lstStyle>
            <a:lvl1pPr>
              <a:defRPr/>
            </a:lvl1pPr>
          </a:lstStyle>
          <a:p>
            <a:fld id="{779450F6-BBE3-384F-A65D-760D247D0B35}" type="datetime1">
              <a:rPr lang="en-US" altLang="en-US"/>
              <a:pPr/>
              <a:t>1/26/20</a:t>
            </a:fld>
            <a:endParaRPr lang="en-US" altLang="en-US"/>
          </a:p>
        </p:txBody>
      </p:sp>
      <p:sp>
        <p:nvSpPr>
          <p:cNvPr id="4" name="Footer Placeholder 4">
            <a:extLst>
              <a:ext uri="{FF2B5EF4-FFF2-40B4-BE49-F238E27FC236}">
                <a16:creationId xmlns:a16="http://schemas.microsoft.com/office/drawing/2014/main" id="{74916532-62F9-C243-AD93-DB37E8D939F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52E249D-2777-7B43-AA16-ECF81AAA7124}"/>
              </a:ext>
            </a:extLst>
          </p:cNvPr>
          <p:cNvSpPr>
            <a:spLocks noGrp="1"/>
          </p:cNvSpPr>
          <p:nvPr>
            <p:ph type="sldNum" sz="quarter" idx="12"/>
          </p:nvPr>
        </p:nvSpPr>
        <p:spPr/>
        <p:txBody>
          <a:bodyPr/>
          <a:lstStyle>
            <a:lvl1pPr>
              <a:defRPr/>
            </a:lvl1pPr>
          </a:lstStyle>
          <a:p>
            <a:fld id="{F407D64F-ADC4-5C40-AAB1-B090F992EC7F}" type="slidenum">
              <a:rPr lang="en-US" altLang="en-US"/>
              <a:pPr/>
              <a:t>‹#›</a:t>
            </a:fld>
            <a:endParaRPr lang="en-US" altLang="en-US"/>
          </a:p>
        </p:txBody>
      </p:sp>
    </p:spTree>
    <p:extLst>
      <p:ext uri="{BB962C8B-B14F-4D97-AF65-F5344CB8AC3E}">
        <p14:creationId xmlns:p14="http://schemas.microsoft.com/office/powerpoint/2010/main" val="1314530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F0AA15-28E0-4F43-812E-F91D0765877A}"/>
              </a:ext>
            </a:extLst>
          </p:cNvPr>
          <p:cNvSpPr>
            <a:spLocks noGrp="1"/>
          </p:cNvSpPr>
          <p:nvPr>
            <p:ph type="dt" sz="half" idx="10"/>
          </p:nvPr>
        </p:nvSpPr>
        <p:spPr/>
        <p:txBody>
          <a:bodyPr/>
          <a:lstStyle>
            <a:lvl1pPr>
              <a:defRPr/>
            </a:lvl1pPr>
          </a:lstStyle>
          <a:p>
            <a:fld id="{3F299796-651D-E64C-AFE0-2B61750C3859}" type="datetime1">
              <a:rPr lang="en-US" altLang="en-US"/>
              <a:pPr/>
              <a:t>1/26/20</a:t>
            </a:fld>
            <a:endParaRPr lang="en-US" altLang="en-US"/>
          </a:p>
        </p:txBody>
      </p:sp>
      <p:sp>
        <p:nvSpPr>
          <p:cNvPr id="3" name="Footer Placeholder 4">
            <a:extLst>
              <a:ext uri="{FF2B5EF4-FFF2-40B4-BE49-F238E27FC236}">
                <a16:creationId xmlns:a16="http://schemas.microsoft.com/office/drawing/2014/main" id="{9A38865B-C955-6342-9708-DF1B2C65091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72D09C0-8815-8F4A-92B1-61DDAB275D18}"/>
              </a:ext>
            </a:extLst>
          </p:cNvPr>
          <p:cNvSpPr>
            <a:spLocks noGrp="1"/>
          </p:cNvSpPr>
          <p:nvPr>
            <p:ph type="sldNum" sz="quarter" idx="12"/>
          </p:nvPr>
        </p:nvSpPr>
        <p:spPr/>
        <p:txBody>
          <a:bodyPr/>
          <a:lstStyle>
            <a:lvl1pPr>
              <a:defRPr/>
            </a:lvl1pPr>
          </a:lstStyle>
          <a:p>
            <a:fld id="{E5A7040E-A7AC-5843-8B4C-F179BEB2A6F8}" type="slidenum">
              <a:rPr lang="en-US" altLang="en-US"/>
              <a:pPr/>
              <a:t>‹#›</a:t>
            </a:fld>
            <a:endParaRPr lang="en-US" altLang="en-US"/>
          </a:p>
        </p:txBody>
      </p:sp>
    </p:spTree>
    <p:extLst>
      <p:ext uri="{BB962C8B-B14F-4D97-AF65-F5344CB8AC3E}">
        <p14:creationId xmlns:p14="http://schemas.microsoft.com/office/powerpoint/2010/main" val="3775401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C080C21-E509-6E41-B8E7-C2D8FFC57186}"/>
              </a:ext>
            </a:extLst>
          </p:cNvPr>
          <p:cNvSpPr>
            <a:spLocks noGrp="1"/>
          </p:cNvSpPr>
          <p:nvPr>
            <p:ph type="dt" sz="half" idx="10"/>
          </p:nvPr>
        </p:nvSpPr>
        <p:spPr/>
        <p:txBody>
          <a:bodyPr/>
          <a:lstStyle>
            <a:lvl1pPr>
              <a:defRPr/>
            </a:lvl1pPr>
          </a:lstStyle>
          <a:p>
            <a:fld id="{534A998A-73D2-DD44-BD89-7EF0472962B5}" type="datetime1">
              <a:rPr lang="en-US" altLang="en-US"/>
              <a:pPr/>
              <a:t>1/26/20</a:t>
            </a:fld>
            <a:endParaRPr lang="en-US" altLang="en-US"/>
          </a:p>
        </p:txBody>
      </p:sp>
      <p:sp>
        <p:nvSpPr>
          <p:cNvPr id="6" name="Footer Placeholder 4">
            <a:extLst>
              <a:ext uri="{FF2B5EF4-FFF2-40B4-BE49-F238E27FC236}">
                <a16:creationId xmlns:a16="http://schemas.microsoft.com/office/drawing/2014/main" id="{0763B964-4AC4-B14F-B78F-387D6D9063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2172F1E-754B-D946-93CF-4F140C722AD0}"/>
              </a:ext>
            </a:extLst>
          </p:cNvPr>
          <p:cNvSpPr>
            <a:spLocks noGrp="1"/>
          </p:cNvSpPr>
          <p:nvPr>
            <p:ph type="sldNum" sz="quarter" idx="12"/>
          </p:nvPr>
        </p:nvSpPr>
        <p:spPr/>
        <p:txBody>
          <a:bodyPr/>
          <a:lstStyle>
            <a:lvl1pPr>
              <a:defRPr/>
            </a:lvl1pPr>
          </a:lstStyle>
          <a:p>
            <a:fld id="{D29B66BC-0EBC-3C48-A80B-2AA637218C20}" type="slidenum">
              <a:rPr lang="en-US" altLang="en-US"/>
              <a:pPr/>
              <a:t>‹#›</a:t>
            </a:fld>
            <a:endParaRPr lang="en-US" altLang="en-US"/>
          </a:p>
        </p:txBody>
      </p:sp>
    </p:spTree>
    <p:extLst>
      <p:ext uri="{BB962C8B-B14F-4D97-AF65-F5344CB8AC3E}">
        <p14:creationId xmlns:p14="http://schemas.microsoft.com/office/powerpoint/2010/main" val="2844315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8B74D12-9096-5E45-9DFE-D744775C3D04}"/>
              </a:ext>
            </a:extLst>
          </p:cNvPr>
          <p:cNvSpPr>
            <a:spLocks noGrp="1"/>
          </p:cNvSpPr>
          <p:nvPr>
            <p:ph type="dt" sz="half" idx="10"/>
          </p:nvPr>
        </p:nvSpPr>
        <p:spPr/>
        <p:txBody>
          <a:bodyPr/>
          <a:lstStyle>
            <a:lvl1pPr>
              <a:defRPr/>
            </a:lvl1pPr>
          </a:lstStyle>
          <a:p>
            <a:fld id="{1A24D8BB-7A98-F843-BFD9-0565EBAEB94E}" type="datetime1">
              <a:rPr lang="en-US" altLang="en-US"/>
              <a:pPr/>
              <a:t>1/26/20</a:t>
            </a:fld>
            <a:endParaRPr lang="en-US" altLang="en-US"/>
          </a:p>
        </p:txBody>
      </p:sp>
      <p:sp>
        <p:nvSpPr>
          <p:cNvPr id="6" name="Footer Placeholder 4">
            <a:extLst>
              <a:ext uri="{FF2B5EF4-FFF2-40B4-BE49-F238E27FC236}">
                <a16:creationId xmlns:a16="http://schemas.microsoft.com/office/drawing/2014/main" id="{4E3FCA0A-28B5-674C-BDC8-44E64F8D39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60413C3-37F6-A34F-91DB-8782E7897545}"/>
              </a:ext>
            </a:extLst>
          </p:cNvPr>
          <p:cNvSpPr>
            <a:spLocks noGrp="1"/>
          </p:cNvSpPr>
          <p:nvPr>
            <p:ph type="sldNum" sz="quarter" idx="12"/>
          </p:nvPr>
        </p:nvSpPr>
        <p:spPr/>
        <p:txBody>
          <a:bodyPr/>
          <a:lstStyle>
            <a:lvl1pPr>
              <a:defRPr/>
            </a:lvl1pPr>
          </a:lstStyle>
          <a:p>
            <a:fld id="{8C15576F-7395-CD46-8128-95B51197C136}" type="slidenum">
              <a:rPr lang="en-US" altLang="en-US"/>
              <a:pPr/>
              <a:t>‹#›</a:t>
            </a:fld>
            <a:endParaRPr lang="en-US" altLang="en-US"/>
          </a:p>
        </p:txBody>
      </p:sp>
    </p:spTree>
    <p:extLst>
      <p:ext uri="{BB962C8B-B14F-4D97-AF65-F5344CB8AC3E}">
        <p14:creationId xmlns:p14="http://schemas.microsoft.com/office/powerpoint/2010/main" val="1055682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9CDB3A5-9424-6545-95A1-BE73CD5D677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4123EB6-7B9A-F443-9B9F-A0814078EC3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117548A-63BB-454E-B795-E0E63600A39E}"/>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fld id="{A53A8D80-8861-6648-8642-448CBC4E9353}" type="datetime1">
              <a:rPr lang="en-US" altLang="en-US"/>
              <a:pPr/>
              <a:t>1/26/20</a:t>
            </a:fld>
            <a:endParaRPr lang="en-US" altLang="en-US"/>
          </a:p>
        </p:txBody>
      </p:sp>
      <p:sp>
        <p:nvSpPr>
          <p:cNvPr id="5" name="Footer Placeholder 4">
            <a:extLst>
              <a:ext uri="{FF2B5EF4-FFF2-40B4-BE49-F238E27FC236}">
                <a16:creationId xmlns:a16="http://schemas.microsoft.com/office/drawing/2014/main" id="{226B0439-52BD-9347-893C-1EFCF94F6EF0}"/>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11" charset="0"/>
                <a:ea typeface="ＭＳ Ｐゴシック" pitchFamily="-111" charset="-128"/>
                <a:cs typeface="ＭＳ Ｐゴシック" pitchFamily="-111" charset="-128"/>
              </a:defRPr>
            </a:lvl1pPr>
          </a:lstStyle>
          <a:p>
            <a:pPr>
              <a:defRPr/>
            </a:pPr>
            <a:endParaRPr lang="en-US"/>
          </a:p>
        </p:txBody>
      </p:sp>
      <p:sp>
        <p:nvSpPr>
          <p:cNvPr id="6" name="Slide Number Placeholder 5">
            <a:extLst>
              <a:ext uri="{FF2B5EF4-FFF2-40B4-BE49-F238E27FC236}">
                <a16:creationId xmlns:a16="http://schemas.microsoft.com/office/drawing/2014/main" id="{0BE59507-7FE7-DB4D-BF3C-16B72B649E7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D16A1F3-51DB-734B-8A4E-E6890065257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D80065-9F0F-ED4C-8719-8C34F4058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830" y="266809"/>
            <a:ext cx="2107801" cy="2107801"/>
          </a:xfrm>
          <a:prstGeom prst="rect">
            <a:avLst/>
          </a:prstGeom>
        </p:spPr>
      </p:pic>
      <p:pic>
        <p:nvPicPr>
          <p:cNvPr id="9" name="Picture 8" descr="M:\Development\General Information\drew logo (2).png">
            <a:extLst>
              <a:ext uri="{FF2B5EF4-FFF2-40B4-BE49-F238E27FC236}">
                <a16:creationId xmlns:a16="http://schemas.microsoft.com/office/drawing/2014/main" id="{ECC63F8F-BD61-5146-99DE-FD31CB9A260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7561" y="515663"/>
            <a:ext cx="2397977" cy="1610092"/>
          </a:xfrm>
          <a:prstGeom prst="rect">
            <a:avLst/>
          </a:prstGeom>
          <a:noFill/>
          <a:ln>
            <a:noFill/>
          </a:ln>
        </p:spPr>
      </p:pic>
      <p:sp>
        <p:nvSpPr>
          <p:cNvPr id="10" name="Title 1">
            <a:extLst>
              <a:ext uri="{FF2B5EF4-FFF2-40B4-BE49-F238E27FC236}">
                <a16:creationId xmlns:a16="http://schemas.microsoft.com/office/drawing/2014/main" id="{60DA311E-3EBD-5A4D-B08F-28022EA1D5E6}"/>
              </a:ext>
            </a:extLst>
          </p:cNvPr>
          <p:cNvSpPr txBox="1">
            <a:spLocks/>
          </p:cNvSpPr>
          <p:nvPr/>
        </p:nvSpPr>
        <p:spPr bwMode="auto">
          <a:xfrm>
            <a:off x="232196" y="1914358"/>
            <a:ext cx="8825658" cy="3329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Goudy Old Style"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dirty="0"/>
              <a:t>Who Should Be Tested For Adult Growth Hormone Deficiency? </a:t>
            </a:r>
          </a:p>
        </p:txBody>
      </p:sp>
      <p:sp>
        <p:nvSpPr>
          <p:cNvPr id="11" name="Subtitle 2">
            <a:extLst>
              <a:ext uri="{FF2B5EF4-FFF2-40B4-BE49-F238E27FC236}">
                <a16:creationId xmlns:a16="http://schemas.microsoft.com/office/drawing/2014/main" id="{5F9C652F-5F8F-0E4B-96A7-12A4B47BC077}"/>
              </a:ext>
            </a:extLst>
          </p:cNvPr>
          <p:cNvSpPr txBox="1">
            <a:spLocks/>
          </p:cNvSpPr>
          <p:nvPr/>
        </p:nvSpPr>
        <p:spPr bwMode="auto">
          <a:xfrm>
            <a:off x="232196" y="5024588"/>
            <a:ext cx="8825658" cy="861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tLang="en-US" dirty="0" err="1">
                <a:solidFill>
                  <a:schemeClr val="tx1"/>
                </a:solidFill>
                <a:ea typeface="ＭＳ Ｐゴシック" panose="020B0600070205080204" pitchFamily="34" charset="-128"/>
              </a:rPr>
              <a:t>GoodHormoneHealth</a:t>
            </a:r>
            <a:r>
              <a:rPr lang="en-US" altLang="en-US">
                <a:solidFill>
                  <a:schemeClr val="tx1"/>
                </a:solidFill>
                <a:ea typeface="ＭＳ Ｐゴシック" panose="020B0600070205080204" pitchFamily="34" charset="-128"/>
              </a:rPr>
              <a:t> Webinar</a:t>
            </a:r>
          </a:p>
          <a:p>
            <a:r>
              <a:rPr lang="en-US" altLang="en-US">
                <a:solidFill>
                  <a:schemeClr val="tx1"/>
                </a:solidFill>
                <a:ea typeface="ＭＳ Ｐゴシック" panose="020B0600070205080204" pitchFamily="34" charset="-128"/>
              </a:rPr>
              <a:t>January 26,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0CBF18CA-DFBA-1540-B99D-0A3DEFF1DC0F}"/>
              </a:ext>
            </a:extLst>
          </p:cNvPr>
          <p:cNvSpPr>
            <a:spLocks noGrp="1" noChangeArrowheads="1"/>
          </p:cNvSpPr>
          <p:nvPr>
            <p:ph type="title"/>
          </p:nvPr>
        </p:nvSpPr>
        <p:spPr/>
        <p:txBody>
          <a:bodyPr/>
          <a:lstStyle/>
          <a:p>
            <a:pPr>
              <a:defRPr/>
            </a:pPr>
            <a:r>
              <a:rPr lang="en-US" err="1">
                <a:solidFill>
                  <a:srgbClr val="FF0000"/>
                </a:solidFill>
                <a:cs typeface="+mj-cs"/>
              </a:rPr>
              <a:t>Microadenomas</a:t>
            </a:r>
            <a:r>
              <a:rPr lang="en-US">
                <a:solidFill>
                  <a:srgbClr val="FF0000"/>
                </a:solidFill>
                <a:cs typeface="+mj-cs"/>
              </a:rPr>
              <a:t> and hypopituitarism</a:t>
            </a:r>
          </a:p>
        </p:txBody>
      </p:sp>
      <p:sp>
        <p:nvSpPr>
          <p:cNvPr id="154627" name="Rectangle 3">
            <a:extLst>
              <a:ext uri="{FF2B5EF4-FFF2-40B4-BE49-F238E27FC236}">
                <a16:creationId xmlns:a16="http://schemas.microsoft.com/office/drawing/2014/main" id="{C3C2AAAD-959B-1D4A-9FA8-CAE532354A30}"/>
              </a:ext>
            </a:extLst>
          </p:cNvPr>
          <p:cNvSpPr>
            <a:spLocks noGrp="1" noChangeArrowheads="1"/>
          </p:cNvSpPr>
          <p:nvPr>
            <p:ph type="body" idx="1"/>
          </p:nvPr>
        </p:nvSpPr>
        <p:spPr>
          <a:xfrm>
            <a:off x="361245" y="2142067"/>
            <a:ext cx="8613422" cy="3657600"/>
          </a:xfrm>
        </p:spPr>
        <p:txBody>
          <a:bodyPr/>
          <a:lstStyle/>
          <a:p>
            <a:pPr>
              <a:defRPr/>
            </a:pPr>
            <a:r>
              <a:rPr lang="en-US" sz="2133">
                <a:cs typeface="+mn-cs"/>
              </a:rPr>
              <a:t>Patients with low IGF-1 and a </a:t>
            </a:r>
            <a:r>
              <a:rPr lang="en-US" sz="2133" err="1">
                <a:cs typeface="+mn-cs"/>
              </a:rPr>
              <a:t>microadenomas</a:t>
            </a:r>
            <a:r>
              <a:rPr lang="en-US" sz="2133">
                <a:cs typeface="+mn-cs"/>
              </a:rPr>
              <a:t> are even more likely to be growth hormone deficient.  </a:t>
            </a:r>
          </a:p>
          <a:p>
            <a:pPr>
              <a:defRPr/>
            </a:pPr>
            <a:r>
              <a:rPr lang="en-US" sz="2133">
                <a:cs typeface="+mn-cs"/>
              </a:rPr>
              <a:t>Many Endocrinologists test for hypopituitarism only if a patient has had prior surgery or radiation to their pituitary.</a:t>
            </a:r>
          </a:p>
          <a:p>
            <a:pPr>
              <a:defRPr/>
            </a:pPr>
            <a:r>
              <a:rPr lang="en-US" sz="2133">
                <a:cs typeface="+mn-cs"/>
              </a:rPr>
              <a:t>My approach is to measure pituitary hormones first in patients with symptoms of hypopituitarism and if it points to hypopituitarism, then get a pituitary MRI</a:t>
            </a:r>
          </a:p>
          <a:p>
            <a:pPr>
              <a:defRPr/>
            </a:pPr>
            <a:r>
              <a:rPr lang="en-US" sz="2133">
                <a:cs typeface="+mn-cs"/>
              </a:rPr>
              <a:t>If MRI shows a small pituitary or a tumor and IGF-1 is low, and the patient has symptoms of growth hormone deficiency, then do a growth hormone  stimulation test </a:t>
            </a:r>
          </a:p>
        </p:txBody>
      </p:sp>
    </p:spTree>
    <p:extLst>
      <p:ext uri="{BB962C8B-B14F-4D97-AF65-F5344CB8AC3E}">
        <p14:creationId xmlns:p14="http://schemas.microsoft.com/office/powerpoint/2010/main" val="942460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a:solidFill>
                  <a:srgbClr val="FF0000"/>
                </a:solidFill>
                <a:cs typeface="+mj-cs"/>
              </a:rPr>
              <a:t>Growth Hormone Deficiency</a:t>
            </a:r>
          </a:p>
        </p:txBody>
      </p:sp>
      <p:sp>
        <p:nvSpPr>
          <p:cNvPr id="168963" name="Rectangle 3">
            <a:extLst>
              <a:ext uri="{FF2B5EF4-FFF2-40B4-BE49-F238E27FC236}">
                <a16:creationId xmlns:a16="http://schemas.microsoft.com/office/drawing/2014/main" id="{CED29803-23A9-4E4D-B88B-B3B793F9827D}"/>
              </a:ext>
            </a:extLst>
          </p:cNvPr>
          <p:cNvSpPr>
            <a:spLocks noGrp="1" noChangeArrowheads="1"/>
          </p:cNvSpPr>
          <p:nvPr>
            <p:ph type="body" idx="1"/>
          </p:nvPr>
        </p:nvSpPr>
        <p:spPr>
          <a:xfrm>
            <a:off x="1106311" y="1746956"/>
            <a:ext cx="6908800" cy="3657600"/>
          </a:xfrm>
        </p:spPr>
        <p:txBody>
          <a:bodyPr/>
          <a:lstStyle/>
          <a:p>
            <a:r>
              <a:rPr lang="en-US"/>
              <a:t>There are more than 50,000 adults with a growth hormone (GH) deficiency diagnosis in the United States.</a:t>
            </a:r>
            <a:endParaRPr lang="en-US" baseline="30000"/>
          </a:p>
          <a:p>
            <a:endParaRPr lang="en-US"/>
          </a:p>
          <a:p>
            <a:pPr>
              <a:lnSpc>
                <a:spcPct val="90000"/>
              </a:lnSpc>
              <a:defRPr/>
            </a:pPr>
            <a:endParaRPr lang="en-US" sz="2489">
              <a:cs typeface="+mn-cs"/>
            </a:endParaRPr>
          </a:p>
        </p:txBody>
      </p:sp>
    </p:spTree>
    <p:extLst>
      <p:ext uri="{BB962C8B-B14F-4D97-AF65-F5344CB8AC3E}">
        <p14:creationId xmlns:p14="http://schemas.microsoft.com/office/powerpoint/2010/main" val="3900656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a:solidFill>
                  <a:srgbClr val="FF0000"/>
                </a:solidFill>
                <a:cs typeface="+mj-cs"/>
              </a:rPr>
              <a:t>Traumatic Brain Injury</a:t>
            </a:r>
          </a:p>
        </p:txBody>
      </p:sp>
      <p:sp>
        <p:nvSpPr>
          <p:cNvPr id="168963" name="Rectangle 3">
            <a:extLst>
              <a:ext uri="{FF2B5EF4-FFF2-40B4-BE49-F238E27FC236}">
                <a16:creationId xmlns:a16="http://schemas.microsoft.com/office/drawing/2014/main" id="{CED29803-23A9-4E4D-B88B-B3B793F9827D}"/>
              </a:ext>
            </a:extLst>
          </p:cNvPr>
          <p:cNvSpPr>
            <a:spLocks noGrp="1" noChangeArrowheads="1"/>
          </p:cNvSpPr>
          <p:nvPr>
            <p:ph type="body" idx="1"/>
          </p:nvPr>
        </p:nvSpPr>
        <p:spPr>
          <a:xfrm>
            <a:off x="1106311" y="1746956"/>
            <a:ext cx="6908800" cy="3657600"/>
          </a:xfrm>
        </p:spPr>
        <p:txBody>
          <a:bodyPr/>
          <a:lstStyle/>
          <a:p>
            <a:endParaRPr lang="en-US"/>
          </a:p>
          <a:p>
            <a:pPr>
              <a:lnSpc>
                <a:spcPct val="90000"/>
              </a:lnSpc>
              <a:defRPr/>
            </a:pPr>
            <a:endParaRPr lang="en-US" sz="2489">
              <a:cs typeface="+mn-cs"/>
            </a:endParaRPr>
          </a:p>
        </p:txBody>
      </p:sp>
      <p:pic>
        <p:nvPicPr>
          <p:cNvPr id="3" name="Picture 2">
            <a:extLst>
              <a:ext uri="{FF2B5EF4-FFF2-40B4-BE49-F238E27FC236}">
                <a16:creationId xmlns:a16="http://schemas.microsoft.com/office/drawing/2014/main" id="{72876078-61C9-004B-A094-F99C55BD52AB}"/>
              </a:ext>
            </a:extLst>
          </p:cNvPr>
          <p:cNvPicPr>
            <a:picLocks noChangeAspect="1"/>
          </p:cNvPicPr>
          <p:nvPr/>
        </p:nvPicPr>
        <p:blipFill>
          <a:blip r:embed="rId3"/>
          <a:stretch>
            <a:fillRect/>
          </a:stretch>
        </p:blipFill>
        <p:spPr>
          <a:xfrm>
            <a:off x="1969477" y="1527908"/>
            <a:ext cx="5228492" cy="4696781"/>
          </a:xfrm>
          <a:prstGeom prst="rect">
            <a:avLst/>
          </a:prstGeom>
        </p:spPr>
      </p:pic>
    </p:spTree>
    <p:extLst>
      <p:ext uri="{BB962C8B-B14F-4D97-AF65-F5344CB8AC3E}">
        <p14:creationId xmlns:p14="http://schemas.microsoft.com/office/powerpoint/2010/main" val="4075807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a:solidFill>
                  <a:srgbClr val="FF0000"/>
                </a:solidFill>
                <a:cs typeface="+mj-cs"/>
              </a:rPr>
              <a:t>Traumatic Brain Injury</a:t>
            </a:r>
          </a:p>
        </p:txBody>
      </p:sp>
      <p:sp>
        <p:nvSpPr>
          <p:cNvPr id="168963" name="Rectangle 3">
            <a:extLst>
              <a:ext uri="{FF2B5EF4-FFF2-40B4-BE49-F238E27FC236}">
                <a16:creationId xmlns:a16="http://schemas.microsoft.com/office/drawing/2014/main" id="{CED29803-23A9-4E4D-B88B-B3B793F9827D}"/>
              </a:ext>
            </a:extLst>
          </p:cNvPr>
          <p:cNvSpPr>
            <a:spLocks noGrp="1" noChangeArrowheads="1"/>
          </p:cNvSpPr>
          <p:nvPr>
            <p:ph type="body" idx="1"/>
          </p:nvPr>
        </p:nvSpPr>
        <p:spPr>
          <a:xfrm>
            <a:off x="1106311" y="1746956"/>
            <a:ext cx="6908800" cy="3657600"/>
          </a:xfrm>
        </p:spPr>
        <p:txBody>
          <a:bodyPr/>
          <a:lstStyle/>
          <a:p>
            <a:endParaRPr lang="en-US"/>
          </a:p>
          <a:p>
            <a:pPr>
              <a:lnSpc>
                <a:spcPct val="90000"/>
              </a:lnSpc>
              <a:defRPr/>
            </a:pPr>
            <a:endParaRPr lang="en-US" sz="2489">
              <a:cs typeface="+mn-cs"/>
            </a:endParaRPr>
          </a:p>
        </p:txBody>
      </p:sp>
      <p:pic>
        <p:nvPicPr>
          <p:cNvPr id="4" name="Picture 3">
            <a:extLst>
              <a:ext uri="{FF2B5EF4-FFF2-40B4-BE49-F238E27FC236}">
                <a16:creationId xmlns:a16="http://schemas.microsoft.com/office/drawing/2014/main" id="{39AC6EF4-6FED-C945-A546-CB53EFEA8B0A}"/>
              </a:ext>
            </a:extLst>
          </p:cNvPr>
          <p:cNvPicPr>
            <a:picLocks noChangeAspect="1"/>
          </p:cNvPicPr>
          <p:nvPr/>
        </p:nvPicPr>
        <p:blipFill>
          <a:blip r:embed="rId3"/>
          <a:stretch>
            <a:fillRect/>
          </a:stretch>
        </p:blipFill>
        <p:spPr>
          <a:xfrm>
            <a:off x="2485292" y="1570251"/>
            <a:ext cx="5518530" cy="4915665"/>
          </a:xfrm>
          <a:prstGeom prst="rect">
            <a:avLst/>
          </a:prstGeom>
        </p:spPr>
      </p:pic>
    </p:spTree>
    <p:extLst>
      <p:ext uri="{BB962C8B-B14F-4D97-AF65-F5344CB8AC3E}">
        <p14:creationId xmlns:p14="http://schemas.microsoft.com/office/powerpoint/2010/main" val="1436601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EF8366CC-6B6C-3E48-859C-B9F01CFFC46E}"/>
              </a:ext>
            </a:extLst>
          </p:cNvPr>
          <p:cNvSpPr>
            <a:spLocks noGrp="1" noChangeArrowheads="1"/>
          </p:cNvSpPr>
          <p:nvPr>
            <p:ph type="title"/>
          </p:nvPr>
        </p:nvSpPr>
        <p:spPr>
          <a:xfrm>
            <a:off x="616226" y="0"/>
            <a:ext cx="7353024" cy="1143000"/>
          </a:xfrm>
        </p:spPr>
        <p:txBody>
          <a:bodyPr/>
          <a:lstStyle/>
          <a:p>
            <a:r>
              <a:rPr lang="en-US" altLang="en-US">
                <a:solidFill>
                  <a:srgbClr val="FF0000"/>
                </a:solidFill>
                <a:ea typeface="ＭＳ Ｐゴシック" panose="020B0600070205080204" pitchFamily="34" charset="-128"/>
              </a:rPr>
              <a:t>Overview of Growth Hormone</a:t>
            </a:r>
          </a:p>
        </p:txBody>
      </p:sp>
      <p:pic>
        <p:nvPicPr>
          <p:cNvPr id="4" name="Picture 3">
            <a:extLst>
              <a:ext uri="{FF2B5EF4-FFF2-40B4-BE49-F238E27FC236}">
                <a16:creationId xmlns:a16="http://schemas.microsoft.com/office/drawing/2014/main" id="{980179E5-A2ED-1A42-A9F7-B3A38878DF3C}"/>
              </a:ext>
            </a:extLst>
          </p:cNvPr>
          <p:cNvPicPr>
            <a:picLocks noChangeAspect="1"/>
          </p:cNvPicPr>
          <p:nvPr/>
        </p:nvPicPr>
        <p:blipFill>
          <a:blip r:embed="rId3"/>
          <a:stretch>
            <a:fillRect/>
          </a:stretch>
        </p:blipFill>
        <p:spPr>
          <a:xfrm>
            <a:off x="871538" y="2041180"/>
            <a:ext cx="6096000" cy="4572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a:solidFill>
                  <a:srgbClr val="FF0000"/>
                </a:solidFill>
                <a:cs typeface="+mj-cs"/>
              </a:rPr>
              <a:t>Growth Hormone Deficiency</a:t>
            </a:r>
          </a:p>
        </p:txBody>
      </p:sp>
      <p:sp>
        <p:nvSpPr>
          <p:cNvPr id="168963" name="Rectangle 3">
            <a:extLst>
              <a:ext uri="{FF2B5EF4-FFF2-40B4-BE49-F238E27FC236}">
                <a16:creationId xmlns:a16="http://schemas.microsoft.com/office/drawing/2014/main" id="{CED29803-23A9-4E4D-B88B-B3B793F9827D}"/>
              </a:ext>
            </a:extLst>
          </p:cNvPr>
          <p:cNvSpPr>
            <a:spLocks noGrp="1" noChangeArrowheads="1"/>
          </p:cNvSpPr>
          <p:nvPr>
            <p:ph type="body" idx="1"/>
          </p:nvPr>
        </p:nvSpPr>
        <p:spPr>
          <a:xfrm>
            <a:off x="1106311" y="1746956"/>
            <a:ext cx="6908800" cy="3657600"/>
          </a:xfrm>
        </p:spPr>
        <p:txBody>
          <a:bodyPr/>
          <a:lstStyle/>
          <a:p>
            <a:pPr>
              <a:lnSpc>
                <a:spcPct val="90000"/>
              </a:lnSpc>
              <a:defRPr/>
            </a:pPr>
            <a:r>
              <a:rPr lang="en-US" sz="2133">
                <a:cs typeface="+mn-cs"/>
              </a:rPr>
              <a:t>Patients with hypopituitarism have increased mortality, suggested, but not proven to be due to GH deficiency</a:t>
            </a:r>
          </a:p>
          <a:p>
            <a:pPr>
              <a:lnSpc>
                <a:spcPct val="90000"/>
              </a:lnSpc>
              <a:defRPr/>
            </a:pPr>
            <a:r>
              <a:rPr lang="en-US" sz="2133">
                <a:cs typeface="+mn-cs"/>
              </a:rPr>
              <a:t>Growth hormone deficiency in adults results in:</a:t>
            </a:r>
            <a:endParaRPr lang="en-US" sz="2489">
              <a:cs typeface="+mn-cs"/>
            </a:endParaRPr>
          </a:p>
          <a:p>
            <a:pPr lvl="1">
              <a:lnSpc>
                <a:spcPct val="90000"/>
              </a:lnSpc>
              <a:defRPr/>
            </a:pPr>
            <a:r>
              <a:rPr lang="en-US" sz="1778"/>
              <a:t>Decreased bone formation</a:t>
            </a:r>
          </a:p>
          <a:p>
            <a:pPr lvl="1">
              <a:lnSpc>
                <a:spcPct val="90000"/>
              </a:lnSpc>
              <a:defRPr/>
            </a:pPr>
            <a:r>
              <a:rPr lang="en-US" sz="1778"/>
              <a:t>Increased fat mass (central obesity)</a:t>
            </a:r>
          </a:p>
          <a:p>
            <a:pPr lvl="1">
              <a:lnSpc>
                <a:spcPct val="90000"/>
              </a:lnSpc>
              <a:defRPr/>
            </a:pPr>
            <a:r>
              <a:rPr lang="en-US" sz="1778"/>
              <a:t>Decreased muscle mass</a:t>
            </a:r>
          </a:p>
          <a:p>
            <a:pPr lvl="1">
              <a:lnSpc>
                <a:spcPct val="90000"/>
              </a:lnSpc>
              <a:defRPr/>
            </a:pPr>
            <a:r>
              <a:rPr lang="en-US" sz="1778"/>
              <a:t>Lipid abnormalities</a:t>
            </a:r>
          </a:p>
          <a:p>
            <a:pPr lvl="1">
              <a:lnSpc>
                <a:spcPct val="90000"/>
              </a:lnSpc>
              <a:defRPr/>
            </a:pPr>
            <a:r>
              <a:rPr lang="en-US" sz="1778"/>
              <a:t>Increased thickness of blood vessels</a:t>
            </a:r>
          </a:p>
          <a:p>
            <a:pPr lvl="1">
              <a:lnSpc>
                <a:spcPct val="90000"/>
              </a:lnSpc>
              <a:defRPr/>
            </a:pPr>
            <a:r>
              <a:rPr lang="en-US" sz="1778"/>
              <a:t>Increased inflammatory markers</a:t>
            </a:r>
          </a:p>
          <a:p>
            <a:pPr lvl="1">
              <a:lnSpc>
                <a:spcPct val="90000"/>
              </a:lnSpc>
              <a:defRPr/>
            </a:pPr>
            <a:r>
              <a:rPr lang="en-US" sz="1778"/>
              <a:t>Impaired quality of life</a:t>
            </a:r>
          </a:p>
          <a:p>
            <a:pPr lvl="1">
              <a:lnSpc>
                <a:spcPct val="90000"/>
              </a:lnSpc>
              <a:defRPr/>
            </a:pPr>
            <a:r>
              <a:rPr lang="en-US" sz="1778"/>
              <a:t>Increased number of sick days</a:t>
            </a:r>
          </a:p>
          <a:p>
            <a:pPr lvl="1">
              <a:lnSpc>
                <a:spcPct val="90000"/>
              </a:lnSpc>
              <a:defRPr/>
            </a:pPr>
            <a:r>
              <a:rPr lang="en-US" sz="1778"/>
              <a:t>Impaired exercise tolerance</a:t>
            </a:r>
          </a:p>
          <a:p>
            <a:pPr>
              <a:lnSpc>
                <a:spcPct val="90000"/>
              </a:lnSpc>
              <a:defRPr/>
            </a:pPr>
            <a:r>
              <a:rPr lang="en-US" sz="2489">
                <a:cs typeface="+mn-cs"/>
              </a:rPr>
              <a:t>Most </a:t>
            </a:r>
            <a:r>
              <a:rPr lang="en-US" sz="2489" err="1">
                <a:cs typeface="+mn-cs"/>
              </a:rPr>
              <a:t>abnormalites</a:t>
            </a:r>
            <a:r>
              <a:rPr lang="en-US" sz="2489">
                <a:cs typeface="+mn-cs"/>
              </a:rPr>
              <a:t> are corrected by treatment</a:t>
            </a:r>
          </a:p>
        </p:txBody>
      </p:sp>
    </p:spTree>
    <p:extLst>
      <p:ext uri="{BB962C8B-B14F-4D97-AF65-F5344CB8AC3E}">
        <p14:creationId xmlns:p14="http://schemas.microsoft.com/office/powerpoint/2010/main" val="298542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a:solidFill>
                  <a:srgbClr val="FF0000"/>
                </a:solidFill>
                <a:cs typeface="+mj-cs"/>
              </a:rPr>
              <a:t>Growth Hormone Deficiency</a:t>
            </a:r>
          </a:p>
        </p:txBody>
      </p:sp>
      <p:sp>
        <p:nvSpPr>
          <p:cNvPr id="168963" name="Rectangle 3">
            <a:extLst>
              <a:ext uri="{FF2B5EF4-FFF2-40B4-BE49-F238E27FC236}">
                <a16:creationId xmlns:a16="http://schemas.microsoft.com/office/drawing/2014/main" id="{CED29803-23A9-4E4D-B88B-B3B793F9827D}"/>
              </a:ext>
            </a:extLst>
          </p:cNvPr>
          <p:cNvSpPr>
            <a:spLocks noGrp="1" noChangeArrowheads="1"/>
          </p:cNvSpPr>
          <p:nvPr>
            <p:ph type="body" idx="1"/>
          </p:nvPr>
        </p:nvSpPr>
        <p:spPr>
          <a:xfrm>
            <a:off x="1106311" y="1746956"/>
            <a:ext cx="6908800" cy="3657600"/>
          </a:xfrm>
        </p:spPr>
        <p:txBody>
          <a:bodyPr/>
          <a:lstStyle/>
          <a:p>
            <a:r>
              <a:rPr lang="en-US" sz="2400"/>
              <a:t>If left undiagnosed, AGHD may lead to increased risk for premature mortality, significant morbidity, and multiple signs and symptoms, including</a:t>
            </a:r>
          </a:p>
          <a:p>
            <a:r>
              <a:rPr lang="en-US" sz="2400"/>
              <a:t>An increase in body fat</a:t>
            </a:r>
          </a:p>
          <a:p>
            <a:r>
              <a:rPr lang="en-US" sz="2400"/>
              <a:t>A decrease in muscle mass</a:t>
            </a:r>
          </a:p>
          <a:p>
            <a:r>
              <a:rPr lang="en-US" sz="2400"/>
              <a:t>Weakness and fatigue</a:t>
            </a:r>
          </a:p>
          <a:p>
            <a:r>
              <a:rPr lang="en-US" sz="2400"/>
              <a:t>Osteoporosis</a:t>
            </a:r>
          </a:p>
          <a:p>
            <a:r>
              <a:rPr lang="en-US" sz="2400"/>
              <a:t>An increased rate of fractures</a:t>
            </a:r>
          </a:p>
          <a:p>
            <a:r>
              <a:rPr lang="en-US" sz="2400"/>
              <a:t>Dyslipidemia</a:t>
            </a:r>
          </a:p>
          <a:p>
            <a:r>
              <a:rPr lang="en-US" sz="2400"/>
              <a:t>Cardiovascular disease</a:t>
            </a:r>
          </a:p>
          <a:p>
            <a:r>
              <a:rPr lang="en-US" sz="2400"/>
              <a:t>Impaired psychological well-being such as isolation, anxiety, or depression</a:t>
            </a:r>
          </a:p>
          <a:p>
            <a:endParaRPr lang="en-US"/>
          </a:p>
          <a:p>
            <a:pPr>
              <a:lnSpc>
                <a:spcPct val="90000"/>
              </a:lnSpc>
              <a:defRPr/>
            </a:pPr>
            <a:endParaRPr lang="en-US" sz="2489">
              <a:cs typeface="+mn-cs"/>
            </a:endParaRPr>
          </a:p>
        </p:txBody>
      </p:sp>
    </p:spTree>
    <p:extLst>
      <p:ext uri="{BB962C8B-B14F-4D97-AF65-F5344CB8AC3E}">
        <p14:creationId xmlns:p14="http://schemas.microsoft.com/office/powerpoint/2010/main" val="1433889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050D8D0C-B6EE-B441-90BA-A12863C0DAAF}"/>
              </a:ext>
            </a:extLst>
          </p:cNvPr>
          <p:cNvSpPr>
            <a:spLocks noGrp="1" noChangeArrowheads="1"/>
          </p:cNvSpPr>
          <p:nvPr>
            <p:ph type="title"/>
          </p:nvPr>
        </p:nvSpPr>
        <p:spPr>
          <a:xfrm>
            <a:off x="1095022" y="640644"/>
            <a:ext cx="6908800" cy="1016000"/>
          </a:xfrm>
        </p:spPr>
        <p:txBody>
          <a:bodyPr/>
          <a:lstStyle/>
          <a:p>
            <a:pPr>
              <a:defRPr/>
            </a:pPr>
            <a:r>
              <a:rPr lang="en-US">
                <a:solidFill>
                  <a:srgbClr val="FF0000"/>
                </a:solidFill>
                <a:cs typeface="+mj-cs"/>
              </a:rPr>
              <a:t>Growth Hormone Deficiency</a:t>
            </a:r>
          </a:p>
        </p:txBody>
      </p:sp>
      <p:pic>
        <p:nvPicPr>
          <p:cNvPr id="4" name="Picture 3">
            <a:extLst>
              <a:ext uri="{FF2B5EF4-FFF2-40B4-BE49-F238E27FC236}">
                <a16:creationId xmlns:a16="http://schemas.microsoft.com/office/drawing/2014/main" id="{06B351B9-7ABA-E047-AB1D-4C4E5C39D28D}"/>
              </a:ext>
            </a:extLst>
          </p:cNvPr>
          <p:cNvPicPr>
            <a:picLocks noChangeAspect="1"/>
          </p:cNvPicPr>
          <p:nvPr/>
        </p:nvPicPr>
        <p:blipFill rotWithShape="1">
          <a:blip r:embed="rId3"/>
          <a:srcRect b="26738"/>
          <a:stretch/>
        </p:blipFill>
        <p:spPr>
          <a:xfrm>
            <a:off x="714375" y="1880922"/>
            <a:ext cx="8001000" cy="3834078"/>
          </a:xfrm>
          <a:prstGeom prst="rect">
            <a:avLst/>
          </a:prstGeom>
        </p:spPr>
      </p:pic>
    </p:spTree>
    <p:extLst>
      <p:ext uri="{BB962C8B-B14F-4D97-AF65-F5344CB8AC3E}">
        <p14:creationId xmlns:p14="http://schemas.microsoft.com/office/powerpoint/2010/main" val="3662242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457634" y="394432"/>
            <a:ext cx="6908800" cy="1016000"/>
          </a:xfrm>
        </p:spPr>
        <p:txBody>
          <a:bodyPr/>
          <a:lstStyle/>
          <a:p>
            <a:pPr>
              <a:defRPr/>
            </a:pPr>
            <a:r>
              <a:rPr lang="en-US" sz="3200">
                <a:solidFill>
                  <a:srgbClr val="FF0000"/>
                </a:solidFill>
              </a:rPr>
              <a:t>Growth Hormone Deficiency: The rest of the Endocrinologists in the world</a:t>
            </a:r>
            <a:endParaRPr lang="en-US">
              <a:solidFill>
                <a:srgbClr val="FF0000"/>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820615" y="2003126"/>
            <a:ext cx="8042031" cy="3657600"/>
          </a:xfrm>
        </p:spPr>
        <p:txBody>
          <a:bodyPr/>
          <a:lstStyle/>
          <a:p>
            <a:pPr>
              <a:lnSpc>
                <a:spcPct val="90000"/>
              </a:lnSpc>
            </a:pPr>
            <a:r>
              <a:rPr lang="en-US" altLang="en-US" sz="2800" dirty="0"/>
              <a:t>Growth hormone deficiency is rare.</a:t>
            </a:r>
          </a:p>
          <a:p>
            <a:pPr>
              <a:lnSpc>
                <a:spcPct val="90000"/>
              </a:lnSpc>
            </a:pPr>
            <a:r>
              <a:rPr lang="en-US" sz="2800" dirty="0"/>
              <a:t>Idiopathic (without a clear cut cause) growth hormone deficiency does not exist</a:t>
            </a:r>
          </a:p>
          <a:p>
            <a:pPr>
              <a:lnSpc>
                <a:spcPct val="90000"/>
              </a:lnSpc>
            </a:pPr>
            <a:r>
              <a:rPr lang="en-US" altLang="en-US" sz="2800" dirty="0"/>
              <a:t>Only if patient had prior surgery or radiation or maybe severe head trauma, should you look for it.</a:t>
            </a:r>
          </a:p>
          <a:p>
            <a:pPr>
              <a:lnSpc>
                <a:spcPct val="90000"/>
              </a:lnSpc>
            </a:pPr>
            <a:r>
              <a:rPr lang="en-US" sz="2800" dirty="0"/>
              <a:t>Only severe cases of growth hormone deficiency should be treated</a:t>
            </a:r>
          </a:p>
          <a:p>
            <a:pPr>
              <a:lnSpc>
                <a:spcPct val="90000"/>
              </a:lnSpc>
            </a:pPr>
            <a:r>
              <a:rPr lang="en-US" sz="2800" dirty="0"/>
              <a:t>Only treat growth hormone deficiency if the patient has other pituitary hormone deficiencies.</a:t>
            </a:r>
          </a:p>
        </p:txBody>
      </p:sp>
      <p:pic>
        <p:nvPicPr>
          <p:cNvPr id="4" name="Picture 3">
            <a:extLst>
              <a:ext uri="{FF2B5EF4-FFF2-40B4-BE49-F238E27FC236}">
                <a16:creationId xmlns:a16="http://schemas.microsoft.com/office/drawing/2014/main" id="{3EAA14A3-C51F-7D42-9724-49CC3C95B4E7}"/>
              </a:ext>
            </a:extLst>
          </p:cNvPr>
          <p:cNvPicPr>
            <a:picLocks noChangeAspect="1"/>
          </p:cNvPicPr>
          <p:nvPr/>
        </p:nvPicPr>
        <p:blipFill>
          <a:blip r:embed="rId3"/>
          <a:stretch>
            <a:fillRect/>
          </a:stretch>
        </p:blipFill>
        <p:spPr>
          <a:xfrm>
            <a:off x="7859835" y="0"/>
            <a:ext cx="1284165" cy="1284165"/>
          </a:xfrm>
          <a:prstGeom prst="rect">
            <a:avLst/>
          </a:prstGeom>
        </p:spPr>
      </p:pic>
    </p:spTree>
    <p:extLst>
      <p:ext uri="{BB962C8B-B14F-4D97-AF65-F5344CB8AC3E}">
        <p14:creationId xmlns:p14="http://schemas.microsoft.com/office/powerpoint/2010/main" val="4150016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565828" y="427539"/>
            <a:ext cx="6908800" cy="1016000"/>
          </a:xfrm>
        </p:spPr>
        <p:txBody>
          <a:bodyPr/>
          <a:lstStyle/>
          <a:p>
            <a:pPr>
              <a:defRPr/>
            </a:pPr>
            <a:r>
              <a:rPr lang="en-US" sz="3200">
                <a:solidFill>
                  <a:srgbClr val="FF0000"/>
                </a:solidFill>
                <a:cs typeface="+mj-cs"/>
              </a:rPr>
              <a:t>Growth Hormone Deficiency: Dr. Friedman</a:t>
            </a:r>
            <a:endParaRPr lang="en-US">
              <a:solidFill>
                <a:srgbClr val="FF0000"/>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1207911" y="1956234"/>
            <a:ext cx="6908800" cy="3657600"/>
          </a:xfrm>
        </p:spPr>
        <p:txBody>
          <a:bodyPr/>
          <a:lstStyle/>
          <a:p>
            <a:pPr>
              <a:lnSpc>
                <a:spcPct val="90000"/>
              </a:lnSpc>
            </a:pPr>
            <a:r>
              <a:rPr lang="en-US" altLang="en-US" sz="2800"/>
              <a:t>In most of medicine, you get a history and physical and if the patient has a constellation of symptoms, you look for a diagnosis.</a:t>
            </a:r>
          </a:p>
          <a:p>
            <a:pPr>
              <a:lnSpc>
                <a:spcPct val="90000"/>
              </a:lnSpc>
            </a:pPr>
            <a:r>
              <a:rPr lang="en-US" altLang="en-US" sz="2800"/>
              <a:t>Growth hormone deficiency is not that rare and explains symptoms in selected patients</a:t>
            </a:r>
          </a:p>
          <a:p>
            <a:pPr>
              <a:lnSpc>
                <a:spcPct val="90000"/>
              </a:lnSpc>
            </a:pPr>
            <a:r>
              <a:rPr lang="en-US" altLang="en-US" sz="2800"/>
              <a:t>Most patients with both mild and severe growth hormone deficiency get better with treatment.</a:t>
            </a:r>
          </a:p>
        </p:txBody>
      </p:sp>
      <p:pic>
        <p:nvPicPr>
          <p:cNvPr id="5" name="Picture 4">
            <a:extLst>
              <a:ext uri="{FF2B5EF4-FFF2-40B4-BE49-F238E27FC236}">
                <a16:creationId xmlns:a16="http://schemas.microsoft.com/office/drawing/2014/main" id="{319D33BA-F445-4E44-8604-376B3974BA9E}"/>
              </a:ext>
            </a:extLst>
          </p:cNvPr>
          <p:cNvPicPr>
            <a:picLocks noChangeAspect="1"/>
          </p:cNvPicPr>
          <p:nvPr/>
        </p:nvPicPr>
        <p:blipFill>
          <a:blip r:embed="rId3"/>
          <a:stretch>
            <a:fillRect/>
          </a:stretch>
        </p:blipFill>
        <p:spPr>
          <a:xfrm>
            <a:off x="7127631" y="128995"/>
            <a:ext cx="1570892" cy="1570892"/>
          </a:xfrm>
          <a:prstGeom prst="rect">
            <a:avLst/>
          </a:prstGeom>
        </p:spPr>
      </p:pic>
    </p:spTree>
    <p:extLst>
      <p:ext uri="{BB962C8B-B14F-4D97-AF65-F5344CB8AC3E}">
        <p14:creationId xmlns:p14="http://schemas.microsoft.com/office/powerpoint/2010/main" val="2065632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5B9DB83-F1EB-C441-B8F6-8E289E8F9905}"/>
              </a:ext>
            </a:extLst>
          </p:cNvPr>
          <p:cNvSpPr>
            <a:spLocks noGrp="1" noChangeArrowheads="1"/>
          </p:cNvSpPr>
          <p:nvPr>
            <p:ph type="title"/>
          </p:nvPr>
        </p:nvSpPr>
        <p:spPr/>
        <p:txBody>
          <a:bodyPr/>
          <a:lstStyle/>
          <a:p>
            <a:pPr>
              <a:defRPr/>
            </a:pPr>
            <a:r>
              <a:rPr lang="en-US">
                <a:solidFill>
                  <a:srgbClr val="FF0000"/>
                </a:solidFill>
                <a:cs typeface="+mj-cs"/>
              </a:rPr>
              <a:t>What we will discuss tonight</a:t>
            </a:r>
          </a:p>
        </p:txBody>
      </p:sp>
      <p:sp>
        <p:nvSpPr>
          <p:cNvPr id="151555" name="Rectangle 3">
            <a:extLst>
              <a:ext uri="{FF2B5EF4-FFF2-40B4-BE49-F238E27FC236}">
                <a16:creationId xmlns:a16="http://schemas.microsoft.com/office/drawing/2014/main" id="{DF0C8557-3415-0D4E-B006-A793353DBB60}"/>
              </a:ext>
            </a:extLst>
          </p:cNvPr>
          <p:cNvSpPr>
            <a:spLocks noGrp="1" noChangeArrowheads="1"/>
          </p:cNvSpPr>
          <p:nvPr>
            <p:ph type="body" idx="1"/>
          </p:nvPr>
        </p:nvSpPr>
        <p:spPr/>
        <p:txBody>
          <a:bodyPr/>
          <a:lstStyle/>
          <a:p>
            <a:pPr lvl="0"/>
            <a:r>
              <a:rPr lang="en-US"/>
              <a:t>Causes of growth hormone deficiency?</a:t>
            </a:r>
          </a:p>
          <a:p>
            <a:pPr lvl="0"/>
            <a:r>
              <a:rPr lang="en-US"/>
              <a:t>How Dr. Friedman differs from other Endocrinologists with regard to growth hormone deficiency?</a:t>
            </a:r>
          </a:p>
          <a:p>
            <a:pPr lvl="0"/>
            <a:r>
              <a:rPr lang="en-US"/>
              <a:t>Who should be tested?</a:t>
            </a:r>
          </a:p>
          <a:p>
            <a:pPr lvl="0"/>
            <a:r>
              <a:rPr lang="en-US"/>
              <a:t>What tests are available?</a:t>
            </a:r>
          </a:p>
          <a:p>
            <a:pPr lvl="0"/>
            <a:r>
              <a:rPr lang="en-US"/>
              <a:t>How to Interpret the tests?</a:t>
            </a:r>
          </a:p>
          <a:p>
            <a:pPr lvl="0"/>
            <a:r>
              <a:rPr lang="en-US"/>
              <a:t>What are the risks and benefits of growth hormone replacement?</a:t>
            </a:r>
          </a:p>
          <a:p>
            <a:pPr>
              <a:buFontTx/>
              <a:buNone/>
              <a:defRPr/>
            </a:pPr>
            <a:r>
              <a:rPr lang="en-US">
                <a:cs typeface="+mn-cs"/>
              </a:rPr>
              <a:t> </a:t>
            </a:r>
          </a:p>
        </p:txBody>
      </p:sp>
    </p:spTree>
    <p:extLst>
      <p:ext uri="{BB962C8B-B14F-4D97-AF65-F5344CB8AC3E}">
        <p14:creationId xmlns:p14="http://schemas.microsoft.com/office/powerpoint/2010/main" val="3322208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565828" y="427539"/>
            <a:ext cx="6908800" cy="1016000"/>
          </a:xfrm>
        </p:spPr>
        <p:txBody>
          <a:bodyPr/>
          <a:lstStyle/>
          <a:p>
            <a:pPr>
              <a:defRPr/>
            </a:pPr>
            <a:r>
              <a:rPr lang="en-US" sz="3200">
                <a:solidFill>
                  <a:srgbClr val="FF0000"/>
                </a:solidFill>
                <a:cs typeface="+mj-cs"/>
              </a:rPr>
              <a:t>Growth Hormone Deficiency: Dr. Friedman</a:t>
            </a:r>
            <a:endParaRPr lang="en-US">
              <a:solidFill>
                <a:srgbClr val="FF0000"/>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1207911" y="1956234"/>
            <a:ext cx="7490612" cy="3657600"/>
          </a:xfrm>
        </p:spPr>
        <p:txBody>
          <a:bodyPr/>
          <a:lstStyle/>
          <a:p>
            <a:pPr>
              <a:lnSpc>
                <a:spcPct val="90000"/>
              </a:lnSpc>
            </a:pPr>
            <a:r>
              <a:rPr lang="en-US" altLang="en-US" sz="2800" dirty="0"/>
              <a:t>Growth hormone </a:t>
            </a:r>
            <a:r>
              <a:rPr lang="en-US" sz="2800" dirty="0"/>
              <a:t>is the first hormone deficiency to occur in cases of hypopituitarism </a:t>
            </a:r>
          </a:p>
          <a:p>
            <a:pPr>
              <a:lnSpc>
                <a:spcPct val="90000"/>
              </a:lnSpc>
            </a:pPr>
            <a:r>
              <a:rPr lang="en-US" sz="2800" dirty="0"/>
              <a:t>About 60% of the cells in the pituitary are somatotrophs and make growth hormone.</a:t>
            </a:r>
          </a:p>
          <a:p>
            <a:pPr>
              <a:lnSpc>
                <a:spcPct val="90000"/>
              </a:lnSpc>
            </a:pPr>
            <a:r>
              <a:rPr lang="en-US" altLang="en-US" sz="2800" dirty="0"/>
              <a:t>The pituitary insult can be mild to give growth hormone deficiency.</a:t>
            </a:r>
          </a:p>
          <a:p>
            <a:pPr>
              <a:lnSpc>
                <a:spcPct val="90000"/>
              </a:lnSpc>
            </a:pPr>
            <a:r>
              <a:rPr lang="en-US" altLang="en-US" sz="2800" dirty="0"/>
              <a:t>You do not need other pituitary hormones to be deficient to have growth hormone deficiency.</a:t>
            </a:r>
          </a:p>
          <a:p>
            <a:pPr>
              <a:lnSpc>
                <a:spcPct val="90000"/>
              </a:lnSpc>
            </a:pPr>
            <a:r>
              <a:rPr lang="en-US" altLang="en-US" sz="2800" dirty="0"/>
              <a:t>Empty </a:t>
            </a:r>
            <a:r>
              <a:rPr lang="en-US" altLang="en-US" sz="2800" dirty="0" err="1"/>
              <a:t>sella</a:t>
            </a:r>
            <a:r>
              <a:rPr lang="en-US" altLang="en-US" sz="2800" dirty="0"/>
              <a:t>, Sheehan’s syndrome and traumatic brain </a:t>
            </a:r>
            <a:r>
              <a:rPr lang="en-US" altLang="en-US" sz="2800"/>
              <a:t>injuries are not </a:t>
            </a:r>
            <a:r>
              <a:rPr lang="en-US" altLang="en-US" sz="2800" dirty="0"/>
              <a:t>that uncommon and give growth hormone deficiency.</a:t>
            </a:r>
          </a:p>
          <a:p>
            <a:pPr marL="0" indent="0">
              <a:lnSpc>
                <a:spcPct val="90000"/>
              </a:lnSpc>
              <a:buNone/>
            </a:pPr>
            <a:endParaRPr lang="en-US" altLang="en-US" sz="2800" dirty="0"/>
          </a:p>
        </p:txBody>
      </p:sp>
      <p:pic>
        <p:nvPicPr>
          <p:cNvPr id="5" name="Picture 4">
            <a:extLst>
              <a:ext uri="{FF2B5EF4-FFF2-40B4-BE49-F238E27FC236}">
                <a16:creationId xmlns:a16="http://schemas.microsoft.com/office/drawing/2014/main" id="{319D33BA-F445-4E44-8604-376B3974BA9E}"/>
              </a:ext>
            </a:extLst>
          </p:cNvPr>
          <p:cNvPicPr>
            <a:picLocks noChangeAspect="1"/>
          </p:cNvPicPr>
          <p:nvPr/>
        </p:nvPicPr>
        <p:blipFill>
          <a:blip r:embed="rId3"/>
          <a:stretch>
            <a:fillRect/>
          </a:stretch>
        </p:blipFill>
        <p:spPr>
          <a:xfrm>
            <a:off x="7127631" y="128995"/>
            <a:ext cx="1570892" cy="1570892"/>
          </a:xfrm>
          <a:prstGeom prst="rect">
            <a:avLst/>
          </a:prstGeom>
        </p:spPr>
      </p:pic>
    </p:spTree>
    <p:extLst>
      <p:ext uri="{BB962C8B-B14F-4D97-AF65-F5344CB8AC3E}">
        <p14:creationId xmlns:p14="http://schemas.microsoft.com/office/powerpoint/2010/main" val="1891574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565828" y="427539"/>
            <a:ext cx="6908800" cy="1016000"/>
          </a:xfrm>
        </p:spPr>
        <p:txBody>
          <a:bodyPr/>
          <a:lstStyle/>
          <a:p>
            <a:pPr>
              <a:defRPr/>
            </a:pPr>
            <a:r>
              <a:rPr lang="en-US" sz="3200">
                <a:solidFill>
                  <a:srgbClr val="FF0000"/>
                </a:solidFill>
                <a:cs typeface="+mj-cs"/>
              </a:rPr>
              <a:t>Growth Hormone Deficiency: Dr. Friedman</a:t>
            </a:r>
            <a:endParaRPr lang="en-US">
              <a:solidFill>
                <a:srgbClr val="FF0000"/>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1207911" y="1956234"/>
            <a:ext cx="7490612" cy="3657600"/>
          </a:xfrm>
        </p:spPr>
        <p:txBody>
          <a:bodyPr/>
          <a:lstStyle/>
          <a:p>
            <a:pPr>
              <a:lnSpc>
                <a:spcPct val="90000"/>
              </a:lnSpc>
            </a:pPr>
            <a:r>
              <a:rPr lang="en-US" altLang="en-US" sz="2800" dirty="0"/>
              <a:t>Dr. Friedman will get an IGF-1 if you have symptoms of growth hormone deficiency and potential damage to your pituitary. </a:t>
            </a:r>
          </a:p>
          <a:p>
            <a:pPr>
              <a:lnSpc>
                <a:spcPct val="90000"/>
              </a:lnSpc>
            </a:pPr>
            <a:r>
              <a:rPr lang="en-US" altLang="en-US" sz="2800" dirty="0"/>
              <a:t>He will recommend a growth hormone stimulation if the IGF-1 is low or in the low-normal range. </a:t>
            </a:r>
          </a:p>
          <a:p>
            <a:pPr marL="0" indent="0">
              <a:lnSpc>
                <a:spcPct val="90000"/>
              </a:lnSpc>
              <a:buNone/>
            </a:pPr>
            <a:endParaRPr lang="en-US" altLang="en-US" sz="2800" dirty="0"/>
          </a:p>
        </p:txBody>
      </p:sp>
      <p:pic>
        <p:nvPicPr>
          <p:cNvPr id="5" name="Picture 4">
            <a:extLst>
              <a:ext uri="{FF2B5EF4-FFF2-40B4-BE49-F238E27FC236}">
                <a16:creationId xmlns:a16="http://schemas.microsoft.com/office/drawing/2014/main" id="{319D33BA-F445-4E44-8604-376B3974BA9E}"/>
              </a:ext>
            </a:extLst>
          </p:cNvPr>
          <p:cNvPicPr>
            <a:picLocks noChangeAspect="1"/>
          </p:cNvPicPr>
          <p:nvPr/>
        </p:nvPicPr>
        <p:blipFill>
          <a:blip r:embed="rId3"/>
          <a:stretch>
            <a:fillRect/>
          </a:stretch>
        </p:blipFill>
        <p:spPr>
          <a:xfrm>
            <a:off x="7127631" y="128995"/>
            <a:ext cx="1570892" cy="1570892"/>
          </a:xfrm>
          <a:prstGeom prst="rect">
            <a:avLst/>
          </a:prstGeom>
        </p:spPr>
      </p:pic>
    </p:spTree>
    <p:extLst>
      <p:ext uri="{BB962C8B-B14F-4D97-AF65-F5344CB8AC3E}">
        <p14:creationId xmlns:p14="http://schemas.microsoft.com/office/powerpoint/2010/main" val="1877961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rgbClr val="FF0000"/>
                </a:solidFill>
                <a:cs typeface="+mj-cs"/>
              </a:rPr>
              <a:t>Risk and Benefits of Growth Hormone Deficiency</a:t>
            </a:r>
            <a:endParaRPr lang="en-US" dirty="0">
              <a:solidFill>
                <a:srgbClr val="FF0000"/>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1174044" y="1487311"/>
            <a:ext cx="7407248" cy="3657600"/>
          </a:xfrm>
        </p:spPr>
        <p:txBody>
          <a:bodyPr/>
          <a:lstStyle/>
          <a:p>
            <a:pPr>
              <a:lnSpc>
                <a:spcPct val="90000"/>
              </a:lnSpc>
            </a:pPr>
            <a:r>
              <a:rPr lang="en-US" dirty="0"/>
              <a:t>Symptoms of growth hormone deficiency </a:t>
            </a:r>
          </a:p>
          <a:p>
            <a:pPr lvl="1">
              <a:lnSpc>
                <a:spcPct val="90000"/>
              </a:lnSpc>
            </a:pPr>
            <a:r>
              <a:rPr lang="en-US" dirty="0"/>
              <a:t>Weight gain. </a:t>
            </a:r>
          </a:p>
          <a:p>
            <a:pPr lvl="1">
              <a:lnSpc>
                <a:spcPct val="90000"/>
              </a:lnSpc>
            </a:pPr>
            <a:r>
              <a:rPr lang="en-US" dirty="0"/>
              <a:t>Trouble sleeping. </a:t>
            </a:r>
          </a:p>
          <a:p>
            <a:pPr lvl="1">
              <a:lnSpc>
                <a:spcPct val="90000"/>
              </a:lnSpc>
            </a:pPr>
            <a:r>
              <a:rPr lang="en-US" dirty="0"/>
              <a:t>Psychological and psychiatric problems including depression, mood swings and irritability. </a:t>
            </a:r>
          </a:p>
          <a:p>
            <a:pPr lvl="1">
              <a:lnSpc>
                <a:spcPct val="90000"/>
              </a:lnSpc>
            </a:pPr>
            <a:r>
              <a:rPr lang="en-US" dirty="0"/>
              <a:t>Their quality of life and functionality is much lower. </a:t>
            </a:r>
          </a:p>
          <a:p>
            <a:pPr>
              <a:lnSpc>
                <a:spcPct val="90000"/>
              </a:lnSpc>
            </a:pPr>
            <a:r>
              <a:rPr lang="en-US" dirty="0"/>
              <a:t>All these symptoms are improved with growth hormone replacement. </a:t>
            </a:r>
            <a:endParaRPr lang="en-US" altLang="en-US" sz="2000" dirty="0"/>
          </a:p>
        </p:txBody>
      </p:sp>
      <p:pic>
        <p:nvPicPr>
          <p:cNvPr id="3" name="Picture 2">
            <a:extLst>
              <a:ext uri="{FF2B5EF4-FFF2-40B4-BE49-F238E27FC236}">
                <a16:creationId xmlns:a16="http://schemas.microsoft.com/office/drawing/2014/main" id="{5ABCD535-C3BA-504B-94A9-E01935F1AF33}"/>
              </a:ext>
            </a:extLst>
          </p:cNvPr>
          <p:cNvPicPr>
            <a:picLocks noChangeAspect="1"/>
          </p:cNvPicPr>
          <p:nvPr/>
        </p:nvPicPr>
        <p:blipFill>
          <a:blip r:embed="rId3"/>
          <a:stretch>
            <a:fillRect/>
          </a:stretch>
        </p:blipFill>
        <p:spPr>
          <a:xfrm>
            <a:off x="6942992" y="5608027"/>
            <a:ext cx="1638300" cy="1231900"/>
          </a:xfrm>
          <a:prstGeom prst="rect">
            <a:avLst/>
          </a:prstGeom>
        </p:spPr>
      </p:pic>
    </p:spTree>
    <p:extLst>
      <p:ext uri="{BB962C8B-B14F-4D97-AF65-F5344CB8AC3E}">
        <p14:creationId xmlns:p14="http://schemas.microsoft.com/office/powerpoint/2010/main" val="3935642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rgbClr val="FF0000"/>
                </a:solidFill>
                <a:cs typeface="+mj-cs"/>
              </a:rPr>
              <a:t>Risk and Benefits of Growth Hormone Deficiency</a:t>
            </a:r>
            <a:endParaRPr lang="en-US" dirty="0">
              <a:solidFill>
                <a:srgbClr val="FF0000"/>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1174044" y="1487311"/>
            <a:ext cx="7407248" cy="3657600"/>
          </a:xfrm>
        </p:spPr>
        <p:txBody>
          <a:bodyPr/>
          <a:lstStyle/>
          <a:p>
            <a:pPr>
              <a:lnSpc>
                <a:spcPct val="90000"/>
              </a:lnSpc>
            </a:pPr>
            <a:r>
              <a:rPr lang="en-US" dirty="0"/>
              <a:t>Growth hormone replacement has very few side effects. </a:t>
            </a:r>
          </a:p>
          <a:p>
            <a:pPr lvl="1">
              <a:lnSpc>
                <a:spcPct val="90000"/>
              </a:lnSpc>
            </a:pPr>
            <a:r>
              <a:rPr lang="en-US" dirty="0"/>
              <a:t>The main side effects are joint pain and edema. </a:t>
            </a:r>
          </a:p>
          <a:p>
            <a:pPr lvl="1">
              <a:lnSpc>
                <a:spcPct val="90000"/>
              </a:lnSpc>
            </a:pPr>
            <a:r>
              <a:rPr lang="en-US" dirty="0"/>
              <a:t>Some patients on growth hormone replacement can get worsening glucose control, but in general the patients feel so much better on growth hormone replacement, they exercise more and feel better and their blood sugar improves. </a:t>
            </a:r>
            <a:endParaRPr lang="en-US" altLang="en-US" sz="1200" dirty="0"/>
          </a:p>
        </p:txBody>
      </p:sp>
      <p:pic>
        <p:nvPicPr>
          <p:cNvPr id="3" name="Picture 2">
            <a:extLst>
              <a:ext uri="{FF2B5EF4-FFF2-40B4-BE49-F238E27FC236}">
                <a16:creationId xmlns:a16="http://schemas.microsoft.com/office/drawing/2014/main" id="{5ABCD535-C3BA-504B-94A9-E01935F1AF33}"/>
              </a:ext>
            </a:extLst>
          </p:cNvPr>
          <p:cNvPicPr>
            <a:picLocks noChangeAspect="1"/>
          </p:cNvPicPr>
          <p:nvPr/>
        </p:nvPicPr>
        <p:blipFill>
          <a:blip r:embed="rId3"/>
          <a:stretch>
            <a:fillRect/>
          </a:stretch>
        </p:blipFill>
        <p:spPr>
          <a:xfrm>
            <a:off x="7505700" y="5454650"/>
            <a:ext cx="1638300" cy="1231900"/>
          </a:xfrm>
          <a:prstGeom prst="rect">
            <a:avLst/>
          </a:prstGeom>
        </p:spPr>
      </p:pic>
    </p:spTree>
    <p:extLst>
      <p:ext uri="{BB962C8B-B14F-4D97-AF65-F5344CB8AC3E}">
        <p14:creationId xmlns:p14="http://schemas.microsoft.com/office/powerpoint/2010/main" val="684490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695297" y="471311"/>
            <a:ext cx="8167349" cy="1016000"/>
          </a:xfrm>
        </p:spPr>
        <p:txBody>
          <a:bodyPr/>
          <a:lstStyle/>
          <a:p>
            <a:pPr>
              <a:defRPr/>
            </a:pPr>
            <a:r>
              <a:rPr lang="en-US" sz="3200" dirty="0">
                <a:solidFill>
                  <a:srgbClr val="FF0000"/>
                </a:solidFill>
                <a:cs typeface="+mj-cs"/>
              </a:rPr>
              <a:t>Risk and Benefits </a:t>
            </a:r>
            <a:r>
              <a:rPr lang="en-US" sz="2800" dirty="0">
                <a:solidFill>
                  <a:srgbClr val="FF0000"/>
                </a:solidFill>
                <a:cs typeface="+mj-cs"/>
              </a:rPr>
              <a:t>of Treating  </a:t>
            </a:r>
            <a:r>
              <a:rPr lang="en-US" sz="2800" dirty="0">
                <a:solidFill>
                  <a:srgbClr val="FF0000"/>
                </a:solidFill>
              </a:rPr>
              <a:t>Mild Cortisol Deficiency </a:t>
            </a:r>
            <a:endParaRPr lang="en-US" sz="2800" dirty="0">
              <a:solidFill>
                <a:srgbClr val="FF0000"/>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695297" y="1487311"/>
            <a:ext cx="7885995" cy="3657600"/>
          </a:xfrm>
        </p:spPr>
        <p:txBody>
          <a:bodyPr/>
          <a:lstStyle/>
          <a:p>
            <a:pPr>
              <a:lnSpc>
                <a:spcPct val="90000"/>
              </a:lnSpc>
            </a:pPr>
            <a:r>
              <a:rPr lang="en-US" dirty="0"/>
              <a:t>On the other hand, most Endocrinologists treats mild cortisol deficiency. </a:t>
            </a:r>
          </a:p>
          <a:p>
            <a:pPr>
              <a:lnSpc>
                <a:spcPct val="90000"/>
              </a:lnSpc>
            </a:pPr>
            <a:r>
              <a:rPr lang="en-US" dirty="0"/>
              <a:t>Certainly, if hydrocortisone is needed it should be given, but in many borderline cases it is unclear whether hydrocortisone needs to be given. </a:t>
            </a:r>
          </a:p>
          <a:p>
            <a:pPr>
              <a:lnSpc>
                <a:spcPct val="90000"/>
              </a:lnSpc>
            </a:pPr>
            <a:r>
              <a:rPr lang="en-US" dirty="0"/>
              <a:t>Giving exogenous cortisol shuts down the adrenal glands from making its own cortisol and therefore, once you start cortisol, it is may be very hard to stop it. </a:t>
            </a:r>
            <a:endParaRPr lang="en-US" altLang="en-US" sz="1200" dirty="0"/>
          </a:p>
        </p:txBody>
      </p:sp>
      <p:pic>
        <p:nvPicPr>
          <p:cNvPr id="3" name="Picture 2">
            <a:extLst>
              <a:ext uri="{FF2B5EF4-FFF2-40B4-BE49-F238E27FC236}">
                <a16:creationId xmlns:a16="http://schemas.microsoft.com/office/drawing/2014/main" id="{5ABCD535-C3BA-504B-94A9-E01935F1AF33}"/>
              </a:ext>
            </a:extLst>
          </p:cNvPr>
          <p:cNvPicPr>
            <a:picLocks noChangeAspect="1"/>
          </p:cNvPicPr>
          <p:nvPr/>
        </p:nvPicPr>
        <p:blipFill>
          <a:blip r:embed="rId3"/>
          <a:stretch>
            <a:fillRect/>
          </a:stretch>
        </p:blipFill>
        <p:spPr>
          <a:xfrm>
            <a:off x="7505700" y="5626100"/>
            <a:ext cx="1638300" cy="1231900"/>
          </a:xfrm>
          <a:prstGeom prst="rect">
            <a:avLst/>
          </a:prstGeom>
        </p:spPr>
      </p:pic>
    </p:spTree>
    <p:extLst>
      <p:ext uri="{BB962C8B-B14F-4D97-AF65-F5344CB8AC3E}">
        <p14:creationId xmlns:p14="http://schemas.microsoft.com/office/powerpoint/2010/main" val="988933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695297" y="471311"/>
            <a:ext cx="8167349" cy="1016000"/>
          </a:xfrm>
        </p:spPr>
        <p:txBody>
          <a:bodyPr/>
          <a:lstStyle/>
          <a:p>
            <a:pPr>
              <a:defRPr/>
            </a:pPr>
            <a:r>
              <a:rPr lang="en-US" sz="3200" dirty="0">
                <a:solidFill>
                  <a:srgbClr val="FF0000"/>
                </a:solidFill>
                <a:cs typeface="+mj-cs"/>
              </a:rPr>
              <a:t>Risk and Benefits </a:t>
            </a:r>
            <a:r>
              <a:rPr lang="en-US" sz="2800" dirty="0">
                <a:solidFill>
                  <a:srgbClr val="FF0000"/>
                </a:solidFill>
                <a:cs typeface="+mj-cs"/>
              </a:rPr>
              <a:t>of Treating  </a:t>
            </a:r>
            <a:r>
              <a:rPr lang="en-US" sz="2800" dirty="0">
                <a:solidFill>
                  <a:srgbClr val="FF0000"/>
                </a:solidFill>
              </a:rPr>
              <a:t>Mild Cortisol Deficiency </a:t>
            </a:r>
            <a:endParaRPr lang="en-US" sz="2800" dirty="0">
              <a:solidFill>
                <a:srgbClr val="FF0000"/>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1174044" y="1487311"/>
            <a:ext cx="7407248" cy="3657600"/>
          </a:xfrm>
        </p:spPr>
        <p:txBody>
          <a:bodyPr/>
          <a:lstStyle/>
          <a:p>
            <a:pPr>
              <a:lnSpc>
                <a:spcPct val="90000"/>
              </a:lnSpc>
            </a:pPr>
            <a:r>
              <a:rPr lang="en-US" dirty="0"/>
              <a:t>Additionally excess cortisol replacement leads to weight gain, diabetes, infections, and osteoporosis (thin bones). </a:t>
            </a:r>
          </a:p>
          <a:p>
            <a:pPr>
              <a:lnSpc>
                <a:spcPct val="90000"/>
              </a:lnSpc>
            </a:pPr>
            <a:r>
              <a:rPr lang="en-US" dirty="0"/>
              <a:t>Many endocrinologists erroneously feel that patients can die suddenly from cortisol deficiency. </a:t>
            </a:r>
          </a:p>
          <a:p>
            <a:pPr>
              <a:lnSpc>
                <a:spcPct val="90000"/>
              </a:lnSpc>
            </a:pPr>
            <a:r>
              <a:rPr lang="en-US" dirty="0"/>
              <a:t>This is based on old literature and occurred only in patients with severe cortisol deficiency. </a:t>
            </a:r>
          </a:p>
        </p:txBody>
      </p:sp>
      <p:pic>
        <p:nvPicPr>
          <p:cNvPr id="3" name="Picture 2">
            <a:extLst>
              <a:ext uri="{FF2B5EF4-FFF2-40B4-BE49-F238E27FC236}">
                <a16:creationId xmlns:a16="http://schemas.microsoft.com/office/drawing/2014/main" id="{5ABCD535-C3BA-504B-94A9-E01935F1AF33}"/>
              </a:ext>
            </a:extLst>
          </p:cNvPr>
          <p:cNvPicPr>
            <a:picLocks noChangeAspect="1"/>
          </p:cNvPicPr>
          <p:nvPr/>
        </p:nvPicPr>
        <p:blipFill>
          <a:blip r:embed="rId3"/>
          <a:stretch>
            <a:fillRect/>
          </a:stretch>
        </p:blipFill>
        <p:spPr>
          <a:xfrm>
            <a:off x="7505700" y="5454650"/>
            <a:ext cx="1638300" cy="1231900"/>
          </a:xfrm>
          <a:prstGeom prst="rect">
            <a:avLst/>
          </a:prstGeom>
        </p:spPr>
      </p:pic>
    </p:spTree>
    <p:extLst>
      <p:ext uri="{BB962C8B-B14F-4D97-AF65-F5344CB8AC3E}">
        <p14:creationId xmlns:p14="http://schemas.microsoft.com/office/powerpoint/2010/main" val="1188453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695297" y="471311"/>
            <a:ext cx="8167349" cy="1016000"/>
          </a:xfrm>
        </p:spPr>
        <p:txBody>
          <a:bodyPr/>
          <a:lstStyle/>
          <a:p>
            <a:pPr>
              <a:defRPr/>
            </a:pPr>
            <a:r>
              <a:rPr lang="en-US" sz="3200" dirty="0">
                <a:solidFill>
                  <a:srgbClr val="FF0000"/>
                </a:solidFill>
                <a:cs typeface="+mj-cs"/>
              </a:rPr>
              <a:t>Risk and Benefits </a:t>
            </a:r>
            <a:r>
              <a:rPr lang="en-US" sz="2800" dirty="0">
                <a:solidFill>
                  <a:srgbClr val="FF0000"/>
                </a:solidFill>
                <a:cs typeface="+mj-cs"/>
              </a:rPr>
              <a:t>of Treating  </a:t>
            </a:r>
            <a:r>
              <a:rPr lang="en-US" sz="2800" dirty="0">
                <a:solidFill>
                  <a:srgbClr val="FF0000"/>
                </a:solidFill>
              </a:rPr>
              <a:t>Mild Cortisol Deficiency </a:t>
            </a:r>
            <a:endParaRPr lang="en-US" sz="2800" dirty="0">
              <a:solidFill>
                <a:srgbClr val="FF0000"/>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1174044" y="1487311"/>
            <a:ext cx="7407248" cy="3657600"/>
          </a:xfrm>
        </p:spPr>
        <p:txBody>
          <a:bodyPr/>
          <a:lstStyle/>
          <a:p>
            <a:pPr>
              <a:lnSpc>
                <a:spcPct val="90000"/>
              </a:lnSpc>
            </a:pPr>
            <a:r>
              <a:rPr lang="en-US" dirty="0"/>
              <a:t>More recent literature suggests that patients with mild cortisol deficiency do not die suddenly, do not necessarily need to be treated with hydrocortisone, and the benefits of treating with exogenous hydrocortisone most likely outweigh the risk unless the cortisol deficiency is severe. </a:t>
            </a:r>
            <a:endParaRPr lang="en-US" altLang="en-US" sz="1200" dirty="0"/>
          </a:p>
        </p:txBody>
      </p:sp>
      <p:pic>
        <p:nvPicPr>
          <p:cNvPr id="3" name="Picture 2">
            <a:extLst>
              <a:ext uri="{FF2B5EF4-FFF2-40B4-BE49-F238E27FC236}">
                <a16:creationId xmlns:a16="http://schemas.microsoft.com/office/drawing/2014/main" id="{5ABCD535-C3BA-504B-94A9-E01935F1AF33}"/>
              </a:ext>
            </a:extLst>
          </p:cNvPr>
          <p:cNvPicPr>
            <a:picLocks noChangeAspect="1"/>
          </p:cNvPicPr>
          <p:nvPr/>
        </p:nvPicPr>
        <p:blipFill>
          <a:blip r:embed="rId3"/>
          <a:stretch>
            <a:fillRect/>
          </a:stretch>
        </p:blipFill>
        <p:spPr>
          <a:xfrm>
            <a:off x="7505700" y="5454650"/>
            <a:ext cx="1638300" cy="1231900"/>
          </a:xfrm>
          <a:prstGeom prst="rect">
            <a:avLst/>
          </a:prstGeom>
        </p:spPr>
      </p:pic>
    </p:spTree>
    <p:extLst>
      <p:ext uri="{BB962C8B-B14F-4D97-AF65-F5344CB8AC3E}">
        <p14:creationId xmlns:p14="http://schemas.microsoft.com/office/powerpoint/2010/main" val="956473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218831" y="1699887"/>
            <a:ext cx="6908800" cy="1016000"/>
          </a:xfrm>
        </p:spPr>
        <p:txBody>
          <a:bodyPr/>
          <a:lstStyle/>
          <a:p>
            <a:pPr>
              <a:defRPr/>
            </a:pPr>
            <a:r>
              <a:rPr lang="en-US" sz="3200" dirty="0">
                <a:solidFill>
                  <a:srgbClr val="FF0000"/>
                </a:solidFill>
                <a:cs typeface="+mj-cs"/>
              </a:rPr>
              <a:t>Rest of the world vs Dr. Friedman for testing for and treating growth hormone deficiency</a:t>
            </a:r>
            <a:endParaRPr lang="en-US" dirty="0">
              <a:solidFill>
                <a:srgbClr val="FF0000"/>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1198954" y="3146180"/>
            <a:ext cx="7407248" cy="3657600"/>
          </a:xfrm>
        </p:spPr>
        <p:txBody>
          <a:bodyPr/>
          <a:lstStyle/>
          <a:p>
            <a:pPr>
              <a:lnSpc>
                <a:spcPct val="90000"/>
              </a:lnSpc>
            </a:pPr>
            <a:r>
              <a:rPr lang="en-US" dirty="0"/>
              <a:t>You decide</a:t>
            </a:r>
            <a:endParaRPr lang="en-US" altLang="en-US" sz="1200" dirty="0"/>
          </a:p>
        </p:txBody>
      </p:sp>
      <p:pic>
        <p:nvPicPr>
          <p:cNvPr id="3" name="Picture 2">
            <a:extLst>
              <a:ext uri="{FF2B5EF4-FFF2-40B4-BE49-F238E27FC236}">
                <a16:creationId xmlns:a16="http://schemas.microsoft.com/office/drawing/2014/main" id="{5ABCD535-C3BA-504B-94A9-E01935F1AF33}"/>
              </a:ext>
            </a:extLst>
          </p:cNvPr>
          <p:cNvPicPr>
            <a:picLocks noChangeAspect="1"/>
          </p:cNvPicPr>
          <p:nvPr/>
        </p:nvPicPr>
        <p:blipFill>
          <a:blip r:embed="rId3"/>
          <a:stretch>
            <a:fillRect/>
          </a:stretch>
        </p:blipFill>
        <p:spPr>
          <a:xfrm>
            <a:off x="3660530" y="3743080"/>
            <a:ext cx="1638300" cy="1231900"/>
          </a:xfrm>
          <a:prstGeom prst="rect">
            <a:avLst/>
          </a:prstGeom>
        </p:spPr>
      </p:pic>
      <p:pic>
        <p:nvPicPr>
          <p:cNvPr id="5" name="Picture 4">
            <a:extLst>
              <a:ext uri="{FF2B5EF4-FFF2-40B4-BE49-F238E27FC236}">
                <a16:creationId xmlns:a16="http://schemas.microsoft.com/office/drawing/2014/main" id="{60486EB7-544E-154F-B66E-1B7B7D736D51}"/>
              </a:ext>
            </a:extLst>
          </p:cNvPr>
          <p:cNvPicPr>
            <a:picLocks noChangeAspect="1"/>
          </p:cNvPicPr>
          <p:nvPr/>
        </p:nvPicPr>
        <p:blipFill>
          <a:blip r:embed="rId4"/>
          <a:stretch>
            <a:fillRect/>
          </a:stretch>
        </p:blipFill>
        <p:spPr>
          <a:xfrm>
            <a:off x="7127631" y="128995"/>
            <a:ext cx="1570892" cy="1570892"/>
          </a:xfrm>
          <a:prstGeom prst="rect">
            <a:avLst/>
          </a:prstGeom>
        </p:spPr>
      </p:pic>
      <p:pic>
        <p:nvPicPr>
          <p:cNvPr id="6" name="Picture 5">
            <a:extLst>
              <a:ext uri="{FF2B5EF4-FFF2-40B4-BE49-F238E27FC236}">
                <a16:creationId xmlns:a16="http://schemas.microsoft.com/office/drawing/2014/main" id="{F357FA6C-0CE9-694E-9958-B98040AD6D92}"/>
              </a:ext>
            </a:extLst>
          </p:cNvPr>
          <p:cNvPicPr>
            <a:picLocks noChangeAspect="1"/>
          </p:cNvPicPr>
          <p:nvPr/>
        </p:nvPicPr>
        <p:blipFill>
          <a:blip r:embed="rId5"/>
          <a:stretch>
            <a:fillRect/>
          </a:stretch>
        </p:blipFill>
        <p:spPr>
          <a:xfrm>
            <a:off x="556872" y="128995"/>
            <a:ext cx="1284165" cy="1284165"/>
          </a:xfrm>
          <a:prstGeom prst="rect">
            <a:avLst/>
          </a:prstGeom>
        </p:spPr>
      </p:pic>
    </p:spTree>
    <p:extLst>
      <p:ext uri="{BB962C8B-B14F-4D97-AF65-F5344CB8AC3E}">
        <p14:creationId xmlns:p14="http://schemas.microsoft.com/office/powerpoint/2010/main" val="4108892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rgbClr val="FF0000"/>
                </a:solidFill>
                <a:cs typeface="+mj-cs"/>
              </a:rPr>
              <a:t>Growth Hormone Deficiency-Diagnosis</a:t>
            </a:r>
            <a:endParaRPr lang="en-US" dirty="0">
              <a:solidFill>
                <a:srgbClr val="FF0000"/>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1174044" y="1487311"/>
            <a:ext cx="6908800" cy="3657600"/>
          </a:xfrm>
        </p:spPr>
        <p:txBody>
          <a:bodyPr/>
          <a:lstStyle/>
          <a:p>
            <a:pPr>
              <a:lnSpc>
                <a:spcPct val="90000"/>
              </a:lnSpc>
            </a:pPr>
            <a:r>
              <a:rPr lang="en-US" altLang="en-US" sz="2800" dirty="0"/>
              <a:t>Growth hormone is pulsatile, so a random growth hormone is not helpful.</a:t>
            </a:r>
          </a:p>
          <a:p>
            <a:pPr>
              <a:lnSpc>
                <a:spcPct val="90000"/>
              </a:lnSpc>
            </a:pPr>
            <a:r>
              <a:rPr lang="en-US" altLang="en-US" sz="2800" dirty="0"/>
              <a:t>You could be at the top of the pulse or the bottom of the pulse</a:t>
            </a:r>
          </a:p>
          <a:p>
            <a:pPr>
              <a:lnSpc>
                <a:spcPct val="90000"/>
              </a:lnSpc>
            </a:pPr>
            <a:endParaRPr lang="en-US" altLang="en-US" sz="2000" dirty="0"/>
          </a:p>
        </p:txBody>
      </p:sp>
    </p:spTree>
    <p:extLst>
      <p:ext uri="{BB962C8B-B14F-4D97-AF65-F5344CB8AC3E}">
        <p14:creationId xmlns:p14="http://schemas.microsoft.com/office/powerpoint/2010/main" val="3639880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rgbClr val="FF0000"/>
                </a:solidFill>
                <a:cs typeface="+mj-cs"/>
              </a:rPr>
              <a:t>Growth Hormone Deficiency-Diagnosis</a:t>
            </a:r>
            <a:endParaRPr lang="en-US" dirty="0">
              <a:solidFill>
                <a:srgbClr val="FF0000"/>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1174044" y="1487311"/>
            <a:ext cx="6908800" cy="3657600"/>
          </a:xfrm>
        </p:spPr>
        <p:txBody>
          <a:bodyPr/>
          <a:lstStyle/>
          <a:p>
            <a:pPr>
              <a:lnSpc>
                <a:spcPct val="90000"/>
              </a:lnSpc>
            </a:pPr>
            <a:r>
              <a:rPr lang="en-US" altLang="en-US" sz="2000" dirty="0"/>
              <a:t>Screen with IGF-I:</a:t>
            </a:r>
          </a:p>
          <a:p>
            <a:pPr lvl="1">
              <a:lnSpc>
                <a:spcPct val="90000"/>
              </a:lnSpc>
            </a:pPr>
            <a:r>
              <a:rPr lang="en-US" altLang="en-US" sz="2000" dirty="0"/>
              <a:t>If in top 50% of normal range for age and sex (&gt; 150 ng/mL) GH deficiency less likely</a:t>
            </a:r>
          </a:p>
          <a:p>
            <a:pPr lvl="1">
              <a:lnSpc>
                <a:spcPct val="90000"/>
              </a:lnSpc>
            </a:pPr>
            <a:r>
              <a:rPr lang="en-US" altLang="en-US" sz="2000" dirty="0"/>
              <a:t>If empty </a:t>
            </a:r>
            <a:r>
              <a:rPr lang="en-US" altLang="en-US" sz="2000" dirty="0" err="1"/>
              <a:t>sella</a:t>
            </a:r>
            <a:r>
              <a:rPr lang="en-US" altLang="en-US" sz="2000" dirty="0"/>
              <a:t>, history of head trauma, headache and low blood pressure after delivery (Sheehan’s syndrome), history of pituitary surgery or radiation or pituitary tumor  (micro or macro adenoma)=GH deficiency more likely</a:t>
            </a:r>
          </a:p>
          <a:p>
            <a:pPr lvl="1">
              <a:lnSpc>
                <a:spcPct val="90000"/>
              </a:lnSpc>
            </a:pPr>
            <a:r>
              <a:rPr lang="en-US" altLang="en-US" sz="2000" dirty="0"/>
              <a:t>If &lt; 75 ng/mL-GH deficiency likely</a:t>
            </a:r>
          </a:p>
          <a:p>
            <a:pPr lvl="1">
              <a:lnSpc>
                <a:spcPct val="90000"/>
              </a:lnSpc>
            </a:pPr>
            <a:r>
              <a:rPr lang="en-US" altLang="en-US" sz="2000" dirty="0"/>
              <a:t>If in the lower 25%, worth testing with a stimulation test</a:t>
            </a:r>
          </a:p>
          <a:p>
            <a:pPr>
              <a:lnSpc>
                <a:spcPct val="90000"/>
              </a:lnSpc>
            </a:pPr>
            <a:r>
              <a:rPr lang="en-US" altLang="en-US" sz="2000" dirty="0"/>
              <a:t>Stimulation testing</a:t>
            </a:r>
          </a:p>
          <a:p>
            <a:pPr lvl="1">
              <a:lnSpc>
                <a:spcPct val="90000"/>
              </a:lnSpc>
            </a:pPr>
            <a:r>
              <a:rPr lang="en-US" altLang="en-US" sz="2000" dirty="0"/>
              <a:t>Glucagon stimulation test is preferred- GH deficient if GH is &lt; 5 ng/mL ITT- GH deficient if GH is &lt; 5 ng/ml</a:t>
            </a:r>
          </a:p>
          <a:p>
            <a:pPr lvl="1">
              <a:lnSpc>
                <a:spcPct val="90000"/>
              </a:lnSpc>
            </a:pPr>
            <a:r>
              <a:rPr lang="en-US" altLang="en-US" sz="2000" dirty="0" err="1"/>
              <a:t>Macrilen</a:t>
            </a:r>
            <a:r>
              <a:rPr lang="en-US" altLang="en-US" sz="2000" dirty="0"/>
              <a:t> Stimulation Test</a:t>
            </a:r>
          </a:p>
        </p:txBody>
      </p:sp>
    </p:spTree>
    <p:extLst>
      <p:ext uri="{BB962C8B-B14F-4D97-AF65-F5344CB8AC3E}">
        <p14:creationId xmlns:p14="http://schemas.microsoft.com/office/powerpoint/2010/main" val="245299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5B9DB83-F1EB-C441-B8F6-8E289E8F9905}"/>
              </a:ext>
            </a:extLst>
          </p:cNvPr>
          <p:cNvSpPr>
            <a:spLocks noGrp="1" noChangeArrowheads="1"/>
          </p:cNvSpPr>
          <p:nvPr>
            <p:ph type="title"/>
          </p:nvPr>
        </p:nvSpPr>
        <p:spPr/>
        <p:txBody>
          <a:bodyPr/>
          <a:lstStyle/>
          <a:p>
            <a:pPr>
              <a:defRPr/>
            </a:pPr>
            <a:r>
              <a:rPr lang="en-US">
                <a:solidFill>
                  <a:srgbClr val="FF0000"/>
                </a:solidFill>
                <a:cs typeface="+mj-cs"/>
              </a:rPr>
              <a:t>Causes of Growth Hormone Deficiency</a:t>
            </a:r>
          </a:p>
        </p:txBody>
      </p:sp>
      <p:sp>
        <p:nvSpPr>
          <p:cNvPr id="151555" name="Rectangle 3">
            <a:extLst>
              <a:ext uri="{FF2B5EF4-FFF2-40B4-BE49-F238E27FC236}">
                <a16:creationId xmlns:a16="http://schemas.microsoft.com/office/drawing/2014/main" id="{DF0C8557-3415-0D4E-B006-A793353DBB60}"/>
              </a:ext>
            </a:extLst>
          </p:cNvPr>
          <p:cNvSpPr>
            <a:spLocks noGrp="1" noChangeArrowheads="1"/>
          </p:cNvSpPr>
          <p:nvPr>
            <p:ph type="body" idx="1"/>
          </p:nvPr>
        </p:nvSpPr>
        <p:spPr/>
        <p:txBody>
          <a:bodyPr/>
          <a:lstStyle/>
          <a:p>
            <a:pPr lvl="0"/>
            <a:r>
              <a:rPr lang="en-US"/>
              <a:t>Pituitary Problems</a:t>
            </a:r>
          </a:p>
          <a:p>
            <a:pPr lvl="0"/>
            <a:r>
              <a:rPr lang="en-US"/>
              <a:t>Includes Traumatic Brain Injury</a:t>
            </a:r>
          </a:p>
          <a:p>
            <a:pPr>
              <a:buFontTx/>
              <a:buNone/>
              <a:defRPr/>
            </a:pPr>
            <a:r>
              <a:rPr lang="en-US">
                <a:cs typeface="+mn-cs"/>
              </a:rPr>
              <a:t> </a:t>
            </a:r>
          </a:p>
        </p:txBody>
      </p:sp>
    </p:spTree>
    <p:extLst>
      <p:ext uri="{BB962C8B-B14F-4D97-AF65-F5344CB8AC3E}">
        <p14:creationId xmlns:p14="http://schemas.microsoft.com/office/powerpoint/2010/main" val="3426186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a:solidFill>
                  <a:srgbClr val="FF0000"/>
                </a:solidFill>
                <a:cs typeface="+mj-cs"/>
              </a:rPr>
              <a:t>IGF-1 is only a screening test</a:t>
            </a:r>
            <a:endParaRPr lang="en-US">
              <a:solidFill>
                <a:srgbClr val="FF0000"/>
              </a:solidFill>
              <a:cs typeface="+mj-cs"/>
            </a:endParaRPr>
          </a:p>
        </p:txBody>
      </p:sp>
      <p:pic>
        <p:nvPicPr>
          <p:cNvPr id="4" name="Picture 3">
            <a:extLst>
              <a:ext uri="{FF2B5EF4-FFF2-40B4-BE49-F238E27FC236}">
                <a16:creationId xmlns:a16="http://schemas.microsoft.com/office/drawing/2014/main" id="{2F3DE9D6-6411-394D-A717-BE37B47DCE72}"/>
              </a:ext>
            </a:extLst>
          </p:cNvPr>
          <p:cNvPicPr>
            <a:picLocks noChangeAspect="1"/>
          </p:cNvPicPr>
          <p:nvPr/>
        </p:nvPicPr>
        <p:blipFill>
          <a:blip r:embed="rId3"/>
          <a:stretch>
            <a:fillRect/>
          </a:stretch>
        </p:blipFill>
        <p:spPr>
          <a:xfrm>
            <a:off x="1543050" y="1447800"/>
            <a:ext cx="6057900" cy="3962400"/>
          </a:xfrm>
          <a:prstGeom prst="rect">
            <a:avLst/>
          </a:prstGeom>
        </p:spPr>
      </p:pic>
    </p:spTree>
    <p:extLst>
      <p:ext uri="{BB962C8B-B14F-4D97-AF65-F5344CB8AC3E}">
        <p14:creationId xmlns:p14="http://schemas.microsoft.com/office/powerpoint/2010/main" val="2858868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dirty="0">
                <a:solidFill>
                  <a:srgbClr val="FF0000"/>
                </a:solidFill>
                <a:cs typeface="+mj-cs"/>
              </a:rPr>
              <a:t>Growth Hormone Deficiency </a:t>
            </a:r>
            <a:r>
              <a:rPr lang="en-US" altLang="en-US" sz="3600" dirty="0">
                <a:solidFill>
                  <a:srgbClr val="FF0000"/>
                </a:solidFill>
              </a:rPr>
              <a:t>Stimulation testing</a:t>
            </a:r>
            <a:br>
              <a:rPr lang="en-US" altLang="en-US" dirty="0"/>
            </a:br>
            <a:endParaRPr lang="en-US" dirty="0">
              <a:solidFill>
                <a:srgbClr val="FF0000"/>
              </a:solidFill>
              <a:cs typeface="+mj-cs"/>
            </a:endParaRPr>
          </a:p>
        </p:txBody>
      </p:sp>
      <p:sp>
        <p:nvSpPr>
          <p:cNvPr id="172035" name="Rectangle 3">
            <a:extLst>
              <a:ext uri="{FF2B5EF4-FFF2-40B4-BE49-F238E27FC236}">
                <a16:creationId xmlns:a16="http://schemas.microsoft.com/office/drawing/2014/main" id="{5C91732C-819D-9340-B03F-2BE30BA1CB6F}"/>
              </a:ext>
            </a:extLst>
          </p:cNvPr>
          <p:cNvSpPr>
            <a:spLocks noGrp="1" noChangeArrowheads="1"/>
          </p:cNvSpPr>
          <p:nvPr>
            <p:ph type="body" idx="1"/>
          </p:nvPr>
        </p:nvSpPr>
        <p:spPr>
          <a:xfrm>
            <a:off x="1174044" y="1487311"/>
            <a:ext cx="6908800" cy="3657600"/>
          </a:xfrm>
        </p:spPr>
        <p:txBody>
          <a:bodyPr/>
          <a:lstStyle/>
          <a:p>
            <a:pPr lvl="1">
              <a:lnSpc>
                <a:spcPct val="90000"/>
              </a:lnSpc>
            </a:pPr>
            <a:r>
              <a:rPr lang="en-US" altLang="en-US" sz="2000" dirty="0"/>
              <a:t>Glucagon stimulation test is preferred- GH deficient if GH is &lt; 5 ng/mL </a:t>
            </a:r>
          </a:p>
          <a:p>
            <a:pPr lvl="1">
              <a:lnSpc>
                <a:spcPct val="90000"/>
              </a:lnSpc>
            </a:pPr>
            <a:r>
              <a:rPr lang="en-US" altLang="en-US" sz="2000" dirty="0"/>
              <a:t>ITT- GH deficient if GH is &lt; 5 ng/ml</a:t>
            </a:r>
          </a:p>
          <a:p>
            <a:pPr lvl="1">
              <a:lnSpc>
                <a:spcPct val="90000"/>
              </a:lnSpc>
            </a:pPr>
            <a:r>
              <a:rPr lang="en-US" altLang="en-US" sz="2000" dirty="0" err="1"/>
              <a:t>Macrilen</a:t>
            </a:r>
            <a:r>
              <a:rPr lang="en-US" altLang="en-US" sz="2000" dirty="0"/>
              <a:t> Stimulation Test</a:t>
            </a:r>
          </a:p>
        </p:txBody>
      </p:sp>
    </p:spTree>
    <p:extLst>
      <p:ext uri="{BB962C8B-B14F-4D97-AF65-F5344CB8AC3E}">
        <p14:creationId xmlns:p14="http://schemas.microsoft.com/office/powerpoint/2010/main" val="1988186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a:solidFill>
                  <a:srgbClr val="FF0000"/>
                </a:solidFill>
                <a:cs typeface="+mj-cs"/>
              </a:rPr>
              <a:t>Current AGHD Testing</a:t>
            </a:r>
            <a:endParaRPr lang="en-US">
              <a:solidFill>
                <a:srgbClr val="FF0000"/>
              </a:solidFill>
              <a:cs typeface="+mj-cs"/>
            </a:endParaRPr>
          </a:p>
        </p:txBody>
      </p:sp>
      <p:sp>
        <p:nvSpPr>
          <p:cNvPr id="3" name="Content Placeholder 2">
            <a:extLst>
              <a:ext uri="{FF2B5EF4-FFF2-40B4-BE49-F238E27FC236}">
                <a16:creationId xmlns:a16="http://schemas.microsoft.com/office/drawing/2014/main" id="{0855A347-DCF7-6546-BC40-3879E93F04D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918B07B-3F3E-534E-8BDC-E553066A293D}"/>
              </a:ext>
            </a:extLst>
          </p:cNvPr>
          <p:cNvPicPr>
            <a:picLocks noChangeAspect="1"/>
          </p:cNvPicPr>
          <p:nvPr/>
        </p:nvPicPr>
        <p:blipFill>
          <a:blip r:embed="rId3"/>
          <a:stretch>
            <a:fillRect/>
          </a:stretch>
        </p:blipFill>
        <p:spPr>
          <a:xfrm>
            <a:off x="180711" y="1600200"/>
            <a:ext cx="8782577" cy="4919870"/>
          </a:xfrm>
          <a:prstGeom prst="rect">
            <a:avLst/>
          </a:prstGeom>
        </p:spPr>
      </p:pic>
    </p:spTree>
    <p:extLst>
      <p:ext uri="{BB962C8B-B14F-4D97-AF65-F5344CB8AC3E}">
        <p14:creationId xmlns:p14="http://schemas.microsoft.com/office/powerpoint/2010/main" val="3304244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err="1">
                <a:solidFill>
                  <a:srgbClr val="FF0000"/>
                </a:solidFill>
                <a:cs typeface="+mj-cs"/>
              </a:rPr>
              <a:t>Macrilen</a:t>
            </a:r>
            <a:r>
              <a:rPr lang="en-US" sz="3200">
                <a:solidFill>
                  <a:srgbClr val="FF0000"/>
                </a:solidFill>
                <a:cs typeface="+mj-cs"/>
              </a:rPr>
              <a:t> </a:t>
            </a:r>
            <a:r>
              <a:rPr lang="en-US" sz="3200" err="1">
                <a:solidFill>
                  <a:srgbClr val="FF0000"/>
                </a:solidFill>
                <a:cs typeface="+mj-cs"/>
              </a:rPr>
              <a:t>Stimualtion</a:t>
            </a:r>
            <a:r>
              <a:rPr lang="en-US" sz="3200">
                <a:solidFill>
                  <a:srgbClr val="FF0000"/>
                </a:solidFill>
                <a:cs typeface="+mj-cs"/>
              </a:rPr>
              <a:t> test was recently published </a:t>
            </a:r>
            <a:endParaRPr lang="en-US">
              <a:solidFill>
                <a:srgbClr val="FF0000"/>
              </a:solidFill>
              <a:cs typeface="+mj-cs"/>
            </a:endParaRPr>
          </a:p>
        </p:txBody>
      </p:sp>
      <p:sp>
        <p:nvSpPr>
          <p:cNvPr id="3" name="Rectangle 2">
            <a:extLst>
              <a:ext uri="{FF2B5EF4-FFF2-40B4-BE49-F238E27FC236}">
                <a16:creationId xmlns:a16="http://schemas.microsoft.com/office/drawing/2014/main" id="{D0571869-5B39-3646-97F9-09555B86EBBB}"/>
              </a:ext>
            </a:extLst>
          </p:cNvPr>
          <p:cNvSpPr/>
          <p:nvPr/>
        </p:nvSpPr>
        <p:spPr>
          <a:xfrm>
            <a:off x="1207911" y="1577622"/>
            <a:ext cx="7736063" cy="2339102"/>
          </a:xfrm>
          <a:prstGeom prst="rect">
            <a:avLst/>
          </a:prstGeom>
        </p:spPr>
        <p:txBody>
          <a:bodyPr wrap="square">
            <a:spAutoFit/>
          </a:bodyPr>
          <a:lstStyle/>
          <a:p>
            <a:r>
              <a:rPr lang="en-US" sz="3200"/>
              <a:t>Garcia et al. </a:t>
            </a:r>
            <a:r>
              <a:rPr lang="en-US" sz="3200" err="1">
                <a:latin typeface="+mn-lt"/>
              </a:rPr>
              <a:t>Macimorelin</a:t>
            </a:r>
            <a:r>
              <a:rPr lang="en-US" sz="3200">
                <a:latin typeface="+mn-lt"/>
              </a:rPr>
              <a:t> as a Diagnostic Test for Adult GH Deficiency</a:t>
            </a:r>
          </a:p>
          <a:p>
            <a:r>
              <a:rPr lang="en-US" sz="3200">
                <a:latin typeface="+mn-lt"/>
              </a:rPr>
              <a:t>J </a:t>
            </a:r>
            <a:r>
              <a:rPr lang="en-US" sz="3200" err="1">
                <a:latin typeface="+mn-lt"/>
              </a:rPr>
              <a:t>Clin</a:t>
            </a:r>
            <a:r>
              <a:rPr lang="en-US" sz="3200">
                <a:latin typeface="+mn-lt"/>
              </a:rPr>
              <a:t> Endocrinol </a:t>
            </a:r>
            <a:r>
              <a:rPr lang="en-US" sz="3200" err="1">
                <a:latin typeface="+mn-lt"/>
              </a:rPr>
              <a:t>Metab</a:t>
            </a:r>
            <a:r>
              <a:rPr lang="en-US" sz="3200">
                <a:latin typeface="+mn-lt"/>
              </a:rPr>
              <a:t>, August 2018, 103(8):3083</a:t>
            </a:r>
            <a:r>
              <a:rPr lang="en-US" sz="3200" b="1">
                <a:latin typeface="+mn-lt"/>
              </a:rPr>
              <a:t>–</a:t>
            </a:r>
            <a:r>
              <a:rPr lang="en-US" sz="3200">
                <a:latin typeface="+mn-lt"/>
              </a:rPr>
              <a:t>3093</a:t>
            </a:r>
          </a:p>
          <a:p>
            <a:endParaRPr lang="en-US">
              <a:effectLst/>
              <a:latin typeface="Helvetica" pitchFamily="2" charset="0"/>
            </a:endParaRPr>
          </a:p>
        </p:txBody>
      </p:sp>
    </p:spTree>
    <p:extLst>
      <p:ext uri="{BB962C8B-B14F-4D97-AF65-F5344CB8AC3E}">
        <p14:creationId xmlns:p14="http://schemas.microsoft.com/office/powerpoint/2010/main" val="2070803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err="1">
                <a:solidFill>
                  <a:srgbClr val="FF0000"/>
                </a:solidFill>
                <a:cs typeface="+mj-cs"/>
              </a:rPr>
              <a:t>Macrilen</a:t>
            </a:r>
            <a:r>
              <a:rPr lang="en-US" sz="3200">
                <a:solidFill>
                  <a:srgbClr val="FF0000"/>
                </a:solidFill>
                <a:cs typeface="+mj-cs"/>
              </a:rPr>
              <a:t> Mechanisms of Action</a:t>
            </a:r>
            <a:endParaRPr lang="en-US">
              <a:solidFill>
                <a:srgbClr val="FF0000"/>
              </a:solidFill>
              <a:cs typeface="+mj-cs"/>
            </a:endParaRPr>
          </a:p>
        </p:txBody>
      </p:sp>
      <p:pic>
        <p:nvPicPr>
          <p:cNvPr id="2" name="Picture 1">
            <a:extLst>
              <a:ext uri="{FF2B5EF4-FFF2-40B4-BE49-F238E27FC236}">
                <a16:creationId xmlns:a16="http://schemas.microsoft.com/office/drawing/2014/main" id="{92AFE8F9-C37B-974D-9C46-EAF5F0E91139}"/>
              </a:ext>
            </a:extLst>
          </p:cNvPr>
          <p:cNvPicPr>
            <a:picLocks noChangeAspect="1"/>
          </p:cNvPicPr>
          <p:nvPr/>
        </p:nvPicPr>
        <p:blipFill rotWithShape="1">
          <a:blip r:embed="rId3"/>
          <a:srcRect t="20372"/>
          <a:stretch/>
        </p:blipFill>
        <p:spPr>
          <a:xfrm>
            <a:off x="410566" y="1857375"/>
            <a:ext cx="8503490" cy="4400550"/>
          </a:xfrm>
          <a:prstGeom prst="rect">
            <a:avLst/>
          </a:prstGeom>
        </p:spPr>
      </p:pic>
    </p:spTree>
    <p:extLst>
      <p:ext uri="{BB962C8B-B14F-4D97-AF65-F5344CB8AC3E}">
        <p14:creationId xmlns:p14="http://schemas.microsoft.com/office/powerpoint/2010/main" val="69336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err="1">
                <a:solidFill>
                  <a:srgbClr val="FF0000"/>
                </a:solidFill>
                <a:cs typeface="+mj-cs"/>
              </a:rPr>
              <a:t>Macrilen</a:t>
            </a:r>
            <a:r>
              <a:rPr lang="en-US" sz="3200">
                <a:solidFill>
                  <a:srgbClr val="FF0000"/>
                </a:solidFill>
                <a:cs typeface="+mj-cs"/>
              </a:rPr>
              <a:t> was compared against ITT</a:t>
            </a:r>
            <a:endParaRPr lang="en-US">
              <a:solidFill>
                <a:srgbClr val="FF0000"/>
              </a:solidFill>
              <a:cs typeface="+mj-cs"/>
            </a:endParaRPr>
          </a:p>
        </p:txBody>
      </p:sp>
      <p:pic>
        <p:nvPicPr>
          <p:cNvPr id="4" name="Picture 3">
            <a:extLst>
              <a:ext uri="{FF2B5EF4-FFF2-40B4-BE49-F238E27FC236}">
                <a16:creationId xmlns:a16="http://schemas.microsoft.com/office/drawing/2014/main" id="{224B2012-AC8A-5749-BDFE-62D0B82D08FE}"/>
              </a:ext>
            </a:extLst>
          </p:cNvPr>
          <p:cNvPicPr>
            <a:picLocks noChangeAspect="1"/>
          </p:cNvPicPr>
          <p:nvPr/>
        </p:nvPicPr>
        <p:blipFill rotWithShape="1">
          <a:blip r:embed="rId3"/>
          <a:srcRect t="16279" b="6279"/>
          <a:stretch/>
        </p:blipFill>
        <p:spPr>
          <a:xfrm>
            <a:off x="411772" y="1995279"/>
            <a:ext cx="7704939" cy="4034191"/>
          </a:xfrm>
          <a:prstGeom prst="rect">
            <a:avLst/>
          </a:prstGeom>
        </p:spPr>
      </p:pic>
    </p:spTree>
    <p:extLst>
      <p:ext uri="{BB962C8B-B14F-4D97-AF65-F5344CB8AC3E}">
        <p14:creationId xmlns:p14="http://schemas.microsoft.com/office/powerpoint/2010/main" val="687643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a:solidFill>
                  <a:srgbClr val="FF0000"/>
                </a:solidFill>
                <a:cs typeface="+mj-cs"/>
              </a:rPr>
              <a:t>Endpoints for the study</a:t>
            </a:r>
            <a:endParaRPr lang="en-US">
              <a:solidFill>
                <a:srgbClr val="FF0000"/>
              </a:solidFill>
              <a:cs typeface="+mj-cs"/>
            </a:endParaRPr>
          </a:p>
        </p:txBody>
      </p:sp>
      <p:pic>
        <p:nvPicPr>
          <p:cNvPr id="3" name="Picture 2">
            <a:extLst>
              <a:ext uri="{FF2B5EF4-FFF2-40B4-BE49-F238E27FC236}">
                <a16:creationId xmlns:a16="http://schemas.microsoft.com/office/drawing/2014/main" id="{18B4E476-9DEA-484B-BBDE-8FF4C185BE73}"/>
              </a:ext>
            </a:extLst>
          </p:cNvPr>
          <p:cNvPicPr>
            <a:picLocks noChangeAspect="1"/>
          </p:cNvPicPr>
          <p:nvPr/>
        </p:nvPicPr>
        <p:blipFill rotWithShape="1">
          <a:blip r:embed="rId3"/>
          <a:srcRect t="21875"/>
          <a:stretch/>
        </p:blipFill>
        <p:spPr>
          <a:xfrm>
            <a:off x="616653" y="1577622"/>
            <a:ext cx="8096530" cy="4137378"/>
          </a:xfrm>
          <a:prstGeom prst="rect">
            <a:avLst/>
          </a:prstGeom>
        </p:spPr>
      </p:pic>
    </p:spTree>
    <p:extLst>
      <p:ext uri="{BB962C8B-B14F-4D97-AF65-F5344CB8AC3E}">
        <p14:creationId xmlns:p14="http://schemas.microsoft.com/office/powerpoint/2010/main" val="137631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a:solidFill>
                  <a:srgbClr val="FF0000"/>
                </a:solidFill>
                <a:cs typeface="+mj-cs"/>
              </a:rPr>
              <a:t>Evaluability</a:t>
            </a:r>
            <a:endParaRPr lang="en-US">
              <a:solidFill>
                <a:srgbClr val="FF0000"/>
              </a:solidFill>
              <a:cs typeface="+mj-cs"/>
            </a:endParaRPr>
          </a:p>
        </p:txBody>
      </p:sp>
      <p:pic>
        <p:nvPicPr>
          <p:cNvPr id="2" name="Picture 1">
            <a:extLst>
              <a:ext uri="{FF2B5EF4-FFF2-40B4-BE49-F238E27FC236}">
                <a16:creationId xmlns:a16="http://schemas.microsoft.com/office/drawing/2014/main" id="{94059B22-9DCF-F648-BC7E-BA1FF2781AEF}"/>
              </a:ext>
            </a:extLst>
          </p:cNvPr>
          <p:cNvPicPr>
            <a:picLocks noChangeAspect="1"/>
          </p:cNvPicPr>
          <p:nvPr/>
        </p:nvPicPr>
        <p:blipFill rotWithShape="1">
          <a:blip r:embed="rId3"/>
          <a:srcRect t="22150"/>
          <a:stretch/>
        </p:blipFill>
        <p:spPr>
          <a:xfrm>
            <a:off x="869434" y="1577622"/>
            <a:ext cx="7585753" cy="3800828"/>
          </a:xfrm>
          <a:prstGeom prst="rect">
            <a:avLst/>
          </a:prstGeom>
        </p:spPr>
      </p:pic>
    </p:spTree>
    <p:extLst>
      <p:ext uri="{BB962C8B-B14F-4D97-AF65-F5344CB8AC3E}">
        <p14:creationId xmlns:p14="http://schemas.microsoft.com/office/powerpoint/2010/main" val="1263861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a:solidFill>
                  <a:srgbClr val="FF0000"/>
                </a:solidFill>
                <a:cs typeface="+mj-cs"/>
              </a:rPr>
              <a:t>Sensitivity and Specificity</a:t>
            </a:r>
            <a:endParaRPr lang="en-US">
              <a:solidFill>
                <a:srgbClr val="FF0000"/>
              </a:solidFill>
              <a:cs typeface="+mj-cs"/>
            </a:endParaRPr>
          </a:p>
        </p:txBody>
      </p:sp>
      <p:pic>
        <p:nvPicPr>
          <p:cNvPr id="3" name="Picture 2">
            <a:extLst>
              <a:ext uri="{FF2B5EF4-FFF2-40B4-BE49-F238E27FC236}">
                <a16:creationId xmlns:a16="http://schemas.microsoft.com/office/drawing/2014/main" id="{4BE9C6D7-3880-6743-A25E-ED891590D4FC}"/>
              </a:ext>
            </a:extLst>
          </p:cNvPr>
          <p:cNvPicPr>
            <a:picLocks noChangeAspect="1"/>
          </p:cNvPicPr>
          <p:nvPr/>
        </p:nvPicPr>
        <p:blipFill rotWithShape="1">
          <a:blip r:embed="rId3"/>
          <a:srcRect t="17441" b="5815"/>
          <a:stretch/>
        </p:blipFill>
        <p:spPr>
          <a:xfrm>
            <a:off x="1633361" y="2749260"/>
            <a:ext cx="6057900" cy="3143251"/>
          </a:xfrm>
          <a:prstGeom prst="rect">
            <a:avLst/>
          </a:prstGeom>
        </p:spPr>
      </p:pic>
      <p:sp>
        <p:nvSpPr>
          <p:cNvPr id="4" name="TextBox 3">
            <a:extLst>
              <a:ext uri="{FF2B5EF4-FFF2-40B4-BE49-F238E27FC236}">
                <a16:creationId xmlns:a16="http://schemas.microsoft.com/office/drawing/2014/main" id="{B2F73EFB-EA41-3C47-AE22-B9E6FB0849A4}"/>
              </a:ext>
            </a:extLst>
          </p:cNvPr>
          <p:cNvSpPr txBox="1"/>
          <p:nvPr/>
        </p:nvSpPr>
        <p:spPr>
          <a:xfrm>
            <a:off x="1207911" y="1577622"/>
            <a:ext cx="6840334" cy="369332"/>
          </a:xfrm>
          <a:prstGeom prst="rect">
            <a:avLst/>
          </a:prstGeom>
          <a:noFill/>
        </p:spPr>
        <p:txBody>
          <a:bodyPr wrap="none" rtlCol="0">
            <a:spAutoFit/>
          </a:bodyPr>
          <a:lstStyle/>
          <a:p>
            <a:r>
              <a:rPr lang="en-US" err="1"/>
              <a:t>Macrilen</a:t>
            </a:r>
            <a:r>
              <a:rPr lang="en-US"/>
              <a:t> stim test had similar sensitivity and specificity as the ITT</a:t>
            </a:r>
          </a:p>
        </p:txBody>
      </p:sp>
    </p:spTree>
    <p:extLst>
      <p:ext uri="{BB962C8B-B14F-4D97-AF65-F5344CB8AC3E}">
        <p14:creationId xmlns:p14="http://schemas.microsoft.com/office/powerpoint/2010/main" val="931100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a:solidFill>
                  <a:srgbClr val="FF0000"/>
                </a:solidFill>
                <a:cs typeface="+mj-cs"/>
              </a:rPr>
              <a:t>High Reproducibility</a:t>
            </a:r>
            <a:endParaRPr lang="en-US">
              <a:solidFill>
                <a:srgbClr val="FF0000"/>
              </a:solidFill>
              <a:cs typeface="+mj-cs"/>
            </a:endParaRPr>
          </a:p>
        </p:txBody>
      </p:sp>
      <p:pic>
        <p:nvPicPr>
          <p:cNvPr id="6" name="Picture 5">
            <a:extLst>
              <a:ext uri="{FF2B5EF4-FFF2-40B4-BE49-F238E27FC236}">
                <a16:creationId xmlns:a16="http://schemas.microsoft.com/office/drawing/2014/main" id="{9F99E648-107C-444C-A8F9-F8624127C549}"/>
              </a:ext>
            </a:extLst>
          </p:cNvPr>
          <p:cNvPicPr>
            <a:picLocks noChangeAspect="1"/>
          </p:cNvPicPr>
          <p:nvPr/>
        </p:nvPicPr>
        <p:blipFill rotWithShape="1">
          <a:blip r:embed="rId3"/>
          <a:srcRect t="21212"/>
          <a:stretch/>
        </p:blipFill>
        <p:spPr>
          <a:xfrm>
            <a:off x="387119" y="2006247"/>
            <a:ext cx="8550384" cy="4194528"/>
          </a:xfrm>
          <a:prstGeom prst="rect">
            <a:avLst/>
          </a:prstGeom>
        </p:spPr>
      </p:pic>
    </p:spTree>
    <p:extLst>
      <p:ext uri="{BB962C8B-B14F-4D97-AF65-F5344CB8AC3E}">
        <p14:creationId xmlns:p14="http://schemas.microsoft.com/office/powerpoint/2010/main" val="2377595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026">
            <a:extLst>
              <a:ext uri="{FF2B5EF4-FFF2-40B4-BE49-F238E27FC236}">
                <a16:creationId xmlns:a16="http://schemas.microsoft.com/office/drawing/2014/main" id="{63D78BA8-FE9C-F148-80FE-9F91BD3224EC}"/>
              </a:ext>
            </a:extLst>
          </p:cNvPr>
          <p:cNvSpPr>
            <a:spLocks noGrp="1" noChangeArrowheads="1"/>
          </p:cNvSpPr>
          <p:nvPr>
            <p:ph type="title"/>
          </p:nvPr>
        </p:nvSpPr>
        <p:spPr/>
        <p:txBody>
          <a:bodyPr/>
          <a:lstStyle/>
          <a:p>
            <a:pPr>
              <a:defRPr/>
            </a:pPr>
            <a:r>
              <a:rPr lang="en-US">
                <a:solidFill>
                  <a:srgbClr val="FF0000"/>
                </a:solidFill>
                <a:cs typeface="+mj-cs"/>
              </a:rPr>
              <a:t>Hormonal Axes</a:t>
            </a:r>
          </a:p>
        </p:txBody>
      </p:sp>
      <p:sp>
        <p:nvSpPr>
          <p:cNvPr id="182275" name="Rectangle 1027">
            <a:extLst>
              <a:ext uri="{FF2B5EF4-FFF2-40B4-BE49-F238E27FC236}">
                <a16:creationId xmlns:a16="http://schemas.microsoft.com/office/drawing/2014/main" id="{12FEEF4B-85E5-3843-9CC0-9B643C5019C6}"/>
              </a:ext>
            </a:extLst>
          </p:cNvPr>
          <p:cNvSpPr>
            <a:spLocks noGrp="1" noChangeArrowheads="1"/>
          </p:cNvSpPr>
          <p:nvPr>
            <p:ph type="body" idx="1"/>
          </p:nvPr>
        </p:nvSpPr>
        <p:spPr/>
        <p:txBody>
          <a:bodyPr/>
          <a:lstStyle/>
          <a:p>
            <a:pPr>
              <a:defRPr/>
            </a:pPr>
            <a:r>
              <a:rPr lang="en-US" sz="2133" u="sng">
                <a:cs typeface="+mn-cs"/>
              </a:rPr>
              <a:t>Adrenal (corticotropes)</a:t>
            </a:r>
            <a:r>
              <a:rPr lang="en-US" sz="2133">
                <a:cs typeface="+mn-cs"/>
              </a:rPr>
              <a:t>=CRH-ACTH-Cortisol</a:t>
            </a:r>
          </a:p>
          <a:p>
            <a:pPr>
              <a:defRPr/>
            </a:pPr>
            <a:r>
              <a:rPr lang="en-US" sz="2133" u="sng">
                <a:cs typeface="+mn-cs"/>
              </a:rPr>
              <a:t>Thyroid (</a:t>
            </a:r>
            <a:r>
              <a:rPr lang="en-US" sz="2133" u="sng" err="1">
                <a:cs typeface="+mn-cs"/>
              </a:rPr>
              <a:t>thyrotropes</a:t>
            </a:r>
            <a:r>
              <a:rPr lang="en-US" sz="2133" u="sng">
                <a:cs typeface="+mn-cs"/>
              </a:rPr>
              <a:t>)</a:t>
            </a:r>
            <a:r>
              <a:rPr lang="en-US" sz="2133">
                <a:cs typeface="+mn-cs"/>
              </a:rPr>
              <a:t>= TRH-TSH-T4/T3</a:t>
            </a:r>
          </a:p>
          <a:p>
            <a:pPr>
              <a:defRPr/>
            </a:pPr>
            <a:r>
              <a:rPr lang="en-US" sz="2133" u="sng">
                <a:cs typeface="+mn-cs"/>
              </a:rPr>
              <a:t>Gonads (</a:t>
            </a:r>
            <a:r>
              <a:rPr lang="en-US" sz="2133" u="sng" err="1">
                <a:cs typeface="+mn-cs"/>
              </a:rPr>
              <a:t>gonadotropes</a:t>
            </a:r>
            <a:r>
              <a:rPr lang="en-US" sz="2133" u="sng">
                <a:cs typeface="+mn-cs"/>
              </a:rPr>
              <a:t>)</a:t>
            </a:r>
            <a:r>
              <a:rPr lang="en-US" sz="2133">
                <a:cs typeface="+mn-cs"/>
              </a:rPr>
              <a:t>=</a:t>
            </a:r>
            <a:r>
              <a:rPr lang="en-US" sz="1778">
                <a:cs typeface="+mn-cs"/>
              </a:rPr>
              <a:t> </a:t>
            </a:r>
            <a:r>
              <a:rPr lang="en-US" sz="2133" err="1">
                <a:cs typeface="+mn-cs"/>
              </a:rPr>
              <a:t>GnRH</a:t>
            </a:r>
            <a:r>
              <a:rPr lang="en-US" sz="2133">
                <a:cs typeface="+mn-cs"/>
              </a:rPr>
              <a:t>-LH/FSH</a:t>
            </a:r>
            <a:r>
              <a:rPr lang="en-US" sz="1778">
                <a:cs typeface="+mn-cs"/>
              </a:rPr>
              <a:t>-</a:t>
            </a:r>
            <a:r>
              <a:rPr lang="en-US" sz="2133">
                <a:cs typeface="+mn-cs"/>
              </a:rPr>
              <a:t>Testosterone/estrogen</a:t>
            </a:r>
          </a:p>
          <a:p>
            <a:pPr>
              <a:defRPr/>
            </a:pPr>
            <a:r>
              <a:rPr lang="en-US" sz="2133" u="sng">
                <a:solidFill>
                  <a:srgbClr val="FF0000"/>
                </a:solidFill>
                <a:cs typeface="+mn-cs"/>
              </a:rPr>
              <a:t>GH (</a:t>
            </a:r>
            <a:r>
              <a:rPr lang="en-US" sz="2133" u="sng" err="1">
                <a:solidFill>
                  <a:srgbClr val="FF0000"/>
                </a:solidFill>
                <a:cs typeface="+mn-cs"/>
              </a:rPr>
              <a:t>sommatotropes</a:t>
            </a:r>
            <a:r>
              <a:rPr lang="en-US" sz="2133" u="sng">
                <a:solidFill>
                  <a:srgbClr val="FF0000"/>
                </a:solidFill>
                <a:cs typeface="+mn-cs"/>
              </a:rPr>
              <a:t>) </a:t>
            </a:r>
            <a:r>
              <a:rPr lang="en-US" sz="2133">
                <a:solidFill>
                  <a:srgbClr val="FF0000"/>
                </a:solidFill>
                <a:cs typeface="+mn-cs"/>
              </a:rPr>
              <a:t>=GHRH-GH-IGF-1</a:t>
            </a:r>
          </a:p>
          <a:p>
            <a:pPr>
              <a:defRPr/>
            </a:pPr>
            <a:r>
              <a:rPr lang="en-US" sz="2133">
                <a:cs typeface="+mn-cs"/>
              </a:rPr>
              <a:t>Posterior pituitary-AVP and oxytocin</a:t>
            </a:r>
          </a:p>
        </p:txBody>
      </p:sp>
    </p:spTree>
    <p:extLst>
      <p:ext uri="{BB962C8B-B14F-4D97-AF65-F5344CB8AC3E}">
        <p14:creationId xmlns:p14="http://schemas.microsoft.com/office/powerpoint/2010/main" val="20103977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a:solidFill>
                  <a:srgbClr val="FF0000"/>
                </a:solidFill>
                <a:cs typeface="+mj-cs"/>
              </a:rPr>
              <a:t>Adverse Events</a:t>
            </a:r>
            <a:endParaRPr lang="en-US">
              <a:solidFill>
                <a:srgbClr val="FF0000"/>
              </a:solidFill>
              <a:cs typeface="+mj-cs"/>
            </a:endParaRPr>
          </a:p>
        </p:txBody>
      </p:sp>
      <p:pic>
        <p:nvPicPr>
          <p:cNvPr id="2" name="Picture 1">
            <a:extLst>
              <a:ext uri="{FF2B5EF4-FFF2-40B4-BE49-F238E27FC236}">
                <a16:creationId xmlns:a16="http://schemas.microsoft.com/office/drawing/2014/main" id="{74A5EA7B-6590-5D46-882A-E6AE51A85DA6}"/>
              </a:ext>
            </a:extLst>
          </p:cNvPr>
          <p:cNvPicPr>
            <a:picLocks noChangeAspect="1"/>
          </p:cNvPicPr>
          <p:nvPr/>
        </p:nvPicPr>
        <p:blipFill>
          <a:blip r:embed="rId3"/>
          <a:stretch>
            <a:fillRect/>
          </a:stretch>
        </p:blipFill>
        <p:spPr>
          <a:xfrm>
            <a:off x="1543049" y="1447799"/>
            <a:ext cx="6917073" cy="4524375"/>
          </a:xfrm>
          <a:prstGeom prst="rect">
            <a:avLst/>
          </a:prstGeom>
        </p:spPr>
      </p:pic>
    </p:spTree>
    <p:extLst>
      <p:ext uri="{BB962C8B-B14F-4D97-AF65-F5344CB8AC3E}">
        <p14:creationId xmlns:p14="http://schemas.microsoft.com/office/powerpoint/2010/main" val="3285954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a:solidFill>
                  <a:srgbClr val="FF0000"/>
                </a:solidFill>
                <a:cs typeface="+mj-cs"/>
              </a:rPr>
              <a:t>Preparation before </a:t>
            </a:r>
            <a:r>
              <a:rPr lang="en-US" sz="3200" err="1">
                <a:solidFill>
                  <a:srgbClr val="FF0000"/>
                </a:solidFill>
                <a:cs typeface="+mj-cs"/>
              </a:rPr>
              <a:t>Macrilen</a:t>
            </a:r>
            <a:endParaRPr lang="en-US">
              <a:solidFill>
                <a:srgbClr val="FF0000"/>
              </a:solidFill>
              <a:cs typeface="+mj-cs"/>
            </a:endParaRPr>
          </a:p>
        </p:txBody>
      </p:sp>
      <p:pic>
        <p:nvPicPr>
          <p:cNvPr id="3" name="Picture 2">
            <a:extLst>
              <a:ext uri="{FF2B5EF4-FFF2-40B4-BE49-F238E27FC236}">
                <a16:creationId xmlns:a16="http://schemas.microsoft.com/office/drawing/2014/main" id="{C86D537D-FE10-AD4D-95D3-155BF11AD6D0}"/>
              </a:ext>
            </a:extLst>
          </p:cNvPr>
          <p:cNvPicPr>
            <a:picLocks noChangeAspect="1"/>
          </p:cNvPicPr>
          <p:nvPr/>
        </p:nvPicPr>
        <p:blipFill rotWithShape="1">
          <a:blip r:embed="rId3"/>
          <a:srcRect l="3302" t="20355" r="5532" b="-760"/>
          <a:stretch/>
        </p:blipFill>
        <p:spPr>
          <a:xfrm>
            <a:off x="942975" y="1577622"/>
            <a:ext cx="7669358" cy="4197449"/>
          </a:xfrm>
          <a:prstGeom prst="rect">
            <a:avLst/>
          </a:prstGeom>
        </p:spPr>
      </p:pic>
    </p:spTree>
    <p:extLst>
      <p:ext uri="{BB962C8B-B14F-4D97-AF65-F5344CB8AC3E}">
        <p14:creationId xmlns:p14="http://schemas.microsoft.com/office/powerpoint/2010/main" val="1049187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a:solidFill>
                  <a:srgbClr val="FF0000"/>
                </a:solidFill>
                <a:cs typeface="+mj-cs"/>
              </a:rPr>
              <a:t>Administration of </a:t>
            </a:r>
            <a:r>
              <a:rPr lang="en-US" sz="3200" err="1">
                <a:solidFill>
                  <a:srgbClr val="FF0000"/>
                </a:solidFill>
                <a:cs typeface="+mj-cs"/>
              </a:rPr>
              <a:t>Macrilen</a:t>
            </a:r>
            <a:endParaRPr lang="en-US">
              <a:solidFill>
                <a:srgbClr val="FF0000"/>
              </a:solidFill>
              <a:cs typeface="+mj-cs"/>
            </a:endParaRPr>
          </a:p>
        </p:txBody>
      </p:sp>
      <p:pic>
        <p:nvPicPr>
          <p:cNvPr id="2" name="Picture 1">
            <a:extLst>
              <a:ext uri="{FF2B5EF4-FFF2-40B4-BE49-F238E27FC236}">
                <a16:creationId xmlns:a16="http://schemas.microsoft.com/office/drawing/2014/main" id="{C503F1C3-F343-C548-BB76-4C9FE7EF16F0}"/>
              </a:ext>
            </a:extLst>
          </p:cNvPr>
          <p:cNvPicPr>
            <a:picLocks noChangeAspect="1"/>
          </p:cNvPicPr>
          <p:nvPr/>
        </p:nvPicPr>
        <p:blipFill rotWithShape="1">
          <a:blip r:embed="rId3"/>
          <a:srcRect b="12500"/>
          <a:stretch/>
        </p:blipFill>
        <p:spPr>
          <a:xfrm>
            <a:off x="544495" y="1447799"/>
            <a:ext cx="7827980" cy="4480165"/>
          </a:xfrm>
          <a:prstGeom prst="rect">
            <a:avLst/>
          </a:prstGeom>
        </p:spPr>
      </p:pic>
    </p:spTree>
    <p:extLst>
      <p:ext uri="{BB962C8B-B14F-4D97-AF65-F5344CB8AC3E}">
        <p14:creationId xmlns:p14="http://schemas.microsoft.com/office/powerpoint/2010/main" val="4077500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a:solidFill>
                  <a:srgbClr val="FF0000"/>
                </a:solidFill>
                <a:cs typeface="+mj-cs"/>
              </a:rPr>
              <a:t>CYP3A4 Inducers/inhibitors</a:t>
            </a:r>
            <a:endParaRPr lang="en-US">
              <a:solidFill>
                <a:srgbClr val="FF0000"/>
              </a:solidFill>
              <a:cs typeface="+mj-cs"/>
            </a:endParaRPr>
          </a:p>
        </p:txBody>
      </p:sp>
      <p:pic>
        <p:nvPicPr>
          <p:cNvPr id="4" name="Picture 3">
            <a:extLst>
              <a:ext uri="{FF2B5EF4-FFF2-40B4-BE49-F238E27FC236}">
                <a16:creationId xmlns:a16="http://schemas.microsoft.com/office/drawing/2014/main" id="{E70E37EF-B898-E445-A9DD-F9F0209959ED}"/>
              </a:ext>
            </a:extLst>
          </p:cNvPr>
          <p:cNvPicPr>
            <a:picLocks noChangeAspect="1"/>
          </p:cNvPicPr>
          <p:nvPr/>
        </p:nvPicPr>
        <p:blipFill>
          <a:blip r:embed="rId3"/>
          <a:stretch>
            <a:fillRect/>
          </a:stretch>
        </p:blipFill>
        <p:spPr>
          <a:xfrm>
            <a:off x="2470150" y="1936750"/>
            <a:ext cx="4203700" cy="2984500"/>
          </a:xfrm>
          <a:prstGeom prst="rect">
            <a:avLst/>
          </a:prstGeom>
        </p:spPr>
      </p:pic>
      <p:sp>
        <p:nvSpPr>
          <p:cNvPr id="5" name="TextBox 4">
            <a:extLst>
              <a:ext uri="{FF2B5EF4-FFF2-40B4-BE49-F238E27FC236}">
                <a16:creationId xmlns:a16="http://schemas.microsoft.com/office/drawing/2014/main" id="{A74FED23-C3D8-5545-AF49-F0DD4189C228}"/>
              </a:ext>
            </a:extLst>
          </p:cNvPr>
          <p:cNvSpPr txBox="1"/>
          <p:nvPr/>
        </p:nvSpPr>
        <p:spPr>
          <a:xfrm>
            <a:off x="0" y="5280379"/>
            <a:ext cx="9144000" cy="1477328"/>
          </a:xfrm>
          <a:prstGeom prst="rect">
            <a:avLst/>
          </a:prstGeom>
          <a:noFill/>
        </p:spPr>
        <p:txBody>
          <a:bodyPr wrap="square" rtlCol="0">
            <a:spAutoFit/>
          </a:bodyPr>
          <a:lstStyle/>
          <a:p>
            <a:pPr marL="285750" indent="-285750">
              <a:buFont typeface="Arial" panose="020B0604020202020204" pitchFamily="34" charset="0"/>
              <a:buChar char="•"/>
            </a:pPr>
            <a:r>
              <a:rPr lang="en-US"/>
              <a:t>Strong CYP3A4 inducers may reduce </a:t>
            </a:r>
            <a:r>
              <a:rPr lang="en-US" err="1"/>
              <a:t>macrilen</a:t>
            </a:r>
            <a:r>
              <a:rPr lang="en-US"/>
              <a:t> levels and lead to a false positive test</a:t>
            </a:r>
          </a:p>
          <a:p>
            <a:pPr marL="285750" indent="-285750">
              <a:buFont typeface="Arial" panose="020B0604020202020204" pitchFamily="34" charset="0"/>
              <a:buChar char="•"/>
            </a:pPr>
            <a:r>
              <a:rPr lang="en-US"/>
              <a:t>Strong CYP3A4 inhibitors may increase </a:t>
            </a:r>
            <a:r>
              <a:rPr lang="en-US" err="1"/>
              <a:t>macrilen</a:t>
            </a:r>
            <a:r>
              <a:rPr lang="en-US"/>
              <a:t> levels and lead to a false negative test </a:t>
            </a:r>
          </a:p>
          <a:p>
            <a:pPr marL="285750" indent="-285750">
              <a:buFont typeface="Arial" panose="020B0604020202020204" pitchFamily="34" charset="0"/>
              <a:buChar char="•"/>
            </a:pPr>
            <a:r>
              <a:rPr lang="en-US"/>
              <a:t>I do not think patients need to stop glucocorticoids before testing</a:t>
            </a:r>
          </a:p>
          <a:p>
            <a:pPr marL="285750" indent="-285750">
              <a:buFont typeface="Arial" panose="020B0604020202020204" pitchFamily="34" charset="0"/>
              <a:buChar char="•"/>
            </a:pPr>
            <a:r>
              <a:rPr lang="en-US"/>
              <a:t>May want to stop ketoconazole one week before testing</a:t>
            </a:r>
          </a:p>
        </p:txBody>
      </p:sp>
    </p:spTree>
    <p:extLst>
      <p:ext uri="{BB962C8B-B14F-4D97-AF65-F5344CB8AC3E}">
        <p14:creationId xmlns:p14="http://schemas.microsoft.com/office/powerpoint/2010/main" val="2120840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200">
                <a:solidFill>
                  <a:srgbClr val="FF0000"/>
                </a:solidFill>
                <a:cs typeface="+mj-cs"/>
              </a:rPr>
              <a:t>Cutoffs</a:t>
            </a:r>
            <a:endParaRPr lang="en-US">
              <a:solidFill>
                <a:srgbClr val="FF0000"/>
              </a:solidFill>
              <a:cs typeface="+mj-cs"/>
            </a:endParaRPr>
          </a:p>
        </p:txBody>
      </p:sp>
      <p:pic>
        <p:nvPicPr>
          <p:cNvPr id="2" name="Picture 1">
            <a:extLst>
              <a:ext uri="{FF2B5EF4-FFF2-40B4-BE49-F238E27FC236}">
                <a16:creationId xmlns:a16="http://schemas.microsoft.com/office/drawing/2014/main" id="{36FD8F6E-154F-BE41-9A37-2C297F6DF982}"/>
              </a:ext>
            </a:extLst>
          </p:cNvPr>
          <p:cNvPicPr>
            <a:picLocks noChangeAspect="1"/>
          </p:cNvPicPr>
          <p:nvPr/>
        </p:nvPicPr>
        <p:blipFill rotWithShape="1">
          <a:blip r:embed="rId3"/>
          <a:srcRect l="8571" r="464" b="30529"/>
          <a:stretch/>
        </p:blipFill>
        <p:spPr>
          <a:xfrm>
            <a:off x="285750" y="1577622"/>
            <a:ext cx="8225311" cy="4108803"/>
          </a:xfrm>
          <a:prstGeom prst="rect">
            <a:avLst/>
          </a:prstGeom>
        </p:spPr>
      </p:pic>
      <p:cxnSp>
        <p:nvCxnSpPr>
          <p:cNvPr id="5" name="Straight Arrow Connector 4">
            <a:extLst>
              <a:ext uri="{FF2B5EF4-FFF2-40B4-BE49-F238E27FC236}">
                <a16:creationId xmlns:a16="http://schemas.microsoft.com/office/drawing/2014/main" id="{40527A53-B76A-A847-B084-691132D5F5F2}"/>
              </a:ext>
            </a:extLst>
          </p:cNvPr>
          <p:cNvCxnSpPr/>
          <p:nvPr/>
        </p:nvCxnSpPr>
        <p:spPr>
          <a:xfrm>
            <a:off x="5429250" y="1577622"/>
            <a:ext cx="0" cy="994128"/>
          </a:xfrm>
          <a:prstGeom prst="straightConnector1">
            <a:avLst/>
          </a:prstGeom>
          <a:ln>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26873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600" dirty="0">
                <a:solidFill>
                  <a:srgbClr val="FF0000"/>
                </a:solidFill>
                <a:cs typeface="+mj-cs"/>
              </a:rPr>
              <a:t>Cutoffs- </a:t>
            </a:r>
            <a:r>
              <a:rPr lang="en-US" sz="3600" dirty="0" err="1">
                <a:solidFill>
                  <a:srgbClr val="FF0000"/>
                </a:solidFill>
              </a:rPr>
              <a:t>Macrilen</a:t>
            </a:r>
            <a:endParaRPr lang="en-US" sz="3600" dirty="0">
              <a:solidFill>
                <a:srgbClr val="FF0000"/>
              </a:solidFill>
              <a:cs typeface="+mj-cs"/>
            </a:endParaRPr>
          </a:p>
        </p:txBody>
      </p:sp>
      <p:sp>
        <p:nvSpPr>
          <p:cNvPr id="3" name="TextBox 2">
            <a:extLst>
              <a:ext uri="{FF2B5EF4-FFF2-40B4-BE49-F238E27FC236}">
                <a16:creationId xmlns:a16="http://schemas.microsoft.com/office/drawing/2014/main" id="{73E8B28A-4302-4848-829A-FB672763456C}"/>
              </a:ext>
            </a:extLst>
          </p:cNvPr>
          <p:cNvSpPr txBox="1"/>
          <p:nvPr/>
        </p:nvSpPr>
        <p:spPr>
          <a:xfrm>
            <a:off x="893118" y="1309464"/>
            <a:ext cx="6707364"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a:t>The FDA has has set a cutoff for the </a:t>
            </a:r>
            <a:r>
              <a:rPr lang="en-US" sz="2800" dirty="0" err="1"/>
              <a:t>Macrilen</a:t>
            </a:r>
            <a:r>
              <a:rPr lang="en-US" sz="2800" dirty="0"/>
              <a:t> test of the peak GH level &lt;2.8 ng/mL, although the paper in Journal of Clinical Endocrinology and Metabolism found that a GH level of 5.1 ng/mL gave the highest separation between normal and growth hormone deficient subjects. </a:t>
            </a:r>
          </a:p>
          <a:p>
            <a:pPr marL="457200" indent="-457200">
              <a:buFont typeface="Arial" panose="020B0604020202020204" pitchFamily="34" charset="0"/>
              <a:buChar char="•"/>
            </a:pPr>
            <a:r>
              <a:rPr lang="en-US" sz="2800" dirty="0"/>
              <a:t>Dr. Friedman may start a trial of growth hormone on patients whose peak response between 2.8 and 5.1 ng/</a:t>
            </a:r>
            <a:r>
              <a:rPr lang="en-US" sz="2800" dirty="0" err="1"/>
              <a:t>mL.</a:t>
            </a:r>
            <a:r>
              <a:rPr lang="en-US" sz="2800" dirty="0"/>
              <a:t> </a:t>
            </a:r>
          </a:p>
        </p:txBody>
      </p:sp>
    </p:spTree>
    <p:extLst>
      <p:ext uri="{BB962C8B-B14F-4D97-AF65-F5344CB8AC3E}">
        <p14:creationId xmlns:p14="http://schemas.microsoft.com/office/powerpoint/2010/main" val="35631165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3600" dirty="0">
                <a:solidFill>
                  <a:srgbClr val="FF0000"/>
                </a:solidFill>
                <a:cs typeface="+mj-cs"/>
              </a:rPr>
              <a:t>Cutoffs- </a:t>
            </a:r>
            <a:r>
              <a:rPr lang="en-US" sz="3600" dirty="0">
                <a:solidFill>
                  <a:srgbClr val="FF0000"/>
                </a:solidFill>
              </a:rPr>
              <a:t>Glucagon</a:t>
            </a:r>
            <a:endParaRPr lang="en-US" sz="3600" dirty="0">
              <a:solidFill>
                <a:srgbClr val="FF0000"/>
              </a:solidFill>
              <a:cs typeface="+mj-cs"/>
            </a:endParaRPr>
          </a:p>
        </p:txBody>
      </p:sp>
      <p:sp>
        <p:nvSpPr>
          <p:cNvPr id="3" name="TextBox 2">
            <a:extLst>
              <a:ext uri="{FF2B5EF4-FFF2-40B4-BE49-F238E27FC236}">
                <a16:creationId xmlns:a16="http://schemas.microsoft.com/office/drawing/2014/main" id="{73E8B28A-4302-4848-829A-FB672763456C}"/>
              </a:ext>
            </a:extLst>
          </p:cNvPr>
          <p:cNvSpPr txBox="1"/>
          <p:nvPr/>
        </p:nvSpPr>
        <p:spPr>
          <a:xfrm>
            <a:off x="893118" y="1309464"/>
            <a:ext cx="6707364"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a:t>Endocrine Society recommends a cut-off of 3.0</a:t>
            </a:r>
          </a:p>
          <a:p>
            <a:pPr marL="457200" indent="-457200">
              <a:buFont typeface="Arial" panose="020B0604020202020204" pitchFamily="34" charset="0"/>
              <a:buChar char="•"/>
            </a:pPr>
            <a:r>
              <a:rPr lang="en-US" sz="2800" dirty="0"/>
              <a:t>Dr. Friedman may start a trial of growth hormone on patients whose peak response between 3.0 and 5.0 ng/</a:t>
            </a:r>
            <a:r>
              <a:rPr lang="en-US" sz="2800" dirty="0" err="1"/>
              <a:t>mL.</a:t>
            </a:r>
            <a:r>
              <a:rPr lang="en-US" sz="2800" dirty="0"/>
              <a:t> </a:t>
            </a:r>
          </a:p>
          <a:p>
            <a:pPr marL="457200" indent="-457200">
              <a:buFont typeface="Arial" panose="020B0604020202020204" pitchFamily="34" charset="0"/>
              <a:buChar char="•"/>
            </a:pPr>
            <a:r>
              <a:rPr lang="en-US" sz="2800" dirty="0"/>
              <a:t>Dr. Friedman does not agree with the recommendation of some authors that the cut-off for obese patients should be 1.0 ng/mL</a:t>
            </a:r>
          </a:p>
        </p:txBody>
      </p:sp>
    </p:spTree>
    <p:extLst>
      <p:ext uri="{BB962C8B-B14F-4D97-AF65-F5344CB8AC3E}">
        <p14:creationId xmlns:p14="http://schemas.microsoft.com/office/powerpoint/2010/main" val="1573773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7C087-B0C5-4B46-BB08-3EDDD19ECCAD}"/>
              </a:ext>
            </a:extLst>
          </p:cNvPr>
          <p:cNvSpPr>
            <a:spLocks noGrp="1"/>
          </p:cNvSpPr>
          <p:nvPr>
            <p:ph type="title"/>
          </p:nvPr>
        </p:nvSpPr>
        <p:spPr/>
        <p:txBody>
          <a:bodyPr/>
          <a:lstStyle/>
          <a:p>
            <a:r>
              <a:rPr lang="en-US" sz="3600">
                <a:solidFill>
                  <a:srgbClr val="FF0000"/>
                </a:solidFill>
              </a:rPr>
              <a:t>Glucagon vs </a:t>
            </a:r>
            <a:r>
              <a:rPr lang="en-US" sz="3600" err="1">
                <a:solidFill>
                  <a:srgbClr val="FF0000"/>
                </a:solidFill>
              </a:rPr>
              <a:t>Macrilen</a:t>
            </a:r>
            <a:r>
              <a:rPr lang="en-US" sz="3600">
                <a:solidFill>
                  <a:srgbClr val="FF0000"/>
                </a:solidFill>
              </a:rPr>
              <a:t> Stimulation Tests</a:t>
            </a:r>
          </a:p>
        </p:txBody>
      </p:sp>
      <p:sp>
        <p:nvSpPr>
          <p:cNvPr id="3" name="Text Placeholder 2">
            <a:extLst>
              <a:ext uri="{FF2B5EF4-FFF2-40B4-BE49-F238E27FC236}">
                <a16:creationId xmlns:a16="http://schemas.microsoft.com/office/drawing/2014/main" id="{EAF22003-4FFF-714E-BB12-C0D2170613BB}"/>
              </a:ext>
            </a:extLst>
          </p:cNvPr>
          <p:cNvSpPr>
            <a:spLocks noGrp="1"/>
          </p:cNvSpPr>
          <p:nvPr>
            <p:ph type="body" idx="1"/>
          </p:nvPr>
        </p:nvSpPr>
        <p:spPr/>
        <p:txBody>
          <a:bodyPr/>
          <a:lstStyle/>
          <a:p>
            <a:r>
              <a:rPr lang="en-US"/>
              <a:t>Glucagon Stim Test</a:t>
            </a:r>
          </a:p>
        </p:txBody>
      </p:sp>
      <p:sp>
        <p:nvSpPr>
          <p:cNvPr id="4" name="Content Placeholder 3">
            <a:extLst>
              <a:ext uri="{FF2B5EF4-FFF2-40B4-BE49-F238E27FC236}">
                <a16:creationId xmlns:a16="http://schemas.microsoft.com/office/drawing/2014/main" id="{3B690A1F-2C1C-904B-A207-97FD4960DE07}"/>
              </a:ext>
            </a:extLst>
          </p:cNvPr>
          <p:cNvSpPr>
            <a:spLocks noGrp="1"/>
          </p:cNvSpPr>
          <p:nvPr>
            <p:ph sz="half" idx="2"/>
          </p:nvPr>
        </p:nvSpPr>
        <p:spPr/>
        <p:txBody>
          <a:bodyPr/>
          <a:lstStyle/>
          <a:p>
            <a:r>
              <a:rPr lang="en-US"/>
              <a:t>$695 </a:t>
            </a:r>
          </a:p>
          <a:p>
            <a:r>
              <a:rPr lang="en-US"/>
              <a:t>Does not need a pre-</a:t>
            </a:r>
            <a:r>
              <a:rPr lang="en-US" err="1"/>
              <a:t>auth</a:t>
            </a:r>
            <a:endParaRPr lang="en-US"/>
          </a:p>
          <a:p>
            <a:r>
              <a:rPr lang="en-US"/>
              <a:t>Requires an intramuscular injection</a:t>
            </a:r>
          </a:p>
          <a:p>
            <a:r>
              <a:rPr lang="en-US"/>
              <a:t>Most patients get nauseous </a:t>
            </a:r>
          </a:p>
          <a:p>
            <a:r>
              <a:rPr lang="en-US"/>
              <a:t>7 blood draws</a:t>
            </a:r>
          </a:p>
        </p:txBody>
      </p:sp>
      <p:sp>
        <p:nvSpPr>
          <p:cNvPr id="5" name="Text Placeholder 4">
            <a:extLst>
              <a:ext uri="{FF2B5EF4-FFF2-40B4-BE49-F238E27FC236}">
                <a16:creationId xmlns:a16="http://schemas.microsoft.com/office/drawing/2014/main" id="{6606E24E-D15C-314E-9529-DB4461F77455}"/>
              </a:ext>
            </a:extLst>
          </p:cNvPr>
          <p:cNvSpPr>
            <a:spLocks noGrp="1"/>
          </p:cNvSpPr>
          <p:nvPr>
            <p:ph type="body" sz="quarter" idx="3"/>
          </p:nvPr>
        </p:nvSpPr>
        <p:spPr/>
        <p:txBody>
          <a:bodyPr/>
          <a:lstStyle/>
          <a:p>
            <a:r>
              <a:rPr lang="en-US" err="1"/>
              <a:t>Macrilen</a:t>
            </a:r>
            <a:r>
              <a:rPr lang="en-US"/>
              <a:t> Stim Test</a:t>
            </a:r>
          </a:p>
        </p:txBody>
      </p:sp>
      <p:sp>
        <p:nvSpPr>
          <p:cNvPr id="6" name="Content Placeholder 5">
            <a:extLst>
              <a:ext uri="{FF2B5EF4-FFF2-40B4-BE49-F238E27FC236}">
                <a16:creationId xmlns:a16="http://schemas.microsoft.com/office/drawing/2014/main" id="{78EC9906-0F59-DC40-83D5-E8DC4D0C311C}"/>
              </a:ext>
            </a:extLst>
          </p:cNvPr>
          <p:cNvSpPr>
            <a:spLocks noGrp="1"/>
          </p:cNvSpPr>
          <p:nvPr>
            <p:ph sz="quarter" idx="4"/>
          </p:nvPr>
        </p:nvSpPr>
        <p:spPr/>
        <p:txBody>
          <a:bodyPr/>
          <a:lstStyle/>
          <a:p>
            <a:r>
              <a:rPr lang="en-US"/>
              <a:t>$350</a:t>
            </a:r>
          </a:p>
          <a:p>
            <a:r>
              <a:rPr lang="en-US"/>
              <a:t>Requires pre-authorization that may take up to a month</a:t>
            </a:r>
          </a:p>
          <a:p>
            <a:r>
              <a:rPr lang="en-US"/>
              <a:t>Not all insurances cover it ($5000 cash cost)</a:t>
            </a:r>
          </a:p>
          <a:p>
            <a:r>
              <a:rPr lang="en-US"/>
              <a:t>Oral solution</a:t>
            </a:r>
          </a:p>
          <a:p>
            <a:r>
              <a:rPr lang="en-US"/>
              <a:t>4 blood draws</a:t>
            </a:r>
          </a:p>
        </p:txBody>
      </p:sp>
    </p:spTree>
    <p:extLst>
      <p:ext uri="{BB962C8B-B14F-4D97-AF65-F5344CB8AC3E}">
        <p14:creationId xmlns:p14="http://schemas.microsoft.com/office/powerpoint/2010/main" val="1230509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B7553DEB-D3B8-9843-859D-13EC018AA21F}"/>
              </a:ext>
            </a:extLst>
          </p:cNvPr>
          <p:cNvSpPr>
            <a:spLocks noGrp="1" noChangeArrowheads="1"/>
          </p:cNvSpPr>
          <p:nvPr>
            <p:ph type="title"/>
          </p:nvPr>
        </p:nvSpPr>
        <p:spPr>
          <a:xfrm>
            <a:off x="1207911" y="561622"/>
            <a:ext cx="6908800" cy="1016000"/>
          </a:xfrm>
        </p:spPr>
        <p:txBody>
          <a:bodyPr/>
          <a:lstStyle/>
          <a:p>
            <a:pPr>
              <a:defRPr/>
            </a:pPr>
            <a:r>
              <a:rPr lang="en-US" sz="4000">
                <a:solidFill>
                  <a:srgbClr val="FF0000"/>
                </a:solidFill>
              </a:rPr>
              <a:t>Glucagon and </a:t>
            </a:r>
            <a:r>
              <a:rPr lang="en-US" sz="4000" err="1">
                <a:solidFill>
                  <a:srgbClr val="FF0000"/>
                </a:solidFill>
              </a:rPr>
              <a:t>Macrilen</a:t>
            </a:r>
            <a:r>
              <a:rPr lang="en-US" sz="4000">
                <a:solidFill>
                  <a:srgbClr val="FF0000"/>
                </a:solidFill>
              </a:rPr>
              <a:t> Stimulation Tests</a:t>
            </a:r>
            <a:endParaRPr lang="en-US" sz="4000">
              <a:solidFill>
                <a:srgbClr val="FF0000"/>
              </a:solidFill>
              <a:cs typeface="+mj-cs"/>
            </a:endParaRPr>
          </a:p>
        </p:txBody>
      </p:sp>
      <p:sp>
        <p:nvSpPr>
          <p:cNvPr id="3" name="TextBox 2">
            <a:extLst>
              <a:ext uri="{FF2B5EF4-FFF2-40B4-BE49-F238E27FC236}">
                <a16:creationId xmlns:a16="http://schemas.microsoft.com/office/drawing/2014/main" id="{73E8B28A-4302-4848-829A-FB672763456C}"/>
              </a:ext>
            </a:extLst>
          </p:cNvPr>
          <p:cNvSpPr txBox="1"/>
          <p:nvPr/>
        </p:nvSpPr>
        <p:spPr>
          <a:xfrm>
            <a:off x="1207910" y="1943099"/>
            <a:ext cx="7936089" cy="4832092"/>
          </a:xfrm>
          <a:prstGeom prst="rect">
            <a:avLst/>
          </a:prstGeom>
          <a:noFill/>
        </p:spPr>
        <p:txBody>
          <a:bodyPr wrap="square" rtlCol="0">
            <a:spAutoFit/>
          </a:bodyPr>
          <a:lstStyle/>
          <a:p>
            <a:pPr marL="571500" indent="-571500">
              <a:buFont typeface="Arial" panose="020B0604020202020204" pitchFamily="34" charset="0"/>
              <a:buChar char="•"/>
            </a:pPr>
            <a:r>
              <a:rPr lang="en-US" sz="2800" dirty="0"/>
              <a:t>Dr. Friedman offers both tests Tuesday night</a:t>
            </a:r>
          </a:p>
          <a:p>
            <a:pPr marL="571500" indent="-571500">
              <a:buFont typeface="Arial" panose="020B0604020202020204" pitchFamily="34" charset="0"/>
              <a:buChar char="•"/>
            </a:pPr>
            <a:r>
              <a:rPr lang="en-US" sz="2800" dirty="0"/>
              <a:t>If new patient, send us your IGF-1 and brief history related to your pituitary.</a:t>
            </a:r>
          </a:p>
          <a:p>
            <a:pPr marL="571500" indent="-571500">
              <a:buFont typeface="Arial" panose="020B0604020202020204" pitchFamily="34" charset="0"/>
              <a:buChar char="•"/>
            </a:pPr>
            <a:r>
              <a:rPr lang="en-US" sz="2800" dirty="0"/>
              <a:t>IGF-1 needs to be in the lower 50% of range (Z-score negative number)</a:t>
            </a:r>
          </a:p>
          <a:p>
            <a:pPr marL="571500" indent="-571500">
              <a:buFont typeface="Arial" panose="020B0604020202020204" pitchFamily="34" charset="0"/>
              <a:buChar char="•"/>
            </a:pPr>
            <a:r>
              <a:rPr lang="en-US" sz="2800" dirty="0"/>
              <a:t>If coming from out of town, let us know well in advance the pre-</a:t>
            </a:r>
            <a:r>
              <a:rPr lang="en-US" sz="2800" dirty="0" err="1"/>
              <a:t>auth</a:t>
            </a:r>
            <a:r>
              <a:rPr lang="en-US" sz="2800" dirty="0"/>
              <a:t> for </a:t>
            </a:r>
            <a:r>
              <a:rPr lang="en-US" sz="2800" dirty="0" err="1"/>
              <a:t>Macrilen</a:t>
            </a:r>
            <a:endParaRPr lang="en-US" sz="2800" dirty="0"/>
          </a:p>
          <a:p>
            <a:pPr marL="571500" indent="-571500">
              <a:buFont typeface="Arial" panose="020B0604020202020204" pitchFamily="34" charset="0"/>
              <a:buChar char="•"/>
            </a:pPr>
            <a:r>
              <a:rPr lang="en-US" sz="2800" dirty="0"/>
              <a:t>You can have your appointment and stim test on the same night.</a:t>
            </a:r>
          </a:p>
          <a:p>
            <a:pPr marL="571500" indent="-571500">
              <a:buFont typeface="Arial" panose="020B0604020202020204" pitchFamily="34" charset="0"/>
              <a:buChar char="•"/>
            </a:pPr>
            <a:r>
              <a:rPr lang="en-US" sz="2800" dirty="0"/>
              <a:t>You need to fast for 8 </a:t>
            </a:r>
            <a:r>
              <a:rPr lang="en-US" sz="2800" dirty="0" err="1"/>
              <a:t>hrs</a:t>
            </a:r>
            <a:r>
              <a:rPr lang="en-US" sz="2800" dirty="0"/>
              <a:t> for both tests.</a:t>
            </a:r>
          </a:p>
          <a:p>
            <a:pPr marL="571500" indent="-571500">
              <a:buFont typeface="Arial" panose="020B0604020202020204" pitchFamily="34" charset="0"/>
              <a:buChar char="•"/>
            </a:pPr>
            <a:r>
              <a:rPr lang="en-US" sz="2800" dirty="0"/>
              <a:t>Water and medicines are ok.</a:t>
            </a:r>
          </a:p>
        </p:txBody>
      </p:sp>
    </p:spTree>
    <p:extLst>
      <p:ext uri="{BB962C8B-B14F-4D97-AF65-F5344CB8AC3E}">
        <p14:creationId xmlns:p14="http://schemas.microsoft.com/office/powerpoint/2010/main" val="1161481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B983FE80-B3C6-6B4E-9274-04001600E9A0}"/>
              </a:ext>
            </a:extLst>
          </p:cNvPr>
          <p:cNvSpPr>
            <a:spLocks noGrp="1" noChangeArrowheads="1"/>
          </p:cNvSpPr>
          <p:nvPr>
            <p:ph type="title"/>
          </p:nvPr>
        </p:nvSpPr>
        <p:spPr>
          <a:xfrm>
            <a:off x="1455127" y="231531"/>
            <a:ext cx="5829300" cy="857250"/>
          </a:xfrm>
        </p:spPr>
        <p:txBody>
          <a:bodyPr/>
          <a:lstStyle/>
          <a:p>
            <a:pPr>
              <a:defRPr/>
            </a:pPr>
            <a:r>
              <a:rPr lang="en-US" altLang="en-US" sz="3200" dirty="0">
                <a:solidFill>
                  <a:srgbClr val="FF0000"/>
                </a:solidFill>
                <a:latin typeface="Goudy Old Style" charset="0"/>
              </a:rPr>
              <a:t>Related articles on </a:t>
            </a:r>
            <a:r>
              <a:rPr lang="en-US" altLang="en-US" sz="3200" dirty="0" err="1">
                <a:solidFill>
                  <a:srgbClr val="FF0000"/>
                </a:solidFill>
                <a:latin typeface="Goudy Old Style" charset="0"/>
              </a:rPr>
              <a:t>goodhormonehealth.com</a:t>
            </a:r>
            <a:endParaRPr lang="en-US" sz="3200" dirty="0"/>
          </a:p>
        </p:txBody>
      </p:sp>
      <p:sp>
        <p:nvSpPr>
          <p:cNvPr id="43010" name="Rectangle 3">
            <a:extLst>
              <a:ext uri="{FF2B5EF4-FFF2-40B4-BE49-F238E27FC236}">
                <a16:creationId xmlns:a16="http://schemas.microsoft.com/office/drawing/2014/main" id="{22BBD58E-91D1-E345-9F66-7E12612207F9}"/>
              </a:ext>
            </a:extLst>
          </p:cNvPr>
          <p:cNvSpPr>
            <a:spLocks noGrp="1" noChangeArrowheads="1"/>
          </p:cNvSpPr>
          <p:nvPr>
            <p:ph type="body" idx="1"/>
          </p:nvPr>
        </p:nvSpPr>
        <p:spPr>
          <a:xfrm>
            <a:off x="1200882" y="1252904"/>
            <a:ext cx="7239733" cy="3086100"/>
          </a:xfrm>
        </p:spPr>
        <p:txBody>
          <a:bodyPr vert="horz" wrap="square" lIns="68580" tIns="34290" rIns="68580" bIns="34290" numCol="1" rtlCol="0" anchor="t" anchorCtr="0" compatLnSpc="1">
            <a:prstTxWarp prst="textNoShape">
              <a:avLst/>
            </a:prstTxWarp>
            <a:noAutofit/>
          </a:bodyPr>
          <a:lstStyle/>
          <a:p>
            <a:r>
              <a:rPr lang="en-US" sz="2800" dirty="0"/>
              <a:t>Adult Growth Hormone Deficiency</a:t>
            </a:r>
          </a:p>
          <a:p>
            <a:r>
              <a:rPr lang="en-US" sz="2800" dirty="0"/>
              <a:t>Mild Growth Hormone Deficiency Versus Mild Cortisol Deficiency - Which One Should You Treat?</a:t>
            </a:r>
          </a:p>
          <a:p>
            <a:r>
              <a:rPr lang="en-US" sz="2800" dirty="0" err="1"/>
              <a:t>Macrilen</a:t>
            </a:r>
            <a:r>
              <a:rPr lang="en-US" sz="2800" dirty="0"/>
              <a:t> Stimulation Test vs Glucagon Stimulation Test for Adult Growth Hormone Deficiency</a:t>
            </a:r>
          </a:p>
          <a:p>
            <a:r>
              <a:rPr lang="en-US" sz="2800" dirty="0"/>
              <a:t>Growth Hormone Treatment in Pregnancy and Breastfeeding</a:t>
            </a:r>
          </a:p>
          <a:p>
            <a:r>
              <a:rPr lang="en-US" sz="2800" dirty="0"/>
              <a:t>Hormones and Brain Injury: Did Junior </a:t>
            </a:r>
            <a:r>
              <a:rPr lang="en-US" sz="2800" dirty="0" err="1"/>
              <a:t>Seau</a:t>
            </a:r>
            <a:r>
              <a:rPr lang="en-US" sz="2800" dirty="0"/>
              <a:t> Suffer From Pituitary Dysfunction?</a:t>
            </a:r>
          </a:p>
        </p:txBody>
      </p:sp>
    </p:spTree>
    <p:extLst>
      <p:ext uri="{BB962C8B-B14F-4D97-AF65-F5344CB8AC3E}">
        <p14:creationId xmlns:p14="http://schemas.microsoft.com/office/powerpoint/2010/main" val="2910136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A5B9DB83-F1EB-C441-B8F6-8E289E8F9905}"/>
              </a:ext>
            </a:extLst>
          </p:cNvPr>
          <p:cNvSpPr>
            <a:spLocks noGrp="1" noChangeArrowheads="1"/>
          </p:cNvSpPr>
          <p:nvPr>
            <p:ph type="title"/>
          </p:nvPr>
        </p:nvSpPr>
        <p:spPr/>
        <p:txBody>
          <a:bodyPr/>
          <a:lstStyle/>
          <a:p>
            <a:pPr>
              <a:defRPr/>
            </a:pPr>
            <a:r>
              <a:rPr lang="en-US">
                <a:solidFill>
                  <a:srgbClr val="FF0000"/>
                </a:solidFill>
                <a:cs typeface="+mj-cs"/>
              </a:rPr>
              <a:t>Causes of Hypopituitarism</a:t>
            </a:r>
          </a:p>
        </p:txBody>
      </p:sp>
      <p:sp>
        <p:nvSpPr>
          <p:cNvPr id="151555" name="Rectangle 3">
            <a:extLst>
              <a:ext uri="{FF2B5EF4-FFF2-40B4-BE49-F238E27FC236}">
                <a16:creationId xmlns:a16="http://schemas.microsoft.com/office/drawing/2014/main" id="{DF0C8557-3415-0D4E-B006-A793353DBB60}"/>
              </a:ext>
            </a:extLst>
          </p:cNvPr>
          <p:cNvSpPr>
            <a:spLocks noGrp="1" noChangeArrowheads="1"/>
          </p:cNvSpPr>
          <p:nvPr>
            <p:ph type="body" idx="1"/>
          </p:nvPr>
        </p:nvSpPr>
        <p:spPr/>
        <p:txBody>
          <a:bodyPr/>
          <a:lstStyle/>
          <a:p>
            <a:pPr>
              <a:defRPr/>
            </a:pPr>
            <a:r>
              <a:rPr lang="en-US" dirty="0">
                <a:cs typeface="+mn-cs"/>
              </a:rPr>
              <a:t>Anywhere along the hypothalamic-stalk-pituitary axis</a:t>
            </a:r>
          </a:p>
          <a:p>
            <a:pPr>
              <a:defRPr/>
            </a:pPr>
            <a:r>
              <a:rPr lang="en-US" dirty="0">
                <a:cs typeface="+mn-cs"/>
              </a:rPr>
              <a:t>Microadenomas! (Yuen, et al. Clinical Endocrinology 69:292-298, 2008.</a:t>
            </a:r>
          </a:p>
          <a:p>
            <a:pPr>
              <a:defRPr/>
            </a:pPr>
            <a:r>
              <a:rPr lang="en-US" dirty="0"/>
              <a:t>Traumatic Brain Injury/concussions/head </a:t>
            </a:r>
            <a:r>
              <a:rPr lang="en-US" dirty="0" err="1"/>
              <a:t>trauama</a:t>
            </a:r>
            <a:endParaRPr lang="en-US" dirty="0">
              <a:cs typeface="+mn-cs"/>
            </a:endParaRPr>
          </a:p>
          <a:p>
            <a:pPr>
              <a:buFontTx/>
              <a:buNone/>
              <a:defRPr/>
            </a:pPr>
            <a:r>
              <a:rPr lang="en-US" dirty="0">
                <a:cs typeface="+mn-cs"/>
              </a:rPr>
              <a:t> </a:t>
            </a:r>
          </a:p>
        </p:txBody>
      </p:sp>
    </p:spTree>
    <p:extLst>
      <p:ext uri="{BB962C8B-B14F-4D97-AF65-F5344CB8AC3E}">
        <p14:creationId xmlns:p14="http://schemas.microsoft.com/office/powerpoint/2010/main" val="1587725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B983FE80-B3C6-6B4E-9274-04001600E9A0}"/>
              </a:ext>
            </a:extLst>
          </p:cNvPr>
          <p:cNvSpPr>
            <a:spLocks noGrp="1" noChangeArrowheads="1"/>
          </p:cNvSpPr>
          <p:nvPr>
            <p:ph type="title"/>
          </p:nvPr>
        </p:nvSpPr>
        <p:spPr>
          <a:xfrm>
            <a:off x="1085850" y="1028700"/>
            <a:ext cx="5829300" cy="857250"/>
          </a:xfrm>
        </p:spPr>
        <p:txBody>
          <a:bodyPr/>
          <a:lstStyle/>
          <a:p>
            <a:pPr>
              <a:defRPr/>
            </a:pPr>
            <a:r>
              <a:rPr lang="en-US" altLang="en-US" sz="2700">
                <a:solidFill>
                  <a:srgbClr val="FF0000"/>
                </a:solidFill>
                <a:latin typeface="Goudy Old Style" charset="0"/>
              </a:rPr>
              <a:t>Questions? </a:t>
            </a:r>
            <a:endParaRPr lang="en-US" sz="2700"/>
          </a:p>
        </p:txBody>
      </p:sp>
      <p:sp>
        <p:nvSpPr>
          <p:cNvPr id="43010" name="Rectangle 3">
            <a:extLst>
              <a:ext uri="{FF2B5EF4-FFF2-40B4-BE49-F238E27FC236}">
                <a16:creationId xmlns:a16="http://schemas.microsoft.com/office/drawing/2014/main" id="{22BBD58E-91D1-E345-9F66-7E12612207F9}"/>
              </a:ext>
            </a:extLst>
          </p:cNvPr>
          <p:cNvSpPr>
            <a:spLocks noGrp="1" noChangeArrowheads="1"/>
          </p:cNvSpPr>
          <p:nvPr>
            <p:ph type="body" idx="1"/>
          </p:nvPr>
        </p:nvSpPr>
        <p:spPr>
          <a:xfrm>
            <a:off x="1247775" y="1771650"/>
            <a:ext cx="5829300" cy="3086100"/>
          </a:xfrm>
        </p:spPr>
        <p:txBody>
          <a:bodyPr vert="horz" wrap="square" lIns="68580" tIns="34290" rIns="68580" bIns="34290" numCol="1" rtlCol="0" anchor="t" anchorCtr="0" compatLnSpc="1">
            <a:prstTxWarp prst="textNoShape">
              <a:avLst/>
            </a:prstTxWarp>
            <a:noAutofit/>
          </a:bodyPr>
          <a:lstStyle/>
          <a:p>
            <a:pPr eaLnBrk="1" hangingPunct="1"/>
            <a:r>
              <a:rPr lang="en-US" altLang="en-US" sz="2800" b="1" i="1" dirty="0"/>
              <a:t>Please use the chat button</a:t>
            </a:r>
          </a:p>
          <a:p>
            <a:pPr eaLnBrk="1" hangingPunct="1"/>
            <a:r>
              <a:rPr lang="en-US" altLang="en-US" sz="2800" b="1" i="1" dirty="0"/>
              <a:t>Thank you for sharing your time tonight!</a:t>
            </a:r>
          </a:p>
          <a:p>
            <a:pPr eaLnBrk="1" hangingPunct="1"/>
            <a:r>
              <a:rPr lang="en-US" altLang="en-US" sz="2800" dirty="0"/>
              <a:t>If you have any more questions after tonight or want an appointment, please email: </a:t>
            </a:r>
            <a:r>
              <a:rPr lang="en-US" altLang="en-US" sz="2800" dirty="0" err="1"/>
              <a:t>mail@goodhormonehealth.com</a:t>
            </a:r>
            <a:endParaRPr lang="en-US" altLang="en-US" sz="2800" dirty="0"/>
          </a:p>
          <a:p>
            <a:r>
              <a:rPr lang="en-US" altLang="en-US" sz="2800" dirty="0" err="1"/>
              <a:t>www.goodhormonehealth.com</a:t>
            </a:r>
            <a:r>
              <a:rPr lang="en-US" altLang="en-US" sz="2800" dirty="0"/>
              <a:t> </a:t>
            </a:r>
          </a:p>
          <a:p>
            <a:r>
              <a:rPr lang="en-US" altLang="ja-JP" sz="2800" dirty="0">
                <a:ea typeface="ヒラギノ角ゴ Pro W3" panose="020B0300000000000000" pitchFamily="34" charset="-128"/>
                <a:cs typeface="ヒラギノ角ゴ Pro W3" panose="020B0300000000000000" pitchFamily="34" charset="-128"/>
              </a:rPr>
              <a:t>Webinar will be posted in a few days</a:t>
            </a:r>
          </a:p>
        </p:txBody>
      </p:sp>
    </p:spTree>
    <p:extLst>
      <p:ext uri="{BB962C8B-B14F-4D97-AF65-F5344CB8AC3E}">
        <p14:creationId xmlns:p14="http://schemas.microsoft.com/office/powerpoint/2010/main" val="300985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19A3AE41-9670-E04C-B6C9-DB9835855B6B}"/>
              </a:ext>
            </a:extLst>
          </p:cNvPr>
          <p:cNvSpPr>
            <a:spLocks noGrp="1" noChangeArrowheads="1"/>
          </p:cNvSpPr>
          <p:nvPr>
            <p:ph type="title"/>
          </p:nvPr>
        </p:nvSpPr>
        <p:spPr/>
        <p:txBody>
          <a:bodyPr/>
          <a:lstStyle/>
          <a:p>
            <a:pPr>
              <a:defRPr/>
            </a:pPr>
            <a:r>
              <a:rPr lang="en-US" sz="4000">
                <a:solidFill>
                  <a:srgbClr val="FF0000"/>
                </a:solidFill>
                <a:cs typeface="+mj-cs"/>
              </a:rPr>
              <a:t>Pituitary Causes of Hypopituitarism</a:t>
            </a:r>
          </a:p>
        </p:txBody>
      </p:sp>
      <p:sp>
        <p:nvSpPr>
          <p:cNvPr id="152579" name="Rectangle 3">
            <a:extLst>
              <a:ext uri="{FF2B5EF4-FFF2-40B4-BE49-F238E27FC236}">
                <a16:creationId xmlns:a16="http://schemas.microsoft.com/office/drawing/2014/main" id="{FB2425A4-5520-7349-ABCD-349D74D6FC97}"/>
              </a:ext>
            </a:extLst>
          </p:cNvPr>
          <p:cNvSpPr>
            <a:spLocks noGrp="1" noChangeArrowheads="1"/>
          </p:cNvSpPr>
          <p:nvPr>
            <p:ph type="body" idx="1"/>
          </p:nvPr>
        </p:nvSpPr>
        <p:spPr/>
        <p:txBody>
          <a:bodyPr/>
          <a:lstStyle/>
          <a:p>
            <a:r>
              <a:rPr lang="en-US" altLang="en-US" sz="2133" dirty="0"/>
              <a:t>Pituitary Tumor (macroadenomas vs. microadenomas) </a:t>
            </a:r>
          </a:p>
          <a:p>
            <a:r>
              <a:rPr lang="en-US" altLang="en-US" sz="2133" dirty="0"/>
              <a:t>Pituitary Surgery </a:t>
            </a:r>
          </a:p>
          <a:p>
            <a:r>
              <a:rPr lang="en-US" altLang="en-US" sz="2133" dirty="0"/>
              <a:t>Pituitary radiation</a:t>
            </a:r>
          </a:p>
          <a:p>
            <a:r>
              <a:rPr lang="en-US" altLang="en-US" sz="2133" dirty="0"/>
              <a:t>Sheehan</a:t>
            </a:r>
            <a:r>
              <a:rPr lang="ja-JP" altLang="en-US" sz="2133">
                <a:latin typeface="Arial" panose="020B0604020202020204" pitchFamily="34" charset="0"/>
              </a:rPr>
              <a:t>’</a:t>
            </a:r>
            <a:r>
              <a:rPr lang="en-US" altLang="ja-JP" sz="2133" dirty="0"/>
              <a:t>s syndrome/ pituitary apoplexy</a:t>
            </a:r>
          </a:p>
          <a:p>
            <a:r>
              <a:rPr lang="en-US" altLang="en-US" sz="2133" dirty="0" err="1"/>
              <a:t>Hypophysitis</a:t>
            </a:r>
            <a:endParaRPr lang="en-US" altLang="en-US" sz="2133" dirty="0"/>
          </a:p>
          <a:p>
            <a:r>
              <a:rPr lang="en-US" altLang="en-US" sz="2133" dirty="0"/>
              <a:t>Pituitary infiltration</a:t>
            </a:r>
          </a:p>
          <a:p>
            <a:r>
              <a:rPr lang="en-US" altLang="en-US" sz="2133" dirty="0"/>
              <a:t>Empty Sella</a:t>
            </a:r>
          </a:p>
          <a:p>
            <a:r>
              <a:rPr lang="en-US" altLang="en-US" sz="2133" dirty="0"/>
              <a:t>Malnutrition/critical illness</a:t>
            </a:r>
          </a:p>
          <a:p>
            <a:r>
              <a:rPr lang="en-US" altLang="en-US" sz="2133" dirty="0"/>
              <a:t>Head trauma</a:t>
            </a:r>
          </a:p>
        </p:txBody>
      </p:sp>
    </p:spTree>
    <p:extLst>
      <p:ext uri="{BB962C8B-B14F-4D97-AF65-F5344CB8AC3E}">
        <p14:creationId xmlns:p14="http://schemas.microsoft.com/office/powerpoint/2010/main" val="2728023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6D0C39AE-9786-E048-86B8-636BD9B50399}"/>
              </a:ext>
            </a:extLst>
          </p:cNvPr>
          <p:cNvSpPr>
            <a:spLocks noGrp="1" noChangeArrowheads="1"/>
          </p:cNvSpPr>
          <p:nvPr>
            <p:ph type="title"/>
          </p:nvPr>
        </p:nvSpPr>
        <p:spPr>
          <a:xfrm>
            <a:off x="1095022" y="606778"/>
            <a:ext cx="6908800" cy="1016000"/>
          </a:xfrm>
        </p:spPr>
        <p:txBody>
          <a:bodyPr/>
          <a:lstStyle/>
          <a:p>
            <a:pPr>
              <a:defRPr/>
            </a:pPr>
            <a:r>
              <a:rPr lang="en-US" sz="3600">
                <a:solidFill>
                  <a:srgbClr val="FF0000"/>
                </a:solidFill>
                <a:cs typeface="+mj-cs"/>
              </a:rPr>
              <a:t>Stalk/Hypothalamic Causes of Hypopituitarism</a:t>
            </a:r>
          </a:p>
        </p:txBody>
      </p:sp>
      <p:sp>
        <p:nvSpPr>
          <p:cNvPr id="153603" name="Rectangle 3">
            <a:extLst>
              <a:ext uri="{FF2B5EF4-FFF2-40B4-BE49-F238E27FC236}">
                <a16:creationId xmlns:a16="http://schemas.microsoft.com/office/drawing/2014/main" id="{4341C86D-38F2-E84C-BDD8-049DF3222EB7}"/>
              </a:ext>
            </a:extLst>
          </p:cNvPr>
          <p:cNvSpPr>
            <a:spLocks noGrp="1" noChangeArrowheads="1"/>
          </p:cNvSpPr>
          <p:nvPr>
            <p:ph type="body" idx="1"/>
          </p:nvPr>
        </p:nvSpPr>
        <p:spPr>
          <a:xfrm>
            <a:off x="1095022" y="1780822"/>
            <a:ext cx="6908800" cy="3657600"/>
          </a:xfrm>
        </p:spPr>
        <p:txBody>
          <a:bodyPr/>
          <a:lstStyle/>
          <a:p>
            <a:pPr>
              <a:lnSpc>
                <a:spcPct val="90000"/>
              </a:lnSpc>
              <a:defRPr/>
            </a:pPr>
            <a:r>
              <a:rPr lang="en-US" sz="2133">
                <a:cs typeface="+mn-cs"/>
              </a:rPr>
              <a:t>Craniopharyngioma</a:t>
            </a:r>
          </a:p>
          <a:p>
            <a:pPr>
              <a:lnSpc>
                <a:spcPct val="90000"/>
              </a:lnSpc>
              <a:defRPr/>
            </a:pPr>
            <a:r>
              <a:rPr lang="en-US" sz="2133">
                <a:cs typeface="+mn-cs"/>
              </a:rPr>
              <a:t>CNS malignancy </a:t>
            </a:r>
          </a:p>
          <a:p>
            <a:pPr>
              <a:lnSpc>
                <a:spcPct val="90000"/>
              </a:lnSpc>
              <a:defRPr/>
            </a:pPr>
            <a:r>
              <a:rPr lang="en-US" sz="2133">
                <a:cs typeface="+mn-cs"/>
              </a:rPr>
              <a:t>Surgery/radiation</a:t>
            </a:r>
          </a:p>
          <a:p>
            <a:pPr>
              <a:lnSpc>
                <a:spcPct val="90000"/>
              </a:lnSpc>
              <a:defRPr/>
            </a:pPr>
            <a:r>
              <a:rPr lang="en-US" sz="2133">
                <a:cs typeface="+mn-cs"/>
              </a:rPr>
              <a:t>Head trauma/accidents</a:t>
            </a:r>
          </a:p>
          <a:p>
            <a:pPr>
              <a:lnSpc>
                <a:spcPct val="90000"/>
              </a:lnSpc>
              <a:defRPr/>
            </a:pPr>
            <a:r>
              <a:rPr lang="en-US" sz="2133">
                <a:cs typeface="+mn-cs"/>
              </a:rPr>
              <a:t>Infiltrative diseases (histiocytosis X, hemachromatosis, sarcoidosis)</a:t>
            </a:r>
          </a:p>
          <a:p>
            <a:pPr>
              <a:lnSpc>
                <a:spcPct val="90000"/>
              </a:lnSpc>
              <a:defRPr/>
            </a:pPr>
            <a:r>
              <a:rPr lang="en-US" sz="2133">
                <a:cs typeface="+mn-cs"/>
              </a:rPr>
              <a:t>Infection </a:t>
            </a:r>
          </a:p>
          <a:p>
            <a:pPr>
              <a:lnSpc>
                <a:spcPct val="90000"/>
              </a:lnSpc>
              <a:defRPr/>
            </a:pPr>
            <a:r>
              <a:rPr lang="en-US" sz="2133">
                <a:cs typeface="+mn-cs"/>
              </a:rPr>
              <a:t>Drugs (steroids, dopamine analogues, somatostatin analogues)</a:t>
            </a:r>
            <a:endParaRPr lang="en-US" sz="2489">
              <a:cs typeface="+mn-cs"/>
            </a:endParaRPr>
          </a:p>
          <a:p>
            <a:pPr>
              <a:lnSpc>
                <a:spcPct val="90000"/>
              </a:lnSpc>
              <a:defRPr/>
            </a:pPr>
            <a:endParaRPr lang="en-US" sz="2489">
              <a:cs typeface="+mn-cs"/>
            </a:endParaRPr>
          </a:p>
        </p:txBody>
      </p:sp>
    </p:spTree>
    <p:extLst>
      <p:ext uri="{BB962C8B-B14F-4D97-AF65-F5344CB8AC3E}">
        <p14:creationId xmlns:p14="http://schemas.microsoft.com/office/powerpoint/2010/main" val="4056999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2B1A2F97-9C77-504C-B3DB-96ECD6462C32}"/>
              </a:ext>
            </a:extLst>
          </p:cNvPr>
          <p:cNvSpPr>
            <a:spLocks noGrp="1" noChangeArrowheads="1"/>
          </p:cNvSpPr>
          <p:nvPr>
            <p:ph type="title"/>
          </p:nvPr>
        </p:nvSpPr>
        <p:spPr/>
        <p:txBody>
          <a:bodyPr/>
          <a:lstStyle/>
          <a:p>
            <a:pPr>
              <a:defRPr/>
            </a:pPr>
            <a:r>
              <a:rPr lang="en-US">
                <a:solidFill>
                  <a:srgbClr val="FF0000"/>
                </a:solidFill>
                <a:cs typeface="+mj-cs"/>
              </a:rPr>
              <a:t>Order of hormone deficiencies</a:t>
            </a:r>
          </a:p>
        </p:txBody>
      </p:sp>
      <p:sp>
        <p:nvSpPr>
          <p:cNvPr id="154627" name="Rectangle 3">
            <a:extLst>
              <a:ext uri="{FF2B5EF4-FFF2-40B4-BE49-F238E27FC236}">
                <a16:creationId xmlns:a16="http://schemas.microsoft.com/office/drawing/2014/main" id="{0DE2E2AA-7A80-2449-8CEF-14BEF4601732}"/>
              </a:ext>
            </a:extLst>
          </p:cNvPr>
          <p:cNvSpPr>
            <a:spLocks noGrp="1" noChangeArrowheads="1"/>
          </p:cNvSpPr>
          <p:nvPr>
            <p:ph type="body" idx="1"/>
          </p:nvPr>
        </p:nvSpPr>
        <p:spPr/>
        <p:txBody>
          <a:bodyPr/>
          <a:lstStyle/>
          <a:p>
            <a:pPr>
              <a:defRPr/>
            </a:pPr>
            <a:r>
              <a:rPr lang="en-US">
                <a:cs typeface="+mn-cs"/>
              </a:rPr>
              <a:t>GH</a:t>
            </a:r>
          </a:p>
          <a:p>
            <a:pPr>
              <a:defRPr/>
            </a:pPr>
            <a:r>
              <a:rPr lang="en-US">
                <a:cs typeface="+mn-cs"/>
              </a:rPr>
              <a:t>Gonadotropins (FSH, LH)</a:t>
            </a:r>
          </a:p>
          <a:p>
            <a:pPr>
              <a:defRPr/>
            </a:pPr>
            <a:r>
              <a:rPr lang="en-US">
                <a:cs typeface="+mn-cs"/>
              </a:rPr>
              <a:t>TSH</a:t>
            </a:r>
          </a:p>
          <a:p>
            <a:pPr>
              <a:defRPr/>
            </a:pPr>
            <a:r>
              <a:rPr lang="en-US">
                <a:cs typeface="+mn-cs"/>
              </a:rPr>
              <a:t>ACTH</a:t>
            </a:r>
          </a:p>
          <a:p>
            <a:pPr>
              <a:defRPr/>
            </a:pPr>
            <a:r>
              <a:rPr lang="en-US">
                <a:cs typeface="+mn-cs"/>
              </a:rPr>
              <a:t>Prolactin</a:t>
            </a:r>
          </a:p>
          <a:p>
            <a:pPr>
              <a:defRPr/>
            </a:pPr>
            <a:r>
              <a:rPr lang="en-US">
                <a:cs typeface="+mn-cs"/>
              </a:rPr>
              <a:t>Posterior pituitary hormones</a:t>
            </a:r>
          </a:p>
        </p:txBody>
      </p:sp>
    </p:spTree>
    <p:extLst>
      <p:ext uri="{BB962C8B-B14F-4D97-AF65-F5344CB8AC3E}">
        <p14:creationId xmlns:p14="http://schemas.microsoft.com/office/powerpoint/2010/main" val="1523303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7085C11F-F586-7B43-9039-42050B15001E}"/>
              </a:ext>
            </a:extLst>
          </p:cNvPr>
          <p:cNvSpPr>
            <a:spLocks noGrp="1" noChangeArrowheads="1"/>
          </p:cNvSpPr>
          <p:nvPr>
            <p:ph type="title"/>
          </p:nvPr>
        </p:nvSpPr>
        <p:spPr>
          <a:xfrm>
            <a:off x="1027289" y="604815"/>
            <a:ext cx="7281333" cy="1016000"/>
          </a:xfrm>
        </p:spPr>
        <p:txBody>
          <a:bodyPr/>
          <a:lstStyle/>
          <a:p>
            <a:pPr>
              <a:defRPr/>
            </a:pPr>
            <a:r>
              <a:rPr lang="en-US" err="1">
                <a:solidFill>
                  <a:srgbClr val="FF0000"/>
                </a:solidFill>
                <a:cs typeface="+mj-cs"/>
              </a:rPr>
              <a:t>Microadenomas</a:t>
            </a:r>
            <a:r>
              <a:rPr lang="en-US">
                <a:solidFill>
                  <a:srgbClr val="FF0000"/>
                </a:solidFill>
                <a:cs typeface="+mj-cs"/>
              </a:rPr>
              <a:t> and hypopituitarism (Yuen et al, 2008)</a:t>
            </a:r>
          </a:p>
        </p:txBody>
      </p:sp>
      <p:sp>
        <p:nvSpPr>
          <p:cNvPr id="154627" name="Rectangle 3">
            <a:extLst>
              <a:ext uri="{FF2B5EF4-FFF2-40B4-BE49-F238E27FC236}">
                <a16:creationId xmlns:a16="http://schemas.microsoft.com/office/drawing/2014/main" id="{4AC5A209-E4E4-3F48-B608-E15492125DAB}"/>
              </a:ext>
            </a:extLst>
          </p:cNvPr>
          <p:cNvSpPr>
            <a:spLocks noGrp="1" noChangeArrowheads="1"/>
          </p:cNvSpPr>
          <p:nvPr>
            <p:ph type="body" idx="1"/>
          </p:nvPr>
        </p:nvSpPr>
        <p:spPr>
          <a:xfrm>
            <a:off x="361245" y="2142067"/>
            <a:ext cx="8613422" cy="3657600"/>
          </a:xfrm>
        </p:spPr>
        <p:txBody>
          <a:bodyPr/>
          <a:lstStyle/>
          <a:p>
            <a:r>
              <a:rPr lang="en-US" altLang="en-US" sz="2133"/>
              <a:t>38 patients with non-secreting pituitary microadenomas (mean tumor size 4.2 mm) and normal serum IGF-I levels were studied. </a:t>
            </a:r>
          </a:p>
          <a:p>
            <a:r>
              <a:rPr lang="en-US" altLang="en-US" sz="2133"/>
              <a:t>19 patients (50%) were found to be GH-deficient, and had higher body mass index (BMI) than those that passed the GHRH-arginine test and healthy controls. </a:t>
            </a:r>
          </a:p>
          <a:p>
            <a:r>
              <a:rPr lang="en-US" altLang="en-US" sz="2133"/>
              <a:t>19 patients (50%) had at least one other pituitary hormone deficit. </a:t>
            </a:r>
          </a:p>
          <a:p>
            <a:r>
              <a:rPr lang="en-US" altLang="en-US" sz="2133"/>
              <a:t>We concluded that a substantial number of patients with non-secreting pituitary microadenomas were GH-deficient despite normal serum IGF-I levels, and had at least one other pituitary hormone deficit, suggesting that non-secreting microadenomas may not be clinically harmless.</a:t>
            </a:r>
          </a:p>
        </p:txBody>
      </p:sp>
    </p:spTree>
    <p:extLst>
      <p:ext uri="{BB962C8B-B14F-4D97-AF65-F5344CB8AC3E}">
        <p14:creationId xmlns:p14="http://schemas.microsoft.com/office/powerpoint/2010/main" val="751390756"/>
      </p:ext>
    </p:extLst>
  </p:cSld>
  <p:clrMapOvr>
    <a:masterClrMapping/>
  </p:clrMapOvr>
</p:sld>
</file>

<file path=ppt/theme/theme1.xml><?xml version="1.0" encoding="utf-8"?>
<a:theme xmlns:a="http://schemas.openxmlformats.org/drawingml/2006/main" name="Dr.Da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nkwell">
      <a:majorFont>
        <a:latin typeface="Goudy Old Style"/>
        <a:ea typeface=""/>
        <a:cs typeface=""/>
        <a:font script="Jpan" typeface="ＭＳ 明朝"/>
      </a:majorFont>
      <a:minorFont>
        <a:latin typeface="Goudy Old Style"/>
        <a:ea typeface=""/>
        <a:cs typeface=""/>
        <a:font script="Jpan" typeface="ＭＳ 明朝"/>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Dr.Dae.thmx</Template>
  <TotalTime>7577</TotalTime>
  <Words>1893</Words>
  <Application>Microsoft Macintosh PowerPoint</Application>
  <PresentationFormat>On-screen Show (4:3)</PresentationFormat>
  <Paragraphs>209</Paragraphs>
  <Slides>50</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ＭＳ Ｐゴシック</vt:lpstr>
      <vt:lpstr>ヒラギノ角ゴ Pro W3</vt:lpstr>
      <vt:lpstr>Arial</vt:lpstr>
      <vt:lpstr>Calibri</vt:lpstr>
      <vt:lpstr>Goudy Old Style</vt:lpstr>
      <vt:lpstr>Helvetica</vt:lpstr>
      <vt:lpstr>Dr.Dae</vt:lpstr>
      <vt:lpstr>PowerPoint Presentation</vt:lpstr>
      <vt:lpstr>What we will discuss tonight</vt:lpstr>
      <vt:lpstr>Causes of Growth Hormone Deficiency</vt:lpstr>
      <vt:lpstr>Hormonal Axes</vt:lpstr>
      <vt:lpstr>Causes of Hypopituitarism</vt:lpstr>
      <vt:lpstr>Pituitary Causes of Hypopituitarism</vt:lpstr>
      <vt:lpstr>Stalk/Hypothalamic Causes of Hypopituitarism</vt:lpstr>
      <vt:lpstr>Order of hormone deficiencies</vt:lpstr>
      <vt:lpstr>Microadenomas and hypopituitarism (Yuen et al, 2008)</vt:lpstr>
      <vt:lpstr>Microadenomas and hypopituitarism</vt:lpstr>
      <vt:lpstr>Growth Hormone Deficiency</vt:lpstr>
      <vt:lpstr>Traumatic Brain Injury</vt:lpstr>
      <vt:lpstr>Traumatic Brain Injury</vt:lpstr>
      <vt:lpstr>Overview of Growth Hormone</vt:lpstr>
      <vt:lpstr>Growth Hormone Deficiency</vt:lpstr>
      <vt:lpstr>Growth Hormone Deficiency</vt:lpstr>
      <vt:lpstr>Growth Hormone Deficiency</vt:lpstr>
      <vt:lpstr>Growth Hormone Deficiency: The rest of the Endocrinologists in the world</vt:lpstr>
      <vt:lpstr>Growth Hormone Deficiency: Dr. Friedman</vt:lpstr>
      <vt:lpstr>Growth Hormone Deficiency: Dr. Friedman</vt:lpstr>
      <vt:lpstr>Growth Hormone Deficiency: Dr. Friedman</vt:lpstr>
      <vt:lpstr>Risk and Benefits of Growth Hormone Deficiency</vt:lpstr>
      <vt:lpstr>Risk and Benefits of Growth Hormone Deficiency</vt:lpstr>
      <vt:lpstr>Risk and Benefits of Treating  Mild Cortisol Deficiency </vt:lpstr>
      <vt:lpstr>Risk and Benefits of Treating  Mild Cortisol Deficiency </vt:lpstr>
      <vt:lpstr>Risk and Benefits of Treating  Mild Cortisol Deficiency </vt:lpstr>
      <vt:lpstr>Rest of the world vs Dr. Friedman for testing for and treating growth hormone deficiency</vt:lpstr>
      <vt:lpstr>Growth Hormone Deficiency-Diagnosis</vt:lpstr>
      <vt:lpstr>Growth Hormone Deficiency-Diagnosis</vt:lpstr>
      <vt:lpstr>IGF-1 is only a screening test</vt:lpstr>
      <vt:lpstr>Growth Hormone Deficiency Stimulation testing </vt:lpstr>
      <vt:lpstr>Current AGHD Testing</vt:lpstr>
      <vt:lpstr>Macrilen Stimualtion test was recently published </vt:lpstr>
      <vt:lpstr>Macrilen Mechanisms of Action</vt:lpstr>
      <vt:lpstr>Macrilen was compared against ITT</vt:lpstr>
      <vt:lpstr>Endpoints for the study</vt:lpstr>
      <vt:lpstr>Evaluability</vt:lpstr>
      <vt:lpstr>Sensitivity and Specificity</vt:lpstr>
      <vt:lpstr>High Reproducibility</vt:lpstr>
      <vt:lpstr>Adverse Events</vt:lpstr>
      <vt:lpstr>Preparation before Macrilen</vt:lpstr>
      <vt:lpstr>Administration of Macrilen</vt:lpstr>
      <vt:lpstr>CYP3A4 Inducers/inhibitors</vt:lpstr>
      <vt:lpstr>Cutoffs</vt:lpstr>
      <vt:lpstr>Cutoffs- Macrilen</vt:lpstr>
      <vt:lpstr>Cutoffs- Glucagon</vt:lpstr>
      <vt:lpstr>Glucagon vs Macrilen Stimulation Tests</vt:lpstr>
      <vt:lpstr>Glucagon and Macrilen Stimulation Tests</vt:lpstr>
      <vt:lpstr>Related articles on goodhormonehealth.com</vt:lpstr>
      <vt:lpstr>Questions? </vt:lpstr>
    </vt:vector>
  </TitlesOfParts>
  <Company>healthydaes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Daemon Jones</dc:creator>
  <cp:lastModifiedBy>Theodore Friedman</cp:lastModifiedBy>
  <cp:revision>116</cp:revision>
  <dcterms:created xsi:type="dcterms:W3CDTF">2009-10-15T18:55:35Z</dcterms:created>
  <dcterms:modified xsi:type="dcterms:W3CDTF">2020-01-26T08:25:35Z</dcterms:modified>
</cp:coreProperties>
</file>