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6"/>
  </p:notesMasterIdLst>
  <p:sldIdLst>
    <p:sldId id="258" r:id="rId2"/>
    <p:sldId id="328" r:id="rId3"/>
    <p:sldId id="506" r:id="rId4"/>
    <p:sldId id="308" r:id="rId5"/>
    <p:sldId id="507" r:id="rId6"/>
    <p:sldId id="508" r:id="rId7"/>
    <p:sldId id="298" r:id="rId8"/>
    <p:sldId id="299" r:id="rId9"/>
    <p:sldId id="300" r:id="rId10"/>
    <p:sldId id="301" r:id="rId11"/>
    <p:sldId id="343" r:id="rId12"/>
    <p:sldId id="344" r:id="rId13"/>
    <p:sldId id="510" r:id="rId14"/>
    <p:sldId id="360" r:id="rId15"/>
    <p:sldId id="511" r:id="rId16"/>
    <p:sldId id="385" r:id="rId17"/>
    <p:sldId id="386" r:id="rId18"/>
    <p:sldId id="509" r:id="rId19"/>
    <p:sldId id="361" r:id="rId20"/>
    <p:sldId id="269" r:id="rId21"/>
    <p:sldId id="315" r:id="rId22"/>
    <p:sldId id="282" r:id="rId23"/>
    <p:sldId id="284" r:id="rId24"/>
    <p:sldId id="286" r:id="rId25"/>
    <p:sldId id="285" r:id="rId26"/>
    <p:sldId id="512" r:id="rId27"/>
    <p:sldId id="513" r:id="rId28"/>
    <p:sldId id="514" r:id="rId29"/>
    <p:sldId id="288" r:id="rId30"/>
    <p:sldId id="289" r:id="rId31"/>
    <p:sldId id="515" r:id="rId32"/>
    <p:sldId id="377" r:id="rId33"/>
    <p:sldId id="291" r:id="rId34"/>
    <p:sldId id="318" r:id="rId35"/>
    <p:sldId id="376" r:id="rId36"/>
    <p:sldId id="375" r:id="rId37"/>
    <p:sldId id="516" r:id="rId38"/>
    <p:sldId id="517" r:id="rId39"/>
    <p:sldId id="518" r:id="rId40"/>
    <p:sldId id="359" r:id="rId41"/>
    <p:sldId id="382" r:id="rId42"/>
    <p:sldId id="362" r:id="rId43"/>
    <p:sldId id="363" r:id="rId44"/>
    <p:sldId id="365" r:id="rId45"/>
    <p:sldId id="367" r:id="rId46"/>
    <p:sldId id="368" r:id="rId47"/>
    <p:sldId id="369" r:id="rId48"/>
    <p:sldId id="371" r:id="rId49"/>
    <p:sldId id="374" r:id="rId50"/>
    <p:sldId id="380" r:id="rId51"/>
    <p:sldId id="272" r:id="rId52"/>
    <p:sldId id="273" r:id="rId53"/>
    <p:sldId id="495" r:id="rId54"/>
    <p:sldId id="520" r:id="rId55"/>
    <p:sldId id="519" r:id="rId56"/>
    <p:sldId id="262" r:id="rId57"/>
    <p:sldId id="505" r:id="rId58"/>
    <p:sldId id="274" r:id="rId59"/>
    <p:sldId id="275" r:id="rId60"/>
    <p:sldId id="276" r:id="rId61"/>
    <p:sldId id="277" r:id="rId62"/>
    <p:sldId id="278" r:id="rId63"/>
    <p:sldId id="417" r:id="rId64"/>
    <p:sldId id="521" r:id="rId6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61"/>
    <p:restoredTop sz="93009"/>
  </p:normalViewPr>
  <p:slideViewPr>
    <p:cSldViewPr snapToGrid="0" snapToObjects="1">
      <p:cViewPr varScale="1">
        <p:scale>
          <a:sx n="105" d="100"/>
          <a:sy n="105" d="100"/>
        </p:scale>
        <p:origin x="1024"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32031E-D4CB-0F4F-9DA0-F5992A79314C}"/>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3" name="Date Placeholder 2">
            <a:extLst>
              <a:ext uri="{FF2B5EF4-FFF2-40B4-BE49-F238E27FC236}">
                <a16:creationId xmlns:a16="http://schemas.microsoft.com/office/drawing/2014/main" id="{4090582F-0EC1-FF43-91C0-01D4AFBB826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A410B88-B1DC-9442-BB3A-E65A7F1D07CA}" type="datetime1">
              <a:rPr lang="en-US" altLang="en-US"/>
              <a:pPr/>
              <a:t>8/14/21</a:t>
            </a:fld>
            <a:endParaRPr lang="en-US" altLang="en-US"/>
          </a:p>
        </p:txBody>
      </p:sp>
      <p:sp>
        <p:nvSpPr>
          <p:cNvPr id="4" name="Slide Image Placeholder 3">
            <a:extLst>
              <a:ext uri="{FF2B5EF4-FFF2-40B4-BE49-F238E27FC236}">
                <a16:creationId xmlns:a16="http://schemas.microsoft.com/office/drawing/2014/main" id="{B88C326D-4934-1C43-AFAD-F54D2AE991E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C547DBB6-13F6-5D43-845D-77CF8EC3F115}"/>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97DE979-0616-AD44-ACC9-F43442F0671C}"/>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a:extLst>
              <a:ext uri="{FF2B5EF4-FFF2-40B4-BE49-F238E27FC236}">
                <a16:creationId xmlns:a16="http://schemas.microsoft.com/office/drawing/2014/main" id="{844F6B44-2004-2043-BF75-4BCE085A559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4692924-416D-0F47-86B6-E977E1B9FF6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026">
            <a:extLst>
              <a:ext uri="{FF2B5EF4-FFF2-40B4-BE49-F238E27FC236}">
                <a16:creationId xmlns:a16="http://schemas.microsoft.com/office/drawing/2014/main" id="{4F20218A-FB98-A543-BB09-E1CA721E67EE}"/>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199683" name="Rectangle 1027">
            <a:extLst>
              <a:ext uri="{FF2B5EF4-FFF2-40B4-BE49-F238E27FC236}">
                <a16:creationId xmlns:a16="http://schemas.microsoft.com/office/drawing/2014/main" id="{A8578017-C267-8F42-992F-B674C0C661B5}"/>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153676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a:extLst>
              <a:ext uri="{FF2B5EF4-FFF2-40B4-BE49-F238E27FC236}">
                <a16:creationId xmlns:a16="http://schemas.microsoft.com/office/drawing/2014/main" id="{DA4C0B71-87C7-A048-BAC4-31A193420503}"/>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03779" name="Rectangle 1027">
            <a:extLst>
              <a:ext uri="{FF2B5EF4-FFF2-40B4-BE49-F238E27FC236}">
                <a16:creationId xmlns:a16="http://schemas.microsoft.com/office/drawing/2014/main" id="{764D7C86-259F-664C-AF95-FCD6F2FB122B}"/>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935217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741857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657623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198762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181866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781559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853303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637280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670686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190099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026">
            <a:extLst>
              <a:ext uri="{FF2B5EF4-FFF2-40B4-BE49-F238E27FC236}">
                <a16:creationId xmlns:a16="http://schemas.microsoft.com/office/drawing/2014/main" id="{4F20218A-FB98-A543-BB09-E1CA721E67EE}"/>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199683" name="Rectangle 1027">
            <a:extLst>
              <a:ext uri="{FF2B5EF4-FFF2-40B4-BE49-F238E27FC236}">
                <a16:creationId xmlns:a16="http://schemas.microsoft.com/office/drawing/2014/main" id="{A8578017-C267-8F42-992F-B674C0C661B5}"/>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939094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195468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870673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16835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867058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4134308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106258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4201061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144560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44228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4144579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6BF836B7-6F85-734C-9E11-CF9A7A9F8864}"/>
              </a:ext>
            </a:extLst>
          </p:cNvPr>
          <p:cNvSpPr>
            <a:spLocks noGrp="1" noRot="1" noChangeAspect="1" noChangeArrowheads="1" noTextEdit="1"/>
          </p:cNvSpPr>
          <p:nvPr>
            <p:ph type="sldImg"/>
          </p:nvPr>
        </p:nvSpPr>
        <p:spPr bwMode="auto">
          <a:xfrm>
            <a:off x="2524125" y="1722438"/>
            <a:ext cx="1809750" cy="1357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Rectangle 3">
            <a:extLst>
              <a:ext uri="{FF2B5EF4-FFF2-40B4-BE49-F238E27FC236}">
                <a16:creationId xmlns:a16="http://schemas.microsoft.com/office/drawing/2014/main" id="{912876DF-A47A-854C-9E47-AD5ABA8C63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983074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999060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343392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959664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156332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554E0AC7-BBCB-0644-BB25-CFB8F9E554E6}"/>
              </a:ext>
            </a:extLst>
          </p:cNvPr>
          <p:cNvSpPr>
            <a:spLocks noGrp="1" noRot="1" noChangeAspect="1" noChangeArrowheads="1" noTextEdit="1"/>
          </p:cNvSpPr>
          <p:nvPr>
            <p:ph type="sldImg"/>
          </p:nvPr>
        </p:nvSpPr>
        <p:spPr>
          <a:xfrm>
            <a:off x="2411413" y="1722438"/>
            <a:ext cx="2035175" cy="1357312"/>
          </a:xfrm>
          <a:ln/>
        </p:spPr>
      </p:sp>
      <p:sp>
        <p:nvSpPr>
          <p:cNvPr id="135170" name="Rectangle 3">
            <a:extLst>
              <a:ext uri="{FF2B5EF4-FFF2-40B4-BE49-F238E27FC236}">
                <a16:creationId xmlns:a16="http://schemas.microsoft.com/office/drawing/2014/main" id="{11472821-ADCA-0547-834B-32877B6F5A8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554E0AC7-BBCB-0644-BB25-CFB8F9E554E6}"/>
              </a:ext>
            </a:extLst>
          </p:cNvPr>
          <p:cNvSpPr>
            <a:spLocks noGrp="1" noRot="1" noChangeAspect="1" noChangeArrowheads="1" noTextEdit="1"/>
          </p:cNvSpPr>
          <p:nvPr>
            <p:ph type="sldImg"/>
          </p:nvPr>
        </p:nvSpPr>
        <p:spPr>
          <a:xfrm>
            <a:off x="2411413" y="1722438"/>
            <a:ext cx="2035175" cy="1357312"/>
          </a:xfrm>
          <a:ln/>
        </p:spPr>
      </p:sp>
      <p:sp>
        <p:nvSpPr>
          <p:cNvPr id="135170" name="Rectangle 3">
            <a:extLst>
              <a:ext uri="{FF2B5EF4-FFF2-40B4-BE49-F238E27FC236}">
                <a16:creationId xmlns:a16="http://schemas.microsoft.com/office/drawing/2014/main" id="{11472821-ADCA-0547-834B-32877B6F5A8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886904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026">
            <a:extLst>
              <a:ext uri="{FF2B5EF4-FFF2-40B4-BE49-F238E27FC236}">
                <a16:creationId xmlns:a16="http://schemas.microsoft.com/office/drawing/2014/main" id="{4F20218A-FB98-A543-BB09-E1CA721E67EE}"/>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199683" name="Rectangle 1027">
            <a:extLst>
              <a:ext uri="{FF2B5EF4-FFF2-40B4-BE49-F238E27FC236}">
                <a16:creationId xmlns:a16="http://schemas.microsoft.com/office/drawing/2014/main" id="{A8578017-C267-8F42-992F-B674C0C661B5}"/>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402935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a:extLst>
              <a:ext uri="{FF2B5EF4-FFF2-40B4-BE49-F238E27FC236}">
                <a16:creationId xmlns:a16="http://schemas.microsoft.com/office/drawing/2014/main" id="{401E01C4-3BAB-0248-B1D3-5A1CB7CFD41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00707" name="Rectangle 1027">
            <a:extLst>
              <a:ext uri="{FF2B5EF4-FFF2-40B4-BE49-F238E27FC236}">
                <a16:creationId xmlns:a16="http://schemas.microsoft.com/office/drawing/2014/main" id="{EA1319BC-AB43-3D43-8BBE-18C0E4E08DD9}"/>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643257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026">
            <a:extLst>
              <a:ext uri="{FF2B5EF4-FFF2-40B4-BE49-F238E27FC236}">
                <a16:creationId xmlns:a16="http://schemas.microsoft.com/office/drawing/2014/main" id="{90A71612-D3FE-854C-ABD3-C1B2335DCFCC}"/>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01731" name="Rectangle 1027">
            <a:extLst>
              <a:ext uri="{FF2B5EF4-FFF2-40B4-BE49-F238E27FC236}">
                <a16:creationId xmlns:a16="http://schemas.microsoft.com/office/drawing/2014/main" id="{64A73151-CF5F-2343-8EF1-BB349F952B4D}"/>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27963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026">
            <a:extLst>
              <a:ext uri="{FF2B5EF4-FFF2-40B4-BE49-F238E27FC236}">
                <a16:creationId xmlns:a16="http://schemas.microsoft.com/office/drawing/2014/main" id="{3452B947-5281-CA42-AC38-03D88DFFD4C7}"/>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02755" name="Rectangle 1027">
            <a:extLst>
              <a:ext uri="{FF2B5EF4-FFF2-40B4-BE49-F238E27FC236}">
                <a16:creationId xmlns:a16="http://schemas.microsoft.com/office/drawing/2014/main" id="{DAEBE7F6-B0D8-A640-9D56-C9DCD92546ED}"/>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695705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a:extLst>
              <a:ext uri="{FF2B5EF4-FFF2-40B4-BE49-F238E27FC236}">
                <a16:creationId xmlns:a16="http://schemas.microsoft.com/office/drawing/2014/main" id="{492C5B89-2B0F-0542-BA69-CEC1F54CD56C}"/>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03779" name="Rectangle 1027">
            <a:extLst>
              <a:ext uri="{FF2B5EF4-FFF2-40B4-BE49-F238E27FC236}">
                <a16:creationId xmlns:a16="http://schemas.microsoft.com/office/drawing/2014/main" id="{FC1C8B6E-821F-A34C-A7C2-F394C2974829}"/>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535535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a:extLst>
              <a:ext uri="{FF2B5EF4-FFF2-40B4-BE49-F238E27FC236}">
                <a16:creationId xmlns:a16="http://schemas.microsoft.com/office/drawing/2014/main" id="{E088D7B2-A739-5948-BE46-639F45A618B9}"/>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03779" name="Rectangle 1027">
            <a:extLst>
              <a:ext uri="{FF2B5EF4-FFF2-40B4-BE49-F238E27FC236}">
                <a16:creationId xmlns:a16="http://schemas.microsoft.com/office/drawing/2014/main" id="{0628F455-D67F-724D-BD4D-FCA9BBAED08D}"/>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142683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DDE1FC8-3241-4A41-B5E6-DBDF4B8C06B8}"/>
              </a:ext>
            </a:extLst>
          </p:cNvPr>
          <p:cNvSpPr>
            <a:spLocks noGrp="1"/>
          </p:cNvSpPr>
          <p:nvPr>
            <p:ph type="dt" sz="half" idx="10"/>
          </p:nvPr>
        </p:nvSpPr>
        <p:spPr/>
        <p:txBody>
          <a:bodyPr/>
          <a:lstStyle>
            <a:lvl1pPr>
              <a:defRPr/>
            </a:lvl1pPr>
          </a:lstStyle>
          <a:p>
            <a:fld id="{7C0B901C-0105-1249-BA5B-FD9D34A28311}" type="datetime1">
              <a:rPr lang="en-US" altLang="en-US"/>
              <a:pPr/>
              <a:t>8/14/21</a:t>
            </a:fld>
            <a:endParaRPr lang="en-US" altLang="en-US"/>
          </a:p>
        </p:txBody>
      </p:sp>
      <p:sp>
        <p:nvSpPr>
          <p:cNvPr id="5" name="Footer Placeholder 4">
            <a:extLst>
              <a:ext uri="{FF2B5EF4-FFF2-40B4-BE49-F238E27FC236}">
                <a16:creationId xmlns:a16="http://schemas.microsoft.com/office/drawing/2014/main" id="{C31A83DD-56A2-1B40-952E-FF088A7C03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EBFE3B-3B44-2B40-9D05-33CB5DF599B0}"/>
              </a:ext>
            </a:extLst>
          </p:cNvPr>
          <p:cNvSpPr>
            <a:spLocks noGrp="1"/>
          </p:cNvSpPr>
          <p:nvPr>
            <p:ph type="sldNum" sz="quarter" idx="12"/>
          </p:nvPr>
        </p:nvSpPr>
        <p:spPr/>
        <p:txBody>
          <a:bodyPr/>
          <a:lstStyle>
            <a:lvl1pPr>
              <a:defRPr/>
            </a:lvl1pPr>
          </a:lstStyle>
          <a:p>
            <a:fld id="{45EBB0DF-0A22-0844-98B6-C956F2998DF7}" type="slidenum">
              <a:rPr lang="en-US" altLang="en-US"/>
              <a:pPr/>
              <a:t>‹#›</a:t>
            </a:fld>
            <a:endParaRPr lang="en-US" altLang="en-US"/>
          </a:p>
        </p:txBody>
      </p:sp>
    </p:spTree>
    <p:extLst>
      <p:ext uri="{BB962C8B-B14F-4D97-AF65-F5344CB8AC3E}">
        <p14:creationId xmlns:p14="http://schemas.microsoft.com/office/powerpoint/2010/main" val="4127891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DD4EBE-8DAF-DB42-B8F5-3E025B35E80A}"/>
              </a:ext>
            </a:extLst>
          </p:cNvPr>
          <p:cNvSpPr>
            <a:spLocks noGrp="1"/>
          </p:cNvSpPr>
          <p:nvPr>
            <p:ph type="dt" sz="half" idx="10"/>
          </p:nvPr>
        </p:nvSpPr>
        <p:spPr/>
        <p:txBody>
          <a:bodyPr/>
          <a:lstStyle>
            <a:lvl1pPr>
              <a:defRPr/>
            </a:lvl1pPr>
          </a:lstStyle>
          <a:p>
            <a:fld id="{E1B99FC6-E279-4049-9F4E-3D612DCE9239}" type="datetime1">
              <a:rPr lang="en-US" altLang="en-US"/>
              <a:pPr/>
              <a:t>8/14/21</a:t>
            </a:fld>
            <a:endParaRPr lang="en-US" altLang="en-US"/>
          </a:p>
        </p:txBody>
      </p:sp>
      <p:sp>
        <p:nvSpPr>
          <p:cNvPr id="5" name="Footer Placeholder 4">
            <a:extLst>
              <a:ext uri="{FF2B5EF4-FFF2-40B4-BE49-F238E27FC236}">
                <a16:creationId xmlns:a16="http://schemas.microsoft.com/office/drawing/2014/main" id="{BE173924-5C7D-AA40-88EA-E97FDAE307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BD3483C-D7B4-CF45-A2D7-997DA1B9D17B}"/>
              </a:ext>
            </a:extLst>
          </p:cNvPr>
          <p:cNvSpPr>
            <a:spLocks noGrp="1"/>
          </p:cNvSpPr>
          <p:nvPr>
            <p:ph type="sldNum" sz="quarter" idx="12"/>
          </p:nvPr>
        </p:nvSpPr>
        <p:spPr/>
        <p:txBody>
          <a:bodyPr/>
          <a:lstStyle>
            <a:lvl1pPr>
              <a:defRPr/>
            </a:lvl1pPr>
          </a:lstStyle>
          <a:p>
            <a:fld id="{48BB3AB9-5737-874A-A63F-554A6D4EEF92}" type="slidenum">
              <a:rPr lang="en-US" altLang="en-US"/>
              <a:pPr/>
              <a:t>‹#›</a:t>
            </a:fld>
            <a:endParaRPr lang="en-US" altLang="en-US"/>
          </a:p>
        </p:txBody>
      </p:sp>
    </p:spTree>
    <p:extLst>
      <p:ext uri="{BB962C8B-B14F-4D97-AF65-F5344CB8AC3E}">
        <p14:creationId xmlns:p14="http://schemas.microsoft.com/office/powerpoint/2010/main" val="28661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4D9B9-00C2-9C41-B63B-59E7C0B866E6}"/>
              </a:ext>
            </a:extLst>
          </p:cNvPr>
          <p:cNvSpPr>
            <a:spLocks noGrp="1"/>
          </p:cNvSpPr>
          <p:nvPr>
            <p:ph type="dt" sz="half" idx="10"/>
          </p:nvPr>
        </p:nvSpPr>
        <p:spPr/>
        <p:txBody>
          <a:bodyPr/>
          <a:lstStyle>
            <a:lvl1pPr>
              <a:defRPr/>
            </a:lvl1pPr>
          </a:lstStyle>
          <a:p>
            <a:fld id="{36572C08-7476-B146-AF73-604EE8052B66}" type="datetime1">
              <a:rPr lang="en-US" altLang="en-US"/>
              <a:pPr/>
              <a:t>8/14/21</a:t>
            </a:fld>
            <a:endParaRPr lang="en-US" altLang="en-US"/>
          </a:p>
        </p:txBody>
      </p:sp>
      <p:sp>
        <p:nvSpPr>
          <p:cNvPr id="5" name="Footer Placeholder 4">
            <a:extLst>
              <a:ext uri="{FF2B5EF4-FFF2-40B4-BE49-F238E27FC236}">
                <a16:creationId xmlns:a16="http://schemas.microsoft.com/office/drawing/2014/main" id="{C8F5E84F-CCB7-984C-8E51-03E113A24E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95824C3-1BB7-714B-A3DF-29E9B9133F77}"/>
              </a:ext>
            </a:extLst>
          </p:cNvPr>
          <p:cNvSpPr>
            <a:spLocks noGrp="1"/>
          </p:cNvSpPr>
          <p:nvPr>
            <p:ph type="sldNum" sz="quarter" idx="12"/>
          </p:nvPr>
        </p:nvSpPr>
        <p:spPr/>
        <p:txBody>
          <a:bodyPr/>
          <a:lstStyle>
            <a:lvl1pPr>
              <a:defRPr/>
            </a:lvl1pPr>
          </a:lstStyle>
          <a:p>
            <a:fld id="{AF0612A3-AB4F-0642-B786-FFF1F2511C0F}" type="slidenum">
              <a:rPr lang="en-US" altLang="en-US"/>
              <a:pPr/>
              <a:t>‹#›</a:t>
            </a:fld>
            <a:endParaRPr lang="en-US" altLang="en-US"/>
          </a:p>
        </p:txBody>
      </p:sp>
    </p:spTree>
    <p:extLst>
      <p:ext uri="{BB962C8B-B14F-4D97-AF65-F5344CB8AC3E}">
        <p14:creationId xmlns:p14="http://schemas.microsoft.com/office/powerpoint/2010/main" val="2732943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03024-7D30-7945-9FA8-CD5580C9DDAC}"/>
              </a:ext>
            </a:extLst>
          </p:cNvPr>
          <p:cNvSpPr>
            <a:spLocks noGrp="1"/>
          </p:cNvSpPr>
          <p:nvPr>
            <p:ph type="dt" sz="half" idx="10"/>
          </p:nvPr>
        </p:nvSpPr>
        <p:spPr/>
        <p:txBody>
          <a:bodyPr/>
          <a:lstStyle>
            <a:lvl1pPr>
              <a:defRPr/>
            </a:lvl1pPr>
          </a:lstStyle>
          <a:p>
            <a:fld id="{AEE9AB85-82FA-3247-A3D5-93FF25561CC5}" type="datetime1">
              <a:rPr lang="en-US" altLang="en-US"/>
              <a:pPr/>
              <a:t>8/14/21</a:t>
            </a:fld>
            <a:endParaRPr lang="en-US" altLang="en-US"/>
          </a:p>
        </p:txBody>
      </p:sp>
      <p:sp>
        <p:nvSpPr>
          <p:cNvPr id="5" name="Footer Placeholder 4">
            <a:extLst>
              <a:ext uri="{FF2B5EF4-FFF2-40B4-BE49-F238E27FC236}">
                <a16:creationId xmlns:a16="http://schemas.microsoft.com/office/drawing/2014/main" id="{256A5AC8-E5DB-654F-92C5-4F66990E4D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EF476D-EF1B-DB42-A6AB-758688EFA2A0}"/>
              </a:ext>
            </a:extLst>
          </p:cNvPr>
          <p:cNvSpPr>
            <a:spLocks noGrp="1"/>
          </p:cNvSpPr>
          <p:nvPr>
            <p:ph type="sldNum" sz="quarter" idx="12"/>
          </p:nvPr>
        </p:nvSpPr>
        <p:spPr/>
        <p:txBody>
          <a:bodyPr/>
          <a:lstStyle>
            <a:lvl1pPr>
              <a:defRPr/>
            </a:lvl1pPr>
          </a:lstStyle>
          <a:p>
            <a:fld id="{A63936FB-EA68-FD4D-9DA1-248D22849361}" type="slidenum">
              <a:rPr lang="en-US" altLang="en-US"/>
              <a:pPr/>
              <a:t>‹#›</a:t>
            </a:fld>
            <a:endParaRPr lang="en-US" altLang="en-US"/>
          </a:p>
        </p:txBody>
      </p:sp>
    </p:spTree>
    <p:extLst>
      <p:ext uri="{BB962C8B-B14F-4D97-AF65-F5344CB8AC3E}">
        <p14:creationId xmlns:p14="http://schemas.microsoft.com/office/powerpoint/2010/main" val="1058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2883D0-DD71-204A-AF96-10CABF9CB69A}"/>
              </a:ext>
            </a:extLst>
          </p:cNvPr>
          <p:cNvSpPr>
            <a:spLocks noGrp="1"/>
          </p:cNvSpPr>
          <p:nvPr>
            <p:ph type="dt" sz="half" idx="10"/>
          </p:nvPr>
        </p:nvSpPr>
        <p:spPr/>
        <p:txBody>
          <a:bodyPr/>
          <a:lstStyle>
            <a:lvl1pPr>
              <a:defRPr/>
            </a:lvl1pPr>
          </a:lstStyle>
          <a:p>
            <a:fld id="{5B2F955F-B1AF-F249-9BE3-F1D49A06A257}" type="datetime1">
              <a:rPr lang="en-US" altLang="en-US"/>
              <a:pPr/>
              <a:t>8/14/21</a:t>
            </a:fld>
            <a:endParaRPr lang="en-US" altLang="en-US"/>
          </a:p>
        </p:txBody>
      </p:sp>
      <p:sp>
        <p:nvSpPr>
          <p:cNvPr id="5" name="Footer Placeholder 4">
            <a:extLst>
              <a:ext uri="{FF2B5EF4-FFF2-40B4-BE49-F238E27FC236}">
                <a16:creationId xmlns:a16="http://schemas.microsoft.com/office/drawing/2014/main" id="{23CC4776-6256-5F46-8703-DB437D9A3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B242B8-667D-904C-9C66-53AC01CA754B}"/>
              </a:ext>
            </a:extLst>
          </p:cNvPr>
          <p:cNvSpPr>
            <a:spLocks noGrp="1"/>
          </p:cNvSpPr>
          <p:nvPr>
            <p:ph type="sldNum" sz="quarter" idx="12"/>
          </p:nvPr>
        </p:nvSpPr>
        <p:spPr/>
        <p:txBody>
          <a:bodyPr/>
          <a:lstStyle>
            <a:lvl1pPr>
              <a:defRPr/>
            </a:lvl1pPr>
          </a:lstStyle>
          <a:p>
            <a:fld id="{73D46C61-9943-364D-90DF-D41B9F3F6212}" type="slidenum">
              <a:rPr lang="en-US" altLang="en-US"/>
              <a:pPr/>
              <a:t>‹#›</a:t>
            </a:fld>
            <a:endParaRPr lang="en-US" altLang="en-US"/>
          </a:p>
        </p:txBody>
      </p:sp>
    </p:spTree>
    <p:extLst>
      <p:ext uri="{BB962C8B-B14F-4D97-AF65-F5344CB8AC3E}">
        <p14:creationId xmlns:p14="http://schemas.microsoft.com/office/powerpoint/2010/main" val="3144054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12FD998-D271-0046-B269-425BC767A500}"/>
              </a:ext>
            </a:extLst>
          </p:cNvPr>
          <p:cNvSpPr>
            <a:spLocks noGrp="1"/>
          </p:cNvSpPr>
          <p:nvPr>
            <p:ph type="dt" sz="half" idx="10"/>
          </p:nvPr>
        </p:nvSpPr>
        <p:spPr/>
        <p:txBody>
          <a:bodyPr/>
          <a:lstStyle>
            <a:lvl1pPr>
              <a:defRPr/>
            </a:lvl1pPr>
          </a:lstStyle>
          <a:p>
            <a:fld id="{6CBE97D8-62BF-A948-B718-95595A8FB221}" type="datetime1">
              <a:rPr lang="en-US" altLang="en-US"/>
              <a:pPr/>
              <a:t>8/14/21</a:t>
            </a:fld>
            <a:endParaRPr lang="en-US" altLang="en-US"/>
          </a:p>
        </p:txBody>
      </p:sp>
      <p:sp>
        <p:nvSpPr>
          <p:cNvPr id="6" name="Footer Placeholder 4">
            <a:extLst>
              <a:ext uri="{FF2B5EF4-FFF2-40B4-BE49-F238E27FC236}">
                <a16:creationId xmlns:a16="http://schemas.microsoft.com/office/drawing/2014/main" id="{50240470-988B-734C-86A8-206C00A1F8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BC71325-2262-D34D-BDDB-72D451C0E901}"/>
              </a:ext>
            </a:extLst>
          </p:cNvPr>
          <p:cNvSpPr>
            <a:spLocks noGrp="1"/>
          </p:cNvSpPr>
          <p:nvPr>
            <p:ph type="sldNum" sz="quarter" idx="12"/>
          </p:nvPr>
        </p:nvSpPr>
        <p:spPr/>
        <p:txBody>
          <a:bodyPr/>
          <a:lstStyle>
            <a:lvl1pPr>
              <a:defRPr/>
            </a:lvl1pPr>
          </a:lstStyle>
          <a:p>
            <a:fld id="{4469E5A5-AA13-9A45-A862-86C62D1F21C2}" type="slidenum">
              <a:rPr lang="en-US" altLang="en-US"/>
              <a:pPr/>
              <a:t>‹#›</a:t>
            </a:fld>
            <a:endParaRPr lang="en-US" altLang="en-US"/>
          </a:p>
        </p:txBody>
      </p:sp>
    </p:spTree>
    <p:extLst>
      <p:ext uri="{BB962C8B-B14F-4D97-AF65-F5344CB8AC3E}">
        <p14:creationId xmlns:p14="http://schemas.microsoft.com/office/powerpoint/2010/main" val="334073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B564C4B-65BD-974A-982D-65B197369DB8}"/>
              </a:ext>
            </a:extLst>
          </p:cNvPr>
          <p:cNvSpPr>
            <a:spLocks noGrp="1"/>
          </p:cNvSpPr>
          <p:nvPr>
            <p:ph type="dt" sz="half" idx="10"/>
          </p:nvPr>
        </p:nvSpPr>
        <p:spPr/>
        <p:txBody>
          <a:bodyPr/>
          <a:lstStyle>
            <a:lvl1pPr>
              <a:defRPr/>
            </a:lvl1pPr>
          </a:lstStyle>
          <a:p>
            <a:fld id="{3870BC11-6AA6-1947-878B-90CE9FBD2B72}" type="datetime1">
              <a:rPr lang="en-US" altLang="en-US"/>
              <a:pPr/>
              <a:t>8/14/21</a:t>
            </a:fld>
            <a:endParaRPr lang="en-US" altLang="en-US"/>
          </a:p>
        </p:txBody>
      </p:sp>
      <p:sp>
        <p:nvSpPr>
          <p:cNvPr id="8" name="Footer Placeholder 4">
            <a:extLst>
              <a:ext uri="{FF2B5EF4-FFF2-40B4-BE49-F238E27FC236}">
                <a16:creationId xmlns:a16="http://schemas.microsoft.com/office/drawing/2014/main" id="{06E4EAD5-BA9A-D746-86B5-C38FA35E5C3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EA540AA-9462-B746-86D4-A9D9CB96B067}"/>
              </a:ext>
            </a:extLst>
          </p:cNvPr>
          <p:cNvSpPr>
            <a:spLocks noGrp="1"/>
          </p:cNvSpPr>
          <p:nvPr>
            <p:ph type="sldNum" sz="quarter" idx="12"/>
          </p:nvPr>
        </p:nvSpPr>
        <p:spPr/>
        <p:txBody>
          <a:bodyPr/>
          <a:lstStyle>
            <a:lvl1pPr>
              <a:defRPr/>
            </a:lvl1pPr>
          </a:lstStyle>
          <a:p>
            <a:fld id="{46B3608D-6B23-6540-B180-5D14936F9BED}" type="slidenum">
              <a:rPr lang="en-US" altLang="en-US"/>
              <a:pPr/>
              <a:t>‹#›</a:t>
            </a:fld>
            <a:endParaRPr lang="en-US" altLang="en-US"/>
          </a:p>
        </p:txBody>
      </p:sp>
    </p:spTree>
    <p:extLst>
      <p:ext uri="{BB962C8B-B14F-4D97-AF65-F5344CB8AC3E}">
        <p14:creationId xmlns:p14="http://schemas.microsoft.com/office/powerpoint/2010/main" val="394306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42482DD-7BE2-1242-A5C0-0B8EABE3423E}"/>
              </a:ext>
            </a:extLst>
          </p:cNvPr>
          <p:cNvSpPr>
            <a:spLocks noGrp="1"/>
          </p:cNvSpPr>
          <p:nvPr>
            <p:ph type="dt" sz="half" idx="10"/>
          </p:nvPr>
        </p:nvSpPr>
        <p:spPr/>
        <p:txBody>
          <a:bodyPr/>
          <a:lstStyle>
            <a:lvl1pPr>
              <a:defRPr/>
            </a:lvl1pPr>
          </a:lstStyle>
          <a:p>
            <a:fld id="{779450F6-BBE3-384F-A65D-760D247D0B35}" type="datetime1">
              <a:rPr lang="en-US" altLang="en-US"/>
              <a:pPr/>
              <a:t>8/14/21</a:t>
            </a:fld>
            <a:endParaRPr lang="en-US" altLang="en-US"/>
          </a:p>
        </p:txBody>
      </p:sp>
      <p:sp>
        <p:nvSpPr>
          <p:cNvPr id="4" name="Footer Placeholder 4">
            <a:extLst>
              <a:ext uri="{FF2B5EF4-FFF2-40B4-BE49-F238E27FC236}">
                <a16:creationId xmlns:a16="http://schemas.microsoft.com/office/drawing/2014/main" id="{74916532-62F9-C243-AD93-DB37E8D939F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52E249D-2777-7B43-AA16-ECF81AAA7124}"/>
              </a:ext>
            </a:extLst>
          </p:cNvPr>
          <p:cNvSpPr>
            <a:spLocks noGrp="1"/>
          </p:cNvSpPr>
          <p:nvPr>
            <p:ph type="sldNum" sz="quarter" idx="12"/>
          </p:nvPr>
        </p:nvSpPr>
        <p:spPr/>
        <p:txBody>
          <a:bodyPr/>
          <a:lstStyle>
            <a:lvl1pPr>
              <a:defRPr/>
            </a:lvl1pPr>
          </a:lstStyle>
          <a:p>
            <a:fld id="{F407D64F-ADC4-5C40-AAB1-B090F992EC7F}" type="slidenum">
              <a:rPr lang="en-US" altLang="en-US"/>
              <a:pPr/>
              <a:t>‹#›</a:t>
            </a:fld>
            <a:endParaRPr lang="en-US" altLang="en-US"/>
          </a:p>
        </p:txBody>
      </p:sp>
    </p:spTree>
    <p:extLst>
      <p:ext uri="{BB962C8B-B14F-4D97-AF65-F5344CB8AC3E}">
        <p14:creationId xmlns:p14="http://schemas.microsoft.com/office/powerpoint/2010/main" val="1314530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F0AA15-28E0-4F43-812E-F91D0765877A}"/>
              </a:ext>
            </a:extLst>
          </p:cNvPr>
          <p:cNvSpPr>
            <a:spLocks noGrp="1"/>
          </p:cNvSpPr>
          <p:nvPr>
            <p:ph type="dt" sz="half" idx="10"/>
          </p:nvPr>
        </p:nvSpPr>
        <p:spPr/>
        <p:txBody>
          <a:bodyPr/>
          <a:lstStyle>
            <a:lvl1pPr>
              <a:defRPr/>
            </a:lvl1pPr>
          </a:lstStyle>
          <a:p>
            <a:fld id="{3F299796-651D-E64C-AFE0-2B61750C3859}" type="datetime1">
              <a:rPr lang="en-US" altLang="en-US"/>
              <a:pPr/>
              <a:t>8/14/21</a:t>
            </a:fld>
            <a:endParaRPr lang="en-US" altLang="en-US"/>
          </a:p>
        </p:txBody>
      </p:sp>
      <p:sp>
        <p:nvSpPr>
          <p:cNvPr id="3" name="Footer Placeholder 4">
            <a:extLst>
              <a:ext uri="{FF2B5EF4-FFF2-40B4-BE49-F238E27FC236}">
                <a16:creationId xmlns:a16="http://schemas.microsoft.com/office/drawing/2014/main" id="{9A38865B-C955-6342-9708-DF1B2C65091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72D09C0-8815-8F4A-92B1-61DDAB275D18}"/>
              </a:ext>
            </a:extLst>
          </p:cNvPr>
          <p:cNvSpPr>
            <a:spLocks noGrp="1"/>
          </p:cNvSpPr>
          <p:nvPr>
            <p:ph type="sldNum" sz="quarter" idx="12"/>
          </p:nvPr>
        </p:nvSpPr>
        <p:spPr/>
        <p:txBody>
          <a:bodyPr/>
          <a:lstStyle>
            <a:lvl1pPr>
              <a:defRPr/>
            </a:lvl1pPr>
          </a:lstStyle>
          <a:p>
            <a:fld id="{E5A7040E-A7AC-5843-8B4C-F179BEB2A6F8}" type="slidenum">
              <a:rPr lang="en-US" altLang="en-US"/>
              <a:pPr/>
              <a:t>‹#›</a:t>
            </a:fld>
            <a:endParaRPr lang="en-US" altLang="en-US"/>
          </a:p>
        </p:txBody>
      </p:sp>
    </p:spTree>
    <p:extLst>
      <p:ext uri="{BB962C8B-B14F-4D97-AF65-F5344CB8AC3E}">
        <p14:creationId xmlns:p14="http://schemas.microsoft.com/office/powerpoint/2010/main" val="3775401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C080C21-E509-6E41-B8E7-C2D8FFC57186}"/>
              </a:ext>
            </a:extLst>
          </p:cNvPr>
          <p:cNvSpPr>
            <a:spLocks noGrp="1"/>
          </p:cNvSpPr>
          <p:nvPr>
            <p:ph type="dt" sz="half" idx="10"/>
          </p:nvPr>
        </p:nvSpPr>
        <p:spPr/>
        <p:txBody>
          <a:bodyPr/>
          <a:lstStyle>
            <a:lvl1pPr>
              <a:defRPr/>
            </a:lvl1pPr>
          </a:lstStyle>
          <a:p>
            <a:fld id="{534A998A-73D2-DD44-BD89-7EF0472962B5}" type="datetime1">
              <a:rPr lang="en-US" altLang="en-US"/>
              <a:pPr/>
              <a:t>8/14/21</a:t>
            </a:fld>
            <a:endParaRPr lang="en-US" altLang="en-US"/>
          </a:p>
        </p:txBody>
      </p:sp>
      <p:sp>
        <p:nvSpPr>
          <p:cNvPr id="6" name="Footer Placeholder 4">
            <a:extLst>
              <a:ext uri="{FF2B5EF4-FFF2-40B4-BE49-F238E27FC236}">
                <a16:creationId xmlns:a16="http://schemas.microsoft.com/office/drawing/2014/main" id="{0763B964-4AC4-B14F-B78F-387D6D9063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2172F1E-754B-D946-93CF-4F140C722AD0}"/>
              </a:ext>
            </a:extLst>
          </p:cNvPr>
          <p:cNvSpPr>
            <a:spLocks noGrp="1"/>
          </p:cNvSpPr>
          <p:nvPr>
            <p:ph type="sldNum" sz="quarter" idx="12"/>
          </p:nvPr>
        </p:nvSpPr>
        <p:spPr/>
        <p:txBody>
          <a:bodyPr/>
          <a:lstStyle>
            <a:lvl1pPr>
              <a:defRPr/>
            </a:lvl1pPr>
          </a:lstStyle>
          <a:p>
            <a:fld id="{D29B66BC-0EBC-3C48-A80B-2AA637218C20}" type="slidenum">
              <a:rPr lang="en-US" altLang="en-US"/>
              <a:pPr/>
              <a:t>‹#›</a:t>
            </a:fld>
            <a:endParaRPr lang="en-US" altLang="en-US"/>
          </a:p>
        </p:txBody>
      </p:sp>
    </p:spTree>
    <p:extLst>
      <p:ext uri="{BB962C8B-B14F-4D97-AF65-F5344CB8AC3E}">
        <p14:creationId xmlns:p14="http://schemas.microsoft.com/office/powerpoint/2010/main" val="2844315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8B74D12-9096-5E45-9DFE-D744775C3D04}"/>
              </a:ext>
            </a:extLst>
          </p:cNvPr>
          <p:cNvSpPr>
            <a:spLocks noGrp="1"/>
          </p:cNvSpPr>
          <p:nvPr>
            <p:ph type="dt" sz="half" idx="10"/>
          </p:nvPr>
        </p:nvSpPr>
        <p:spPr/>
        <p:txBody>
          <a:bodyPr/>
          <a:lstStyle>
            <a:lvl1pPr>
              <a:defRPr/>
            </a:lvl1pPr>
          </a:lstStyle>
          <a:p>
            <a:fld id="{1A24D8BB-7A98-F843-BFD9-0565EBAEB94E}" type="datetime1">
              <a:rPr lang="en-US" altLang="en-US"/>
              <a:pPr/>
              <a:t>8/14/21</a:t>
            </a:fld>
            <a:endParaRPr lang="en-US" altLang="en-US"/>
          </a:p>
        </p:txBody>
      </p:sp>
      <p:sp>
        <p:nvSpPr>
          <p:cNvPr id="6" name="Footer Placeholder 4">
            <a:extLst>
              <a:ext uri="{FF2B5EF4-FFF2-40B4-BE49-F238E27FC236}">
                <a16:creationId xmlns:a16="http://schemas.microsoft.com/office/drawing/2014/main" id="{4E3FCA0A-28B5-674C-BDC8-44E64F8D39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60413C3-37F6-A34F-91DB-8782E7897545}"/>
              </a:ext>
            </a:extLst>
          </p:cNvPr>
          <p:cNvSpPr>
            <a:spLocks noGrp="1"/>
          </p:cNvSpPr>
          <p:nvPr>
            <p:ph type="sldNum" sz="quarter" idx="12"/>
          </p:nvPr>
        </p:nvSpPr>
        <p:spPr/>
        <p:txBody>
          <a:bodyPr/>
          <a:lstStyle>
            <a:lvl1pPr>
              <a:defRPr/>
            </a:lvl1pPr>
          </a:lstStyle>
          <a:p>
            <a:fld id="{8C15576F-7395-CD46-8128-95B51197C136}" type="slidenum">
              <a:rPr lang="en-US" altLang="en-US"/>
              <a:pPr/>
              <a:t>‹#›</a:t>
            </a:fld>
            <a:endParaRPr lang="en-US" altLang="en-US"/>
          </a:p>
        </p:txBody>
      </p:sp>
    </p:spTree>
    <p:extLst>
      <p:ext uri="{BB962C8B-B14F-4D97-AF65-F5344CB8AC3E}">
        <p14:creationId xmlns:p14="http://schemas.microsoft.com/office/powerpoint/2010/main" val="1055682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CDB3A5-9424-6545-95A1-BE73CD5D677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4123EB6-7B9A-F443-9B9F-A0814078EC3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117548A-63BB-454E-B795-E0E63600A39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A53A8D80-8861-6648-8642-448CBC4E9353}" type="datetime1">
              <a:rPr lang="en-US" altLang="en-US"/>
              <a:pPr/>
              <a:t>8/14/21</a:t>
            </a:fld>
            <a:endParaRPr lang="en-US" altLang="en-US"/>
          </a:p>
        </p:txBody>
      </p:sp>
      <p:sp>
        <p:nvSpPr>
          <p:cNvPr id="5" name="Footer Placeholder 4">
            <a:extLst>
              <a:ext uri="{FF2B5EF4-FFF2-40B4-BE49-F238E27FC236}">
                <a16:creationId xmlns:a16="http://schemas.microsoft.com/office/drawing/2014/main" id="{226B0439-52BD-9347-893C-1EFCF94F6EF0}"/>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11" charset="0"/>
                <a:ea typeface="ＭＳ Ｐゴシック" pitchFamily="-111" charset="-128"/>
                <a:cs typeface="ＭＳ Ｐゴシック" pitchFamily="-111" charset="-128"/>
              </a:defRPr>
            </a:lvl1pPr>
          </a:lstStyle>
          <a:p>
            <a:pPr>
              <a:defRPr/>
            </a:pPr>
            <a:endParaRPr lang="en-US"/>
          </a:p>
        </p:txBody>
      </p:sp>
      <p:sp>
        <p:nvSpPr>
          <p:cNvPr id="6" name="Slide Number Placeholder 5">
            <a:extLst>
              <a:ext uri="{FF2B5EF4-FFF2-40B4-BE49-F238E27FC236}">
                <a16:creationId xmlns:a16="http://schemas.microsoft.com/office/drawing/2014/main" id="{0BE59507-7FE7-DB4D-BF3C-16B72B649E7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D16A1F3-51DB-734B-8A4E-E6890065257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4">
            <a:extLst>
              <a:ext uri="{FF2B5EF4-FFF2-40B4-BE49-F238E27FC236}">
                <a16:creationId xmlns:a16="http://schemas.microsoft.com/office/drawing/2014/main" id="{A9B59E07-04E1-0D41-BA33-2380E0B0ADC2}"/>
              </a:ext>
            </a:extLst>
          </p:cNvPr>
          <p:cNvSpPr>
            <a:spLocks noChangeArrowheads="1"/>
          </p:cNvSpPr>
          <p:nvPr/>
        </p:nvSpPr>
        <p:spPr bwMode="auto">
          <a:xfrm>
            <a:off x="659059" y="1377462"/>
            <a:ext cx="7781558"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buNone/>
            </a:pPr>
            <a:r>
              <a:rPr lang="en-US" altLang="en-US" sz="2800" dirty="0">
                <a:latin typeface="Times" pitchFamily="2" charset="0"/>
                <a:ea typeface="ＭＳ Ｐゴシック" panose="020B0600070205080204" pitchFamily="34" charset="-128"/>
              </a:rPr>
              <a:t>Theodore C. Friedman, M.D., Ph.D.</a:t>
            </a:r>
            <a:br>
              <a:rPr lang="en-US" altLang="en-US" sz="2800" dirty="0">
                <a:latin typeface="Times" pitchFamily="2" charset="0"/>
                <a:ea typeface="ＭＳ Ｐゴシック" panose="020B0600070205080204" pitchFamily="34" charset="-128"/>
              </a:rPr>
            </a:br>
            <a:r>
              <a:rPr lang="en-US" altLang="en-US" sz="2800" dirty="0">
                <a:latin typeface="Times" pitchFamily="2" charset="0"/>
                <a:ea typeface="ＭＳ Ｐゴシック" panose="020B0600070205080204" pitchFamily="34" charset="-128"/>
              </a:rPr>
              <a:t>Professor of Medicine-UCLA</a:t>
            </a:r>
            <a:br>
              <a:rPr lang="en-US" altLang="en-US" sz="2800" dirty="0">
                <a:latin typeface="Times" pitchFamily="2" charset="0"/>
                <a:ea typeface="ＭＳ Ｐゴシック" panose="020B0600070205080204" pitchFamily="34" charset="-128"/>
              </a:rPr>
            </a:br>
            <a:r>
              <a:rPr lang="en-US" altLang="en-US" sz="2800" dirty="0">
                <a:latin typeface="Times" pitchFamily="2" charset="0"/>
                <a:ea typeface="ＭＳ Ｐゴシック" panose="020B0600070205080204" pitchFamily="34" charset="-128"/>
              </a:rPr>
              <a:t>Chairman, Department of Internal Medicine</a:t>
            </a:r>
            <a:br>
              <a:rPr lang="en-US" altLang="en-US" sz="2800" dirty="0">
                <a:latin typeface="Times" pitchFamily="2" charset="0"/>
                <a:ea typeface="ＭＳ Ｐゴシック" panose="020B0600070205080204" pitchFamily="34" charset="-128"/>
              </a:rPr>
            </a:br>
            <a:r>
              <a:rPr lang="en-US" altLang="en-US" sz="2800" dirty="0">
                <a:latin typeface="Times" pitchFamily="2" charset="0"/>
                <a:ea typeface="ＭＳ Ｐゴシック" panose="020B0600070205080204" pitchFamily="34" charset="-128"/>
              </a:rPr>
              <a:t>Charles R. Drew University</a:t>
            </a:r>
            <a:br>
              <a:rPr lang="en-US" altLang="en-US" sz="2800" dirty="0">
                <a:latin typeface="Times" pitchFamily="2" charset="0"/>
                <a:ea typeface="ＭＳ Ｐゴシック" panose="020B0600070205080204" pitchFamily="34" charset="-128"/>
              </a:rPr>
            </a:br>
            <a:r>
              <a:rPr lang="en-US" altLang="en-US" sz="2800" dirty="0">
                <a:latin typeface="Times" pitchFamily="2" charset="0"/>
                <a:ea typeface="ＭＳ Ｐゴシック" panose="020B0600070205080204" pitchFamily="34" charset="-128"/>
              </a:rPr>
              <a:t>Dr. Friedman’s Endocrinology Clinic</a:t>
            </a:r>
            <a:br>
              <a:rPr lang="en-US" altLang="en-US" sz="2800" dirty="0">
                <a:latin typeface="Times" pitchFamily="2" charset="0"/>
                <a:ea typeface="ＭＳ Ｐゴシック" panose="020B0600070205080204" pitchFamily="34" charset="-128"/>
              </a:rPr>
            </a:br>
            <a:r>
              <a:rPr lang="en-US" dirty="0"/>
              <a:t>Growth Hormone Use in Adult-Onset Growth Hormone Deficiency</a:t>
            </a:r>
            <a:r>
              <a:rPr lang="en-US" sz="2800" dirty="0"/>
              <a:t> </a:t>
            </a:r>
            <a:endParaRPr lang="en-US" sz="2800" dirty="0">
              <a:solidFill>
                <a:schemeClr val="accent1">
                  <a:lumMod val="50000"/>
                </a:schemeClr>
              </a:solidFill>
            </a:endParaRPr>
          </a:p>
          <a:p>
            <a:pPr algn="ctr">
              <a:spcBef>
                <a:spcPct val="0"/>
              </a:spcBef>
              <a:buFontTx/>
              <a:buNone/>
            </a:pPr>
            <a:r>
              <a:rPr lang="en-US" altLang="en-US" sz="2800" dirty="0">
                <a:latin typeface="Times" pitchFamily="2" charset="0"/>
                <a:ea typeface="ＭＳ Ｐゴシック" panose="020B0600070205080204" pitchFamily="34" charset="-128"/>
              </a:rPr>
              <a:t>A4M/Metabolic Medical Institute (MMI)</a:t>
            </a:r>
            <a:br>
              <a:rPr lang="en-US" altLang="en-US" sz="2800" dirty="0">
                <a:latin typeface="Times" pitchFamily="2" charset="0"/>
                <a:ea typeface="ＭＳ Ｐゴシック" panose="020B0600070205080204" pitchFamily="34" charset="-128"/>
              </a:rPr>
            </a:br>
            <a:r>
              <a:rPr lang="en-US" b="1" dirty="0"/>
              <a:t>August 15, 2021</a:t>
            </a:r>
            <a:r>
              <a:rPr lang="en-US" sz="2800" dirty="0"/>
              <a:t> </a:t>
            </a:r>
            <a:br>
              <a:rPr lang="en-US" altLang="en-US" sz="3600" dirty="0">
                <a:solidFill>
                  <a:srgbClr val="002060"/>
                </a:solidFill>
                <a:latin typeface="Times" pitchFamily="2" charset="0"/>
                <a:ea typeface="ＭＳ Ｐゴシック" panose="020B0600070205080204" pitchFamily="34" charset="-128"/>
              </a:rPr>
            </a:br>
            <a:endParaRPr lang="en-US" altLang="en-US" sz="2800" dirty="0">
              <a:solidFill>
                <a:srgbClr val="002060"/>
              </a:solidFill>
              <a:latin typeface="Times" pitchFamily="2" charset="0"/>
            </a:endParaRPr>
          </a:p>
        </p:txBody>
      </p:sp>
      <p:pic>
        <p:nvPicPr>
          <p:cNvPr id="14338" name="Picture 3">
            <a:extLst>
              <a:ext uri="{FF2B5EF4-FFF2-40B4-BE49-F238E27FC236}">
                <a16:creationId xmlns:a16="http://schemas.microsoft.com/office/drawing/2014/main" id="{73848D56-3B37-CE43-A8F8-EF335DD32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75" y="176212"/>
            <a:ext cx="18383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39" name="Picture 2">
            <a:extLst>
              <a:ext uri="{FF2B5EF4-FFF2-40B4-BE49-F238E27FC236}">
                <a16:creationId xmlns:a16="http://schemas.microsoft.com/office/drawing/2014/main" id="{7BF9EEF9-472A-AE4E-8A39-1EABE51F7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0"/>
            <a:ext cx="34226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700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2B1A2F97-9C77-504C-B3DB-96ECD6462C32}"/>
              </a:ext>
            </a:extLst>
          </p:cNvPr>
          <p:cNvSpPr>
            <a:spLocks noGrp="1" noChangeArrowheads="1"/>
          </p:cNvSpPr>
          <p:nvPr>
            <p:ph type="title"/>
          </p:nvPr>
        </p:nvSpPr>
        <p:spPr/>
        <p:txBody>
          <a:bodyPr/>
          <a:lstStyle/>
          <a:p>
            <a:pPr>
              <a:defRPr/>
            </a:pPr>
            <a:r>
              <a:rPr lang="en-US" dirty="0">
                <a:solidFill>
                  <a:srgbClr val="FF0000"/>
                </a:solidFill>
                <a:cs typeface="+mj-cs"/>
              </a:rPr>
              <a:t>Order of hormone deficiencies</a:t>
            </a:r>
          </a:p>
        </p:txBody>
      </p:sp>
      <p:sp>
        <p:nvSpPr>
          <p:cNvPr id="154627" name="Rectangle 3">
            <a:extLst>
              <a:ext uri="{FF2B5EF4-FFF2-40B4-BE49-F238E27FC236}">
                <a16:creationId xmlns:a16="http://schemas.microsoft.com/office/drawing/2014/main" id="{0DE2E2AA-7A80-2449-8CEF-14BEF4601732}"/>
              </a:ext>
            </a:extLst>
          </p:cNvPr>
          <p:cNvSpPr>
            <a:spLocks noGrp="1" noChangeArrowheads="1"/>
          </p:cNvSpPr>
          <p:nvPr>
            <p:ph type="body" idx="1"/>
          </p:nvPr>
        </p:nvSpPr>
        <p:spPr/>
        <p:txBody>
          <a:bodyPr/>
          <a:lstStyle/>
          <a:p>
            <a:pPr>
              <a:defRPr/>
            </a:pPr>
            <a:r>
              <a:rPr lang="en-US">
                <a:cs typeface="+mn-cs"/>
              </a:rPr>
              <a:t>GH</a:t>
            </a:r>
          </a:p>
          <a:p>
            <a:pPr>
              <a:defRPr/>
            </a:pPr>
            <a:r>
              <a:rPr lang="en-US">
                <a:cs typeface="+mn-cs"/>
              </a:rPr>
              <a:t>Gonadotropins (FSH, LH)</a:t>
            </a:r>
          </a:p>
          <a:p>
            <a:pPr>
              <a:defRPr/>
            </a:pPr>
            <a:r>
              <a:rPr lang="en-US">
                <a:cs typeface="+mn-cs"/>
              </a:rPr>
              <a:t>TSH</a:t>
            </a:r>
          </a:p>
          <a:p>
            <a:pPr>
              <a:defRPr/>
            </a:pPr>
            <a:r>
              <a:rPr lang="en-US">
                <a:cs typeface="+mn-cs"/>
              </a:rPr>
              <a:t>ACTH</a:t>
            </a:r>
          </a:p>
          <a:p>
            <a:pPr>
              <a:defRPr/>
            </a:pPr>
            <a:r>
              <a:rPr lang="en-US">
                <a:cs typeface="+mn-cs"/>
              </a:rPr>
              <a:t>Prolactin</a:t>
            </a:r>
          </a:p>
          <a:p>
            <a:pPr>
              <a:defRPr/>
            </a:pPr>
            <a:r>
              <a:rPr lang="en-US">
                <a:cs typeface="+mn-cs"/>
              </a:rPr>
              <a:t>Posterior pituitary hormones</a:t>
            </a:r>
          </a:p>
        </p:txBody>
      </p:sp>
    </p:spTree>
    <p:extLst>
      <p:ext uri="{BB962C8B-B14F-4D97-AF65-F5344CB8AC3E}">
        <p14:creationId xmlns:p14="http://schemas.microsoft.com/office/powerpoint/2010/main" val="1523303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7085C11F-F586-7B43-9039-42050B15001E}"/>
              </a:ext>
            </a:extLst>
          </p:cNvPr>
          <p:cNvSpPr>
            <a:spLocks noGrp="1" noChangeArrowheads="1"/>
          </p:cNvSpPr>
          <p:nvPr>
            <p:ph type="title"/>
          </p:nvPr>
        </p:nvSpPr>
        <p:spPr>
          <a:xfrm>
            <a:off x="1027289" y="604815"/>
            <a:ext cx="7836295" cy="1016000"/>
          </a:xfrm>
        </p:spPr>
        <p:txBody>
          <a:bodyPr/>
          <a:lstStyle/>
          <a:p>
            <a:pPr>
              <a:defRPr/>
            </a:pPr>
            <a:r>
              <a:rPr lang="en-US" sz="3200" dirty="0">
                <a:solidFill>
                  <a:srgbClr val="FF0000"/>
                </a:solidFill>
                <a:cs typeface="+mj-cs"/>
              </a:rPr>
              <a:t>Microadenomas and hypopituitarism </a:t>
            </a:r>
            <a:r>
              <a:rPr lang="en-US" sz="3200" dirty="0">
                <a:solidFill>
                  <a:srgbClr val="FF0000"/>
                </a:solidFill>
              </a:rPr>
              <a:t>(Yuen, et al. Clinical Endocrinology 69:292-298, 2008</a:t>
            </a:r>
            <a:endParaRPr lang="en-US" sz="3200" dirty="0">
              <a:solidFill>
                <a:srgbClr val="FF0000"/>
              </a:solidFill>
              <a:cs typeface="+mj-cs"/>
            </a:endParaRPr>
          </a:p>
        </p:txBody>
      </p:sp>
      <p:sp>
        <p:nvSpPr>
          <p:cNvPr id="154627" name="Rectangle 3">
            <a:extLst>
              <a:ext uri="{FF2B5EF4-FFF2-40B4-BE49-F238E27FC236}">
                <a16:creationId xmlns:a16="http://schemas.microsoft.com/office/drawing/2014/main" id="{4AC5A209-E4E4-3F48-B608-E15492125DAB}"/>
              </a:ext>
            </a:extLst>
          </p:cNvPr>
          <p:cNvSpPr>
            <a:spLocks noGrp="1" noChangeArrowheads="1"/>
          </p:cNvSpPr>
          <p:nvPr>
            <p:ph type="body" idx="1"/>
          </p:nvPr>
        </p:nvSpPr>
        <p:spPr>
          <a:xfrm>
            <a:off x="361245" y="2142067"/>
            <a:ext cx="8613422" cy="3657600"/>
          </a:xfrm>
        </p:spPr>
        <p:txBody>
          <a:bodyPr/>
          <a:lstStyle/>
          <a:p>
            <a:r>
              <a:rPr lang="en-US" altLang="en-US" sz="2133" dirty="0"/>
              <a:t>38 patients with non-secreting pituitary microadenomas (mean tumor size 4.2 mm) and normal serum IGF-I levels were studied. </a:t>
            </a:r>
          </a:p>
          <a:p>
            <a:r>
              <a:rPr lang="en-US" altLang="en-US" sz="2133" dirty="0"/>
              <a:t>19 patients (50%) were found to be GH-deficient, and had higher body mass index (BMI) than those that passed the GHRH-arginine test and healthy controls. </a:t>
            </a:r>
          </a:p>
          <a:p>
            <a:r>
              <a:rPr lang="en-US" altLang="en-US" sz="2133" dirty="0"/>
              <a:t>19 patients (50%) had at least one other pituitary hormone deficit. </a:t>
            </a:r>
          </a:p>
          <a:p>
            <a:r>
              <a:rPr lang="en-US" altLang="en-US" sz="2133" dirty="0"/>
              <a:t>We concluded that a substantial number of patients with non-secreting pituitary microadenomas were GH-deficient despite normal serum IGF-I levels, and had at least one other pituitary hormone deficit, suggesting that non-secreting microadenomas may not be clinically harmless.</a:t>
            </a:r>
          </a:p>
        </p:txBody>
      </p:sp>
    </p:spTree>
    <p:extLst>
      <p:ext uri="{BB962C8B-B14F-4D97-AF65-F5344CB8AC3E}">
        <p14:creationId xmlns:p14="http://schemas.microsoft.com/office/powerpoint/2010/main" val="751390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0CBF18CA-DFBA-1540-B99D-0A3DEFF1DC0F}"/>
              </a:ext>
            </a:extLst>
          </p:cNvPr>
          <p:cNvSpPr>
            <a:spLocks noGrp="1" noChangeArrowheads="1"/>
          </p:cNvSpPr>
          <p:nvPr>
            <p:ph type="title"/>
          </p:nvPr>
        </p:nvSpPr>
        <p:spPr/>
        <p:txBody>
          <a:bodyPr/>
          <a:lstStyle/>
          <a:p>
            <a:pPr>
              <a:defRPr/>
            </a:pPr>
            <a:r>
              <a:rPr lang="en-US" dirty="0" err="1">
                <a:solidFill>
                  <a:srgbClr val="FF0000"/>
                </a:solidFill>
                <a:cs typeface="+mj-cs"/>
              </a:rPr>
              <a:t>Microadenomas</a:t>
            </a:r>
            <a:r>
              <a:rPr lang="en-US" dirty="0">
                <a:solidFill>
                  <a:srgbClr val="FF0000"/>
                </a:solidFill>
                <a:cs typeface="+mj-cs"/>
              </a:rPr>
              <a:t> and hypopituitarism</a:t>
            </a:r>
          </a:p>
        </p:txBody>
      </p:sp>
      <p:sp>
        <p:nvSpPr>
          <p:cNvPr id="154627" name="Rectangle 3">
            <a:extLst>
              <a:ext uri="{FF2B5EF4-FFF2-40B4-BE49-F238E27FC236}">
                <a16:creationId xmlns:a16="http://schemas.microsoft.com/office/drawing/2014/main" id="{C3C2AAAD-959B-1D4A-9FA8-CAE532354A30}"/>
              </a:ext>
            </a:extLst>
          </p:cNvPr>
          <p:cNvSpPr>
            <a:spLocks noGrp="1" noChangeArrowheads="1"/>
          </p:cNvSpPr>
          <p:nvPr>
            <p:ph type="body" idx="1"/>
          </p:nvPr>
        </p:nvSpPr>
        <p:spPr>
          <a:xfrm>
            <a:off x="361245" y="2142067"/>
            <a:ext cx="8613422" cy="3657600"/>
          </a:xfrm>
        </p:spPr>
        <p:txBody>
          <a:bodyPr/>
          <a:lstStyle/>
          <a:p>
            <a:pPr>
              <a:defRPr/>
            </a:pPr>
            <a:r>
              <a:rPr lang="en-US" sz="2133" dirty="0">
                <a:cs typeface="+mn-cs"/>
              </a:rPr>
              <a:t>Patients with low IGF-1 and a microadenomas are likely to be growth hormone deficient.  </a:t>
            </a:r>
          </a:p>
          <a:p>
            <a:pPr>
              <a:defRPr/>
            </a:pPr>
            <a:r>
              <a:rPr lang="en-US" sz="2133" dirty="0">
                <a:cs typeface="+mn-cs"/>
              </a:rPr>
              <a:t>Many Endocrinologists test for hypopituitarism only if a patient has had prior surgery or radiation to their pituitary.</a:t>
            </a:r>
          </a:p>
          <a:p>
            <a:pPr>
              <a:defRPr/>
            </a:pPr>
            <a:r>
              <a:rPr lang="en-US" sz="2133" dirty="0">
                <a:cs typeface="+mn-cs"/>
              </a:rPr>
              <a:t>My approach is to measure pituitary hormones first in patients with symptoms of hypopituitarism and if it points to hypopituitarism, then get a pituitary MRI</a:t>
            </a:r>
          </a:p>
          <a:p>
            <a:pPr>
              <a:defRPr/>
            </a:pPr>
            <a:r>
              <a:rPr lang="en-US" sz="2133" dirty="0">
                <a:cs typeface="+mn-cs"/>
              </a:rPr>
              <a:t>If MRI shows a small pituitary or a tumor and IGF-1 is low, and the patient has symptoms of growth hormone deficiency, then do a growth hormone  stimulation test </a:t>
            </a:r>
          </a:p>
        </p:txBody>
      </p:sp>
    </p:spTree>
    <p:extLst>
      <p:ext uri="{BB962C8B-B14F-4D97-AF65-F5344CB8AC3E}">
        <p14:creationId xmlns:p14="http://schemas.microsoft.com/office/powerpoint/2010/main" val="942460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906B26F-406F-3F4B-B250-9320C015361A}"/>
              </a:ext>
            </a:extLst>
          </p:cNvPr>
          <p:cNvPicPr>
            <a:picLocks noGrp="1" noChangeAspect="1"/>
          </p:cNvPicPr>
          <p:nvPr>
            <p:ph idx="1"/>
          </p:nvPr>
        </p:nvPicPr>
        <p:blipFill>
          <a:blip r:embed="rId2"/>
          <a:stretch>
            <a:fillRect/>
          </a:stretch>
        </p:blipFill>
        <p:spPr>
          <a:xfrm>
            <a:off x="1109846" y="957649"/>
            <a:ext cx="6034617" cy="4525963"/>
          </a:xfrm>
          <a:prstGeom prst="rect">
            <a:avLst/>
          </a:prstGeom>
        </p:spPr>
      </p:pic>
      <p:sp>
        <p:nvSpPr>
          <p:cNvPr id="5" name="Rectangle 4">
            <a:extLst>
              <a:ext uri="{FF2B5EF4-FFF2-40B4-BE49-F238E27FC236}">
                <a16:creationId xmlns:a16="http://schemas.microsoft.com/office/drawing/2014/main" id="{215512AC-95AF-FD46-B4DA-1DBB510EC30B}"/>
              </a:ext>
            </a:extLst>
          </p:cNvPr>
          <p:cNvSpPr/>
          <p:nvPr/>
        </p:nvSpPr>
        <p:spPr>
          <a:xfrm>
            <a:off x="2765113" y="303425"/>
            <a:ext cx="3070071" cy="369332"/>
          </a:xfrm>
          <a:prstGeom prst="rect">
            <a:avLst/>
          </a:prstGeom>
        </p:spPr>
        <p:txBody>
          <a:bodyPr wrap="none">
            <a:spAutoFit/>
          </a:bodyPr>
          <a:lstStyle/>
          <a:p>
            <a:r>
              <a:rPr lang="en-US" dirty="0">
                <a:solidFill>
                  <a:srgbClr val="FF0000"/>
                </a:solidFill>
              </a:rPr>
              <a:t>Growth Hormone Deficiency</a:t>
            </a:r>
            <a:endParaRPr lang="en-US" dirty="0"/>
          </a:p>
        </p:txBody>
      </p:sp>
      <p:pic>
        <p:nvPicPr>
          <p:cNvPr id="6" name="Picture 5">
            <a:extLst>
              <a:ext uri="{FF2B5EF4-FFF2-40B4-BE49-F238E27FC236}">
                <a16:creationId xmlns:a16="http://schemas.microsoft.com/office/drawing/2014/main" id="{29237CD1-34C5-B341-BAB6-B67E5E81EECC}"/>
              </a:ext>
            </a:extLst>
          </p:cNvPr>
          <p:cNvPicPr>
            <a:picLocks noChangeAspect="1"/>
          </p:cNvPicPr>
          <p:nvPr/>
        </p:nvPicPr>
        <p:blipFill>
          <a:blip r:embed="rId3"/>
          <a:stretch>
            <a:fillRect/>
          </a:stretch>
        </p:blipFill>
        <p:spPr>
          <a:xfrm>
            <a:off x="7144463" y="5334000"/>
            <a:ext cx="2032000" cy="1524000"/>
          </a:xfrm>
          <a:prstGeom prst="rect">
            <a:avLst/>
          </a:prstGeom>
        </p:spPr>
      </p:pic>
    </p:spTree>
    <p:extLst>
      <p:ext uri="{BB962C8B-B14F-4D97-AF65-F5344CB8AC3E}">
        <p14:creationId xmlns:p14="http://schemas.microsoft.com/office/powerpoint/2010/main" val="3258137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dirty="0">
                <a:solidFill>
                  <a:srgbClr val="FF0000"/>
                </a:solidFill>
                <a:cs typeface="+mj-cs"/>
              </a:rPr>
              <a:t>Etiology of Adult-Onset GHD</a:t>
            </a:r>
          </a:p>
        </p:txBody>
      </p:sp>
      <p:pic>
        <p:nvPicPr>
          <p:cNvPr id="3" name="Picture 2">
            <a:extLst>
              <a:ext uri="{FF2B5EF4-FFF2-40B4-BE49-F238E27FC236}">
                <a16:creationId xmlns:a16="http://schemas.microsoft.com/office/drawing/2014/main" id="{F5067E40-1637-7447-BEC4-B15ADFE453DF}"/>
              </a:ext>
            </a:extLst>
          </p:cNvPr>
          <p:cNvPicPr>
            <a:picLocks noChangeAspect="1"/>
          </p:cNvPicPr>
          <p:nvPr/>
        </p:nvPicPr>
        <p:blipFill>
          <a:blip r:embed="rId3"/>
          <a:stretch>
            <a:fillRect/>
          </a:stretch>
        </p:blipFill>
        <p:spPr>
          <a:xfrm>
            <a:off x="1501422" y="2069757"/>
            <a:ext cx="6096000" cy="4572000"/>
          </a:xfrm>
          <a:prstGeom prst="rect">
            <a:avLst/>
          </a:prstGeom>
        </p:spPr>
      </p:pic>
    </p:spTree>
    <p:extLst>
      <p:ext uri="{BB962C8B-B14F-4D97-AF65-F5344CB8AC3E}">
        <p14:creationId xmlns:p14="http://schemas.microsoft.com/office/powerpoint/2010/main" val="3900656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9E2340-32E1-2B4C-8F3B-DF3599D45823}"/>
              </a:ext>
            </a:extLst>
          </p:cNvPr>
          <p:cNvPicPr>
            <a:picLocks noChangeAspect="1"/>
          </p:cNvPicPr>
          <p:nvPr/>
        </p:nvPicPr>
        <p:blipFill>
          <a:blip r:embed="rId3"/>
          <a:stretch>
            <a:fillRect/>
          </a:stretch>
        </p:blipFill>
        <p:spPr>
          <a:xfrm>
            <a:off x="1501422" y="1946189"/>
            <a:ext cx="6096000" cy="4572000"/>
          </a:xfrm>
          <a:prstGeom prst="rect">
            <a:avLst/>
          </a:prstGeom>
        </p:spPr>
      </p:pic>
    </p:spTree>
    <p:extLst>
      <p:ext uri="{BB962C8B-B14F-4D97-AF65-F5344CB8AC3E}">
        <p14:creationId xmlns:p14="http://schemas.microsoft.com/office/powerpoint/2010/main" val="3500642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dirty="0">
                <a:solidFill>
                  <a:srgbClr val="FF0000"/>
                </a:solidFill>
                <a:cs typeface="+mj-cs"/>
              </a:rPr>
              <a:t>Traumatic Brain Injury</a:t>
            </a:r>
          </a:p>
        </p:txBody>
      </p:sp>
      <p:sp>
        <p:nvSpPr>
          <p:cNvPr id="168963" name="Rectangle 3">
            <a:extLst>
              <a:ext uri="{FF2B5EF4-FFF2-40B4-BE49-F238E27FC236}">
                <a16:creationId xmlns:a16="http://schemas.microsoft.com/office/drawing/2014/main" id="{CED29803-23A9-4E4D-B88B-B3B793F9827D}"/>
              </a:ext>
            </a:extLst>
          </p:cNvPr>
          <p:cNvSpPr>
            <a:spLocks noGrp="1" noChangeArrowheads="1"/>
          </p:cNvSpPr>
          <p:nvPr>
            <p:ph type="body" idx="1"/>
          </p:nvPr>
        </p:nvSpPr>
        <p:spPr>
          <a:xfrm>
            <a:off x="1106311" y="1746956"/>
            <a:ext cx="6908800" cy="3657600"/>
          </a:xfrm>
        </p:spPr>
        <p:txBody>
          <a:bodyPr/>
          <a:lstStyle/>
          <a:p>
            <a:endParaRPr lang="en-US"/>
          </a:p>
          <a:p>
            <a:pPr>
              <a:lnSpc>
                <a:spcPct val="90000"/>
              </a:lnSpc>
              <a:defRPr/>
            </a:pPr>
            <a:endParaRPr lang="en-US" sz="2489">
              <a:cs typeface="+mn-cs"/>
            </a:endParaRPr>
          </a:p>
        </p:txBody>
      </p:sp>
      <p:pic>
        <p:nvPicPr>
          <p:cNvPr id="4" name="Picture 3">
            <a:extLst>
              <a:ext uri="{FF2B5EF4-FFF2-40B4-BE49-F238E27FC236}">
                <a16:creationId xmlns:a16="http://schemas.microsoft.com/office/drawing/2014/main" id="{5C8D719B-3943-B940-A5F8-69A8DC896E41}"/>
              </a:ext>
            </a:extLst>
          </p:cNvPr>
          <p:cNvPicPr>
            <a:picLocks noChangeAspect="1"/>
          </p:cNvPicPr>
          <p:nvPr/>
        </p:nvPicPr>
        <p:blipFill>
          <a:blip r:embed="rId3"/>
          <a:stretch>
            <a:fillRect/>
          </a:stretch>
        </p:blipFill>
        <p:spPr>
          <a:xfrm>
            <a:off x="1455180" y="1746956"/>
            <a:ext cx="3416300" cy="3086100"/>
          </a:xfrm>
          <a:prstGeom prst="rect">
            <a:avLst/>
          </a:prstGeom>
        </p:spPr>
      </p:pic>
      <p:pic>
        <p:nvPicPr>
          <p:cNvPr id="6" name="Picture 5">
            <a:extLst>
              <a:ext uri="{FF2B5EF4-FFF2-40B4-BE49-F238E27FC236}">
                <a16:creationId xmlns:a16="http://schemas.microsoft.com/office/drawing/2014/main" id="{3D46C73A-CD92-BC46-BFF8-8597DC300452}"/>
              </a:ext>
            </a:extLst>
          </p:cNvPr>
          <p:cNvPicPr>
            <a:picLocks noChangeAspect="1"/>
          </p:cNvPicPr>
          <p:nvPr/>
        </p:nvPicPr>
        <p:blipFill>
          <a:blip r:embed="rId4"/>
          <a:stretch>
            <a:fillRect/>
          </a:stretch>
        </p:blipFill>
        <p:spPr>
          <a:xfrm>
            <a:off x="5311422" y="2297327"/>
            <a:ext cx="2692400" cy="1447800"/>
          </a:xfrm>
          <a:prstGeom prst="rect">
            <a:avLst/>
          </a:prstGeom>
        </p:spPr>
      </p:pic>
    </p:spTree>
    <p:extLst>
      <p:ext uri="{BB962C8B-B14F-4D97-AF65-F5344CB8AC3E}">
        <p14:creationId xmlns:p14="http://schemas.microsoft.com/office/powerpoint/2010/main" val="4075807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a:solidFill>
                  <a:srgbClr val="FF0000"/>
                </a:solidFill>
                <a:cs typeface="+mj-cs"/>
              </a:rPr>
              <a:t>Traumatic Brain Injury</a:t>
            </a:r>
          </a:p>
        </p:txBody>
      </p:sp>
      <p:sp>
        <p:nvSpPr>
          <p:cNvPr id="168963" name="Rectangle 3">
            <a:extLst>
              <a:ext uri="{FF2B5EF4-FFF2-40B4-BE49-F238E27FC236}">
                <a16:creationId xmlns:a16="http://schemas.microsoft.com/office/drawing/2014/main" id="{CED29803-23A9-4E4D-B88B-B3B793F9827D}"/>
              </a:ext>
            </a:extLst>
          </p:cNvPr>
          <p:cNvSpPr>
            <a:spLocks noGrp="1" noChangeArrowheads="1"/>
          </p:cNvSpPr>
          <p:nvPr>
            <p:ph type="body" idx="1"/>
          </p:nvPr>
        </p:nvSpPr>
        <p:spPr>
          <a:xfrm>
            <a:off x="1106311" y="1746956"/>
            <a:ext cx="6908800" cy="3657600"/>
          </a:xfrm>
        </p:spPr>
        <p:txBody>
          <a:bodyPr/>
          <a:lstStyle/>
          <a:p>
            <a:endParaRPr lang="en-US"/>
          </a:p>
          <a:p>
            <a:pPr>
              <a:lnSpc>
                <a:spcPct val="90000"/>
              </a:lnSpc>
              <a:defRPr/>
            </a:pPr>
            <a:endParaRPr lang="en-US" sz="2489">
              <a:cs typeface="+mn-cs"/>
            </a:endParaRPr>
          </a:p>
        </p:txBody>
      </p:sp>
      <p:pic>
        <p:nvPicPr>
          <p:cNvPr id="3" name="Picture 2">
            <a:extLst>
              <a:ext uri="{FF2B5EF4-FFF2-40B4-BE49-F238E27FC236}">
                <a16:creationId xmlns:a16="http://schemas.microsoft.com/office/drawing/2014/main" id="{6693CF2F-32FB-D540-978C-B6444A822E02}"/>
              </a:ext>
            </a:extLst>
          </p:cNvPr>
          <p:cNvPicPr>
            <a:picLocks noChangeAspect="1"/>
          </p:cNvPicPr>
          <p:nvPr/>
        </p:nvPicPr>
        <p:blipFill>
          <a:blip r:embed="rId3"/>
          <a:stretch>
            <a:fillRect/>
          </a:stretch>
        </p:blipFill>
        <p:spPr>
          <a:xfrm>
            <a:off x="2582608" y="1746955"/>
            <a:ext cx="5508215" cy="3096893"/>
          </a:xfrm>
          <a:prstGeom prst="rect">
            <a:avLst/>
          </a:prstGeom>
        </p:spPr>
      </p:pic>
    </p:spTree>
    <p:extLst>
      <p:ext uri="{BB962C8B-B14F-4D97-AF65-F5344CB8AC3E}">
        <p14:creationId xmlns:p14="http://schemas.microsoft.com/office/powerpoint/2010/main" val="1436601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211AB0-D939-634C-A9B4-B481C647D05E}"/>
              </a:ext>
            </a:extLst>
          </p:cNvPr>
          <p:cNvPicPr>
            <a:picLocks noChangeAspect="1"/>
          </p:cNvPicPr>
          <p:nvPr/>
        </p:nvPicPr>
        <p:blipFill>
          <a:blip r:embed="rId2"/>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101886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dirty="0">
                <a:solidFill>
                  <a:srgbClr val="FF0000"/>
                </a:solidFill>
                <a:cs typeface="+mj-cs"/>
              </a:rPr>
              <a:t>Growth Hormone Deficiency</a:t>
            </a:r>
          </a:p>
        </p:txBody>
      </p:sp>
      <p:sp>
        <p:nvSpPr>
          <p:cNvPr id="168963" name="Rectangle 3">
            <a:extLst>
              <a:ext uri="{FF2B5EF4-FFF2-40B4-BE49-F238E27FC236}">
                <a16:creationId xmlns:a16="http://schemas.microsoft.com/office/drawing/2014/main" id="{CED29803-23A9-4E4D-B88B-B3B793F9827D}"/>
              </a:ext>
            </a:extLst>
          </p:cNvPr>
          <p:cNvSpPr>
            <a:spLocks noGrp="1" noChangeArrowheads="1"/>
          </p:cNvSpPr>
          <p:nvPr>
            <p:ph type="body" idx="1"/>
          </p:nvPr>
        </p:nvSpPr>
        <p:spPr>
          <a:xfrm>
            <a:off x="1106311" y="1746956"/>
            <a:ext cx="6908800" cy="3657600"/>
          </a:xfrm>
        </p:spPr>
        <p:txBody>
          <a:bodyPr/>
          <a:lstStyle/>
          <a:p>
            <a:r>
              <a:rPr lang="en-US" sz="2400" dirty="0"/>
              <a:t>If left undiagnosed, AGHD may lead to increased risk for premature mortality, significant morbidity, and multiple signs and symptoms, including</a:t>
            </a:r>
          </a:p>
          <a:p>
            <a:r>
              <a:rPr lang="en-US" sz="2400" dirty="0"/>
              <a:t>An increase in body fat</a:t>
            </a:r>
          </a:p>
          <a:p>
            <a:r>
              <a:rPr lang="en-US" sz="2400" dirty="0"/>
              <a:t>A decrease in muscle mass</a:t>
            </a:r>
          </a:p>
          <a:p>
            <a:r>
              <a:rPr lang="en-US" sz="2400" dirty="0"/>
              <a:t>Weakness and fatigue</a:t>
            </a:r>
          </a:p>
          <a:p>
            <a:r>
              <a:rPr lang="en-US" sz="2400" dirty="0"/>
              <a:t>Osteoporosis</a:t>
            </a:r>
          </a:p>
          <a:p>
            <a:r>
              <a:rPr lang="en-US" sz="2400" dirty="0"/>
              <a:t>An increased rate of fractures</a:t>
            </a:r>
          </a:p>
          <a:p>
            <a:r>
              <a:rPr lang="en-US" sz="2400" dirty="0"/>
              <a:t>Dyslipidemia</a:t>
            </a:r>
          </a:p>
          <a:p>
            <a:r>
              <a:rPr lang="en-US" sz="2400" dirty="0"/>
              <a:t>Cardiovascular disease</a:t>
            </a:r>
          </a:p>
          <a:p>
            <a:r>
              <a:rPr lang="en-US" sz="2400" dirty="0"/>
              <a:t>Impaired psychological well-being such as isolation, anxiety, or depression</a:t>
            </a:r>
          </a:p>
          <a:p>
            <a:endParaRPr lang="en-US" dirty="0"/>
          </a:p>
          <a:p>
            <a:pPr>
              <a:lnSpc>
                <a:spcPct val="90000"/>
              </a:lnSpc>
              <a:defRPr/>
            </a:pPr>
            <a:endParaRPr lang="en-US" sz="2489" dirty="0">
              <a:cs typeface="+mn-cs"/>
            </a:endParaRPr>
          </a:p>
        </p:txBody>
      </p:sp>
    </p:spTree>
    <p:extLst>
      <p:ext uri="{BB962C8B-B14F-4D97-AF65-F5344CB8AC3E}">
        <p14:creationId xmlns:p14="http://schemas.microsoft.com/office/powerpoint/2010/main" val="1433889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026">
            <a:extLst>
              <a:ext uri="{FF2B5EF4-FFF2-40B4-BE49-F238E27FC236}">
                <a16:creationId xmlns:a16="http://schemas.microsoft.com/office/drawing/2014/main" id="{63D78BA8-FE9C-F148-80FE-9F91BD3224EC}"/>
              </a:ext>
            </a:extLst>
          </p:cNvPr>
          <p:cNvSpPr>
            <a:spLocks noGrp="1" noChangeArrowheads="1"/>
          </p:cNvSpPr>
          <p:nvPr>
            <p:ph type="title"/>
          </p:nvPr>
        </p:nvSpPr>
        <p:spPr/>
        <p:txBody>
          <a:bodyPr/>
          <a:lstStyle/>
          <a:p>
            <a:pPr>
              <a:defRPr/>
            </a:pPr>
            <a:r>
              <a:rPr lang="en-US" dirty="0">
                <a:solidFill>
                  <a:srgbClr val="FF0000"/>
                </a:solidFill>
                <a:cs typeface="+mj-cs"/>
              </a:rPr>
              <a:t>Hormonal Axes</a:t>
            </a:r>
          </a:p>
        </p:txBody>
      </p:sp>
      <p:sp>
        <p:nvSpPr>
          <p:cNvPr id="182275" name="Rectangle 1027">
            <a:extLst>
              <a:ext uri="{FF2B5EF4-FFF2-40B4-BE49-F238E27FC236}">
                <a16:creationId xmlns:a16="http://schemas.microsoft.com/office/drawing/2014/main" id="{12FEEF4B-85E5-3843-9CC0-9B643C5019C6}"/>
              </a:ext>
            </a:extLst>
          </p:cNvPr>
          <p:cNvSpPr>
            <a:spLocks noGrp="1" noChangeArrowheads="1"/>
          </p:cNvSpPr>
          <p:nvPr>
            <p:ph type="body" idx="1"/>
          </p:nvPr>
        </p:nvSpPr>
        <p:spPr/>
        <p:txBody>
          <a:bodyPr/>
          <a:lstStyle/>
          <a:p>
            <a:pPr>
              <a:defRPr/>
            </a:pPr>
            <a:r>
              <a:rPr lang="en-US" sz="2133" u="sng" dirty="0">
                <a:cs typeface="+mn-cs"/>
              </a:rPr>
              <a:t>Adrenal (corticotropes)</a:t>
            </a:r>
            <a:r>
              <a:rPr lang="en-US" sz="2133" dirty="0">
                <a:cs typeface="+mn-cs"/>
              </a:rPr>
              <a:t>=CRH-ACTH-Cortisol</a:t>
            </a:r>
          </a:p>
          <a:p>
            <a:pPr>
              <a:defRPr/>
            </a:pPr>
            <a:r>
              <a:rPr lang="en-US" sz="2133" u="sng" dirty="0">
                <a:cs typeface="+mn-cs"/>
              </a:rPr>
              <a:t>Thyroid (</a:t>
            </a:r>
            <a:r>
              <a:rPr lang="en-US" sz="2133" u="sng" dirty="0" err="1">
                <a:cs typeface="+mn-cs"/>
              </a:rPr>
              <a:t>thyrotropes</a:t>
            </a:r>
            <a:r>
              <a:rPr lang="en-US" sz="2133" u="sng" dirty="0">
                <a:cs typeface="+mn-cs"/>
              </a:rPr>
              <a:t>)</a:t>
            </a:r>
            <a:r>
              <a:rPr lang="en-US" sz="2133" dirty="0">
                <a:cs typeface="+mn-cs"/>
              </a:rPr>
              <a:t>= TRH-TSH-T4/T3</a:t>
            </a:r>
          </a:p>
          <a:p>
            <a:pPr>
              <a:defRPr/>
            </a:pPr>
            <a:r>
              <a:rPr lang="en-US" sz="2133" u="sng" dirty="0">
                <a:cs typeface="+mn-cs"/>
              </a:rPr>
              <a:t>Gonads (</a:t>
            </a:r>
            <a:r>
              <a:rPr lang="en-US" sz="2133" u="sng" dirty="0" err="1">
                <a:cs typeface="+mn-cs"/>
              </a:rPr>
              <a:t>gonadotropes</a:t>
            </a:r>
            <a:r>
              <a:rPr lang="en-US" sz="2133" u="sng" dirty="0">
                <a:cs typeface="+mn-cs"/>
              </a:rPr>
              <a:t>)</a:t>
            </a:r>
            <a:r>
              <a:rPr lang="en-US" sz="2133" dirty="0">
                <a:cs typeface="+mn-cs"/>
              </a:rPr>
              <a:t>=</a:t>
            </a:r>
            <a:r>
              <a:rPr lang="en-US" sz="1778" dirty="0">
                <a:cs typeface="+mn-cs"/>
              </a:rPr>
              <a:t> </a:t>
            </a:r>
            <a:r>
              <a:rPr lang="en-US" sz="2133" dirty="0" err="1">
                <a:cs typeface="+mn-cs"/>
              </a:rPr>
              <a:t>GnRH</a:t>
            </a:r>
            <a:r>
              <a:rPr lang="en-US" sz="2133" dirty="0">
                <a:cs typeface="+mn-cs"/>
              </a:rPr>
              <a:t>-LH/FSH</a:t>
            </a:r>
            <a:r>
              <a:rPr lang="en-US" sz="1778" dirty="0">
                <a:cs typeface="+mn-cs"/>
              </a:rPr>
              <a:t>-</a:t>
            </a:r>
            <a:r>
              <a:rPr lang="en-US" sz="2133" dirty="0">
                <a:cs typeface="+mn-cs"/>
              </a:rPr>
              <a:t>Testosterone/estrogen</a:t>
            </a:r>
          </a:p>
          <a:p>
            <a:pPr>
              <a:defRPr/>
            </a:pPr>
            <a:r>
              <a:rPr lang="en-US" sz="2133" u="sng" dirty="0">
                <a:solidFill>
                  <a:srgbClr val="FF0000"/>
                </a:solidFill>
                <a:cs typeface="+mn-cs"/>
              </a:rPr>
              <a:t>GH (</a:t>
            </a:r>
            <a:r>
              <a:rPr lang="en-US" sz="2133" u="sng" dirty="0" err="1">
                <a:solidFill>
                  <a:srgbClr val="FF0000"/>
                </a:solidFill>
                <a:cs typeface="+mn-cs"/>
              </a:rPr>
              <a:t>sommatotropes</a:t>
            </a:r>
            <a:r>
              <a:rPr lang="en-US" sz="2133" u="sng" dirty="0">
                <a:solidFill>
                  <a:srgbClr val="FF0000"/>
                </a:solidFill>
                <a:cs typeface="+mn-cs"/>
              </a:rPr>
              <a:t>) </a:t>
            </a:r>
            <a:r>
              <a:rPr lang="en-US" sz="2133" dirty="0">
                <a:solidFill>
                  <a:srgbClr val="FF0000"/>
                </a:solidFill>
                <a:cs typeface="+mn-cs"/>
              </a:rPr>
              <a:t>=GHRH-GH-IGF-1</a:t>
            </a:r>
          </a:p>
          <a:p>
            <a:pPr>
              <a:defRPr/>
            </a:pPr>
            <a:r>
              <a:rPr lang="en-US" sz="2133" dirty="0">
                <a:cs typeface="+mn-cs"/>
              </a:rPr>
              <a:t>Posterior pituitary-AVP and oxytocin</a:t>
            </a:r>
          </a:p>
        </p:txBody>
      </p:sp>
    </p:spTree>
    <p:extLst>
      <p:ext uri="{BB962C8B-B14F-4D97-AF65-F5344CB8AC3E}">
        <p14:creationId xmlns:p14="http://schemas.microsoft.com/office/powerpoint/2010/main" val="2010397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4B93ACF2-1BE1-4E4F-B194-3E8DB4CF80A5}"/>
              </a:ext>
            </a:extLst>
          </p:cNvPr>
          <p:cNvSpPr>
            <a:spLocks noGrp="1" noChangeArrowheads="1"/>
          </p:cNvSpPr>
          <p:nvPr>
            <p:ph type="title"/>
          </p:nvPr>
        </p:nvSpPr>
        <p:spPr>
          <a:xfrm>
            <a:off x="1095022" y="640644"/>
            <a:ext cx="6908800" cy="1016000"/>
          </a:xfrm>
        </p:spPr>
        <p:txBody>
          <a:bodyPr/>
          <a:lstStyle/>
          <a:p>
            <a:r>
              <a:rPr lang="en-US" altLang="en-US"/>
              <a:t>Growth Hormone Deficiency</a:t>
            </a:r>
          </a:p>
        </p:txBody>
      </p:sp>
      <p:sp>
        <p:nvSpPr>
          <p:cNvPr id="197635" name="Rectangle 3">
            <a:extLst>
              <a:ext uri="{FF2B5EF4-FFF2-40B4-BE49-F238E27FC236}">
                <a16:creationId xmlns:a16="http://schemas.microsoft.com/office/drawing/2014/main" id="{73F3B86F-A342-9842-9D54-DA4B42707943}"/>
              </a:ext>
            </a:extLst>
          </p:cNvPr>
          <p:cNvSpPr>
            <a:spLocks noGrp="1" noChangeArrowheads="1"/>
          </p:cNvSpPr>
          <p:nvPr>
            <p:ph type="body" idx="1"/>
          </p:nvPr>
        </p:nvSpPr>
        <p:spPr>
          <a:xfrm>
            <a:off x="1049867" y="1453444"/>
            <a:ext cx="6908800" cy="3657600"/>
          </a:xfrm>
        </p:spPr>
        <p:txBody>
          <a:bodyPr/>
          <a:lstStyle/>
          <a:p>
            <a:r>
              <a:rPr lang="en-US" altLang="en-US" sz="2133"/>
              <a:t>Patients with hypopituitarism receiving conventional therapy (without GH) have increased mortality, suggested, but not proven to be due to GH deficiency (Rosen and Bengtsson, Lancet, 1990, 336:285; Bates, et al., JCEM, 1996, 81:1169)</a:t>
            </a:r>
          </a:p>
          <a:p>
            <a:r>
              <a:rPr lang="en-US" altLang="en-US" sz="2133"/>
              <a:t>Thought to be due to increased cardiovascular disease</a:t>
            </a:r>
          </a:p>
          <a:p>
            <a:r>
              <a:rPr lang="en-US" altLang="en-US" sz="2133"/>
              <a:t>As GH is the first hormone to become deficient, microadenomas may cause GH deficiency.</a:t>
            </a:r>
          </a:p>
          <a:p>
            <a:r>
              <a:rPr lang="en-US" altLang="en-US" sz="2133"/>
              <a:t>The pituitary expends about 80% of its energy synthesizing GH (Clemmons, personal communication).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dirty="0">
                <a:solidFill>
                  <a:srgbClr val="FF0000"/>
                </a:solidFill>
                <a:cs typeface="+mj-cs"/>
              </a:rPr>
              <a:t>Growth Hormone Deficiency</a:t>
            </a:r>
          </a:p>
        </p:txBody>
      </p:sp>
      <p:sp>
        <p:nvSpPr>
          <p:cNvPr id="168963" name="Rectangle 3">
            <a:extLst>
              <a:ext uri="{FF2B5EF4-FFF2-40B4-BE49-F238E27FC236}">
                <a16:creationId xmlns:a16="http://schemas.microsoft.com/office/drawing/2014/main" id="{CED29803-23A9-4E4D-B88B-B3B793F9827D}"/>
              </a:ext>
            </a:extLst>
          </p:cNvPr>
          <p:cNvSpPr>
            <a:spLocks noGrp="1" noChangeArrowheads="1"/>
          </p:cNvSpPr>
          <p:nvPr>
            <p:ph type="body" idx="1"/>
          </p:nvPr>
        </p:nvSpPr>
        <p:spPr>
          <a:xfrm>
            <a:off x="1106311" y="1746956"/>
            <a:ext cx="6908800" cy="3657600"/>
          </a:xfrm>
        </p:spPr>
        <p:txBody>
          <a:bodyPr/>
          <a:lstStyle/>
          <a:p>
            <a:pPr>
              <a:lnSpc>
                <a:spcPct val="90000"/>
              </a:lnSpc>
              <a:defRPr/>
            </a:pPr>
            <a:r>
              <a:rPr lang="en-US" sz="2133" dirty="0">
                <a:cs typeface="+mn-cs"/>
              </a:rPr>
              <a:t>Growth hormone deficiency in adults results in:</a:t>
            </a:r>
            <a:endParaRPr lang="en-US" sz="2489" dirty="0">
              <a:cs typeface="+mn-cs"/>
            </a:endParaRPr>
          </a:p>
          <a:p>
            <a:pPr lvl="1">
              <a:lnSpc>
                <a:spcPct val="90000"/>
              </a:lnSpc>
              <a:defRPr/>
            </a:pPr>
            <a:r>
              <a:rPr lang="en-US" sz="1778" dirty="0"/>
              <a:t>Decreased bone formation</a:t>
            </a:r>
          </a:p>
          <a:p>
            <a:pPr lvl="1">
              <a:lnSpc>
                <a:spcPct val="90000"/>
              </a:lnSpc>
              <a:defRPr/>
            </a:pPr>
            <a:r>
              <a:rPr lang="en-US" sz="1778" dirty="0"/>
              <a:t>Increased fat mass (central obesity)</a:t>
            </a:r>
          </a:p>
          <a:p>
            <a:pPr lvl="1">
              <a:lnSpc>
                <a:spcPct val="90000"/>
              </a:lnSpc>
              <a:defRPr/>
            </a:pPr>
            <a:r>
              <a:rPr lang="en-US" sz="1778" dirty="0"/>
              <a:t>Decreased muscle mass</a:t>
            </a:r>
          </a:p>
          <a:p>
            <a:pPr lvl="1">
              <a:lnSpc>
                <a:spcPct val="90000"/>
              </a:lnSpc>
              <a:defRPr/>
            </a:pPr>
            <a:r>
              <a:rPr lang="en-US" sz="1778" dirty="0"/>
              <a:t>Lipid abnormalities</a:t>
            </a:r>
          </a:p>
          <a:p>
            <a:pPr lvl="1">
              <a:lnSpc>
                <a:spcPct val="90000"/>
              </a:lnSpc>
              <a:defRPr/>
            </a:pPr>
            <a:r>
              <a:rPr lang="en-US" sz="1778" dirty="0"/>
              <a:t>Increased thickness of blood vessels</a:t>
            </a:r>
          </a:p>
          <a:p>
            <a:pPr lvl="1">
              <a:lnSpc>
                <a:spcPct val="90000"/>
              </a:lnSpc>
              <a:defRPr/>
            </a:pPr>
            <a:r>
              <a:rPr lang="en-US" sz="1778" dirty="0"/>
              <a:t>Increased inflammatory markers</a:t>
            </a:r>
          </a:p>
          <a:p>
            <a:pPr lvl="1">
              <a:lnSpc>
                <a:spcPct val="90000"/>
              </a:lnSpc>
              <a:defRPr/>
            </a:pPr>
            <a:r>
              <a:rPr lang="en-US" sz="1778" dirty="0"/>
              <a:t>Impaired quality of life</a:t>
            </a:r>
          </a:p>
          <a:p>
            <a:pPr lvl="1">
              <a:lnSpc>
                <a:spcPct val="90000"/>
              </a:lnSpc>
              <a:defRPr/>
            </a:pPr>
            <a:r>
              <a:rPr lang="en-US" sz="1778" dirty="0"/>
              <a:t>Increased number of sick days</a:t>
            </a:r>
          </a:p>
          <a:p>
            <a:pPr lvl="1">
              <a:lnSpc>
                <a:spcPct val="90000"/>
              </a:lnSpc>
              <a:defRPr/>
            </a:pPr>
            <a:r>
              <a:rPr lang="en-US" sz="1778" dirty="0"/>
              <a:t>Impaired exercise tolerance</a:t>
            </a:r>
          </a:p>
          <a:p>
            <a:pPr>
              <a:lnSpc>
                <a:spcPct val="90000"/>
              </a:lnSpc>
              <a:defRPr/>
            </a:pPr>
            <a:r>
              <a:rPr lang="en-US" sz="2489" dirty="0">
                <a:cs typeface="+mn-cs"/>
              </a:rPr>
              <a:t>Most symptoms are corrected/improved by treatment</a:t>
            </a:r>
          </a:p>
        </p:txBody>
      </p:sp>
    </p:spTree>
    <p:extLst>
      <p:ext uri="{BB962C8B-B14F-4D97-AF65-F5344CB8AC3E}">
        <p14:creationId xmlns:p14="http://schemas.microsoft.com/office/powerpoint/2010/main" val="298542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27C450E1-D016-F34B-B375-06B39205BB1A}"/>
              </a:ext>
            </a:extLst>
          </p:cNvPr>
          <p:cNvSpPr>
            <a:spLocks noGrp="1" noChangeArrowheads="1"/>
          </p:cNvSpPr>
          <p:nvPr>
            <p:ph type="title"/>
          </p:nvPr>
        </p:nvSpPr>
        <p:spPr>
          <a:xfrm>
            <a:off x="1095022" y="640644"/>
            <a:ext cx="6908800" cy="1016000"/>
          </a:xfrm>
        </p:spPr>
        <p:txBody>
          <a:bodyPr/>
          <a:lstStyle/>
          <a:p>
            <a:r>
              <a:rPr lang="en-US" altLang="en-US" dirty="0">
                <a:solidFill>
                  <a:srgbClr val="FF0000"/>
                </a:solidFill>
              </a:rPr>
              <a:t>Growth Hormone Deficiency</a:t>
            </a:r>
          </a:p>
        </p:txBody>
      </p:sp>
      <p:sp>
        <p:nvSpPr>
          <p:cNvPr id="210947" name="Rectangle 3">
            <a:extLst>
              <a:ext uri="{FF2B5EF4-FFF2-40B4-BE49-F238E27FC236}">
                <a16:creationId xmlns:a16="http://schemas.microsoft.com/office/drawing/2014/main" id="{83288E7C-E737-964D-8EAD-3611A29C735E}"/>
              </a:ext>
            </a:extLst>
          </p:cNvPr>
          <p:cNvSpPr>
            <a:spLocks noGrp="1" noChangeArrowheads="1"/>
          </p:cNvSpPr>
          <p:nvPr>
            <p:ph type="body" idx="1"/>
          </p:nvPr>
        </p:nvSpPr>
        <p:spPr>
          <a:xfrm>
            <a:off x="1049867" y="1453444"/>
            <a:ext cx="6908800" cy="3657600"/>
          </a:xfrm>
        </p:spPr>
        <p:txBody>
          <a:bodyPr/>
          <a:lstStyle/>
          <a:p>
            <a:pPr>
              <a:lnSpc>
                <a:spcPct val="90000"/>
              </a:lnSpc>
              <a:buFontTx/>
              <a:buNone/>
            </a:pPr>
            <a:endParaRPr lang="en-US" altLang="en-US" sz="1778"/>
          </a:p>
          <a:p>
            <a:pPr>
              <a:lnSpc>
                <a:spcPct val="90000"/>
              </a:lnSpc>
            </a:pPr>
            <a:r>
              <a:rPr lang="en-US" altLang="en-US" sz="1778"/>
              <a:t>Treatment of Growth hormone deficiency in adults has been shown to:</a:t>
            </a:r>
            <a:endParaRPr lang="en-US" altLang="en-US" sz="2133"/>
          </a:p>
          <a:p>
            <a:pPr lvl="1">
              <a:lnSpc>
                <a:spcPct val="90000"/>
              </a:lnSpc>
            </a:pPr>
            <a:r>
              <a:rPr lang="en-US" altLang="en-US" sz="1600"/>
              <a:t>Improve body composition</a:t>
            </a:r>
          </a:p>
          <a:p>
            <a:pPr lvl="1">
              <a:lnSpc>
                <a:spcPct val="90000"/>
              </a:lnSpc>
            </a:pPr>
            <a:r>
              <a:rPr lang="en-US" altLang="en-US" sz="1600"/>
              <a:t>Improve lipid abnormalities</a:t>
            </a:r>
          </a:p>
          <a:p>
            <a:pPr lvl="1">
              <a:lnSpc>
                <a:spcPct val="90000"/>
              </a:lnSpc>
            </a:pPr>
            <a:r>
              <a:rPr lang="en-US" altLang="en-US" sz="1600"/>
              <a:t>Improve exercise tolerance </a:t>
            </a:r>
          </a:p>
          <a:p>
            <a:pPr lvl="1">
              <a:lnSpc>
                <a:spcPct val="90000"/>
              </a:lnSpc>
            </a:pPr>
            <a:r>
              <a:rPr lang="en-US" altLang="en-US" sz="1600"/>
              <a:t>Improve bone formation </a:t>
            </a:r>
          </a:p>
          <a:p>
            <a:pPr lvl="1">
              <a:lnSpc>
                <a:spcPct val="90000"/>
              </a:lnSpc>
            </a:pPr>
            <a:r>
              <a:rPr lang="en-US" altLang="en-US" sz="1600"/>
              <a:t>Reverse inflammatory markers</a:t>
            </a:r>
          </a:p>
          <a:p>
            <a:pPr lvl="1">
              <a:lnSpc>
                <a:spcPct val="90000"/>
              </a:lnSpc>
            </a:pPr>
            <a:r>
              <a:rPr lang="en-US" altLang="en-US" sz="1600"/>
              <a:t>Improve quality of life</a:t>
            </a:r>
          </a:p>
          <a:p>
            <a:pPr lvl="1">
              <a:lnSpc>
                <a:spcPct val="90000"/>
              </a:lnSpc>
              <a:buFontTx/>
              <a:buNone/>
            </a:pPr>
            <a:endParaRPr lang="en-US" altLang="en-US" sz="1600"/>
          </a:p>
          <a:p>
            <a:pPr>
              <a:lnSpc>
                <a:spcPct val="90000"/>
              </a:lnSpc>
            </a:pPr>
            <a:r>
              <a:rPr lang="en-US" altLang="en-US" sz="1778"/>
              <a:t>Most (if not all) studies have been funded by pharmaceutical companies producing GH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0255D845-F723-F54B-AD2F-FEDA0DFFEFFF}"/>
              </a:ext>
            </a:extLst>
          </p:cNvPr>
          <p:cNvSpPr>
            <a:spLocks noGrp="1" noChangeArrowheads="1"/>
          </p:cNvSpPr>
          <p:nvPr>
            <p:ph type="title"/>
          </p:nvPr>
        </p:nvSpPr>
        <p:spPr>
          <a:xfrm>
            <a:off x="1095022" y="640644"/>
            <a:ext cx="6908800" cy="1016000"/>
          </a:xfrm>
        </p:spPr>
        <p:txBody>
          <a:bodyPr/>
          <a:lstStyle/>
          <a:p>
            <a:r>
              <a:rPr lang="en-US" altLang="en-US" dirty="0">
                <a:solidFill>
                  <a:srgbClr val="FF0000"/>
                </a:solidFill>
              </a:rPr>
              <a:t>Growth Hormone and Body Composition</a:t>
            </a:r>
          </a:p>
        </p:txBody>
      </p:sp>
      <p:sp>
        <p:nvSpPr>
          <p:cNvPr id="212995" name="Rectangle 3">
            <a:extLst>
              <a:ext uri="{FF2B5EF4-FFF2-40B4-BE49-F238E27FC236}">
                <a16:creationId xmlns:a16="http://schemas.microsoft.com/office/drawing/2014/main" id="{E0527AFD-AF3A-8C48-87A2-0AE14D1501C7}"/>
              </a:ext>
            </a:extLst>
          </p:cNvPr>
          <p:cNvSpPr>
            <a:spLocks noGrp="1" noChangeArrowheads="1"/>
          </p:cNvSpPr>
          <p:nvPr>
            <p:ph type="body" idx="1"/>
          </p:nvPr>
        </p:nvSpPr>
        <p:spPr>
          <a:xfrm>
            <a:off x="1061156" y="1916289"/>
            <a:ext cx="6908800" cy="3657600"/>
          </a:xfrm>
        </p:spPr>
        <p:txBody>
          <a:bodyPr/>
          <a:lstStyle/>
          <a:p>
            <a:pPr>
              <a:lnSpc>
                <a:spcPct val="90000"/>
              </a:lnSpc>
              <a:buFontTx/>
              <a:buNone/>
            </a:pPr>
            <a:endParaRPr lang="en-US" altLang="en-US" sz="1778" dirty="0"/>
          </a:p>
          <a:p>
            <a:r>
              <a:rPr lang="en-US" altLang="en-US" sz="1800" dirty="0"/>
              <a:t>Baum et al., Ann Int. Med. 1996, 125:883 </a:t>
            </a:r>
            <a:r>
              <a:rPr lang="en-US" altLang="en-US" sz="1778" dirty="0"/>
              <a:t>examined GH replacement in 24 patients with adult GHD for 6 months</a:t>
            </a:r>
          </a:p>
          <a:p>
            <a:pPr lvl="1">
              <a:lnSpc>
                <a:spcPct val="90000"/>
              </a:lnSpc>
            </a:pPr>
            <a:r>
              <a:rPr lang="en-US" altLang="en-US" sz="1778" dirty="0"/>
              <a:t>GH lead to a decrease in fat mass of 5.7 kg (p &lt; 0.0001) compared to placebo</a:t>
            </a:r>
          </a:p>
          <a:p>
            <a:pPr lvl="1">
              <a:lnSpc>
                <a:spcPct val="90000"/>
              </a:lnSpc>
            </a:pPr>
            <a:r>
              <a:rPr lang="en-US" altLang="en-US" sz="1778" dirty="0"/>
              <a:t>GH lead to an increase in lean body mass of 5.5 kg (p &lt; 0.0001) compared to placebo</a:t>
            </a:r>
            <a:endParaRPr lang="en-US" altLang="en-US" sz="1600" dirty="0"/>
          </a:p>
          <a:p>
            <a:pPr lvl="1">
              <a:lnSpc>
                <a:spcPct val="90000"/>
              </a:lnSpc>
            </a:pPr>
            <a:endParaRPr lang="en-US" altLang="en-US" sz="1600" dirty="0"/>
          </a:p>
          <a:p>
            <a:pPr lvl="1">
              <a:lnSpc>
                <a:spcPct val="90000"/>
              </a:lnSpc>
            </a:pPr>
            <a:endParaRPr lang="en-US" altLang="en-US" sz="1600" dirty="0"/>
          </a:p>
        </p:txBody>
      </p:sp>
      <p:pic>
        <p:nvPicPr>
          <p:cNvPr id="212996" name="Picture 4">
            <a:extLst>
              <a:ext uri="{FF2B5EF4-FFF2-40B4-BE49-F238E27FC236}">
                <a16:creationId xmlns:a16="http://schemas.microsoft.com/office/drawing/2014/main" id="{A0BA123D-80E7-5C4D-8BD5-3ACAF02BF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3145" y="3842456"/>
            <a:ext cx="4648200" cy="2273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1026">
            <a:extLst>
              <a:ext uri="{FF2B5EF4-FFF2-40B4-BE49-F238E27FC236}">
                <a16:creationId xmlns:a16="http://schemas.microsoft.com/office/drawing/2014/main" id="{2059186D-0052-E445-8A35-ABCABE5C9885}"/>
              </a:ext>
            </a:extLst>
          </p:cNvPr>
          <p:cNvSpPr>
            <a:spLocks noGrp="1" noChangeArrowheads="1"/>
          </p:cNvSpPr>
          <p:nvPr>
            <p:ph type="title"/>
          </p:nvPr>
        </p:nvSpPr>
        <p:spPr>
          <a:xfrm>
            <a:off x="1095022" y="640644"/>
            <a:ext cx="6908800" cy="1016000"/>
          </a:xfrm>
        </p:spPr>
        <p:txBody>
          <a:bodyPr/>
          <a:lstStyle/>
          <a:p>
            <a:r>
              <a:rPr lang="en-US" altLang="en-US" dirty="0">
                <a:solidFill>
                  <a:srgbClr val="FF0000"/>
                </a:solidFill>
              </a:rPr>
              <a:t>Growth Hormone and Exercise Capacity</a:t>
            </a:r>
          </a:p>
        </p:txBody>
      </p:sp>
      <p:sp>
        <p:nvSpPr>
          <p:cNvPr id="215043" name="Rectangle 1027">
            <a:extLst>
              <a:ext uri="{FF2B5EF4-FFF2-40B4-BE49-F238E27FC236}">
                <a16:creationId xmlns:a16="http://schemas.microsoft.com/office/drawing/2014/main" id="{13F2C1A1-DCF6-DC44-BC2E-CCF51E744B50}"/>
              </a:ext>
            </a:extLst>
          </p:cNvPr>
          <p:cNvSpPr>
            <a:spLocks noGrp="1" noChangeArrowheads="1"/>
          </p:cNvSpPr>
          <p:nvPr>
            <p:ph type="body" idx="1"/>
          </p:nvPr>
        </p:nvSpPr>
        <p:spPr>
          <a:xfrm>
            <a:off x="1061156" y="1916289"/>
            <a:ext cx="6908800" cy="3657600"/>
          </a:xfrm>
        </p:spPr>
        <p:txBody>
          <a:bodyPr/>
          <a:lstStyle/>
          <a:p>
            <a:pPr>
              <a:lnSpc>
                <a:spcPct val="90000"/>
              </a:lnSpc>
              <a:buFontTx/>
              <a:buNone/>
            </a:pPr>
            <a:endParaRPr lang="en-US" altLang="en-US" sz="1778"/>
          </a:p>
          <a:p>
            <a:pPr>
              <a:lnSpc>
                <a:spcPct val="90000"/>
              </a:lnSpc>
            </a:pPr>
            <a:r>
              <a:rPr lang="en-US" altLang="en-US" sz="1778"/>
              <a:t>Two open label studies have demonstrated that GH treatment of GHD patients leads to an increase in submaximal exercise performance</a:t>
            </a:r>
          </a:p>
          <a:p>
            <a:pPr lvl="1">
              <a:lnSpc>
                <a:spcPct val="90000"/>
              </a:lnSpc>
            </a:pPr>
            <a:r>
              <a:rPr lang="en-US" altLang="en-US" sz="1778"/>
              <a:t>Jorgenson et al. Eur. J. Endo. 1994, 130:224.</a:t>
            </a:r>
          </a:p>
          <a:p>
            <a:pPr lvl="1">
              <a:lnSpc>
                <a:spcPct val="90000"/>
              </a:lnSpc>
            </a:pPr>
            <a:r>
              <a:rPr lang="en-US" altLang="en-US" sz="1778"/>
              <a:t>10 patients</a:t>
            </a:r>
          </a:p>
          <a:p>
            <a:pPr lvl="1">
              <a:lnSpc>
                <a:spcPct val="90000"/>
              </a:lnSpc>
            </a:pPr>
            <a:r>
              <a:rPr lang="en-US" altLang="en-US" sz="1778"/>
              <a:t>Improvement in exercise capacity</a:t>
            </a:r>
          </a:p>
          <a:p>
            <a:pPr lvl="1">
              <a:lnSpc>
                <a:spcPct val="90000"/>
              </a:lnSpc>
            </a:pPr>
            <a:r>
              <a:rPr lang="en-US" altLang="en-US" sz="1778"/>
              <a:t>Increased thigh muscle volume</a:t>
            </a:r>
          </a:p>
          <a:p>
            <a:pPr lvl="1">
              <a:lnSpc>
                <a:spcPct val="90000"/>
              </a:lnSpc>
            </a:pPr>
            <a:r>
              <a:rPr lang="en-US" altLang="en-US" sz="1778"/>
              <a:t>Increased isometric muscle strength </a:t>
            </a:r>
            <a:endParaRPr lang="en-US" altLang="en-US" sz="1600"/>
          </a:p>
          <a:p>
            <a:pPr lvl="1">
              <a:lnSpc>
                <a:spcPct val="90000"/>
              </a:lnSpc>
            </a:pPr>
            <a:endParaRPr lang="en-US" altLang="en-US" sz="1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BF7DFF5C-24FF-1748-8AC2-90973F73834D}"/>
              </a:ext>
            </a:extLst>
          </p:cNvPr>
          <p:cNvSpPr>
            <a:spLocks noGrp="1" noChangeArrowheads="1"/>
          </p:cNvSpPr>
          <p:nvPr>
            <p:ph type="title"/>
          </p:nvPr>
        </p:nvSpPr>
        <p:spPr>
          <a:xfrm>
            <a:off x="1204750" y="518724"/>
            <a:ext cx="6908800" cy="1016000"/>
          </a:xfrm>
        </p:spPr>
        <p:txBody>
          <a:bodyPr/>
          <a:lstStyle/>
          <a:p>
            <a:r>
              <a:rPr lang="en-US" altLang="en-US" dirty="0">
                <a:solidFill>
                  <a:srgbClr val="FF0000"/>
                </a:solidFill>
              </a:rPr>
              <a:t>Growth Hormone and Body Lipids</a:t>
            </a:r>
          </a:p>
        </p:txBody>
      </p:sp>
      <p:sp>
        <p:nvSpPr>
          <p:cNvPr id="214019" name="Rectangle 3">
            <a:extLst>
              <a:ext uri="{FF2B5EF4-FFF2-40B4-BE49-F238E27FC236}">
                <a16:creationId xmlns:a16="http://schemas.microsoft.com/office/drawing/2014/main" id="{7327F5D0-4B04-194B-B269-D07153982AB5}"/>
              </a:ext>
            </a:extLst>
          </p:cNvPr>
          <p:cNvSpPr>
            <a:spLocks noGrp="1" noChangeArrowheads="1"/>
          </p:cNvSpPr>
          <p:nvPr>
            <p:ph type="body" idx="1"/>
          </p:nvPr>
        </p:nvSpPr>
        <p:spPr>
          <a:xfrm>
            <a:off x="1061156" y="1916289"/>
            <a:ext cx="6908800" cy="3657600"/>
          </a:xfrm>
        </p:spPr>
        <p:txBody>
          <a:bodyPr/>
          <a:lstStyle/>
          <a:p>
            <a:pPr>
              <a:lnSpc>
                <a:spcPct val="90000"/>
              </a:lnSpc>
              <a:buFontTx/>
              <a:buNone/>
            </a:pPr>
            <a:endParaRPr lang="en-US" altLang="en-US" sz="1778"/>
          </a:p>
          <a:p>
            <a:pPr>
              <a:lnSpc>
                <a:spcPct val="90000"/>
              </a:lnSpc>
            </a:pPr>
            <a:r>
              <a:rPr lang="en-US" altLang="en-US" sz="1778"/>
              <a:t>Several small open label studies (duration 18 months or greater)  have demonstrated that GH treatment of GHD patients leads to favorable lipid changes</a:t>
            </a:r>
          </a:p>
          <a:p>
            <a:pPr lvl="1">
              <a:lnSpc>
                <a:spcPct val="90000"/>
              </a:lnSpc>
            </a:pPr>
            <a:r>
              <a:rPr lang="en-US" altLang="en-US" sz="1778"/>
              <a:t>Reduction or no change in cholesterol</a:t>
            </a:r>
          </a:p>
          <a:p>
            <a:pPr lvl="1">
              <a:lnSpc>
                <a:spcPct val="90000"/>
              </a:lnSpc>
            </a:pPr>
            <a:r>
              <a:rPr lang="en-US" altLang="en-US" sz="1778"/>
              <a:t>Increase or no change in HDL</a:t>
            </a:r>
          </a:p>
          <a:p>
            <a:pPr lvl="1">
              <a:lnSpc>
                <a:spcPct val="90000"/>
              </a:lnSpc>
            </a:pPr>
            <a:r>
              <a:rPr lang="en-US" altLang="en-US" sz="1778"/>
              <a:t>Decrease or no change in LDL</a:t>
            </a:r>
          </a:p>
          <a:p>
            <a:pPr lvl="1">
              <a:lnSpc>
                <a:spcPct val="90000"/>
              </a:lnSpc>
            </a:pPr>
            <a:r>
              <a:rPr lang="en-US" altLang="en-US" sz="1778"/>
              <a:t>No change in triglycerides</a:t>
            </a:r>
            <a:endParaRPr lang="en-US" altLang="en-US" sz="1600"/>
          </a:p>
          <a:p>
            <a:pPr lvl="1">
              <a:lnSpc>
                <a:spcPct val="90000"/>
              </a:lnSpc>
            </a:pPr>
            <a:endParaRPr lang="en-US" altLang="en-US" sz="1600"/>
          </a:p>
          <a:p>
            <a:pPr lvl="1">
              <a:lnSpc>
                <a:spcPct val="90000"/>
              </a:lnSpc>
            </a:pPr>
            <a:endParaRPr lang="en-US" altLang="en-US" sz="1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02921F-F3E3-D244-87CD-DECB81F2CF6A}"/>
              </a:ext>
            </a:extLst>
          </p:cNvPr>
          <p:cNvPicPr>
            <a:picLocks noChangeAspect="1"/>
          </p:cNvPicPr>
          <p:nvPr/>
        </p:nvPicPr>
        <p:blipFill>
          <a:blip r:embed="rId3"/>
          <a:stretch>
            <a:fillRect/>
          </a:stretch>
        </p:blipFill>
        <p:spPr>
          <a:xfrm>
            <a:off x="1638719" y="574589"/>
            <a:ext cx="6096000" cy="4572000"/>
          </a:xfrm>
          <a:prstGeom prst="rect">
            <a:avLst/>
          </a:prstGeom>
        </p:spPr>
      </p:pic>
    </p:spTree>
    <p:extLst>
      <p:ext uri="{BB962C8B-B14F-4D97-AF65-F5344CB8AC3E}">
        <p14:creationId xmlns:p14="http://schemas.microsoft.com/office/powerpoint/2010/main" val="1936207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AEC491D-6F40-A545-AC1B-306BA5E5CE7A}"/>
              </a:ext>
            </a:extLst>
          </p:cNvPr>
          <p:cNvPicPr>
            <a:picLocks noGrp="1" noChangeAspect="1"/>
          </p:cNvPicPr>
          <p:nvPr>
            <p:ph idx="1"/>
          </p:nvPr>
        </p:nvPicPr>
        <p:blipFill>
          <a:blip r:embed="rId2"/>
          <a:stretch>
            <a:fillRect/>
          </a:stretch>
        </p:blipFill>
        <p:spPr>
          <a:xfrm>
            <a:off x="1356983" y="945292"/>
            <a:ext cx="6034617" cy="4525963"/>
          </a:xfrm>
          <a:prstGeom prst="rect">
            <a:avLst/>
          </a:prstGeom>
        </p:spPr>
      </p:pic>
    </p:spTree>
    <p:extLst>
      <p:ext uri="{BB962C8B-B14F-4D97-AF65-F5344CB8AC3E}">
        <p14:creationId xmlns:p14="http://schemas.microsoft.com/office/powerpoint/2010/main" val="3829237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C698E7-49C8-A64B-A43D-D56A1AF39D27}"/>
              </a:ext>
            </a:extLst>
          </p:cNvPr>
          <p:cNvPicPr>
            <a:picLocks noChangeAspect="1"/>
          </p:cNvPicPr>
          <p:nvPr/>
        </p:nvPicPr>
        <p:blipFill>
          <a:blip r:embed="rId2"/>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4230198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9569026F-36D0-7945-A4EF-14EB00416DF5}"/>
              </a:ext>
            </a:extLst>
          </p:cNvPr>
          <p:cNvSpPr>
            <a:spLocks noGrp="1" noChangeArrowheads="1"/>
          </p:cNvSpPr>
          <p:nvPr>
            <p:ph type="title"/>
          </p:nvPr>
        </p:nvSpPr>
        <p:spPr>
          <a:xfrm>
            <a:off x="1095022" y="640644"/>
            <a:ext cx="6908800" cy="1016000"/>
          </a:xfrm>
        </p:spPr>
        <p:txBody>
          <a:bodyPr/>
          <a:lstStyle/>
          <a:p>
            <a:r>
              <a:rPr lang="en-US" altLang="en-US" dirty="0">
                <a:solidFill>
                  <a:srgbClr val="FF0000"/>
                </a:solidFill>
              </a:rPr>
              <a:t>Growth Hormone and Cardiovascular Parameters</a:t>
            </a:r>
          </a:p>
        </p:txBody>
      </p:sp>
      <p:sp>
        <p:nvSpPr>
          <p:cNvPr id="217091" name="Rectangle 3">
            <a:extLst>
              <a:ext uri="{FF2B5EF4-FFF2-40B4-BE49-F238E27FC236}">
                <a16:creationId xmlns:a16="http://schemas.microsoft.com/office/drawing/2014/main" id="{5EE54E82-5B60-D147-BACB-1EF51F2D8B01}"/>
              </a:ext>
            </a:extLst>
          </p:cNvPr>
          <p:cNvSpPr>
            <a:spLocks noGrp="1" noChangeArrowheads="1"/>
          </p:cNvSpPr>
          <p:nvPr>
            <p:ph type="body" idx="1"/>
          </p:nvPr>
        </p:nvSpPr>
        <p:spPr>
          <a:xfrm>
            <a:off x="1061156" y="1916289"/>
            <a:ext cx="6908800" cy="3657600"/>
          </a:xfrm>
        </p:spPr>
        <p:txBody>
          <a:bodyPr/>
          <a:lstStyle/>
          <a:p>
            <a:pPr>
              <a:lnSpc>
                <a:spcPct val="90000"/>
              </a:lnSpc>
              <a:buFontTx/>
              <a:buNone/>
            </a:pPr>
            <a:endParaRPr lang="en-US" altLang="en-US" sz="1600"/>
          </a:p>
          <a:p>
            <a:pPr>
              <a:lnSpc>
                <a:spcPct val="90000"/>
              </a:lnSpc>
            </a:pPr>
            <a:r>
              <a:rPr lang="en-US" altLang="en-US" sz="1600"/>
              <a:t>Caidahl et al., Clin. Endo. 1994, 130:393</a:t>
            </a:r>
          </a:p>
          <a:p>
            <a:pPr lvl="1">
              <a:lnSpc>
                <a:spcPct val="90000"/>
              </a:lnSpc>
            </a:pPr>
            <a:r>
              <a:rPr lang="en-US" altLang="en-US" sz="1600"/>
              <a:t>Double-blind crossover study for 6 months-10 patients</a:t>
            </a:r>
          </a:p>
          <a:p>
            <a:pPr lvl="1">
              <a:lnSpc>
                <a:spcPct val="90000"/>
              </a:lnSpc>
            </a:pPr>
            <a:r>
              <a:rPr lang="en-US" altLang="en-US" sz="1600"/>
              <a:t>Increased stroke volume</a:t>
            </a:r>
          </a:p>
          <a:p>
            <a:pPr lvl="1">
              <a:lnSpc>
                <a:spcPct val="90000"/>
              </a:lnSpc>
            </a:pPr>
            <a:r>
              <a:rPr lang="en-US" altLang="en-US" sz="1600"/>
              <a:t>Increased </a:t>
            </a:r>
            <a:r>
              <a:rPr lang="en-US" altLang="en-US" sz="1600">
                <a:latin typeface="Times New Roman" panose="02020603050405020304" pitchFamily="18" charset="0"/>
              </a:rPr>
              <a:t>LV mass</a:t>
            </a:r>
            <a:endParaRPr lang="en-US" altLang="en-US" sz="1600"/>
          </a:p>
          <a:p>
            <a:pPr lvl="1">
              <a:lnSpc>
                <a:spcPct val="90000"/>
              </a:lnSpc>
            </a:pPr>
            <a:r>
              <a:rPr lang="en-US" altLang="en-US" sz="1600"/>
              <a:t>Increased cardiac output</a:t>
            </a:r>
          </a:p>
          <a:p>
            <a:pPr lvl="1">
              <a:lnSpc>
                <a:spcPct val="90000"/>
              </a:lnSpc>
            </a:pPr>
            <a:r>
              <a:rPr lang="en-US" altLang="en-US" sz="1600"/>
              <a:t>Decreased peripheral resistance</a:t>
            </a:r>
          </a:p>
          <a:p>
            <a:pPr>
              <a:lnSpc>
                <a:spcPct val="90000"/>
              </a:lnSpc>
            </a:pPr>
            <a:r>
              <a:rPr lang="en-US" altLang="en-US" sz="1600"/>
              <a:t>Sesmilo et al., Ann. Intern. Med. 2000, 133:111</a:t>
            </a:r>
            <a:endParaRPr lang="en-US" altLang="en-US" sz="1778"/>
          </a:p>
          <a:p>
            <a:pPr lvl="1">
              <a:lnSpc>
                <a:spcPct val="90000"/>
              </a:lnSpc>
            </a:pPr>
            <a:r>
              <a:rPr lang="en-US" altLang="en-US" sz="1600"/>
              <a:t>Single-blind placebo control trial for 18 months-44 men</a:t>
            </a:r>
          </a:p>
          <a:p>
            <a:pPr lvl="1">
              <a:lnSpc>
                <a:spcPct val="90000"/>
              </a:lnSpc>
            </a:pPr>
            <a:r>
              <a:rPr lang="en-US" altLang="en-US" sz="1600"/>
              <a:t>Decreased CRP</a:t>
            </a:r>
          </a:p>
          <a:p>
            <a:pPr lvl="1">
              <a:lnSpc>
                <a:spcPct val="90000"/>
              </a:lnSpc>
            </a:pPr>
            <a:r>
              <a:rPr lang="en-US" altLang="en-US" sz="1600"/>
              <a:t>Decreased interleukin-6</a:t>
            </a:r>
          </a:p>
          <a:p>
            <a:pPr lvl="1">
              <a:lnSpc>
                <a:spcPct val="90000"/>
              </a:lnSpc>
            </a:pPr>
            <a:r>
              <a:rPr lang="en-US" altLang="en-US" sz="1600"/>
              <a:t>Increased Lp(a)</a:t>
            </a:r>
            <a:endParaRPr lang="en-US" altLang="en-US" sz="1244">
              <a:solidFill>
                <a:srgbClr val="000000"/>
              </a:solidFill>
              <a:latin typeface="Times New Roman" panose="02020603050405020304" pitchFamily="18" charset="0"/>
            </a:endParaRPr>
          </a:p>
          <a:p>
            <a:pPr>
              <a:lnSpc>
                <a:spcPct val="90000"/>
              </a:lnSpc>
              <a:buFontTx/>
              <a:buNone/>
            </a:pPr>
            <a:endParaRPr lang="en-US" altLang="en-US" sz="1778"/>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026">
            <a:extLst>
              <a:ext uri="{FF2B5EF4-FFF2-40B4-BE49-F238E27FC236}">
                <a16:creationId xmlns:a16="http://schemas.microsoft.com/office/drawing/2014/main" id="{63D78BA8-FE9C-F148-80FE-9F91BD3224EC}"/>
              </a:ext>
            </a:extLst>
          </p:cNvPr>
          <p:cNvSpPr>
            <a:spLocks noGrp="1" noChangeArrowheads="1"/>
          </p:cNvSpPr>
          <p:nvPr>
            <p:ph type="title"/>
          </p:nvPr>
        </p:nvSpPr>
        <p:spPr>
          <a:xfrm>
            <a:off x="457200" y="160337"/>
            <a:ext cx="8229600" cy="1143000"/>
          </a:xfrm>
        </p:spPr>
        <p:txBody>
          <a:bodyPr/>
          <a:lstStyle/>
          <a:p>
            <a:r>
              <a:rPr lang="en-US" dirty="0"/>
              <a:t>Overview of Growth Hormone</a:t>
            </a:r>
          </a:p>
        </p:txBody>
      </p:sp>
      <p:sp>
        <p:nvSpPr>
          <p:cNvPr id="182275" name="Rectangle 1027">
            <a:extLst>
              <a:ext uri="{FF2B5EF4-FFF2-40B4-BE49-F238E27FC236}">
                <a16:creationId xmlns:a16="http://schemas.microsoft.com/office/drawing/2014/main" id="{12FEEF4B-85E5-3843-9CC0-9B643C5019C6}"/>
              </a:ext>
            </a:extLst>
          </p:cNvPr>
          <p:cNvSpPr>
            <a:spLocks noGrp="1" noChangeArrowheads="1"/>
          </p:cNvSpPr>
          <p:nvPr>
            <p:ph type="body" idx="1"/>
          </p:nvPr>
        </p:nvSpPr>
        <p:spPr>
          <a:xfrm>
            <a:off x="457200" y="1166018"/>
            <a:ext cx="8229600" cy="4525963"/>
          </a:xfrm>
        </p:spPr>
        <p:txBody>
          <a:bodyPr/>
          <a:lstStyle/>
          <a:p>
            <a:r>
              <a:rPr lang="en-US" sz="2200" dirty="0"/>
              <a:t>GH is the most abundant pituitary hormone in humans. </a:t>
            </a:r>
          </a:p>
          <a:p>
            <a:r>
              <a:rPr lang="en-US" sz="2200" dirty="0"/>
              <a:t>The synthesis and secretion of GH by pituitary somatotrophs is regulated by growth hormone-releasing hormone (GHRH)</a:t>
            </a:r>
          </a:p>
          <a:p>
            <a:r>
              <a:rPr lang="en-US" sz="2200" dirty="0"/>
              <a:t>GH stimulates and somatostatin inhibits GH release.</a:t>
            </a:r>
          </a:p>
          <a:p>
            <a:r>
              <a:rPr lang="en-US" sz="2200" dirty="0"/>
              <a:t>GH receptors have been found in numerous tissues, including muscle, fat, liver, heart, kidney, brain, and pancreas.</a:t>
            </a:r>
          </a:p>
          <a:p>
            <a:r>
              <a:rPr lang="en-US" sz="2200" dirty="0"/>
              <a:t>Cell-surface GH receptors mediate the direct actions of GH in target tissues, primarily by the local production of insulin-like growth factor I (IGF-I)</a:t>
            </a:r>
          </a:p>
          <a:p>
            <a:r>
              <a:rPr lang="en-US" sz="2200" dirty="0"/>
              <a:t>GH also stimulates IGF-I secretion from the liver into the blood. </a:t>
            </a:r>
          </a:p>
          <a:p>
            <a:r>
              <a:rPr lang="en-US" sz="2200" dirty="0"/>
              <a:t>Circulating IGF-I mediates the effects of GH by activating tissue IGF-I receptors that promote growth and modulate metabolism.</a:t>
            </a:r>
          </a:p>
          <a:p>
            <a:r>
              <a:rPr lang="en-US" sz="2200" dirty="0"/>
              <a:t>In addition, circulating IGF-I inhibits GH secretion by negative feedback to the hypothalamus and pituitary.</a:t>
            </a:r>
            <a:endParaRPr lang="en-US" sz="2200" dirty="0">
              <a:cs typeface="+mn-cs"/>
            </a:endParaRPr>
          </a:p>
        </p:txBody>
      </p:sp>
    </p:spTree>
    <p:extLst>
      <p:ext uri="{BB962C8B-B14F-4D97-AF65-F5344CB8AC3E}">
        <p14:creationId xmlns:p14="http://schemas.microsoft.com/office/powerpoint/2010/main" val="3988505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3735E8F6-1F6D-2342-82AC-EB53D174F968}"/>
              </a:ext>
            </a:extLst>
          </p:cNvPr>
          <p:cNvSpPr>
            <a:spLocks noGrp="1" noChangeArrowheads="1"/>
          </p:cNvSpPr>
          <p:nvPr>
            <p:ph type="title"/>
          </p:nvPr>
        </p:nvSpPr>
        <p:spPr>
          <a:xfrm>
            <a:off x="1095022" y="640644"/>
            <a:ext cx="6908800" cy="1016000"/>
          </a:xfrm>
        </p:spPr>
        <p:txBody>
          <a:bodyPr/>
          <a:lstStyle/>
          <a:p>
            <a:r>
              <a:rPr lang="en-US" altLang="en-US" dirty="0">
                <a:solidFill>
                  <a:srgbClr val="FF0000"/>
                </a:solidFill>
              </a:rPr>
              <a:t>Growth Hormone and Carotid Intima Thickness</a:t>
            </a:r>
          </a:p>
        </p:txBody>
      </p:sp>
      <p:sp>
        <p:nvSpPr>
          <p:cNvPr id="218115" name="Rectangle 3">
            <a:extLst>
              <a:ext uri="{FF2B5EF4-FFF2-40B4-BE49-F238E27FC236}">
                <a16:creationId xmlns:a16="http://schemas.microsoft.com/office/drawing/2014/main" id="{8C9C8D8F-9B55-0146-8A11-F1F7C7E9118E}"/>
              </a:ext>
            </a:extLst>
          </p:cNvPr>
          <p:cNvSpPr>
            <a:spLocks noGrp="1" noChangeArrowheads="1"/>
          </p:cNvSpPr>
          <p:nvPr>
            <p:ph type="body" idx="1"/>
          </p:nvPr>
        </p:nvSpPr>
        <p:spPr>
          <a:xfrm>
            <a:off x="1061156" y="1916289"/>
            <a:ext cx="6908800" cy="3657600"/>
          </a:xfrm>
        </p:spPr>
        <p:txBody>
          <a:bodyPr/>
          <a:lstStyle/>
          <a:p>
            <a:pPr>
              <a:lnSpc>
                <a:spcPct val="90000"/>
              </a:lnSpc>
              <a:buFontTx/>
              <a:buNone/>
            </a:pPr>
            <a:endParaRPr lang="en-US" altLang="en-US" sz="1600"/>
          </a:p>
          <a:p>
            <a:pPr>
              <a:lnSpc>
                <a:spcPct val="90000"/>
              </a:lnSpc>
            </a:pPr>
            <a:r>
              <a:rPr lang="en-US" altLang="en-US" sz="1778"/>
              <a:t>Pfeifer et al., JCEM. 1994, 84:453</a:t>
            </a:r>
            <a:endParaRPr lang="en-US" altLang="en-US" sz="1600"/>
          </a:p>
          <a:p>
            <a:pPr lvl="1">
              <a:lnSpc>
                <a:spcPct val="90000"/>
              </a:lnSpc>
            </a:pPr>
            <a:r>
              <a:rPr lang="en-US" altLang="en-US" sz="1600"/>
              <a:t>Open label study for 18 months-11 patients</a:t>
            </a:r>
          </a:p>
          <a:p>
            <a:pPr lvl="1">
              <a:lnSpc>
                <a:spcPct val="90000"/>
              </a:lnSpc>
            </a:pPr>
            <a:r>
              <a:rPr lang="en-US" altLang="en-US" sz="1600"/>
              <a:t>GH reversed carotid intima media thickening</a:t>
            </a:r>
          </a:p>
          <a:p>
            <a:pPr lvl="1">
              <a:lnSpc>
                <a:spcPct val="90000"/>
              </a:lnSpc>
            </a:pPr>
            <a:r>
              <a:rPr lang="en-US" altLang="en-US" sz="1600"/>
              <a:t>Thickening returned to that of matched controls</a:t>
            </a:r>
          </a:p>
          <a:p>
            <a:pPr lvl="1">
              <a:lnSpc>
                <a:spcPct val="90000"/>
              </a:lnSpc>
            </a:pPr>
            <a:endParaRPr lang="en-US" altLang="en-US" sz="1600"/>
          </a:p>
          <a:p>
            <a:pPr>
              <a:spcBef>
                <a:spcPct val="0"/>
              </a:spcBef>
              <a:buClrTx/>
              <a:buSzTx/>
            </a:pPr>
            <a:r>
              <a:rPr lang="en-US" altLang="en-US" sz="1778"/>
              <a:t>Gibney et al., JCEM, 1999,84:295</a:t>
            </a:r>
          </a:p>
          <a:p>
            <a:pPr lvl="1">
              <a:lnSpc>
                <a:spcPct val="90000"/>
              </a:lnSpc>
            </a:pPr>
            <a:r>
              <a:rPr lang="en-US" altLang="en-US" sz="1600"/>
              <a:t>Improvements in intima media thickness were maintained for 10 years</a:t>
            </a:r>
            <a:endParaRPr lang="en-US" altLang="en-US" sz="1244">
              <a:solidFill>
                <a:srgbClr val="000000"/>
              </a:solidFill>
              <a:latin typeface="Times New Roman" panose="02020603050405020304" pitchFamily="18" charset="0"/>
            </a:endParaRPr>
          </a:p>
          <a:p>
            <a:pPr>
              <a:lnSpc>
                <a:spcPct val="90000"/>
              </a:lnSpc>
              <a:buFontTx/>
              <a:buNone/>
            </a:pPr>
            <a:endParaRPr lang="en-US" altLang="en-US" sz="1778"/>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2EA1317-3228-F74F-9856-349A58D1674D}"/>
              </a:ext>
            </a:extLst>
          </p:cNvPr>
          <p:cNvPicPr>
            <a:picLocks noGrp="1" noChangeAspect="1"/>
          </p:cNvPicPr>
          <p:nvPr>
            <p:ph idx="1"/>
          </p:nvPr>
        </p:nvPicPr>
        <p:blipFill>
          <a:blip r:embed="rId2"/>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2427363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dirty="0">
                <a:solidFill>
                  <a:srgbClr val="FF0000"/>
                </a:solidFill>
                <a:cs typeface="+mj-cs"/>
              </a:rPr>
              <a:t>Growth Hormone Deficiency</a:t>
            </a:r>
          </a:p>
        </p:txBody>
      </p:sp>
      <p:pic>
        <p:nvPicPr>
          <p:cNvPr id="4" name="Picture 3">
            <a:extLst>
              <a:ext uri="{FF2B5EF4-FFF2-40B4-BE49-F238E27FC236}">
                <a16:creationId xmlns:a16="http://schemas.microsoft.com/office/drawing/2014/main" id="{06B351B9-7ABA-E047-AB1D-4C4E5C39D28D}"/>
              </a:ext>
            </a:extLst>
          </p:cNvPr>
          <p:cNvPicPr>
            <a:picLocks noChangeAspect="1"/>
          </p:cNvPicPr>
          <p:nvPr/>
        </p:nvPicPr>
        <p:blipFill rotWithShape="1">
          <a:blip r:embed="rId3"/>
          <a:srcRect b="26738"/>
          <a:stretch/>
        </p:blipFill>
        <p:spPr>
          <a:xfrm>
            <a:off x="714375" y="1880922"/>
            <a:ext cx="8001000" cy="3834078"/>
          </a:xfrm>
          <a:prstGeom prst="rect">
            <a:avLst/>
          </a:prstGeom>
        </p:spPr>
      </p:pic>
    </p:spTree>
    <p:extLst>
      <p:ext uri="{BB962C8B-B14F-4D97-AF65-F5344CB8AC3E}">
        <p14:creationId xmlns:p14="http://schemas.microsoft.com/office/powerpoint/2010/main" val="3662242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026">
            <a:extLst>
              <a:ext uri="{FF2B5EF4-FFF2-40B4-BE49-F238E27FC236}">
                <a16:creationId xmlns:a16="http://schemas.microsoft.com/office/drawing/2014/main" id="{5CE5DF0D-B9DF-9242-A65F-86B580FE258B}"/>
              </a:ext>
            </a:extLst>
          </p:cNvPr>
          <p:cNvSpPr>
            <a:spLocks noGrp="1" noChangeArrowheads="1"/>
          </p:cNvSpPr>
          <p:nvPr>
            <p:ph type="title"/>
          </p:nvPr>
        </p:nvSpPr>
        <p:spPr>
          <a:xfrm>
            <a:off x="1207911" y="561622"/>
            <a:ext cx="6908800" cy="1016000"/>
          </a:xfrm>
        </p:spPr>
        <p:txBody>
          <a:bodyPr/>
          <a:lstStyle/>
          <a:p>
            <a:r>
              <a:rPr lang="en-US" altLang="en-US" sz="3200" dirty="0">
                <a:solidFill>
                  <a:srgbClr val="FF0000"/>
                </a:solidFill>
              </a:rPr>
              <a:t>Growth Hormone Deficiency-Diagnosis</a:t>
            </a:r>
            <a:endParaRPr lang="en-US" altLang="en-US" dirty="0">
              <a:solidFill>
                <a:srgbClr val="FF0000"/>
              </a:solidFill>
            </a:endParaRPr>
          </a:p>
        </p:txBody>
      </p:sp>
      <p:sp>
        <p:nvSpPr>
          <p:cNvPr id="220163" name="Rectangle 1027">
            <a:extLst>
              <a:ext uri="{FF2B5EF4-FFF2-40B4-BE49-F238E27FC236}">
                <a16:creationId xmlns:a16="http://schemas.microsoft.com/office/drawing/2014/main" id="{BAC06C4C-6C26-FC47-B4C6-D61294179B16}"/>
              </a:ext>
            </a:extLst>
          </p:cNvPr>
          <p:cNvSpPr>
            <a:spLocks noGrp="1" noChangeArrowheads="1"/>
          </p:cNvSpPr>
          <p:nvPr>
            <p:ph type="body" idx="1"/>
          </p:nvPr>
        </p:nvSpPr>
        <p:spPr>
          <a:xfrm>
            <a:off x="1174044" y="1487311"/>
            <a:ext cx="6908800" cy="3657600"/>
          </a:xfrm>
        </p:spPr>
        <p:txBody>
          <a:bodyPr/>
          <a:lstStyle/>
          <a:p>
            <a:pPr>
              <a:lnSpc>
                <a:spcPct val="90000"/>
              </a:lnSpc>
            </a:pPr>
            <a:r>
              <a:rPr lang="en-US" altLang="en-US" sz="1778" dirty="0"/>
              <a:t>Patient with a pituitary disorder</a:t>
            </a:r>
          </a:p>
          <a:p>
            <a:pPr>
              <a:lnSpc>
                <a:spcPct val="90000"/>
              </a:lnSpc>
            </a:pPr>
            <a:r>
              <a:rPr lang="en-US" altLang="en-US" sz="1778" dirty="0"/>
              <a:t>Low IGF-1</a:t>
            </a:r>
          </a:p>
          <a:p>
            <a:pPr>
              <a:lnSpc>
                <a:spcPct val="90000"/>
              </a:lnSpc>
            </a:pPr>
            <a:r>
              <a:rPr lang="en-US" altLang="en-US" sz="1778" dirty="0"/>
              <a:t>Abnormal growth hormone stimulation tests </a:t>
            </a:r>
          </a:p>
          <a:p>
            <a:pPr>
              <a:lnSpc>
                <a:spcPct val="90000"/>
              </a:lnSpc>
              <a:buFontTx/>
              <a:buNone/>
            </a:pPr>
            <a:endParaRPr lang="en-US" altLang="en-US" sz="1778" dirty="0"/>
          </a:p>
          <a:p>
            <a:pPr>
              <a:lnSpc>
                <a:spcPct val="90000"/>
              </a:lnSpc>
            </a:pPr>
            <a:r>
              <a:rPr lang="en-US" altLang="en-US" sz="1778" dirty="0"/>
              <a:t>Hartman et al. (JCEM, 2002, 87:477) have suggested that if 3 other pituitary hormones are deficient and the IGF-1 level is below 84 ng/mL, the patient has a 98% chance of being GH deficient</a:t>
            </a:r>
          </a:p>
          <a:p>
            <a:pPr>
              <a:lnSpc>
                <a:spcPct val="90000"/>
              </a:lnSpc>
            </a:pPr>
            <a:r>
              <a:rPr lang="en-US" altLang="en-US" sz="1778" dirty="0"/>
              <a:t>Low IGF-1 in liver or renal disease or with poor nutrition </a:t>
            </a:r>
          </a:p>
          <a:p>
            <a:pPr>
              <a:lnSpc>
                <a:spcPct val="90000"/>
              </a:lnSpc>
            </a:pPr>
            <a:r>
              <a:rPr lang="en-US" altLang="en-US" sz="1778" dirty="0"/>
              <a:t>Obesity is associated with low IGF-1 and abnormal stimulation testing</a:t>
            </a:r>
          </a:p>
          <a:p>
            <a:pPr>
              <a:lnSpc>
                <a:spcPct val="90000"/>
              </a:lnSpc>
            </a:pPr>
            <a:r>
              <a:rPr lang="en-US" altLang="en-US" sz="1778" dirty="0"/>
              <a:t>Unclear if the GH deficiency leads to obesity or obesity leads to GH deficiency</a:t>
            </a:r>
          </a:p>
          <a:p>
            <a:pPr>
              <a:lnSpc>
                <a:spcPct val="90000"/>
              </a:lnSpc>
            </a:pPr>
            <a:r>
              <a:rPr lang="en-US" altLang="en-US" sz="1778" dirty="0"/>
              <a:t>ITT has been considered gold standard, but it requires a doctor to be present and is associated with some danger.</a:t>
            </a:r>
          </a:p>
          <a:p>
            <a:pPr>
              <a:lnSpc>
                <a:spcPct val="90000"/>
              </a:lnSpc>
            </a:pPr>
            <a:r>
              <a:rPr lang="en-US" altLang="en-US" sz="1778" dirty="0"/>
              <a:t>Some </a:t>
            </a:r>
            <a:r>
              <a:rPr lang="en-US" altLang="en-US" sz="1778" dirty="0" err="1"/>
              <a:t>normals</a:t>
            </a:r>
            <a:r>
              <a:rPr lang="en-US" altLang="en-US" sz="1778" dirty="0"/>
              <a:t> have a blunted response to ITT, thus questioning its sensitivity (</a:t>
            </a:r>
            <a:r>
              <a:rPr lang="en-US" altLang="en-US" sz="1778" dirty="0" err="1"/>
              <a:t>Hoeck</a:t>
            </a:r>
            <a:r>
              <a:rPr lang="en-US" altLang="en-US" sz="1778" dirty="0"/>
              <a:t>, Eur. J. Endo. 1995, 133:305.</a:t>
            </a:r>
          </a:p>
          <a:p>
            <a:pPr lvl="1">
              <a:lnSpc>
                <a:spcPct val="90000"/>
              </a:lnSpc>
            </a:pPr>
            <a:endParaRPr lang="en-US" altLang="en-US" sz="1778"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rgbClr val="FF0000"/>
                </a:solidFill>
                <a:cs typeface="+mj-cs"/>
              </a:rPr>
              <a:t>Growth Hormone Deficiency-Diagnosis</a:t>
            </a:r>
            <a:endParaRPr lang="en-US" dirty="0">
              <a:solidFill>
                <a:srgbClr val="FF0000"/>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174044" y="1487311"/>
            <a:ext cx="6908800" cy="3657600"/>
          </a:xfrm>
        </p:spPr>
        <p:txBody>
          <a:bodyPr/>
          <a:lstStyle/>
          <a:p>
            <a:pPr>
              <a:lnSpc>
                <a:spcPct val="90000"/>
              </a:lnSpc>
            </a:pPr>
            <a:r>
              <a:rPr lang="en-US" altLang="en-US" sz="2000" dirty="0"/>
              <a:t>Growth hormone is pulsatile, so a random growth hormone is not helpful.</a:t>
            </a:r>
          </a:p>
          <a:p>
            <a:pPr>
              <a:lnSpc>
                <a:spcPct val="90000"/>
              </a:lnSpc>
            </a:pPr>
            <a:r>
              <a:rPr lang="en-US" altLang="en-US" sz="2000" dirty="0"/>
              <a:t>You could be at the top of the pulse or the bottom of the pulse</a:t>
            </a:r>
          </a:p>
          <a:p>
            <a:pPr>
              <a:lnSpc>
                <a:spcPct val="90000"/>
              </a:lnSpc>
            </a:pPr>
            <a:endParaRPr lang="en-US" altLang="en-US" sz="2000" dirty="0"/>
          </a:p>
        </p:txBody>
      </p:sp>
    </p:spTree>
    <p:extLst>
      <p:ext uri="{BB962C8B-B14F-4D97-AF65-F5344CB8AC3E}">
        <p14:creationId xmlns:p14="http://schemas.microsoft.com/office/powerpoint/2010/main" val="4150016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rgbClr val="FF0000"/>
                </a:solidFill>
                <a:cs typeface="+mj-cs"/>
              </a:rPr>
              <a:t>Growth Hormone Deficiency-Diagnosis</a:t>
            </a:r>
            <a:endParaRPr lang="en-US" dirty="0">
              <a:solidFill>
                <a:srgbClr val="FF0000"/>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174044" y="1487311"/>
            <a:ext cx="6908800" cy="3657600"/>
          </a:xfrm>
        </p:spPr>
        <p:txBody>
          <a:bodyPr/>
          <a:lstStyle/>
          <a:p>
            <a:pPr>
              <a:lnSpc>
                <a:spcPct val="90000"/>
              </a:lnSpc>
            </a:pPr>
            <a:r>
              <a:rPr lang="en-US" altLang="en-US" sz="2000" dirty="0"/>
              <a:t>Screen with IGF-I:</a:t>
            </a:r>
          </a:p>
          <a:p>
            <a:pPr lvl="1">
              <a:lnSpc>
                <a:spcPct val="90000"/>
              </a:lnSpc>
            </a:pPr>
            <a:r>
              <a:rPr lang="en-US" altLang="en-US" sz="2000" dirty="0"/>
              <a:t>If in top 50% of normal range for age and sex (&gt; 150 ng/mL) GH deficiency less likely</a:t>
            </a:r>
          </a:p>
          <a:p>
            <a:pPr lvl="1">
              <a:lnSpc>
                <a:spcPct val="90000"/>
              </a:lnSpc>
            </a:pPr>
            <a:r>
              <a:rPr lang="en-US" altLang="en-US" sz="2000" dirty="0"/>
              <a:t>If empty </a:t>
            </a:r>
            <a:r>
              <a:rPr lang="en-US" altLang="en-US" sz="2000" dirty="0" err="1"/>
              <a:t>sella</a:t>
            </a:r>
            <a:r>
              <a:rPr lang="en-US" altLang="en-US" sz="2000" dirty="0"/>
              <a:t>, history of head trauma, headache and low blood pressure after delivery (Sheehan’s syndrome), history of pituitary surgery or radiation or pituitary tumor  (micro or macro adenoma)=GH deficiency more likely</a:t>
            </a:r>
          </a:p>
          <a:p>
            <a:pPr lvl="1">
              <a:lnSpc>
                <a:spcPct val="90000"/>
              </a:lnSpc>
            </a:pPr>
            <a:r>
              <a:rPr lang="en-US" altLang="en-US" sz="2000" dirty="0"/>
              <a:t>If &lt; 75 ng/mL-GH deficiency likely</a:t>
            </a:r>
          </a:p>
          <a:p>
            <a:pPr lvl="1">
              <a:lnSpc>
                <a:spcPct val="90000"/>
              </a:lnSpc>
            </a:pPr>
            <a:r>
              <a:rPr lang="en-US" altLang="en-US" sz="2000" dirty="0"/>
              <a:t>If in the lower 25%, worth testing with a stimulation test</a:t>
            </a:r>
          </a:p>
          <a:p>
            <a:pPr>
              <a:lnSpc>
                <a:spcPct val="90000"/>
              </a:lnSpc>
            </a:pPr>
            <a:r>
              <a:rPr lang="en-US" altLang="en-US" sz="2000" dirty="0"/>
              <a:t>Stimulation testing</a:t>
            </a:r>
          </a:p>
          <a:p>
            <a:pPr lvl="1">
              <a:lnSpc>
                <a:spcPct val="90000"/>
              </a:lnSpc>
            </a:pPr>
            <a:r>
              <a:rPr lang="en-US" altLang="en-US" sz="2000" dirty="0"/>
              <a:t>Glucagon stimulation test is preferred- GH deficient if GH is &lt; 3 ng/mL ITT- GH deficient if GH is &lt; 5 ng/mL (NIH consensus panel).</a:t>
            </a:r>
          </a:p>
          <a:p>
            <a:pPr lvl="1">
              <a:lnSpc>
                <a:spcPct val="90000"/>
              </a:lnSpc>
            </a:pPr>
            <a:r>
              <a:rPr lang="en-US" altLang="en-US" sz="2000" dirty="0"/>
              <a:t>Some authors have proposed a GH response to glucagon cut-off of 1 ng/mL in patients with obesity, may miss mild cases</a:t>
            </a:r>
          </a:p>
          <a:p>
            <a:pPr lvl="1">
              <a:lnSpc>
                <a:spcPct val="90000"/>
              </a:lnSpc>
            </a:pPr>
            <a:r>
              <a:rPr lang="en-US" altLang="en-US" sz="2000" dirty="0" err="1"/>
              <a:t>Macrilen</a:t>
            </a:r>
            <a:r>
              <a:rPr lang="en-US" altLang="en-US" sz="2000" dirty="0"/>
              <a:t> Stimulation Test</a:t>
            </a:r>
          </a:p>
        </p:txBody>
      </p:sp>
    </p:spTree>
    <p:extLst>
      <p:ext uri="{BB962C8B-B14F-4D97-AF65-F5344CB8AC3E}">
        <p14:creationId xmlns:p14="http://schemas.microsoft.com/office/powerpoint/2010/main" val="245299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rgbClr val="FF0000"/>
                </a:solidFill>
                <a:cs typeface="+mj-cs"/>
              </a:rPr>
              <a:t>IGF-1 is only a screening test</a:t>
            </a:r>
            <a:endParaRPr lang="en-US" dirty="0">
              <a:solidFill>
                <a:srgbClr val="FF0000"/>
              </a:solidFill>
              <a:cs typeface="+mj-cs"/>
            </a:endParaRPr>
          </a:p>
        </p:txBody>
      </p:sp>
      <p:pic>
        <p:nvPicPr>
          <p:cNvPr id="4" name="Picture 3">
            <a:extLst>
              <a:ext uri="{FF2B5EF4-FFF2-40B4-BE49-F238E27FC236}">
                <a16:creationId xmlns:a16="http://schemas.microsoft.com/office/drawing/2014/main" id="{2F3DE9D6-6411-394D-A717-BE37B47DCE72}"/>
              </a:ext>
            </a:extLst>
          </p:cNvPr>
          <p:cNvPicPr>
            <a:picLocks noChangeAspect="1"/>
          </p:cNvPicPr>
          <p:nvPr/>
        </p:nvPicPr>
        <p:blipFill>
          <a:blip r:embed="rId3"/>
          <a:stretch>
            <a:fillRect/>
          </a:stretch>
        </p:blipFill>
        <p:spPr>
          <a:xfrm>
            <a:off x="1543050" y="1447800"/>
            <a:ext cx="6057900" cy="3962400"/>
          </a:xfrm>
          <a:prstGeom prst="rect">
            <a:avLst/>
          </a:prstGeom>
        </p:spPr>
      </p:pic>
    </p:spTree>
    <p:extLst>
      <p:ext uri="{BB962C8B-B14F-4D97-AF65-F5344CB8AC3E}">
        <p14:creationId xmlns:p14="http://schemas.microsoft.com/office/powerpoint/2010/main" val="2858868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rgbClr val="FF0000"/>
                </a:solidFill>
                <a:cs typeface="+mj-cs"/>
              </a:rPr>
              <a:t>Growth Hormone Mild Deficiency-Diagnosis</a:t>
            </a:r>
            <a:endParaRPr lang="en-US" dirty="0">
              <a:solidFill>
                <a:srgbClr val="FF0000"/>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174043" y="1487311"/>
            <a:ext cx="7814973" cy="3657600"/>
          </a:xfrm>
        </p:spPr>
        <p:txBody>
          <a:bodyPr/>
          <a:lstStyle/>
          <a:p>
            <a:pPr lvl="1">
              <a:lnSpc>
                <a:spcPct val="90000"/>
              </a:lnSpc>
              <a:buFont typeface="Arial" panose="020B0604020202020204" pitchFamily="34" charset="0"/>
              <a:buChar char="•"/>
            </a:pPr>
            <a:r>
              <a:rPr lang="en-US" altLang="en-US" sz="2000" dirty="0"/>
              <a:t>Many experts advocate only treating patients with severe growth hormone deficiency and don’t recognize mild cases.</a:t>
            </a:r>
          </a:p>
          <a:p>
            <a:pPr lvl="1">
              <a:lnSpc>
                <a:spcPct val="90000"/>
              </a:lnSpc>
              <a:buFont typeface="Arial" panose="020B0604020202020204" pitchFamily="34" charset="0"/>
              <a:buChar char="•"/>
            </a:pPr>
            <a:r>
              <a:rPr lang="en-US" altLang="en-US" sz="2000" dirty="0"/>
              <a:t>Others are concerned about treating a patient with growth hormone who is not growth hormone deficient.</a:t>
            </a:r>
          </a:p>
          <a:p>
            <a:pPr lvl="1">
              <a:lnSpc>
                <a:spcPct val="90000"/>
              </a:lnSpc>
              <a:buFont typeface="Arial" panose="020B0604020202020204" pitchFamily="34" charset="0"/>
              <a:buChar char="•"/>
            </a:pPr>
            <a:r>
              <a:rPr lang="en-US" altLang="en-US" sz="2000" dirty="0"/>
              <a:t>Neither are evidence-based as </a:t>
            </a:r>
            <a:r>
              <a:rPr lang="en-US" sz="2000" dirty="0"/>
              <a:t>growth hormone is the first hormone deficiency to occur in cases of hypopituitarism. </a:t>
            </a:r>
          </a:p>
          <a:p>
            <a:pPr lvl="1">
              <a:lnSpc>
                <a:spcPct val="90000"/>
              </a:lnSpc>
              <a:buFont typeface="Arial" panose="020B0604020202020204" pitchFamily="34" charset="0"/>
              <a:buChar char="•"/>
            </a:pPr>
            <a:r>
              <a:rPr lang="en-US" sz="2000" dirty="0"/>
              <a:t>There was an article in the </a:t>
            </a:r>
            <a:r>
              <a:rPr lang="en-US" sz="2000" i="1" dirty="0"/>
              <a:t>Journal of Clinical Endocrinology and Metabolism</a:t>
            </a:r>
            <a:r>
              <a:rPr lang="en-US" sz="2000" dirty="0"/>
              <a:t> in June 2013 that suggested that idiopathic (without a clear cut cause) growth hormone deficiency does not exist. </a:t>
            </a:r>
          </a:p>
          <a:p>
            <a:pPr lvl="1">
              <a:lnSpc>
                <a:spcPct val="90000"/>
              </a:lnSpc>
              <a:buFont typeface="Arial" panose="020B0604020202020204" pitchFamily="34" charset="0"/>
              <a:buChar char="•"/>
            </a:pPr>
            <a:r>
              <a:rPr lang="en-US" sz="2000" dirty="0"/>
              <a:t>This article suggested that growth hormone deficiency should only be treated if it is severe and if the patient has other pituitary hormone deficiencies. </a:t>
            </a:r>
          </a:p>
          <a:p>
            <a:pPr lvl="1">
              <a:lnSpc>
                <a:spcPct val="90000"/>
              </a:lnSpc>
              <a:buFont typeface="Arial" panose="020B0604020202020204" pitchFamily="34" charset="0"/>
              <a:buChar char="•"/>
            </a:pPr>
            <a:r>
              <a:rPr lang="en-US" sz="2000" dirty="0"/>
              <a:t>In fact, many insurance companies require that the patient has at least 2 to 3 other pituitary hormone deficiencies before treatment.</a:t>
            </a:r>
          </a:p>
          <a:p>
            <a:pPr lvl="1">
              <a:lnSpc>
                <a:spcPct val="90000"/>
              </a:lnSpc>
              <a:buFont typeface="Arial" panose="020B0604020202020204" pitchFamily="34" charset="0"/>
              <a:buChar char="•"/>
            </a:pPr>
            <a:r>
              <a:rPr lang="en-US" sz="2000" dirty="0"/>
              <a:t>To me, this makes no sense because the growth hormone deficiency is the first pituitary deficiency to occur. </a:t>
            </a:r>
          </a:p>
          <a:p>
            <a:pPr lvl="1">
              <a:lnSpc>
                <a:spcPct val="90000"/>
              </a:lnSpc>
              <a:buFont typeface="Arial" panose="020B0604020202020204" pitchFamily="34" charset="0"/>
              <a:buChar char="•"/>
            </a:pPr>
            <a:r>
              <a:rPr lang="en-US" sz="2000" dirty="0"/>
              <a:t>So the question is why is it recommended that mild growth hormone deficiency not be treated.</a:t>
            </a:r>
            <a:endParaRPr lang="en-US" altLang="en-US" sz="2000" dirty="0"/>
          </a:p>
        </p:txBody>
      </p:sp>
    </p:spTree>
    <p:extLst>
      <p:ext uri="{BB962C8B-B14F-4D97-AF65-F5344CB8AC3E}">
        <p14:creationId xmlns:p14="http://schemas.microsoft.com/office/powerpoint/2010/main" val="1730584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417496" y="471311"/>
            <a:ext cx="8726504" cy="1016000"/>
          </a:xfrm>
        </p:spPr>
        <p:txBody>
          <a:bodyPr/>
          <a:lstStyle/>
          <a:p>
            <a:r>
              <a:rPr lang="en-US" sz="3200" b="1" dirty="0">
                <a:solidFill>
                  <a:srgbClr val="FF0000"/>
                </a:solidFill>
              </a:rPr>
              <a:t>Mild Growth Hormone Deficiency Versus Mild Cortisol Deficiency - Which One Should You Treat?</a:t>
            </a:r>
            <a:endParaRPr lang="en-US" sz="3200" dirty="0">
              <a:solidFill>
                <a:srgbClr val="FF0000"/>
              </a:solidFill>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174043" y="1487311"/>
            <a:ext cx="7814973" cy="3657600"/>
          </a:xfrm>
        </p:spPr>
        <p:txBody>
          <a:bodyPr/>
          <a:lstStyle/>
          <a:p>
            <a:pPr lvl="1">
              <a:lnSpc>
                <a:spcPct val="90000"/>
              </a:lnSpc>
              <a:buFont typeface="Arial" panose="020B0604020202020204" pitchFamily="34" charset="0"/>
              <a:buChar char="•"/>
            </a:pPr>
            <a:r>
              <a:rPr lang="en-US" sz="2400" dirty="0"/>
              <a:t>On the other hand, almost everybody treats mild cortisol deficiency. </a:t>
            </a:r>
          </a:p>
          <a:p>
            <a:pPr lvl="1">
              <a:lnSpc>
                <a:spcPct val="90000"/>
              </a:lnSpc>
              <a:buFont typeface="Arial" panose="020B0604020202020204" pitchFamily="34" charset="0"/>
              <a:buChar char="•"/>
            </a:pPr>
            <a:r>
              <a:rPr lang="en-US" sz="2400" dirty="0"/>
              <a:t>Certainly, if hydrocortisone is needed it should be given, but in many borderline cases it is unclear whether hydrocortisone needs to be given. </a:t>
            </a:r>
          </a:p>
          <a:p>
            <a:pPr lvl="1">
              <a:lnSpc>
                <a:spcPct val="90000"/>
              </a:lnSpc>
              <a:buFont typeface="Arial" panose="020B0604020202020204" pitchFamily="34" charset="0"/>
              <a:buChar char="•"/>
            </a:pPr>
            <a:r>
              <a:rPr lang="en-US" sz="2400" dirty="0"/>
              <a:t>Cortisol testing is often done in patients without symptoms of low cortisol.</a:t>
            </a:r>
          </a:p>
          <a:p>
            <a:pPr lvl="1">
              <a:lnSpc>
                <a:spcPct val="90000"/>
              </a:lnSpc>
              <a:buFont typeface="Arial" panose="020B0604020202020204" pitchFamily="34" charset="0"/>
              <a:buChar char="•"/>
            </a:pPr>
            <a:r>
              <a:rPr lang="en-US" altLang="en-US" sz="2400" dirty="0"/>
              <a:t>But the benefit/risk ratio is higher for growth hormone than cortisol.</a:t>
            </a:r>
          </a:p>
        </p:txBody>
      </p:sp>
    </p:spTree>
    <p:extLst>
      <p:ext uri="{BB962C8B-B14F-4D97-AF65-F5344CB8AC3E}">
        <p14:creationId xmlns:p14="http://schemas.microsoft.com/office/powerpoint/2010/main" val="3472782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417496" y="471311"/>
            <a:ext cx="8726504" cy="1016000"/>
          </a:xfrm>
        </p:spPr>
        <p:txBody>
          <a:bodyPr/>
          <a:lstStyle/>
          <a:p>
            <a:r>
              <a:rPr lang="en-US" sz="3200" b="1" dirty="0">
                <a:solidFill>
                  <a:srgbClr val="FF0000"/>
                </a:solidFill>
              </a:rPr>
              <a:t>Mild Growth Hormone Deficiency Versus Mild Cortisol Deficiency - Which One Should You Treat?</a:t>
            </a:r>
            <a:endParaRPr lang="en-US" sz="3200" dirty="0">
              <a:solidFill>
                <a:srgbClr val="FF0000"/>
              </a:solidFill>
            </a:endParaRPr>
          </a:p>
        </p:txBody>
      </p:sp>
      <p:graphicFrame>
        <p:nvGraphicFramePr>
          <p:cNvPr id="2" name="Table 2">
            <a:extLst>
              <a:ext uri="{FF2B5EF4-FFF2-40B4-BE49-F238E27FC236}">
                <a16:creationId xmlns:a16="http://schemas.microsoft.com/office/drawing/2014/main" id="{53E94B79-18C8-5444-9970-85AF287CECAE}"/>
              </a:ext>
            </a:extLst>
          </p:cNvPr>
          <p:cNvGraphicFramePr>
            <a:graphicFrameLocks noGrp="1"/>
          </p:cNvGraphicFramePr>
          <p:nvPr>
            <p:extLst>
              <p:ext uri="{D42A27DB-BD31-4B8C-83A1-F6EECF244321}">
                <p14:modId xmlns:p14="http://schemas.microsoft.com/office/powerpoint/2010/main" val="1422843653"/>
              </p:ext>
            </p:extLst>
          </p:nvPr>
        </p:nvGraphicFramePr>
        <p:xfrm>
          <a:off x="1007390" y="1899920"/>
          <a:ext cx="7749151" cy="6949440"/>
        </p:xfrm>
        <a:graphic>
          <a:graphicData uri="http://schemas.openxmlformats.org/drawingml/2006/table">
            <a:tbl>
              <a:tblPr firstRow="1" bandRow="1">
                <a:tableStyleId>{5C22544A-7EE6-4342-B048-85BDC9FD1C3A}</a:tableStyleId>
              </a:tblPr>
              <a:tblGrid>
                <a:gridCol w="2694153">
                  <a:extLst>
                    <a:ext uri="{9D8B030D-6E8A-4147-A177-3AD203B41FA5}">
                      <a16:colId xmlns:a16="http://schemas.microsoft.com/office/drawing/2014/main" val="3818351724"/>
                    </a:ext>
                  </a:extLst>
                </a:gridCol>
                <a:gridCol w="2527499">
                  <a:extLst>
                    <a:ext uri="{9D8B030D-6E8A-4147-A177-3AD203B41FA5}">
                      <a16:colId xmlns:a16="http://schemas.microsoft.com/office/drawing/2014/main" val="3876595067"/>
                    </a:ext>
                  </a:extLst>
                </a:gridCol>
                <a:gridCol w="2527499">
                  <a:extLst>
                    <a:ext uri="{9D8B030D-6E8A-4147-A177-3AD203B41FA5}">
                      <a16:colId xmlns:a16="http://schemas.microsoft.com/office/drawing/2014/main" val="4092453457"/>
                    </a:ext>
                  </a:extLst>
                </a:gridCol>
              </a:tblGrid>
              <a:tr h="0">
                <a:tc>
                  <a:txBody>
                    <a:bodyPr/>
                    <a:lstStyle/>
                    <a:p>
                      <a:endParaRPr lang="en-US"/>
                    </a:p>
                  </a:txBody>
                  <a:tcPr/>
                </a:tc>
                <a:tc>
                  <a:txBody>
                    <a:bodyPr/>
                    <a:lstStyle/>
                    <a:p>
                      <a:r>
                        <a:rPr lang="en-US" sz="1800" b="1" dirty="0">
                          <a:solidFill>
                            <a:srgbClr val="FF0000"/>
                          </a:solidFill>
                        </a:rPr>
                        <a:t>Mild Growth Hormone Deficiency </a:t>
                      </a:r>
                      <a:endParaRPr lang="en-US" dirty="0"/>
                    </a:p>
                  </a:txBody>
                  <a:tcPr/>
                </a:tc>
                <a:tc>
                  <a:txBody>
                    <a:bodyPr/>
                    <a:lstStyle/>
                    <a:p>
                      <a:r>
                        <a:rPr lang="en-US" sz="1800" b="1" dirty="0">
                          <a:solidFill>
                            <a:srgbClr val="FF0000"/>
                          </a:solidFill>
                        </a:rPr>
                        <a:t>Mild Cortisol Deficiency </a:t>
                      </a:r>
                      <a:endParaRPr lang="en-US" dirty="0"/>
                    </a:p>
                  </a:txBody>
                  <a:tcPr/>
                </a:tc>
                <a:extLst>
                  <a:ext uri="{0D108BD9-81ED-4DB2-BD59-A6C34878D82A}">
                    <a16:rowId xmlns:a16="http://schemas.microsoft.com/office/drawing/2014/main" val="1016116143"/>
                  </a:ext>
                </a:extLst>
              </a:tr>
              <a:tr h="370840">
                <a:tc rowSpan="2">
                  <a:txBody>
                    <a:bodyPr/>
                    <a:lstStyle/>
                    <a:p>
                      <a:r>
                        <a:rPr lang="en-US" dirty="0">
                          <a:solidFill>
                            <a:srgbClr val="FF0000"/>
                          </a:solidFill>
                        </a:rPr>
                        <a:t>Benefits of treating</a:t>
                      </a:r>
                    </a:p>
                  </a:txBody>
                  <a:tcPr/>
                </a:tc>
                <a:tc>
                  <a:txBody>
                    <a:bodyPr/>
                    <a:lstStyle/>
                    <a:p>
                      <a:r>
                        <a:rPr lang="en-US" dirty="0"/>
                        <a:t>Helps with symptoms including fatigue, poor sleep, joint pain, psychological issues</a:t>
                      </a:r>
                    </a:p>
                  </a:txBody>
                  <a:tcPr/>
                </a:tc>
                <a:tc>
                  <a:txBody>
                    <a:bodyPr/>
                    <a:lstStyle/>
                    <a:p>
                      <a:r>
                        <a:rPr lang="en-US" dirty="0"/>
                        <a:t>May prevent adrenal crisis</a:t>
                      </a:r>
                    </a:p>
                  </a:txBody>
                  <a:tcPr/>
                </a:tc>
                <a:extLst>
                  <a:ext uri="{0D108BD9-81ED-4DB2-BD59-A6C34878D82A}">
                    <a16:rowId xmlns:a16="http://schemas.microsoft.com/office/drawing/2014/main" val="3545610411"/>
                  </a:ext>
                </a:extLst>
              </a:tr>
              <a:tr h="370840">
                <a:tc vMerge="1">
                  <a:txBody>
                    <a:bodyPr/>
                    <a:lstStyle/>
                    <a:p>
                      <a:endParaRPr lang="en-US" dirty="0"/>
                    </a:p>
                  </a:txBody>
                  <a:tcPr/>
                </a:tc>
                <a:tc>
                  <a:txBody>
                    <a:bodyPr/>
                    <a:lstStyle/>
                    <a:p>
                      <a:r>
                        <a:rPr lang="en-US" dirty="0"/>
                        <a:t>Helps with bone density, body composition, carotid intimal thickness, cardiovascular markers, lipids</a:t>
                      </a:r>
                    </a:p>
                  </a:txBody>
                  <a:tcPr/>
                </a:tc>
                <a:tc>
                  <a:txBody>
                    <a:bodyPr/>
                    <a:lstStyle/>
                    <a:p>
                      <a:r>
                        <a:rPr lang="en-US" dirty="0"/>
                        <a:t>May help with fatigue, joint pain, abdominal pain, nausea, diarrhea</a:t>
                      </a:r>
                    </a:p>
                  </a:txBody>
                  <a:tcPr/>
                </a:tc>
                <a:extLst>
                  <a:ext uri="{0D108BD9-81ED-4DB2-BD59-A6C34878D82A}">
                    <a16:rowId xmlns:a16="http://schemas.microsoft.com/office/drawing/2014/main" val="1303544764"/>
                  </a:ext>
                </a:extLst>
              </a:tr>
              <a:tr h="291540">
                <a:tc row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rPr>
                        <a:t>Risks of treating</a:t>
                      </a: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Easy to taper off or stop </a:t>
                      </a:r>
                      <a:endParaRPr lang="en-US" dirty="0"/>
                    </a:p>
                    <a:p>
                      <a:endParaRPr lang="en-US" dirty="0"/>
                    </a:p>
                  </a:txBody>
                  <a:tcPr/>
                </a:tc>
                <a:tc>
                  <a:txBody>
                    <a:bodyPr/>
                    <a:lstStyle/>
                    <a:p>
                      <a:r>
                        <a:rPr lang="en-US" sz="1800" kern="1200" dirty="0">
                          <a:solidFill>
                            <a:schemeClr val="dk1"/>
                          </a:solidFill>
                          <a:effectLst/>
                          <a:latin typeface="+mn-lt"/>
                          <a:ea typeface="+mn-ea"/>
                          <a:cs typeface="+mn-cs"/>
                        </a:rPr>
                        <a:t>Shuts down the adrenal glands from making its own cortisol, making it hard to taper off or stop </a:t>
                      </a:r>
                      <a:endParaRPr lang="en-US" dirty="0"/>
                    </a:p>
                  </a:txBody>
                  <a:tcPr/>
                </a:tc>
                <a:extLst>
                  <a:ext uri="{0D108BD9-81ED-4DB2-BD59-A6C34878D82A}">
                    <a16:rowId xmlns:a16="http://schemas.microsoft.com/office/drawing/2014/main" val="635179252"/>
                  </a:ext>
                </a:extLst>
              </a:tr>
              <a:tr h="370840">
                <a:tc vMerge="1">
                  <a:txBody>
                    <a:bodyPr/>
                    <a:lstStyle/>
                    <a:p>
                      <a:endParaRPr lang="en-US" dirty="0"/>
                    </a:p>
                  </a:txBody>
                  <a:tcPr/>
                </a:tc>
                <a:tc>
                  <a:txBody>
                    <a:bodyPr/>
                    <a:lstStyle/>
                    <a:p>
                      <a:r>
                        <a:rPr lang="en-US" dirty="0"/>
                        <a:t>Joint pain and swelling</a:t>
                      </a:r>
                    </a:p>
                  </a:txBody>
                  <a:tcPr/>
                </a:tc>
                <a:tc>
                  <a:txBody>
                    <a:bodyPr/>
                    <a:lstStyle/>
                    <a:p>
                      <a:r>
                        <a:rPr lang="en-US" sz="1800" kern="1200" dirty="0">
                          <a:solidFill>
                            <a:schemeClr val="dk1"/>
                          </a:solidFill>
                          <a:effectLst/>
                          <a:latin typeface="+mn-lt"/>
                          <a:ea typeface="+mn-ea"/>
                          <a:cs typeface="+mn-cs"/>
                        </a:rPr>
                        <a:t>Weight gain, diabetes, infections, and osteoporosis </a:t>
                      </a:r>
                      <a:endParaRPr lang="en-US" dirty="0"/>
                    </a:p>
                  </a:txBody>
                  <a:tcPr/>
                </a:tc>
                <a:extLst>
                  <a:ext uri="{0D108BD9-81ED-4DB2-BD59-A6C34878D82A}">
                    <a16:rowId xmlns:a16="http://schemas.microsoft.com/office/drawing/2014/main" val="3123263840"/>
                  </a:ext>
                </a:extLst>
              </a:tr>
              <a:tr h="370840">
                <a:tc vMerge="1">
                  <a:txBody>
                    <a:bodyPr/>
                    <a:lstStyle/>
                    <a:p>
                      <a:endParaRPr lang="en-US" dirty="0"/>
                    </a:p>
                  </a:txBody>
                  <a:tcPr/>
                </a:tc>
                <a:tc>
                  <a:txBody>
                    <a:bodyPr/>
                    <a:lstStyle/>
                    <a:p>
                      <a:r>
                        <a:rPr lang="en-US" dirty="0"/>
                        <a:t>Theoretical risk of increased cancers and diabetes</a:t>
                      </a:r>
                    </a:p>
                  </a:txBody>
                  <a:tcPr/>
                </a:tc>
                <a:tc>
                  <a:txBody>
                    <a:bodyPr/>
                    <a:lstStyle/>
                    <a:p>
                      <a:endParaRPr lang="en-US" dirty="0"/>
                    </a:p>
                  </a:txBody>
                  <a:tcPr/>
                </a:tc>
                <a:extLst>
                  <a:ext uri="{0D108BD9-81ED-4DB2-BD59-A6C34878D82A}">
                    <a16:rowId xmlns:a16="http://schemas.microsoft.com/office/drawing/2014/main" val="497466351"/>
                  </a:ext>
                </a:extLst>
              </a:tr>
              <a:tr h="370840">
                <a:tc vMerge="1">
                  <a:txBody>
                    <a:bodyPr/>
                    <a:lstStyle/>
                    <a:p>
                      <a:endParaRPr lang="en-US" dirty="0"/>
                    </a:p>
                  </a:txBody>
                  <a:tcPr/>
                </a:tc>
                <a:tc>
                  <a:txBody>
                    <a:bodyPr/>
                    <a:lstStyle/>
                    <a:p>
                      <a:r>
                        <a:rPr lang="en-US" dirty="0"/>
                        <a:t>Expensive and covered by insurance</a:t>
                      </a:r>
                    </a:p>
                  </a:txBody>
                  <a:tcPr/>
                </a:tc>
                <a:tc>
                  <a:txBody>
                    <a:bodyPr/>
                    <a:lstStyle/>
                    <a:p>
                      <a:r>
                        <a:rPr lang="en-US" dirty="0"/>
                        <a:t>Inexpensive and covered by insurance</a:t>
                      </a:r>
                    </a:p>
                  </a:txBody>
                  <a:tcPr/>
                </a:tc>
                <a:extLst>
                  <a:ext uri="{0D108BD9-81ED-4DB2-BD59-A6C34878D82A}">
                    <a16:rowId xmlns:a16="http://schemas.microsoft.com/office/drawing/2014/main" val="1863943368"/>
                  </a:ext>
                </a:extLst>
              </a:tr>
            </a:tbl>
          </a:graphicData>
        </a:graphic>
      </p:graphicFrame>
    </p:spTree>
    <p:extLst>
      <p:ext uri="{BB962C8B-B14F-4D97-AF65-F5344CB8AC3E}">
        <p14:creationId xmlns:p14="http://schemas.microsoft.com/office/powerpoint/2010/main" val="1490806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EF8366CC-6B6C-3E48-859C-B9F01CFFC46E}"/>
              </a:ext>
            </a:extLst>
          </p:cNvPr>
          <p:cNvSpPr>
            <a:spLocks noGrp="1" noChangeArrowheads="1"/>
          </p:cNvSpPr>
          <p:nvPr>
            <p:ph type="title"/>
          </p:nvPr>
        </p:nvSpPr>
        <p:spPr>
          <a:xfrm>
            <a:off x="616226" y="0"/>
            <a:ext cx="7353024" cy="1143000"/>
          </a:xfrm>
        </p:spPr>
        <p:txBody>
          <a:bodyPr/>
          <a:lstStyle/>
          <a:p>
            <a:r>
              <a:rPr lang="en-US" altLang="en-US" dirty="0">
                <a:solidFill>
                  <a:srgbClr val="FF0000"/>
                </a:solidFill>
                <a:ea typeface="ＭＳ Ｐゴシック" panose="020B0600070205080204" pitchFamily="34" charset="-128"/>
              </a:rPr>
              <a:t>Overview of Growth Hormone</a:t>
            </a:r>
          </a:p>
        </p:txBody>
      </p:sp>
      <p:pic>
        <p:nvPicPr>
          <p:cNvPr id="4" name="Picture 3">
            <a:extLst>
              <a:ext uri="{FF2B5EF4-FFF2-40B4-BE49-F238E27FC236}">
                <a16:creationId xmlns:a16="http://schemas.microsoft.com/office/drawing/2014/main" id="{980179E5-A2ED-1A42-A9F7-B3A38878DF3C}"/>
              </a:ext>
            </a:extLst>
          </p:cNvPr>
          <p:cNvPicPr>
            <a:picLocks noChangeAspect="1"/>
          </p:cNvPicPr>
          <p:nvPr/>
        </p:nvPicPr>
        <p:blipFill>
          <a:blip r:embed="rId3"/>
          <a:stretch>
            <a:fillRect/>
          </a:stretch>
        </p:blipFill>
        <p:spPr>
          <a:xfrm>
            <a:off x="871538" y="2041180"/>
            <a:ext cx="6096000" cy="4572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rgbClr val="FF0000"/>
                </a:solidFill>
                <a:cs typeface="+mj-cs"/>
              </a:rPr>
              <a:t>Current AGHD Testing</a:t>
            </a:r>
            <a:endParaRPr lang="en-US" dirty="0">
              <a:solidFill>
                <a:srgbClr val="FF0000"/>
              </a:solidFill>
              <a:cs typeface="+mj-cs"/>
            </a:endParaRPr>
          </a:p>
        </p:txBody>
      </p:sp>
      <p:sp>
        <p:nvSpPr>
          <p:cNvPr id="3" name="Content Placeholder 2">
            <a:extLst>
              <a:ext uri="{FF2B5EF4-FFF2-40B4-BE49-F238E27FC236}">
                <a16:creationId xmlns:a16="http://schemas.microsoft.com/office/drawing/2014/main" id="{0855A347-DCF7-6546-BC40-3879E93F04D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918B07B-3F3E-534E-8BDC-E553066A293D}"/>
              </a:ext>
            </a:extLst>
          </p:cNvPr>
          <p:cNvPicPr>
            <a:picLocks noChangeAspect="1"/>
          </p:cNvPicPr>
          <p:nvPr/>
        </p:nvPicPr>
        <p:blipFill>
          <a:blip r:embed="rId3"/>
          <a:stretch>
            <a:fillRect/>
          </a:stretch>
        </p:blipFill>
        <p:spPr>
          <a:xfrm>
            <a:off x="180711" y="1600200"/>
            <a:ext cx="8782577" cy="4919870"/>
          </a:xfrm>
          <a:prstGeom prst="rect">
            <a:avLst/>
          </a:prstGeom>
        </p:spPr>
      </p:pic>
    </p:spTree>
    <p:extLst>
      <p:ext uri="{BB962C8B-B14F-4D97-AF65-F5344CB8AC3E}">
        <p14:creationId xmlns:p14="http://schemas.microsoft.com/office/powerpoint/2010/main" val="3304244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err="1">
                <a:solidFill>
                  <a:srgbClr val="FF0000"/>
                </a:solidFill>
                <a:cs typeface="+mj-cs"/>
              </a:rPr>
              <a:t>Macrilen</a:t>
            </a:r>
            <a:r>
              <a:rPr lang="en-US" sz="3200" dirty="0">
                <a:solidFill>
                  <a:srgbClr val="FF0000"/>
                </a:solidFill>
                <a:cs typeface="+mj-cs"/>
              </a:rPr>
              <a:t> </a:t>
            </a:r>
            <a:r>
              <a:rPr lang="en-US" sz="3200" dirty="0" err="1">
                <a:solidFill>
                  <a:srgbClr val="FF0000"/>
                </a:solidFill>
                <a:cs typeface="+mj-cs"/>
              </a:rPr>
              <a:t>Stimualtion</a:t>
            </a:r>
            <a:r>
              <a:rPr lang="en-US" sz="3200" dirty="0">
                <a:solidFill>
                  <a:srgbClr val="FF0000"/>
                </a:solidFill>
                <a:cs typeface="+mj-cs"/>
              </a:rPr>
              <a:t> test was published </a:t>
            </a:r>
            <a:endParaRPr lang="en-US" dirty="0">
              <a:solidFill>
                <a:srgbClr val="FF0000"/>
              </a:solidFill>
              <a:cs typeface="+mj-cs"/>
            </a:endParaRPr>
          </a:p>
        </p:txBody>
      </p:sp>
      <p:sp>
        <p:nvSpPr>
          <p:cNvPr id="3" name="Rectangle 2">
            <a:extLst>
              <a:ext uri="{FF2B5EF4-FFF2-40B4-BE49-F238E27FC236}">
                <a16:creationId xmlns:a16="http://schemas.microsoft.com/office/drawing/2014/main" id="{D0571869-5B39-3646-97F9-09555B86EBBB}"/>
              </a:ext>
            </a:extLst>
          </p:cNvPr>
          <p:cNvSpPr/>
          <p:nvPr/>
        </p:nvSpPr>
        <p:spPr>
          <a:xfrm>
            <a:off x="1207911" y="1577622"/>
            <a:ext cx="7736063" cy="2339102"/>
          </a:xfrm>
          <a:prstGeom prst="rect">
            <a:avLst/>
          </a:prstGeom>
        </p:spPr>
        <p:txBody>
          <a:bodyPr wrap="square">
            <a:spAutoFit/>
          </a:bodyPr>
          <a:lstStyle/>
          <a:p>
            <a:r>
              <a:rPr lang="en-US" sz="3200" dirty="0">
                <a:latin typeface="+mn-lt"/>
              </a:rPr>
              <a:t>Garcia et al. </a:t>
            </a:r>
            <a:r>
              <a:rPr lang="en-US" sz="3200" dirty="0" err="1">
                <a:latin typeface="+mn-lt"/>
              </a:rPr>
              <a:t>Macimorelin</a:t>
            </a:r>
            <a:r>
              <a:rPr lang="en-US" sz="3200" dirty="0">
                <a:latin typeface="+mn-lt"/>
              </a:rPr>
              <a:t> as a Diagnostic Test for Adult GH Deficiency</a:t>
            </a:r>
          </a:p>
          <a:p>
            <a:r>
              <a:rPr lang="en-US" sz="3200" dirty="0">
                <a:latin typeface="+mn-lt"/>
              </a:rPr>
              <a:t>J </a:t>
            </a:r>
            <a:r>
              <a:rPr lang="en-US" sz="3200" dirty="0" err="1">
                <a:latin typeface="+mn-lt"/>
              </a:rPr>
              <a:t>Clin</a:t>
            </a:r>
            <a:r>
              <a:rPr lang="en-US" sz="3200" dirty="0">
                <a:latin typeface="+mn-lt"/>
              </a:rPr>
              <a:t> Endocrinol </a:t>
            </a:r>
            <a:r>
              <a:rPr lang="en-US" sz="3200" dirty="0" err="1">
                <a:latin typeface="+mn-lt"/>
              </a:rPr>
              <a:t>Metab</a:t>
            </a:r>
            <a:r>
              <a:rPr lang="en-US" sz="3200" dirty="0">
                <a:latin typeface="+mn-lt"/>
              </a:rPr>
              <a:t>, August 2018, 103(8):3083</a:t>
            </a:r>
            <a:r>
              <a:rPr lang="en-US" sz="3200" b="1" dirty="0">
                <a:latin typeface="+mn-lt"/>
              </a:rPr>
              <a:t>–</a:t>
            </a:r>
            <a:r>
              <a:rPr lang="en-US" sz="3200" dirty="0">
                <a:latin typeface="+mn-lt"/>
              </a:rPr>
              <a:t>3093</a:t>
            </a:r>
          </a:p>
          <a:p>
            <a:endParaRPr lang="en-US" dirty="0">
              <a:effectLst/>
              <a:latin typeface="Helvetica" pitchFamily="2" charset="0"/>
            </a:endParaRPr>
          </a:p>
        </p:txBody>
      </p:sp>
    </p:spTree>
    <p:extLst>
      <p:ext uri="{BB962C8B-B14F-4D97-AF65-F5344CB8AC3E}">
        <p14:creationId xmlns:p14="http://schemas.microsoft.com/office/powerpoint/2010/main" val="2070803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err="1">
                <a:solidFill>
                  <a:srgbClr val="FF0000"/>
                </a:solidFill>
                <a:cs typeface="+mj-cs"/>
              </a:rPr>
              <a:t>Macrilen</a:t>
            </a:r>
            <a:r>
              <a:rPr lang="en-US" sz="3200" dirty="0">
                <a:solidFill>
                  <a:srgbClr val="FF0000"/>
                </a:solidFill>
                <a:cs typeface="+mj-cs"/>
              </a:rPr>
              <a:t> Mechanisms of Action</a:t>
            </a:r>
            <a:endParaRPr lang="en-US" dirty="0">
              <a:solidFill>
                <a:srgbClr val="FF0000"/>
              </a:solidFill>
              <a:cs typeface="+mj-cs"/>
            </a:endParaRPr>
          </a:p>
        </p:txBody>
      </p:sp>
      <p:pic>
        <p:nvPicPr>
          <p:cNvPr id="2" name="Picture 1">
            <a:extLst>
              <a:ext uri="{FF2B5EF4-FFF2-40B4-BE49-F238E27FC236}">
                <a16:creationId xmlns:a16="http://schemas.microsoft.com/office/drawing/2014/main" id="{92AFE8F9-C37B-974D-9C46-EAF5F0E91139}"/>
              </a:ext>
            </a:extLst>
          </p:cNvPr>
          <p:cNvPicPr>
            <a:picLocks noChangeAspect="1"/>
          </p:cNvPicPr>
          <p:nvPr/>
        </p:nvPicPr>
        <p:blipFill rotWithShape="1">
          <a:blip r:embed="rId3"/>
          <a:srcRect t="20372"/>
          <a:stretch/>
        </p:blipFill>
        <p:spPr>
          <a:xfrm>
            <a:off x="410566" y="1857375"/>
            <a:ext cx="8503490" cy="4400550"/>
          </a:xfrm>
          <a:prstGeom prst="rect">
            <a:avLst/>
          </a:prstGeom>
        </p:spPr>
      </p:pic>
    </p:spTree>
    <p:extLst>
      <p:ext uri="{BB962C8B-B14F-4D97-AF65-F5344CB8AC3E}">
        <p14:creationId xmlns:p14="http://schemas.microsoft.com/office/powerpoint/2010/main" val="69336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err="1">
                <a:solidFill>
                  <a:srgbClr val="FF0000"/>
                </a:solidFill>
                <a:cs typeface="+mj-cs"/>
              </a:rPr>
              <a:t>Macrilen</a:t>
            </a:r>
            <a:r>
              <a:rPr lang="en-US" sz="3200" dirty="0">
                <a:solidFill>
                  <a:srgbClr val="FF0000"/>
                </a:solidFill>
                <a:cs typeface="+mj-cs"/>
              </a:rPr>
              <a:t> was compared against ITT</a:t>
            </a:r>
            <a:endParaRPr lang="en-US" dirty="0">
              <a:solidFill>
                <a:srgbClr val="FF0000"/>
              </a:solidFill>
              <a:cs typeface="+mj-cs"/>
            </a:endParaRPr>
          </a:p>
        </p:txBody>
      </p:sp>
      <p:pic>
        <p:nvPicPr>
          <p:cNvPr id="4" name="Picture 3">
            <a:extLst>
              <a:ext uri="{FF2B5EF4-FFF2-40B4-BE49-F238E27FC236}">
                <a16:creationId xmlns:a16="http://schemas.microsoft.com/office/drawing/2014/main" id="{224B2012-AC8A-5749-BDFE-62D0B82D08FE}"/>
              </a:ext>
            </a:extLst>
          </p:cNvPr>
          <p:cNvPicPr>
            <a:picLocks noChangeAspect="1"/>
          </p:cNvPicPr>
          <p:nvPr/>
        </p:nvPicPr>
        <p:blipFill rotWithShape="1">
          <a:blip r:embed="rId3"/>
          <a:srcRect t="16279" b="6279"/>
          <a:stretch/>
        </p:blipFill>
        <p:spPr>
          <a:xfrm>
            <a:off x="411772" y="1995279"/>
            <a:ext cx="7704939" cy="4034191"/>
          </a:xfrm>
          <a:prstGeom prst="rect">
            <a:avLst/>
          </a:prstGeom>
        </p:spPr>
      </p:pic>
    </p:spTree>
    <p:extLst>
      <p:ext uri="{BB962C8B-B14F-4D97-AF65-F5344CB8AC3E}">
        <p14:creationId xmlns:p14="http://schemas.microsoft.com/office/powerpoint/2010/main" val="687643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rgbClr val="FF0000"/>
                </a:solidFill>
                <a:cs typeface="+mj-cs"/>
              </a:rPr>
              <a:t>Endpoints for the study</a:t>
            </a:r>
            <a:endParaRPr lang="en-US" dirty="0">
              <a:solidFill>
                <a:srgbClr val="FF0000"/>
              </a:solidFill>
              <a:cs typeface="+mj-cs"/>
            </a:endParaRPr>
          </a:p>
        </p:txBody>
      </p:sp>
      <p:pic>
        <p:nvPicPr>
          <p:cNvPr id="3" name="Picture 2">
            <a:extLst>
              <a:ext uri="{FF2B5EF4-FFF2-40B4-BE49-F238E27FC236}">
                <a16:creationId xmlns:a16="http://schemas.microsoft.com/office/drawing/2014/main" id="{18B4E476-9DEA-484B-BBDE-8FF4C185BE73}"/>
              </a:ext>
            </a:extLst>
          </p:cNvPr>
          <p:cNvPicPr>
            <a:picLocks noChangeAspect="1"/>
          </p:cNvPicPr>
          <p:nvPr/>
        </p:nvPicPr>
        <p:blipFill rotWithShape="1">
          <a:blip r:embed="rId3"/>
          <a:srcRect t="21875"/>
          <a:stretch/>
        </p:blipFill>
        <p:spPr>
          <a:xfrm>
            <a:off x="616653" y="1577622"/>
            <a:ext cx="8096530" cy="4137378"/>
          </a:xfrm>
          <a:prstGeom prst="rect">
            <a:avLst/>
          </a:prstGeom>
        </p:spPr>
      </p:pic>
    </p:spTree>
    <p:extLst>
      <p:ext uri="{BB962C8B-B14F-4D97-AF65-F5344CB8AC3E}">
        <p14:creationId xmlns:p14="http://schemas.microsoft.com/office/powerpoint/2010/main" val="137631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rgbClr val="FF0000"/>
                </a:solidFill>
                <a:cs typeface="+mj-cs"/>
              </a:rPr>
              <a:t>Evaluability</a:t>
            </a:r>
            <a:endParaRPr lang="en-US" dirty="0">
              <a:solidFill>
                <a:srgbClr val="FF0000"/>
              </a:solidFill>
              <a:cs typeface="+mj-cs"/>
            </a:endParaRPr>
          </a:p>
        </p:txBody>
      </p:sp>
      <p:pic>
        <p:nvPicPr>
          <p:cNvPr id="2" name="Picture 1">
            <a:extLst>
              <a:ext uri="{FF2B5EF4-FFF2-40B4-BE49-F238E27FC236}">
                <a16:creationId xmlns:a16="http://schemas.microsoft.com/office/drawing/2014/main" id="{94059B22-9DCF-F648-BC7E-BA1FF2781AEF}"/>
              </a:ext>
            </a:extLst>
          </p:cNvPr>
          <p:cNvPicPr>
            <a:picLocks noChangeAspect="1"/>
          </p:cNvPicPr>
          <p:nvPr/>
        </p:nvPicPr>
        <p:blipFill rotWithShape="1">
          <a:blip r:embed="rId3"/>
          <a:srcRect t="22150"/>
          <a:stretch/>
        </p:blipFill>
        <p:spPr>
          <a:xfrm>
            <a:off x="869434" y="1577622"/>
            <a:ext cx="7585753" cy="3800828"/>
          </a:xfrm>
          <a:prstGeom prst="rect">
            <a:avLst/>
          </a:prstGeom>
        </p:spPr>
      </p:pic>
    </p:spTree>
    <p:extLst>
      <p:ext uri="{BB962C8B-B14F-4D97-AF65-F5344CB8AC3E}">
        <p14:creationId xmlns:p14="http://schemas.microsoft.com/office/powerpoint/2010/main" val="1263861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rgbClr val="FF0000"/>
                </a:solidFill>
                <a:cs typeface="+mj-cs"/>
              </a:rPr>
              <a:t>Sensitivity and Specificity</a:t>
            </a:r>
            <a:endParaRPr lang="en-US" dirty="0">
              <a:solidFill>
                <a:srgbClr val="FF0000"/>
              </a:solidFill>
              <a:cs typeface="+mj-cs"/>
            </a:endParaRPr>
          </a:p>
        </p:txBody>
      </p:sp>
      <p:pic>
        <p:nvPicPr>
          <p:cNvPr id="3" name="Picture 2">
            <a:extLst>
              <a:ext uri="{FF2B5EF4-FFF2-40B4-BE49-F238E27FC236}">
                <a16:creationId xmlns:a16="http://schemas.microsoft.com/office/drawing/2014/main" id="{4BE9C6D7-3880-6743-A25E-ED891590D4FC}"/>
              </a:ext>
            </a:extLst>
          </p:cNvPr>
          <p:cNvPicPr>
            <a:picLocks noChangeAspect="1"/>
          </p:cNvPicPr>
          <p:nvPr/>
        </p:nvPicPr>
        <p:blipFill rotWithShape="1">
          <a:blip r:embed="rId3"/>
          <a:srcRect t="17441" b="5815"/>
          <a:stretch/>
        </p:blipFill>
        <p:spPr>
          <a:xfrm>
            <a:off x="1633361" y="2749260"/>
            <a:ext cx="6057900" cy="3143251"/>
          </a:xfrm>
          <a:prstGeom prst="rect">
            <a:avLst/>
          </a:prstGeom>
        </p:spPr>
      </p:pic>
      <p:sp>
        <p:nvSpPr>
          <p:cNvPr id="4" name="TextBox 3">
            <a:extLst>
              <a:ext uri="{FF2B5EF4-FFF2-40B4-BE49-F238E27FC236}">
                <a16:creationId xmlns:a16="http://schemas.microsoft.com/office/drawing/2014/main" id="{B2F73EFB-EA41-3C47-AE22-B9E6FB0849A4}"/>
              </a:ext>
            </a:extLst>
          </p:cNvPr>
          <p:cNvSpPr txBox="1"/>
          <p:nvPr/>
        </p:nvSpPr>
        <p:spPr>
          <a:xfrm>
            <a:off x="1207911" y="1577622"/>
            <a:ext cx="6840334" cy="369332"/>
          </a:xfrm>
          <a:prstGeom prst="rect">
            <a:avLst/>
          </a:prstGeom>
          <a:noFill/>
        </p:spPr>
        <p:txBody>
          <a:bodyPr wrap="none" rtlCol="0">
            <a:spAutoFit/>
          </a:bodyPr>
          <a:lstStyle/>
          <a:p>
            <a:r>
              <a:rPr lang="en-US" dirty="0" err="1"/>
              <a:t>Macrilen</a:t>
            </a:r>
            <a:r>
              <a:rPr lang="en-US" dirty="0"/>
              <a:t> stim test had similar sensitivity and specificity as the ITT</a:t>
            </a:r>
          </a:p>
        </p:txBody>
      </p:sp>
    </p:spTree>
    <p:extLst>
      <p:ext uri="{BB962C8B-B14F-4D97-AF65-F5344CB8AC3E}">
        <p14:creationId xmlns:p14="http://schemas.microsoft.com/office/powerpoint/2010/main" val="931100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rgbClr val="FF0000"/>
                </a:solidFill>
                <a:cs typeface="+mj-cs"/>
              </a:rPr>
              <a:t>High Reproducibility</a:t>
            </a:r>
            <a:endParaRPr lang="en-US" dirty="0">
              <a:solidFill>
                <a:srgbClr val="FF0000"/>
              </a:solidFill>
              <a:cs typeface="+mj-cs"/>
            </a:endParaRPr>
          </a:p>
        </p:txBody>
      </p:sp>
      <p:pic>
        <p:nvPicPr>
          <p:cNvPr id="6" name="Picture 5">
            <a:extLst>
              <a:ext uri="{FF2B5EF4-FFF2-40B4-BE49-F238E27FC236}">
                <a16:creationId xmlns:a16="http://schemas.microsoft.com/office/drawing/2014/main" id="{9F99E648-107C-444C-A8F9-F8624127C549}"/>
              </a:ext>
            </a:extLst>
          </p:cNvPr>
          <p:cNvPicPr>
            <a:picLocks noChangeAspect="1"/>
          </p:cNvPicPr>
          <p:nvPr/>
        </p:nvPicPr>
        <p:blipFill rotWithShape="1">
          <a:blip r:embed="rId3"/>
          <a:srcRect t="21212"/>
          <a:stretch/>
        </p:blipFill>
        <p:spPr>
          <a:xfrm>
            <a:off x="387119" y="2006247"/>
            <a:ext cx="8550384" cy="4194528"/>
          </a:xfrm>
          <a:prstGeom prst="rect">
            <a:avLst/>
          </a:prstGeom>
        </p:spPr>
      </p:pic>
    </p:spTree>
    <p:extLst>
      <p:ext uri="{BB962C8B-B14F-4D97-AF65-F5344CB8AC3E}">
        <p14:creationId xmlns:p14="http://schemas.microsoft.com/office/powerpoint/2010/main" val="2377595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rgbClr val="FF0000"/>
                </a:solidFill>
                <a:cs typeface="+mj-cs"/>
              </a:rPr>
              <a:t>Adverse Events</a:t>
            </a:r>
            <a:endParaRPr lang="en-US" dirty="0">
              <a:solidFill>
                <a:srgbClr val="FF0000"/>
              </a:solidFill>
              <a:cs typeface="+mj-cs"/>
            </a:endParaRPr>
          </a:p>
        </p:txBody>
      </p:sp>
      <p:pic>
        <p:nvPicPr>
          <p:cNvPr id="2" name="Picture 1">
            <a:extLst>
              <a:ext uri="{FF2B5EF4-FFF2-40B4-BE49-F238E27FC236}">
                <a16:creationId xmlns:a16="http://schemas.microsoft.com/office/drawing/2014/main" id="{74A5EA7B-6590-5D46-882A-E6AE51A85DA6}"/>
              </a:ext>
            </a:extLst>
          </p:cNvPr>
          <p:cNvPicPr>
            <a:picLocks noChangeAspect="1"/>
          </p:cNvPicPr>
          <p:nvPr/>
        </p:nvPicPr>
        <p:blipFill>
          <a:blip r:embed="rId3"/>
          <a:stretch>
            <a:fillRect/>
          </a:stretch>
        </p:blipFill>
        <p:spPr>
          <a:xfrm>
            <a:off x="1543049" y="1447799"/>
            <a:ext cx="6917073" cy="4524375"/>
          </a:xfrm>
          <a:prstGeom prst="rect">
            <a:avLst/>
          </a:prstGeom>
        </p:spPr>
      </p:pic>
    </p:spTree>
    <p:extLst>
      <p:ext uri="{BB962C8B-B14F-4D97-AF65-F5344CB8AC3E}">
        <p14:creationId xmlns:p14="http://schemas.microsoft.com/office/powerpoint/2010/main" val="32859546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600" dirty="0">
                <a:solidFill>
                  <a:srgbClr val="FF0000"/>
                </a:solidFill>
                <a:cs typeface="+mj-cs"/>
              </a:rPr>
              <a:t>Cutoffs</a:t>
            </a:r>
          </a:p>
        </p:txBody>
      </p:sp>
      <p:sp>
        <p:nvSpPr>
          <p:cNvPr id="3" name="TextBox 2">
            <a:extLst>
              <a:ext uri="{FF2B5EF4-FFF2-40B4-BE49-F238E27FC236}">
                <a16:creationId xmlns:a16="http://schemas.microsoft.com/office/drawing/2014/main" id="{73E8B28A-4302-4848-829A-FB672763456C}"/>
              </a:ext>
            </a:extLst>
          </p:cNvPr>
          <p:cNvSpPr txBox="1"/>
          <p:nvPr/>
        </p:nvSpPr>
        <p:spPr>
          <a:xfrm>
            <a:off x="893118" y="1309464"/>
            <a:ext cx="6707364"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t>The FDA has has set a cutoff for the </a:t>
            </a:r>
            <a:r>
              <a:rPr lang="en-US" sz="2800" dirty="0" err="1"/>
              <a:t>Macrilen</a:t>
            </a:r>
            <a:r>
              <a:rPr lang="en-US" sz="2800" dirty="0"/>
              <a:t> test of the peak GH level &lt;2.8 ng/mL, although the paper in </a:t>
            </a:r>
            <a:r>
              <a:rPr lang="en-US" sz="2800" i="1" dirty="0"/>
              <a:t>Journal of Clinical Endocrinology and Metabolism </a:t>
            </a:r>
            <a:r>
              <a:rPr lang="en-US" sz="2800" dirty="0"/>
              <a:t>found that a GH level of 5.1 ng/mL gave the highest separation between normal and growth hormone deficient subjects. </a:t>
            </a:r>
          </a:p>
          <a:p>
            <a:pPr marL="457200" indent="-457200">
              <a:buFont typeface="Arial" panose="020B0604020202020204" pitchFamily="34" charset="0"/>
              <a:buChar char="•"/>
            </a:pPr>
            <a:r>
              <a:rPr lang="en-US" sz="2800" dirty="0"/>
              <a:t>I may start a trial of growth hormone on patients whose peak response between 2.8 and 5.1 ng/</a:t>
            </a:r>
            <a:r>
              <a:rPr lang="en-US" sz="2800" dirty="0" err="1"/>
              <a:t>mL.</a:t>
            </a:r>
            <a:r>
              <a:rPr lang="en-US" sz="2800" dirty="0"/>
              <a:t> </a:t>
            </a:r>
          </a:p>
        </p:txBody>
      </p:sp>
    </p:spTree>
    <p:extLst>
      <p:ext uri="{BB962C8B-B14F-4D97-AF65-F5344CB8AC3E}">
        <p14:creationId xmlns:p14="http://schemas.microsoft.com/office/powerpoint/2010/main" val="3563116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5B4663-0D61-2A42-871C-62D648F1C81B}"/>
              </a:ext>
            </a:extLst>
          </p:cNvPr>
          <p:cNvPicPr>
            <a:picLocks noChangeAspect="1"/>
          </p:cNvPicPr>
          <p:nvPr/>
        </p:nvPicPr>
        <p:blipFill>
          <a:blip r:embed="rId3"/>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991803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7C087-B0C5-4B46-BB08-3EDDD19ECCAD}"/>
              </a:ext>
            </a:extLst>
          </p:cNvPr>
          <p:cNvSpPr>
            <a:spLocks noGrp="1"/>
          </p:cNvSpPr>
          <p:nvPr>
            <p:ph type="title"/>
          </p:nvPr>
        </p:nvSpPr>
        <p:spPr/>
        <p:txBody>
          <a:bodyPr/>
          <a:lstStyle/>
          <a:p>
            <a:r>
              <a:rPr lang="en-US" sz="3600" dirty="0">
                <a:solidFill>
                  <a:srgbClr val="FF0000"/>
                </a:solidFill>
              </a:rPr>
              <a:t>Glucagon vs </a:t>
            </a:r>
            <a:r>
              <a:rPr lang="en-US" sz="3600" dirty="0" err="1">
                <a:solidFill>
                  <a:srgbClr val="FF0000"/>
                </a:solidFill>
              </a:rPr>
              <a:t>Macrilen</a:t>
            </a:r>
            <a:r>
              <a:rPr lang="en-US" sz="3600" dirty="0">
                <a:solidFill>
                  <a:srgbClr val="FF0000"/>
                </a:solidFill>
              </a:rPr>
              <a:t> Stimulation Tests</a:t>
            </a:r>
            <a:br>
              <a:rPr lang="en-US" sz="3600" dirty="0">
                <a:solidFill>
                  <a:srgbClr val="FF0000"/>
                </a:solidFill>
              </a:rPr>
            </a:br>
            <a:endParaRPr lang="en-US" sz="3600" dirty="0">
              <a:solidFill>
                <a:srgbClr val="FF0000"/>
              </a:solidFill>
            </a:endParaRPr>
          </a:p>
        </p:txBody>
      </p:sp>
      <p:sp>
        <p:nvSpPr>
          <p:cNvPr id="3" name="Text Placeholder 2">
            <a:extLst>
              <a:ext uri="{FF2B5EF4-FFF2-40B4-BE49-F238E27FC236}">
                <a16:creationId xmlns:a16="http://schemas.microsoft.com/office/drawing/2014/main" id="{EAF22003-4FFF-714E-BB12-C0D2170613BB}"/>
              </a:ext>
            </a:extLst>
          </p:cNvPr>
          <p:cNvSpPr>
            <a:spLocks noGrp="1"/>
          </p:cNvSpPr>
          <p:nvPr>
            <p:ph type="body" idx="1"/>
          </p:nvPr>
        </p:nvSpPr>
        <p:spPr/>
        <p:txBody>
          <a:bodyPr/>
          <a:lstStyle/>
          <a:p>
            <a:r>
              <a:rPr lang="en-US" dirty="0"/>
              <a:t>Glucagon Stim Test</a:t>
            </a:r>
          </a:p>
        </p:txBody>
      </p:sp>
      <p:sp>
        <p:nvSpPr>
          <p:cNvPr id="4" name="Content Placeholder 3">
            <a:extLst>
              <a:ext uri="{FF2B5EF4-FFF2-40B4-BE49-F238E27FC236}">
                <a16:creationId xmlns:a16="http://schemas.microsoft.com/office/drawing/2014/main" id="{3B690A1F-2C1C-904B-A207-97FD4960DE07}"/>
              </a:ext>
            </a:extLst>
          </p:cNvPr>
          <p:cNvSpPr>
            <a:spLocks noGrp="1"/>
          </p:cNvSpPr>
          <p:nvPr>
            <p:ph sz="half" idx="2"/>
          </p:nvPr>
        </p:nvSpPr>
        <p:spPr/>
        <p:txBody>
          <a:bodyPr/>
          <a:lstStyle/>
          <a:p>
            <a:r>
              <a:rPr lang="en-US" dirty="0"/>
              <a:t>Does not need a pre-auth</a:t>
            </a:r>
          </a:p>
          <a:p>
            <a:r>
              <a:rPr lang="en-US" dirty="0"/>
              <a:t>Requires an intramuscular injection</a:t>
            </a:r>
          </a:p>
          <a:p>
            <a:r>
              <a:rPr lang="en-US" dirty="0"/>
              <a:t>Most patients get nauseous </a:t>
            </a:r>
          </a:p>
          <a:p>
            <a:r>
              <a:rPr lang="en-US" dirty="0"/>
              <a:t>7 blood draws</a:t>
            </a:r>
          </a:p>
        </p:txBody>
      </p:sp>
      <p:sp>
        <p:nvSpPr>
          <p:cNvPr id="5" name="Text Placeholder 4">
            <a:extLst>
              <a:ext uri="{FF2B5EF4-FFF2-40B4-BE49-F238E27FC236}">
                <a16:creationId xmlns:a16="http://schemas.microsoft.com/office/drawing/2014/main" id="{6606E24E-D15C-314E-9529-DB4461F77455}"/>
              </a:ext>
            </a:extLst>
          </p:cNvPr>
          <p:cNvSpPr>
            <a:spLocks noGrp="1"/>
          </p:cNvSpPr>
          <p:nvPr>
            <p:ph type="body" sz="quarter" idx="3"/>
          </p:nvPr>
        </p:nvSpPr>
        <p:spPr/>
        <p:txBody>
          <a:bodyPr/>
          <a:lstStyle/>
          <a:p>
            <a:r>
              <a:rPr lang="en-US" dirty="0" err="1"/>
              <a:t>Macrilen</a:t>
            </a:r>
            <a:r>
              <a:rPr lang="en-US" dirty="0"/>
              <a:t> </a:t>
            </a:r>
            <a:r>
              <a:rPr lang="en-US"/>
              <a:t>Stim Test</a:t>
            </a:r>
            <a:endParaRPr lang="en-US" dirty="0"/>
          </a:p>
        </p:txBody>
      </p:sp>
      <p:sp>
        <p:nvSpPr>
          <p:cNvPr id="6" name="Content Placeholder 5">
            <a:extLst>
              <a:ext uri="{FF2B5EF4-FFF2-40B4-BE49-F238E27FC236}">
                <a16:creationId xmlns:a16="http://schemas.microsoft.com/office/drawing/2014/main" id="{78EC9906-0F59-DC40-83D5-E8DC4D0C311C}"/>
              </a:ext>
            </a:extLst>
          </p:cNvPr>
          <p:cNvSpPr>
            <a:spLocks noGrp="1"/>
          </p:cNvSpPr>
          <p:nvPr>
            <p:ph sz="quarter" idx="4"/>
          </p:nvPr>
        </p:nvSpPr>
        <p:spPr/>
        <p:txBody>
          <a:bodyPr/>
          <a:lstStyle/>
          <a:p>
            <a:r>
              <a:rPr lang="en-US" dirty="0"/>
              <a:t>Requires pre-authorization that may take up to a month</a:t>
            </a:r>
          </a:p>
          <a:p>
            <a:r>
              <a:rPr lang="en-US" b="1" dirty="0"/>
              <a:t>Few insurances cover it </a:t>
            </a:r>
            <a:r>
              <a:rPr lang="en-US" dirty="0"/>
              <a:t>($5000 cash cost)</a:t>
            </a:r>
          </a:p>
          <a:p>
            <a:r>
              <a:rPr lang="en-US" dirty="0"/>
              <a:t>Oral solution</a:t>
            </a:r>
          </a:p>
          <a:p>
            <a:r>
              <a:rPr lang="en-US" dirty="0"/>
              <a:t>4 blood draws</a:t>
            </a:r>
          </a:p>
        </p:txBody>
      </p:sp>
    </p:spTree>
    <p:extLst>
      <p:ext uri="{BB962C8B-B14F-4D97-AF65-F5344CB8AC3E}">
        <p14:creationId xmlns:p14="http://schemas.microsoft.com/office/powerpoint/2010/main" val="1230509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422FE184-7492-304C-88CC-368495D574F5}"/>
              </a:ext>
            </a:extLst>
          </p:cNvPr>
          <p:cNvSpPr>
            <a:spLocks noGrp="1" noChangeArrowheads="1"/>
          </p:cNvSpPr>
          <p:nvPr>
            <p:ph type="title"/>
          </p:nvPr>
        </p:nvSpPr>
        <p:spPr>
          <a:xfrm>
            <a:off x="1106311" y="629356"/>
            <a:ext cx="6908800" cy="1016000"/>
          </a:xfrm>
        </p:spPr>
        <p:txBody>
          <a:bodyPr/>
          <a:lstStyle/>
          <a:p>
            <a:r>
              <a:rPr lang="en-US" altLang="en-US" dirty="0">
                <a:solidFill>
                  <a:srgbClr val="FF0000"/>
                </a:solidFill>
              </a:rPr>
              <a:t>Growth Hormone Treatment</a:t>
            </a:r>
          </a:p>
        </p:txBody>
      </p:sp>
      <p:sp>
        <p:nvSpPr>
          <p:cNvPr id="200707" name="Rectangle 3">
            <a:extLst>
              <a:ext uri="{FF2B5EF4-FFF2-40B4-BE49-F238E27FC236}">
                <a16:creationId xmlns:a16="http://schemas.microsoft.com/office/drawing/2014/main" id="{A839771C-EA84-274A-8795-ADEF39DBC259}"/>
              </a:ext>
            </a:extLst>
          </p:cNvPr>
          <p:cNvSpPr>
            <a:spLocks noGrp="1" noChangeArrowheads="1"/>
          </p:cNvSpPr>
          <p:nvPr>
            <p:ph type="body" idx="1"/>
          </p:nvPr>
        </p:nvSpPr>
        <p:spPr>
          <a:xfrm>
            <a:off x="1061156" y="1769533"/>
            <a:ext cx="6908800" cy="3657600"/>
          </a:xfrm>
        </p:spPr>
        <p:txBody>
          <a:bodyPr/>
          <a:lstStyle/>
          <a:p>
            <a:pPr>
              <a:lnSpc>
                <a:spcPct val="90000"/>
              </a:lnSpc>
            </a:pPr>
            <a:r>
              <a:rPr lang="en-US" altLang="en-US" sz="2400" dirty="0"/>
              <a:t>Many large, double-blind studies have shown an improvement in these outcomes with GH.</a:t>
            </a:r>
          </a:p>
          <a:p>
            <a:pPr>
              <a:lnSpc>
                <a:spcPct val="90000"/>
              </a:lnSpc>
            </a:pPr>
            <a:r>
              <a:rPr lang="en-US" altLang="en-US" sz="2400" dirty="0"/>
              <a:t>Most early studies and clinical guidelines used supraphysiological doses of GH resulting in high IGF-I levels and frequent side effects.</a:t>
            </a:r>
          </a:p>
          <a:p>
            <a:pPr>
              <a:lnSpc>
                <a:spcPct val="90000"/>
              </a:lnSpc>
            </a:pPr>
            <a:r>
              <a:rPr lang="en-US" altLang="en-US" sz="2400" dirty="0"/>
              <a:t>With lower, gradually-increasing dosing, side effects are uncommon but include edema, decreased insulin sensitivity, arthralgias and myalgias. </a:t>
            </a:r>
          </a:p>
          <a:p>
            <a:pPr>
              <a:lnSpc>
                <a:spcPct val="90000"/>
              </a:lnSpc>
            </a:pPr>
            <a:r>
              <a:rPr lang="en-US" altLang="en-US" sz="2400" dirty="0"/>
              <a:t>$3,000-$10,000/year-some doctors (not me!!) have suggested that it may be cheaper to give membership to a gym, statin, alendronate, psychotherapist???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75FE3A0E-47C7-8642-9FC2-47D0A192614D}"/>
              </a:ext>
            </a:extLst>
          </p:cNvPr>
          <p:cNvSpPr>
            <a:spLocks noGrp="1" noChangeArrowheads="1"/>
          </p:cNvSpPr>
          <p:nvPr>
            <p:ph type="title"/>
          </p:nvPr>
        </p:nvSpPr>
        <p:spPr>
          <a:xfrm>
            <a:off x="1151467" y="618067"/>
            <a:ext cx="6908800" cy="1016000"/>
          </a:xfrm>
        </p:spPr>
        <p:txBody>
          <a:bodyPr/>
          <a:lstStyle/>
          <a:p>
            <a:r>
              <a:rPr lang="en-US" altLang="en-US" sz="3556" dirty="0">
                <a:solidFill>
                  <a:srgbClr val="FF0000"/>
                </a:solidFill>
              </a:rPr>
              <a:t>Adult Growth Hormone Treatment-My Approach</a:t>
            </a:r>
            <a:endParaRPr lang="en-US" altLang="en-US" dirty="0">
              <a:solidFill>
                <a:srgbClr val="FF0000"/>
              </a:solidFill>
            </a:endParaRPr>
          </a:p>
        </p:txBody>
      </p:sp>
      <p:sp>
        <p:nvSpPr>
          <p:cNvPr id="201731" name="Rectangle 3">
            <a:extLst>
              <a:ext uri="{FF2B5EF4-FFF2-40B4-BE49-F238E27FC236}">
                <a16:creationId xmlns:a16="http://schemas.microsoft.com/office/drawing/2014/main" id="{B03701E4-BE25-3F4C-AC5E-06BB6542A969}"/>
              </a:ext>
            </a:extLst>
          </p:cNvPr>
          <p:cNvSpPr>
            <a:spLocks noGrp="1" noChangeArrowheads="1"/>
          </p:cNvSpPr>
          <p:nvPr>
            <p:ph type="body" idx="1"/>
          </p:nvPr>
        </p:nvSpPr>
        <p:spPr>
          <a:xfrm>
            <a:off x="1253067" y="1555043"/>
            <a:ext cx="6908800" cy="4179329"/>
          </a:xfrm>
        </p:spPr>
        <p:txBody>
          <a:bodyPr/>
          <a:lstStyle/>
          <a:p>
            <a:pPr>
              <a:lnSpc>
                <a:spcPct val="90000"/>
              </a:lnSpc>
            </a:pPr>
            <a:r>
              <a:rPr lang="en-US" altLang="en-US" sz="1778" dirty="0"/>
              <a:t>10% of dose/body weight than that of children.</a:t>
            </a:r>
          </a:p>
          <a:p>
            <a:pPr>
              <a:lnSpc>
                <a:spcPct val="90000"/>
              </a:lnSpc>
            </a:pPr>
            <a:r>
              <a:rPr lang="en-US" altLang="en-US" sz="1778" dirty="0"/>
              <a:t>Don’t need to adjust for body weight in adults.</a:t>
            </a:r>
          </a:p>
          <a:p>
            <a:pPr>
              <a:lnSpc>
                <a:spcPct val="90000"/>
              </a:lnSpc>
            </a:pPr>
            <a:r>
              <a:rPr lang="en-US" altLang="en-US" sz="1778" dirty="0"/>
              <a:t>Oral, but not transdermal estrogens inhibit the action of GH at the liver, leading to higher GH and lower IGF-I levels (</a:t>
            </a:r>
            <a:r>
              <a:rPr lang="en-US" altLang="en-US" sz="1778" dirty="0" err="1"/>
              <a:t>Wolthers</a:t>
            </a:r>
            <a:r>
              <a:rPr lang="en-US" altLang="en-US" sz="1778" dirty="0"/>
              <a:t> et al, AJP-Endo, 2001, 281:E1191).</a:t>
            </a:r>
            <a:endParaRPr lang="en-US" altLang="en-US" sz="1600" dirty="0"/>
          </a:p>
          <a:p>
            <a:pPr>
              <a:lnSpc>
                <a:spcPct val="90000"/>
              </a:lnSpc>
            </a:pPr>
            <a:r>
              <a:rPr lang="en-US" altLang="en-US" sz="1778" dirty="0"/>
              <a:t>Women, especially on oral estrogens, need higher doses than men.</a:t>
            </a:r>
          </a:p>
          <a:p>
            <a:pPr>
              <a:lnSpc>
                <a:spcPct val="90000"/>
              </a:lnSpc>
            </a:pPr>
            <a:r>
              <a:rPr lang="en-US" altLang="en-US" sz="1778" dirty="0"/>
              <a:t>Start at 0.4 mg/day in women, 0.2 mg/day in men.</a:t>
            </a:r>
          </a:p>
          <a:p>
            <a:pPr>
              <a:lnSpc>
                <a:spcPct val="90000"/>
              </a:lnSpc>
            </a:pPr>
            <a:r>
              <a:rPr lang="en-US" altLang="en-US" sz="1778" dirty="0"/>
              <a:t>Give at night</a:t>
            </a:r>
          </a:p>
          <a:p>
            <a:pPr>
              <a:lnSpc>
                <a:spcPct val="90000"/>
              </a:lnSpc>
            </a:pPr>
            <a:r>
              <a:rPr lang="en-US" altLang="en-US" sz="1778" dirty="0"/>
              <a:t>Final dose varies widely and can not be predicted.</a:t>
            </a:r>
          </a:p>
          <a:p>
            <a:pPr>
              <a:lnSpc>
                <a:spcPct val="90000"/>
              </a:lnSpc>
            </a:pPr>
            <a:r>
              <a:rPr lang="en-US" altLang="en-US" sz="1778" dirty="0"/>
              <a:t>Titrate upwards with IGF-I measurements every 1-2 months.</a:t>
            </a:r>
          </a:p>
          <a:p>
            <a:pPr>
              <a:lnSpc>
                <a:spcPct val="90000"/>
              </a:lnSpc>
            </a:pPr>
            <a:r>
              <a:rPr lang="en-US" altLang="en-US" sz="1778" dirty="0"/>
              <a:t>Aim for IGF-I in upper 1/3 of normal range for age and gender (200-300 ng/mL).</a:t>
            </a:r>
          </a:p>
          <a:p>
            <a:pPr>
              <a:lnSpc>
                <a:spcPct val="90000"/>
              </a:lnSpc>
            </a:pPr>
            <a:r>
              <a:rPr lang="en-US" altLang="en-US" sz="1778" dirty="0"/>
              <a:t>May not see an improvement in symptoms until in this range.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C693D365-C729-A049-9207-16944F37CA57}"/>
              </a:ext>
            </a:extLst>
          </p:cNvPr>
          <p:cNvSpPr>
            <a:spLocks noGrp="1" noChangeArrowheads="1"/>
          </p:cNvSpPr>
          <p:nvPr>
            <p:ph type="title"/>
          </p:nvPr>
        </p:nvSpPr>
        <p:spPr/>
        <p:txBody>
          <a:bodyPr/>
          <a:lstStyle/>
          <a:p>
            <a:r>
              <a:rPr lang="en-US" altLang="en-US" sz="3200" dirty="0">
                <a:solidFill>
                  <a:srgbClr val="FF0000"/>
                </a:solidFill>
              </a:rPr>
              <a:t>Long-Acting Growth Hormone Analogues</a:t>
            </a:r>
          </a:p>
        </p:txBody>
      </p:sp>
      <p:sp>
        <p:nvSpPr>
          <p:cNvPr id="59394" name="Content Placeholder 3">
            <a:extLst>
              <a:ext uri="{FF2B5EF4-FFF2-40B4-BE49-F238E27FC236}">
                <a16:creationId xmlns:a16="http://schemas.microsoft.com/office/drawing/2014/main" id="{D04207BC-654C-9944-B2DD-DDE906264BCA}"/>
              </a:ext>
            </a:extLst>
          </p:cNvPr>
          <p:cNvSpPr>
            <a:spLocks noGrp="1" noChangeArrowheads="1"/>
          </p:cNvSpPr>
          <p:nvPr>
            <p:ph sz="half" idx="2"/>
          </p:nvPr>
        </p:nvSpPr>
        <p:spPr>
          <a:xfrm>
            <a:off x="677333" y="1416756"/>
            <a:ext cx="8229600" cy="3512256"/>
          </a:xfrm>
        </p:spPr>
        <p:txBody>
          <a:bodyPr/>
          <a:lstStyle/>
          <a:p>
            <a:r>
              <a:rPr lang="en-US" dirty="0"/>
              <a:t>In August 2020, once-weekly </a:t>
            </a:r>
            <a:r>
              <a:rPr lang="en-US" dirty="0" err="1"/>
              <a:t>Somapacitan</a:t>
            </a:r>
            <a:r>
              <a:rPr lang="en-US" dirty="0"/>
              <a:t> (</a:t>
            </a:r>
            <a:r>
              <a:rPr lang="en-US" dirty="0" err="1"/>
              <a:t>Sogroya</a:t>
            </a:r>
            <a:r>
              <a:rPr lang="en-US" baseline="30000" dirty="0"/>
              <a:t>®</a:t>
            </a:r>
            <a:r>
              <a:rPr lang="en-US" dirty="0"/>
              <a:t>, Novo Nordisk A/S, Denmark) was approved by the FDA for treatment of adult GHD </a:t>
            </a:r>
          </a:p>
          <a:p>
            <a:r>
              <a:rPr lang="en-US" dirty="0" err="1"/>
              <a:t>Somapacitan</a:t>
            </a:r>
            <a:r>
              <a:rPr lang="en-US" dirty="0"/>
              <a:t> is a long-acting human GH derivative to which a small noncovalent albumin-binding moiety is attached to facilitate reversible binding to endogenous albumin, delaying its elimination, and thereby extending its duration of action with little to no accumulation of the drug when administered once-weekly.</a:t>
            </a:r>
          </a:p>
          <a:p>
            <a:r>
              <a:rPr lang="en-US" dirty="0"/>
              <a:t>In a Phase 3, 26-week randomized, controlled multi-center study of 92 adults with GHD treated with </a:t>
            </a:r>
            <a:r>
              <a:rPr lang="en-US" dirty="0" err="1"/>
              <a:t>Somapacitan</a:t>
            </a:r>
            <a:r>
              <a:rPr lang="en-US" dirty="0"/>
              <a:t> or daily </a:t>
            </a:r>
            <a:r>
              <a:rPr lang="en-US" dirty="0" err="1"/>
              <a:t>Norditropin</a:t>
            </a:r>
            <a:r>
              <a:rPr lang="en-US" dirty="0"/>
              <a:t>, </a:t>
            </a:r>
            <a:r>
              <a:rPr lang="en-US" dirty="0" err="1"/>
              <a:t>Somapacitan</a:t>
            </a:r>
            <a:r>
              <a:rPr lang="en-US" dirty="0"/>
              <a:t> was well-tolerated, IGF-I standard deviation scores remained in the therapeutic range, and patients preferred the weekly </a:t>
            </a:r>
            <a:r>
              <a:rPr lang="en-US" dirty="0" err="1"/>
              <a:t>Somapacitan</a:t>
            </a:r>
            <a:r>
              <a:rPr lang="en-US" dirty="0"/>
              <a:t> therapy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C693D365-C729-A049-9207-16944F37CA57}"/>
              </a:ext>
            </a:extLst>
          </p:cNvPr>
          <p:cNvSpPr>
            <a:spLocks noGrp="1" noChangeArrowheads="1"/>
          </p:cNvSpPr>
          <p:nvPr>
            <p:ph type="title"/>
          </p:nvPr>
        </p:nvSpPr>
        <p:spPr/>
        <p:txBody>
          <a:bodyPr/>
          <a:lstStyle/>
          <a:p>
            <a:r>
              <a:rPr lang="en-US" altLang="en-US" sz="3200" dirty="0">
                <a:solidFill>
                  <a:srgbClr val="FF0000"/>
                </a:solidFill>
              </a:rPr>
              <a:t>Long-Acting Growth Hormone Analogues</a:t>
            </a:r>
          </a:p>
        </p:txBody>
      </p:sp>
      <p:sp>
        <p:nvSpPr>
          <p:cNvPr id="59394" name="Content Placeholder 3">
            <a:extLst>
              <a:ext uri="{FF2B5EF4-FFF2-40B4-BE49-F238E27FC236}">
                <a16:creationId xmlns:a16="http://schemas.microsoft.com/office/drawing/2014/main" id="{D04207BC-654C-9944-B2DD-DDE906264BCA}"/>
              </a:ext>
            </a:extLst>
          </p:cNvPr>
          <p:cNvSpPr>
            <a:spLocks noGrp="1" noChangeArrowheads="1"/>
          </p:cNvSpPr>
          <p:nvPr>
            <p:ph sz="half" idx="2"/>
          </p:nvPr>
        </p:nvSpPr>
        <p:spPr>
          <a:xfrm>
            <a:off x="677333" y="1416756"/>
            <a:ext cx="8229600" cy="3512256"/>
          </a:xfrm>
        </p:spPr>
        <p:txBody>
          <a:bodyPr/>
          <a:lstStyle/>
          <a:p>
            <a:r>
              <a:rPr lang="en-US" dirty="0"/>
              <a:t>However, although recently approved by the FDA in the United States, </a:t>
            </a:r>
            <a:r>
              <a:rPr lang="en-US" dirty="0" err="1"/>
              <a:t>Somapacitan</a:t>
            </a:r>
            <a:r>
              <a:rPr lang="en-US" dirty="0"/>
              <a:t> will not be available for commercial use in the foreseeable future as the launch date is yet to be determined by its manufacturer.</a:t>
            </a:r>
          </a:p>
          <a:p>
            <a:r>
              <a:rPr lang="en-US"/>
              <a:t>Two </a:t>
            </a:r>
            <a:r>
              <a:rPr lang="en-US" dirty="0"/>
              <a:t>LAGH analogs (</a:t>
            </a:r>
            <a:r>
              <a:rPr lang="en-US" dirty="0" err="1"/>
              <a:t>Eutropin</a:t>
            </a:r>
            <a:r>
              <a:rPr lang="en-US" dirty="0"/>
              <a:t> Plus and </a:t>
            </a:r>
            <a:r>
              <a:rPr lang="en-US" dirty="0" err="1"/>
              <a:t>Jintrolong</a:t>
            </a:r>
            <a:r>
              <a:rPr lang="en-US" dirty="0"/>
              <a:t>) are currently being marketed in Asia</a:t>
            </a:r>
          </a:p>
          <a:p>
            <a:r>
              <a:rPr lang="en-US" dirty="0"/>
              <a:t>Several </a:t>
            </a:r>
            <a:r>
              <a:rPr lang="en-US" altLang="en-US" dirty="0"/>
              <a:t>long-acting growth hormone analogues are in trials</a:t>
            </a:r>
            <a:endParaRPr lang="en-US" dirty="0"/>
          </a:p>
          <a:p>
            <a:r>
              <a:rPr lang="en-US" altLang="en-US" dirty="0"/>
              <a:t>Thus, there are no long-acting growth hormone analogues available in the US.</a:t>
            </a:r>
          </a:p>
        </p:txBody>
      </p:sp>
    </p:spTree>
    <p:extLst>
      <p:ext uri="{BB962C8B-B14F-4D97-AF65-F5344CB8AC3E}">
        <p14:creationId xmlns:p14="http://schemas.microsoft.com/office/powerpoint/2010/main" val="41816321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C693D365-C729-A049-9207-16944F37CA57}"/>
              </a:ext>
            </a:extLst>
          </p:cNvPr>
          <p:cNvSpPr>
            <a:spLocks noGrp="1" noChangeArrowheads="1"/>
          </p:cNvSpPr>
          <p:nvPr>
            <p:ph type="title"/>
          </p:nvPr>
        </p:nvSpPr>
        <p:spPr/>
        <p:txBody>
          <a:bodyPr/>
          <a:lstStyle/>
          <a:p>
            <a:r>
              <a:rPr lang="en-US" altLang="en-US" sz="3200" dirty="0">
                <a:solidFill>
                  <a:srgbClr val="FF0000"/>
                </a:solidFill>
              </a:rPr>
              <a:t>Treatment of Growth Hormone Deficiency</a:t>
            </a:r>
          </a:p>
        </p:txBody>
      </p:sp>
      <p:sp>
        <p:nvSpPr>
          <p:cNvPr id="59394" name="Content Placeholder 3">
            <a:extLst>
              <a:ext uri="{FF2B5EF4-FFF2-40B4-BE49-F238E27FC236}">
                <a16:creationId xmlns:a16="http://schemas.microsoft.com/office/drawing/2014/main" id="{D04207BC-654C-9944-B2DD-DDE906264BCA}"/>
              </a:ext>
            </a:extLst>
          </p:cNvPr>
          <p:cNvSpPr>
            <a:spLocks noGrp="1" noChangeArrowheads="1"/>
          </p:cNvSpPr>
          <p:nvPr>
            <p:ph sz="half" idx="2"/>
          </p:nvPr>
        </p:nvSpPr>
        <p:spPr>
          <a:xfrm>
            <a:off x="677333" y="1416756"/>
            <a:ext cx="8229600" cy="3512256"/>
          </a:xfrm>
        </p:spPr>
        <p:txBody>
          <a:bodyPr/>
          <a:lstStyle/>
          <a:p>
            <a:r>
              <a:rPr lang="en-US" altLang="en-US" dirty="0"/>
              <a:t>Growth hormone if covered by insurance and fail GH stimulation test</a:t>
            </a:r>
          </a:p>
          <a:p>
            <a:r>
              <a:rPr lang="en-US" altLang="en-US" dirty="0"/>
              <a:t>Cash pay for growth hormone</a:t>
            </a:r>
          </a:p>
          <a:p>
            <a:pPr lvl="1"/>
            <a:r>
              <a:rPr lang="en-US" altLang="en-US" dirty="0" err="1"/>
              <a:t>Zomacton</a:t>
            </a:r>
            <a:r>
              <a:rPr lang="en-US" altLang="en-US" dirty="0"/>
              <a:t> $100 for 5 mg (if dose is 0.4 mg, will last 12 days)=$250/month</a:t>
            </a:r>
          </a:p>
          <a:p>
            <a:pPr lvl="1"/>
            <a:r>
              <a:rPr lang="en-US" altLang="en-US" dirty="0"/>
              <a:t>University Compounding Pharmacy</a:t>
            </a:r>
          </a:p>
          <a:p>
            <a:pPr lvl="1"/>
            <a:r>
              <a:rPr lang="en-US" altLang="en-US" dirty="0"/>
              <a:t>Ocean Breeze Pharmacy</a:t>
            </a:r>
          </a:p>
          <a:p>
            <a:r>
              <a:rPr lang="en-US" altLang="en-US" dirty="0"/>
              <a:t>Amino acid blends</a:t>
            </a:r>
          </a:p>
          <a:p>
            <a:r>
              <a:rPr lang="en-US" altLang="en-US" dirty="0"/>
              <a:t>O-</a:t>
            </a:r>
            <a:r>
              <a:rPr lang="en-US" altLang="en-US" dirty="0" err="1"/>
              <a:t>tropin</a:t>
            </a:r>
            <a:r>
              <a:rPr lang="en-US" altLang="en-US" dirty="0"/>
              <a:t> (</a:t>
            </a:r>
            <a:r>
              <a:rPr lang="en-US" altLang="en-US" dirty="0" err="1"/>
              <a:t>Orenda</a:t>
            </a:r>
            <a:r>
              <a:rPr lang="en-US" altLang="en-US" dirty="0"/>
              <a:t>)-restores the pituitary, delivered by liposomes ($48/month)</a:t>
            </a:r>
          </a:p>
          <a:p>
            <a:r>
              <a:rPr lang="en-US" altLang="en-US" dirty="0" err="1"/>
              <a:t>Serovital</a:t>
            </a:r>
            <a:r>
              <a:rPr lang="en-US" altLang="en-US" dirty="0"/>
              <a:t> (amino acids), </a:t>
            </a:r>
            <a:r>
              <a:rPr lang="en-US" altLang="en-US" dirty="0" err="1"/>
              <a:t>serovital.com</a:t>
            </a:r>
            <a:r>
              <a:rPr lang="en-US" altLang="en-US" dirty="0"/>
              <a:t>  or Costco ($94 for 40 day supply)</a:t>
            </a:r>
          </a:p>
        </p:txBody>
      </p:sp>
    </p:spTree>
    <p:extLst>
      <p:ext uri="{BB962C8B-B14F-4D97-AF65-F5344CB8AC3E}">
        <p14:creationId xmlns:p14="http://schemas.microsoft.com/office/powerpoint/2010/main" val="2231951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35D6BB7B-C048-FD4E-929B-3731816FA232}"/>
              </a:ext>
            </a:extLst>
          </p:cNvPr>
          <p:cNvSpPr>
            <a:spLocks noGrp="1" noChangeArrowheads="1"/>
          </p:cNvSpPr>
          <p:nvPr>
            <p:ph type="title"/>
          </p:nvPr>
        </p:nvSpPr>
        <p:spPr>
          <a:xfrm>
            <a:off x="533400" y="584200"/>
            <a:ext cx="8077200" cy="1016000"/>
          </a:xfrm>
        </p:spPr>
        <p:txBody>
          <a:bodyPr/>
          <a:lstStyle/>
          <a:p>
            <a:r>
              <a:rPr lang="en-US" altLang="en-US" dirty="0">
                <a:solidFill>
                  <a:srgbClr val="FF0000"/>
                </a:solidFill>
              </a:rPr>
              <a:t>GH deficiency: Similarity to Cushing’s</a:t>
            </a:r>
          </a:p>
        </p:txBody>
      </p:sp>
      <p:sp>
        <p:nvSpPr>
          <p:cNvPr id="190467" name="Rectangle 3">
            <a:extLst>
              <a:ext uri="{FF2B5EF4-FFF2-40B4-BE49-F238E27FC236}">
                <a16:creationId xmlns:a16="http://schemas.microsoft.com/office/drawing/2014/main" id="{7E3FD444-2E8B-1349-97CB-C72864D1F634}"/>
              </a:ext>
            </a:extLst>
          </p:cNvPr>
          <p:cNvSpPr>
            <a:spLocks noGrp="1" noChangeArrowheads="1"/>
          </p:cNvSpPr>
          <p:nvPr>
            <p:ph type="body" idx="1"/>
          </p:nvPr>
        </p:nvSpPr>
        <p:spPr>
          <a:xfrm>
            <a:off x="381000" y="1600200"/>
            <a:ext cx="7772400" cy="3657600"/>
          </a:xfrm>
        </p:spPr>
        <p:txBody>
          <a:bodyPr/>
          <a:lstStyle/>
          <a:p>
            <a:pPr>
              <a:lnSpc>
                <a:spcPct val="90000"/>
              </a:lnSpc>
            </a:pPr>
            <a:r>
              <a:rPr lang="en-US" altLang="en-US" sz="1778"/>
              <a:t>11</a:t>
            </a:r>
            <a:r>
              <a:rPr lang="en-US" altLang="en-US" sz="1778">
                <a:latin typeface="Symbol" pitchFamily="2" charset="2"/>
              </a:rPr>
              <a:t>b</a:t>
            </a:r>
            <a:r>
              <a:rPr lang="en-US" altLang="en-US" sz="1778"/>
              <a:t>-HSD1 physiologically converts inactive cortisone to active cortisol in the liver and adipose tissue. </a:t>
            </a:r>
          </a:p>
          <a:p>
            <a:pPr>
              <a:lnSpc>
                <a:spcPct val="90000"/>
              </a:lnSpc>
            </a:pPr>
            <a:r>
              <a:rPr lang="en-US" altLang="en-US" sz="1778"/>
              <a:t>IGF-I inhibits 11</a:t>
            </a:r>
            <a:r>
              <a:rPr lang="en-US" altLang="en-US" sz="1778">
                <a:latin typeface="Symbol" pitchFamily="2" charset="2"/>
              </a:rPr>
              <a:t>b</a:t>
            </a:r>
            <a:r>
              <a:rPr lang="en-US" altLang="en-US" sz="1778"/>
              <a:t>-HSD1 leading to lower levels of intra-tissue cortisol (Stewart et al., Hormone Res. 2001, 56 Suppl 1:1).</a:t>
            </a:r>
          </a:p>
          <a:p>
            <a:pPr>
              <a:lnSpc>
                <a:spcPct val="90000"/>
              </a:lnSpc>
            </a:pPr>
            <a:r>
              <a:rPr lang="en-US" altLang="en-US" sz="1778"/>
              <a:t>Patients with acromegaly have low 11</a:t>
            </a:r>
            <a:r>
              <a:rPr lang="en-US" altLang="en-US" sz="1778">
                <a:latin typeface="Symbol" pitchFamily="2" charset="2"/>
              </a:rPr>
              <a:t>b</a:t>
            </a:r>
            <a:r>
              <a:rPr lang="en-US" altLang="en-US" sz="1778"/>
              <a:t>-HSD1 activity, while GH-deficient patients have high 11</a:t>
            </a:r>
            <a:r>
              <a:rPr lang="en-US" altLang="en-US" sz="1778">
                <a:latin typeface="Symbol" pitchFamily="2" charset="2"/>
              </a:rPr>
              <a:t>b</a:t>
            </a:r>
            <a:r>
              <a:rPr lang="en-US" altLang="en-US" sz="1778"/>
              <a:t>-HSD1 activity.</a:t>
            </a:r>
          </a:p>
          <a:p>
            <a:pPr>
              <a:lnSpc>
                <a:spcPct val="90000"/>
              </a:lnSpc>
            </a:pPr>
            <a:r>
              <a:rPr lang="en-US" altLang="en-US" sz="1778"/>
              <a:t>Thus, many of the symptoms of GH-deficiency may be due to local glucocorticoid excess.</a:t>
            </a:r>
          </a:p>
          <a:p>
            <a:pPr>
              <a:lnSpc>
                <a:spcPct val="90000"/>
              </a:lnSpc>
            </a:pPr>
            <a:r>
              <a:rPr lang="en-US" altLang="en-US" sz="1778"/>
              <a:t>Local, intra-tissue hypercortisolism may occur in GH deficiency and account for the similar symptoms between Cushing’s and GH deficiency.</a:t>
            </a:r>
          </a:p>
          <a:p>
            <a:pPr>
              <a:lnSpc>
                <a:spcPct val="90000"/>
              </a:lnSpc>
            </a:pPr>
            <a:r>
              <a:rPr lang="en-US" altLang="en-US" sz="1778"/>
              <a:t>Low levels of 11</a:t>
            </a:r>
            <a:r>
              <a:rPr lang="en-US" altLang="en-US" sz="1778">
                <a:latin typeface="Symbol" pitchFamily="2" charset="2"/>
              </a:rPr>
              <a:t>b</a:t>
            </a:r>
            <a:r>
              <a:rPr lang="en-US" altLang="en-US" sz="1778"/>
              <a:t>-HSD1 in the skin may account for the lack of skin manifestations (striae, bruising) in GH deficiency.</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5E7ADD05-F2DE-0A41-98D8-6E8204F627CA}"/>
              </a:ext>
            </a:extLst>
          </p:cNvPr>
          <p:cNvSpPr>
            <a:spLocks noGrp="1" noChangeArrowheads="1"/>
          </p:cNvSpPr>
          <p:nvPr>
            <p:ph type="title"/>
          </p:nvPr>
        </p:nvSpPr>
        <p:spPr>
          <a:xfrm>
            <a:off x="914400" y="510822"/>
            <a:ext cx="7315200" cy="1016000"/>
          </a:xfrm>
        </p:spPr>
        <p:txBody>
          <a:bodyPr/>
          <a:lstStyle/>
          <a:p>
            <a:r>
              <a:rPr lang="en-US" altLang="en-US" sz="2844" dirty="0">
                <a:solidFill>
                  <a:srgbClr val="FF0000"/>
                </a:solidFill>
              </a:rPr>
              <a:t>Symptoms and Signs in Cushing’s, PCOS and Growth hormone deficiency</a:t>
            </a:r>
          </a:p>
        </p:txBody>
      </p:sp>
      <p:graphicFrame>
        <p:nvGraphicFramePr>
          <p:cNvPr id="2" name="Content Placeholder 1">
            <a:extLst>
              <a:ext uri="{FF2B5EF4-FFF2-40B4-BE49-F238E27FC236}">
                <a16:creationId xmlns:a16="http://schemas.microsoft.com/office/drawing/2014/main" id="{3E62C0D1-ABA2-FE46-AA42-0BF632F29E11}"/>
              </a:ext>
            </a:extLst>
          </p:cNvPr>
          <p:cNvGraphicFramePr>
            <a:graphicFrameLocks noGrp="1"/>
          </p:cNvGraphicFramePr>
          <p:nvPr>
            <p:ph idx="1"/>
          </p:nvPr>
        </p:nvGraphicFramePr>
        <p:xfrm>
          <a:off x="914400" y="1689101"/>
          <a:ext cx="5942188" cy="2802465"/>
        </p:xfrm>
        <a:graphic>
          <a:graphicData uri="http://schemas.openxmlformats.org/drawingml/2006/table">
            <a:tbl>
              <a:tblPr firstRow="1" firstCol="1" bandRow="1">
                <a:tableStyleId>{5C22544A-7EE6-4342-B048-85BDC9FD1C3A}</a:tableStyleId>
              </a:tblPr>
              <a:tblGrid>
                <a:gridCol w="1808766">
                  <a:extLst>
                    <a:ext uri="{9D8B030D-6E8A-4147-A177-3AD203B41FA5}">
                      <a16:colId xmlns:a16="http://schemas.microsoft.com/office/drawing/2014/main" val="1588656262"/>
                    </a:ext>
                  </a:extLst>
                </a:gridCol>
                <a:gridCol w="1594230">
                  <a:extLst>
                    <a:ext uri="{9D8B030D-6E8A-4147-A177-3AD203B41FA5}">
                      <a16:colId xmlns:a16="http://schemas.microsoft.com/office/drawing/2014/main" val="3712304838"/>
                    </a:ext>
                  </a:extLst>
                </a:gridCol>
                <a:gridCol w="1642674">
                  <a:extLst>
                    <a:ext uri="{9D8B030D-6E8A-4147-A177-3AD203B41FA5}">
                      <a16:colId xmlns:a16="http://schemas.microsoft.com/office/drawing/2014/main" val="1285011167"/>
                    </a:ext>
                  </a:extLst>
                </a:gridCol>
                <a:gridCol w="896518">
                  <a:extLst>
                    <a:ext uri="{9D8B030D-6E8A-4147-A177-3AD203B41FA5}">
                      <a16:colId xmlns:a16="http://schemas.microsoft.com/office/drawing/2014/main" val="4269205467"/>
                    </a:ext>
                  </a:extLst>
                </a:gridCol>
              </a:tblGrid>
              <a:tr h="260584">
                <a:tc>
                  <a:txBody>
                    <a:bodyPr/>
                    <a:lstStyle/>
                    <a:p>
                      <a:pPr marL="0" marR="0">
                        <a:spcBef>
                          <a:spcPts val="0"/>
                        </a:spcBef>
                        <a:spcAft>
                          <a:spcPts val="0"/>
                        </a:spcAft>
                      </a:pPr>
                      <a:r>
                        <a:rPr lang="en-US" sz="1400">
                          <a:effectLst/>
                        </a:rPr>
                        <a:t>Symptoms/signs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Cushing’s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GH deficiency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PCOS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704380883"/>
                  </a:ext>
                </a:extLst>
              </a:tr>
              <a:tr h="260584">
                <a:tc>
                  <a:txBody>
                    <a:bodyPr/>
                    <a:lstStyle/>
                    <a:p>
                      <a:pPr marL="0" marR="0">
                        <a:spcBef>
                          <a:spcPts val="0"/>
                        </a:spcBef>
                        <a:spcAft>
                          <a:spcPts val="0"/>
                        </a:spcAft>
                      </a:pPr>
                      <a:r>
                        <a:rPr lang="en-US" sz="1400">
                          <a:effectLst/>
                        </a:rPr>
                        <a:t>Weight gain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1215674756"/>
                  </a:ext>
                </a:extLst>
              </a:tr>
              <a:tr h="260584">
                <a:tc>
                  <a:txBody>
                    <a:bodyPr/>
                    <a:lstStyle/>
                    <a:p>
                      <a:pPr marL="0" marR="0">
                        <a:spcBef>
                          <a:spcPts val="0"/>
                        </a:spcBef>
                        <a:spcAft>
                          <a:spcPts val="0"/>
                        </a:spcAft>
                      </a:pPr>
                      <a:r>
                        <a:rPr lang="en-US" sz="1400">
                          <a:effectLst/>
                        </a:rPr>
                        <a:t>Irregular periods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1230945381"/>
                  </a:ext>
                </a:extLst>
              </a:tr>
              <a:tr h="260584">
                <a:tc>
                  <a:txBody>
                    <a:bodyPr/>
                    <a:lstStyle/>
                    <a:p>
                      <a:pPr marL="0" marR="0">
                        <a:spcBef>
                          <a:spcPts val="0"/>
                        </a:spcBef>
                        <a:spcAft>
                          <a:spcPts val="0"/>
                        </a:spcAft>
                      </a:pPr>
                      <a:r>
                        <a:rPr lang="en-US" sz="1400">
                          <a:effectLst/>
                        </a:rPr>
                        <a:t>Daytime fatigue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2610964222"/>
                  </a:ext>
                </a:extLst>
              </a:tr>
              <a:tr h="260584">
                <a:tc>
                  <a:txBody>
                    <a:bodyPr/>
                    <a:lstStyle/>
                    <a:p>
                      <a:pPr marL="0" marR="0">
                        <a:spcBef>
                          <a:spcPts val="0"/>
                        </a:spcBef>
                        <a:spcAft>
                          <a:spcPts val="0"/>
                        </a:spcAft>
                      </a:pPr>
                      <a:r>
                        <a:rPr lang="en-US" sz="1400">
                          <a:effectLst/>
                        </a:rPr>
                        <a:t>Acne, facial hair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2904962813"/>
                  </a:ext>
                </a:extLst>
              </a:tr>
              <a:tr h="260584">
                <a:tc>
                  <a:txBody>
                    <a:bodyPr/>
                    <a:lstStyle/>
                    <a:p>
                      <a:pPr marL="0" marR="0">
                        <a:spcBef>
                          <a:spcPts val="0"/>
                        </a:spcBef>
                        <a:spcAft>
                          <a:spcPts val="0"/>
                        </a:spcAft>
                      </a:pPr>
                      <a:r>
                        <a:rPr lang="en-US" sz="1400">
                          <a:effectLst/>
                        </a:rPr>
                        <a:t>Hairloss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3224523196"/>
                  </a:ext>
                </a:extLst>
              </a:tr>
              <a:tr h="284109">
                <a:tc>
                  <a:txBody>
                    <a:bodyPr/>
                    <a:lstStyle/>
                    <a:p>
                      <a:pPr marL="0" marR="0">
                        <a:spcBef>
                          <a:spcPts val="0"/>
                        </a:spcBef>
                        <a:spcAft>
                          <a:spcPts val="0"/>
                        </a:spcAft>
                      </a:pPr>
                      <a:r>
                        <a:rPr lang="en-US" sz="1400">
                          <a:effectLst/>
                        </a:rPr>
                        <a:t>Poor sleep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197706213"/>
                  </a:ext>
                </a:extLst>
              </a:tr>
              <a:tr h="260584">
                <a:tc>
                  <a:txBody>
                    <a:bodyPr/>
                    <a:lstStyle/>
                    <a:p>
                      <a:pPr marL="0" marR="0">
                        <a:spcBef>
                          <a:spcPts val="0"/>
                        </a:spcBef>
                        <a:spcAft>
                          <a:spcPts val="0"/>
                        </a:spcAft>
                      </a:pPr>
                      <a:r>
                        <a:rPr lang="en-US" sz="1400">
                          <a:effectLst/>
                        </a:rPr>
                        <a:t>Joint pain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4177756974"/>
                  </a:ext>
                </a:extLst>
              </a:tr>
              <a:tr h="433684">
                <a:tc>
                  <a:txBody>
                    <a:bodyPr/>
                    <a:lstStyle/>
                    <a:p>
                      <a:pPr marL="0" marR="0">
                        <a:spcBef>
                          <a:spcPts val="0"/>
                        </a:spcBef>
                        <a:spcAft>
                          <a:spcPts val="0"/>
                        </a:spcAft>
                      </a:pPr>
                      <a:r>
                        <a:rPr lang="en-US" sz="1400">
                          <a:effectLst/>
                        </a:rPr>
                        <a:t>Depression/mood changes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3498466479"/>
                  </a:ext>
                </a:extLst>
              </a:tr>
              <a:tr h="260584">
                <a:tc>
                  <a:txBody>
                    <a:bodyPr/>
                    <a:lstStyle/>
                    <a:p>
                      <a:pPr marL="0" marR="0">
                        <a:spcBef>
                          <a:spcPts val="0"/>
                        </a:spcBef>
                        <a:spcAft>
                          <a:spcPts val="0"/>
                        </a:spcAft>
                      </a:pPr>
                      <a:r>
                        <a:rPr lang="en-US" sz="1400">
                          <a:effectLst/>
                        </a:rPr>
                        <a:t>Infertility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268695938"/>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ACEB743B-7366-824D-AEB5-537AA9D112DD}"/>
              </a:ext>
            </a:extLst>
          </p:cNvPr>
          <p:cNvSpPr>
            <a:spLocks noGrp="1" noChangeArrowheads="1"/>
          </p:cNvSpPr>
          <p:nvPr>
            <p:ph type="title"/>
          </p:nvPr>
        </p:nvSpPr>
        <p:spPr>
          <a:xfrm>
            <a:off x="1106311" y="663222"/>
            <a:ext cx="6908800" cy="1016000"/>
          </a:xfrm>
        </p:spPr>
        <p:txBody>
          <a:bodyPr/>
          <a:lstStyle/>
          <a:p>
            <a:r>
              <a:rPr lang="en-US" altLang="en-US" dirty="0">
                <a:solidFill>
                  <a:srgbClr val="FF0000"/>
                </a:solidFill>
              </a:rPr>
              <a:t>Hormonal Interactions related to GH replacement</a:t>
            </a:r>
          </a:p>
        </p:txBody>
      </p:sp>
      <p:sp>
        <p:nvSpPr>
          <p:cNvPr id="202755" name="Rectangle 3">
            <a:extLst>
              <a:ext uri="{FF2B5EF4-FFF2-40B4-BE49-F238E27FC236}">
                <a16:creationId xmlns:a16="http://schemas.microsoft.com/office/drawing/2014/main" id="{634EE6B8-1FDE-7643-8D26-E878B10744D8}"/>
              </a:ext>
            </a:extLst>
          </p:cNvPr>
          <p:cNvSpPr>
            <a:spLocks noGrp="1" noChangeArrowheads="1"/>
          </p:cNvSpPr>
          <p:nvPr>
            <p:ph type="body" idx="1"/>
          </p:nvPr>
        </p:nvSpPr>
        <p:spPr>
          <a:xfrm>
            <a:off x="1106311" y="2153356"/>
            <a:ext cx="6908800" cy="3657600"/>
          </a:xfrm>
        </p:spPr>
        <p:txBody>
          <a:bodyPr/>
          <a:lstStyle/>
          <a:p>
            <a:pPr>
              <a:lnSpc>
                <a:spcPct val="90000"/>
              </a:lnSpc>
            </a:pPr>
            <a:r>
              <a:rPr lang="en-US" altLang="en-US" sz="1778" dirty="0"/>
              <a:t>Oral, but not transdermal estrogens, increase the need for GH replacement.</a:t>
            </a:r>
          </a:p>
          <a:p>
            <a:pPr>
              <a:lnSpc>
                <a:spcPct val="90000"/>
              </a:lnSpc>
            </a:pPr>
            <a:r>
              <a:rPr lang="en-US" altLang="en-US" sz="1778" dirty="0"/>
              <a:t>Women on oral estrogens and stable doses of GH may develop GH toxicity (edema and joint pains) if oral estrogens are stopped.</a:t>
            </a:r>
          </a:p>
          <a:p>
            <a:pPr>
              <a:lnSpc>
                <a:spcPct val="90000"/>
              </a:lnSpc>
              <a:buFontTx/>
              <a:buNone/>
            </a:pPr>
            <a:endParaRPr lang="en-US" altLang="en-US" sz="2133" dirty="0"/>
          </a:p>
          <a:p>
            <a:pPr>
              <a:lnSpc>
                <a:spcPct val="90000"/>
              </a:lnSpc>
              <a:buFontTx/>
              <a:buNone/>
            </a:pPr>
            <a:endParaRPr lang="en-US" altLang="en-US" sz="2133"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ECFCFDAC-D775-0D4B-B87B-4D50E17A2B9B}"/>
              </a:ext>
            </a:extLst>
          </p:cNvPr>
          <p:cNvSpPr>
            <a:spLocks noGrp="1" noChangeArrowheads="1"/>
          </p:cNvSpPr>
          <p:nvPr>
            <p:ph type="title"/>
          </p:nvPr>
        </p:nvSpPr>
        <p:spPr/>
        <p:txBody>
          <a:bodyPr/>
          <a:lstStyle/>
          <a:p>
            <a:r>
              <a:rPr lang="en-US" altLang="en-US" dirty="0">
                <a:solidFill>
                  <a:srgbClr val="FF0000"/>
                </a:solidFill>
              </a:rPr>
              <a:t>Hormonal Interactions (2)</a:t>
            </a:r>
          </a:p>
        </p:txBody>
      </p:sp>
      <p:sp>
        <p:nvSpPr>
          <p:cNvPr id="203779" name="Rectangle 3">
            <a:extLst>
              <a:ext uri="{FF2B5EF4-FFF2-40B4-BE49-F238E27FC236}">
                <a16:creationId xmlns:a16="http://schemas.microsoft.com/office/drawing/2014/main" id="{0F058591-13BF-3F4E-80D8-FC8D079489E0}"/>
              </a:ext>
            </a:extLst>
          </p:cNvPr>
          <p:cNvSpPr>
            <a:spLocks noGrp="1" noChangeArrowheads="1"/>
          </p:cNvSpPr>
          <p:nvPr>
            <p:ph type="body" idx="1"/>
          </p:nvPr>
        </p:nvSpPr>
        <p:spPr/>
        <p:txBody>
          <a:bodyPr/>
          <a:lstStyle/>
          <a:p>
            <a:r>
              <a:rPr lang="en-US" altLang="en-US" sz="2489"/>
              <a:t>GH increases T4 to T3 conversion (Jorgensen et al, JCEM, 1989, 69:1127)</a:t>
            </a:r>
          </a:p>
          <a:p>
            <a:r>
              <a:rPr lang="en-US" altLang="en-US" sz="2489"/>
              <a:t>GH deficient patients may benefit more from T3 supplementation than GH-replete patients. </a:t>
            </a:r>
          </a:p>
          <a:p>
            <a:r>
              <a:rPr lang="en-US" altLang="en-US" sz="2489"/>
              <a:t>Patients on T4/T3 combinations may get T3-toxicosis when GH treatment is initiated</a:t>
            </a:r>
          </a:p>
          <a:p>
            <a:r>
              <a:rPr lang="en-US" altLang="en-US" sz="2489"/>
              <a:t>Low T3/T4 ratio may be a clue to GH deficiency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23F808-8B99-D347-A738-9699AFA56E9C}"/>
              </a:ext>
            </a:extLst>
          </p:cNvPr>
          <p:cNvPicPr>
            <a:picLocks noChangeAspect="1"/>
          </p:cNvPicPr>
          <p:nvPr/>
        </p:nvPicPr>
        <p:blipFill>
          <a:blip r:embed="rId2"/>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9874348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3FD784BA-B870-C443-AF46-5EA00401C031}"/>
              </a:ext>
            </a:extLst>
          </p:cNvPr>
          <p:cNvSpPr>
            <a:spLocks noGrp="1" noChangeArrowheads="1"/>
          </p:cNvSpPr>
          <p:nvPr>
            <p:ph type="title"/>
          </p:nvPr>
        </p:nvSpPr>
        <p:spPr>
          <a:xfrm>
            <a:off x="1061156" y="516467"/>
            <a:ext cx="6908800" cy="1016000"/>
          </a:xfrm>
        </p:spPr>
        <p:txBody>
          <a:bodyPr/>
          <a:lstStyle/>
          <a:p>
            <a:r>
              <a:rPr lang="en-US" altLang="en-US" dirty="0">
                <a:solidFill>
                  <a:srgbClr val="FF0000"/>
                </a:solidFill>
              </a:rPr>
              <a:t>Hormonal Interactions (3)</a:t>
            </a:r>
          </a:p>
        </p:txBody>
      </p:sp>
      <p:sp>
        <p:nvSpPr>
          <p:cNvPr id="204803" name="Rectangle 3">
            <a:extLst>
              <a:ext uri="{FF2B5EF4-FFF2-40B4-BE49-F238E27FC236}">
                <a16:creationId xmlns:a16="http://schemas.microsoft.com/office/drawing/2014/main" id="{007F7D6F-944D-8C44-BF80-5A1877915A42}"/>
              </a:ext>
            </a:extLst>
          </p:cNvPr>
          <p:cNvSpPr>
            <a:spLocks noGrp="1" noChangeArrowheads="1"/>
          </p:cNvSpPr>
          <p:nvPr>
            <p:ph type="body" idx="1"/>
          </p:nvPr>
        </p:nvSpPr>
        <p:spPr>
          <a:xfrm>
            <a:off x="1038578" y="1397000"/>
            <a:ext cx="6908800" cy="3657600"/>
          </a:xfrm>
        </p:spPr>
        <p:txBody>
          <a:bodyPr/>
          <a:lstStyle/>
          <a:p>
            <a:pPr>
              <a:lnSpc>
                <a:spcPct val="90000"/>
              </a:lnSpc>
            </a:pPr>
            <a:r>
              <a:rPr lang="en-US" altLang="en-US" sz="1778" dirty="0"/>
              <a:t>11</a:t>
            </a:r>
            <a:r>
              <a:rPr lang="en-US" altLang="en-US" sz="1778" dirty="0">
                <a:latin typeface="Symbol" pitchFamily="2" charset="2"/>
              </a:rPr>
              <a:t>b</a:t>
            </a:r>
            <a:r>
              <a:rPr lang="en-US" altLang="en-US" sz="1778" dirty="0"/>
              <a:t>-HSD1 physiologically converts inactive cortisone to active cortisol in the liver and adipose tissue. </a:t>
            </a:r>
          </a:p>
          <a:p>
            <a:pPr>
              <a:lnSpc>
                <a:spcPct val="90000"/>
              </a:lnSpc>
            </a:pPr>
            <a:r>
              <a:rPr lang="en-US" altLang="en-US" sz="1778" dirty="0"/>
              <a:t>IGF-I inhibits 11</a:t>
            </a:r>
            <a:r>
              <a:rPr lang="en-US" altLang="en-US" sz="1778" dirty="0">
                <a:latin typeface="Symbol" pitchFamily="2" charset="2"/>
              </a:rPr>
              <a:t>b</a:t>
            </a:r>
            <a:r>
              <a:rPr lang="en-US" altLang="en-US" sz="1778" dirty="0"/>
              <a:t>-HSD1 leading to lower levels of cortisol (Stewart et al., Hormone Res. 2001, 56 Suppl 1:1).</a:t>
            </a:r>
          </a:p>
          <a:p>
            <a:pPr>
              <a:lnSpc>
                <a:spcPct val="90000"/>
              </a:lnSpc>
            </a:pPr>
            <a:r>
              <a:rPr lang="en-US" altLang="en-US" sz="1778" dirty="0"/>
              <a:t>GH-deficient patients have high 11</a:t>
            </a:r>
            <a:r>
              <a:rPr lang="en-US" altLang="en-US" sz="1778" dirty="0">
                <a:latin typeface="Symbol" pitchFamily="2" charset="2"/>
              </a:rPr>
              <a:t>b</a:t>
            </a:r>
            <a:r>
              <a:rPr lang="en-US" altLang="en-US" sz="1778" dirty="0"/>
              <a:t>-HSD1 activity</a:t>
            </a:r>
          </a:p>
          <a:p>
            <a:pPr>
              <a:lnSpc>
                <a:spcPct val="90000"/>
              </a:lnSpc>
            </a:pPr>
            <a:r>
              <a:rPr lang="en-US" altLang="en-US" sz="1778" dirty="0"/>
              <a:t>Thus, treating a patient with hypopituitarism with GH will  decrease tissue cortisol levels.</a:t>
            </a:r>
          </a:p>
          <a:p>
            <a:pPr>
              <a:lnSpc>
                <a:spcPct val="90000"/>
              </a:lnSpc>
            </a:pPr>
            <a:r>
              <a:rPr lang="en-US" altLang="en-US" sz="1778" dirty="0"/>
              <a:t>It is well known that treating a patient with hypopituitarism with thyroid medicines before replacing cortisol will  decrease tissue cortisol levels.</a:t>
            </a:r>
          </a:p>
          <a:p>
            <a:pPr>
              <a:lnSpc>
                <a:spcPct val="90000"/>
              </a:lnSpc>
            </a:pPr>
            <a:r>
              <a:rPr lang="en-US" altLang="en-US" sz="1778" dirty="0"/>
              <a:t>May explain why panhypopituitarism patients are much less symptomatic than patients with primary adrenal insufficiency (patients with hypopituitarism have low IGF-1 and low T4/T3 leading to increased conversion from cortisone to cortisol, and their little cortisol goes a long way)</a:t>
            </a:r>
            <a:endParaRPr lang="en-US" altLang="en-US" sz="2133" dirty="0"/>
          </a:p>
          <a:p>
            <a:pPr>
              <a:lnSpc>
                <a:spcPct val="90000"/>
              </a:lnSpc>
            </a:pPr>
            <a:endParaRPr lang="en-US" altLang="en-US" sz="2133"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567691EA-094A-B447-A2CA-A199FA1AF515}"/>
              </a:ext>
            </a:extLst>
          </p:cNvPr>
          <p:cNvSpPr>
            <a:spLocks noGrp="1" noChangeArrowheads="1"/>
          </p:cNvSpPr>
          <p:nvPr>
            <p:ph type="title"/>
          </p:nvPr>
        </p:nvSpPr>
        <p:spPr>
          <a:xfrm>
            <a:off x="1061156" y="516467"/>
            <a:ext cx="6908800" cy="1016000"/>
          </a:xfrm>
        </p:spPr>
        <p:txBody>
          <a:bodyPr/>
          <a:lstStyle/>
          <a:p>
            <a:r>
              <a:rPr lang="en-US" altLang="en-US" dirty="0">
                <a:solidFill>
                  <a:srgbClr val="FF0000"/>
                </a:solidFill>
              </a:rPr>
              <a:t>Hormonal Interactions (4)</a:t>
            </a:r>
          </a:p>
        </p:txBody>
      </p:sp>
      <p:sp>
        <p:nvSpPr>
          <p:cNvPr id="205827" name="Rectangle 3">
            <a:extLst>
              <a:ext uri="{FF2B5EF4-FFF2-40B4-BE49-F238E27FC236}">
                <a16:creationId xmlns:a16="http://schemas.microsoft.com/office/drawing/2014/main" id="{85A7F6F1-AE9C-EE44-80C0-64901577383B}"/>
              </a:ext>
            </a:extLst>
          </p:cNvPr>
          <p:cNvSpPr>
            <a:spLocks noGrp="1" noChangeArrowheads="1"/>
          </p:cNvSpPr>
          <p:nvPr>
            <p:ph type="body" idx="1"/>
          </p:nvPr>
        </p:nvSpPr>
        <p:spPr>
          <a:xfrm>
            <a:off x="1038578" y="1397000"/>
            <a:ext cx="6908800" cy="3657600"/>
          </a:xfrm>
        </p:spPr>
        <p:txBody>
          <a:bodyPr/>
          <a:lstStyle/>
          <a:p>
            <a:pPr>
              <a:lnSpc>
                <a:spcPct val="90000"/>
              </a:lnSpc>
              <a:buFontTx/>
              <a:buNone/>
            </a:pPr>
            <a:endParaRPr lang="en-US" altLang="en-US" sz="2133" dirty="0"/>
          </a:p>
          <a:p>
            <a:pPr>
              <a:lnSpc>
                <a:spcPct val="90000"/>
              </a:lnSpc>
            </a:pPr>
            <a:r>
              <a:rPr lang="en-US" altLang="en-US" sz="2133" dirty="0"/>
              <a:t>I had one patient that was over-replaced on glucocorticoids, under-replaced on thyroid hormone and not treated with GH.</a:t>
            </a:r>
          </a:p>
          <a:p>
            <a:pPr lvl="1">
              <a:lnSpc>
                <a:spcPct val="90000"/>
              </a:lnSpc>
            </a:pPr>
            <a:r>
              <a:rPr lang="en-US" altLang="en-US" sz="2133" dirty="0"/>
              <a:t>We started GH, decreased her glucocorticoids and increased her L-thyroxine-she went into adrenal crisis.</a:t>
            </a:r>
          </a:p>
          <a:p>
            <a:pPr>
              <a:lnSpc>
                <a:spcPct val="90000"/>
              </a:lnSpc>
            </a:pPr>
            <a:r>
              <a:rPr lang="en-US" altLang="en-US" sz="2133" dirty="0"/>
              <a:t>Make changes slowly. </a:t>
            </a:r>
            <a:endParaRPr lang="en-US" altLang="en-US" sz="2489" dirty="0"/>
          </a:p>
          <a:p>
            <a:pPr>
              <a:lnSpc>
                <a:spcPct val="90000"/>
              </a:lnSpc>
            </a:pPr>
            <a:endParaRPr lang="en-US" altLang="en-US" sz="2489"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800BA9B0-7428-7C47-8CDE-3CF8224FC8B9}"/>
              </a:ext>
            </a:extLst>
          </p:cNvPr>
          <p:cNvSpPr>
            <a:spLocks noGrp="1" noChangeArrowheads="1"/>
          </p:cNvSpPr>
          <p:nvPr>
            <p:ph type="title"/>
          </p:nvPr>
        </p:nvSpPr>
        <p:spPr>
          <a:xfrm>
            <a:off x="982133" y="595489"/>
            <a:ext cx="6908800" cy="1016000"/>
          </a:xfrm>
        </p:spPr>
        <p:txBody>
          <a:bodyPr/>
          <a:lstStyle/>
          <a:p>
            <a:r>
              <a:rPr lang="en-US" altLang="en-US" sz="2844" dirty="0">
                <a:solidFill>
                  <a:srgbClr val="FF0000"/>
                </a:solidFill>
              </a:rPr>
              <a:t>Suspecting a pituitary tumor/GH deficiency from symptoms/labs</a:t>
            </a:r>
            <a:endParaRPr lang="en-US" altLang="en-US" dirty="0">
              <a:solidFill>
                <a:srgbClr val="FF0000"/>
              </a:solidFill>
            </a:endParaRPr>
          </a:p>
        </p:txBody>
      </p:sp>
      <p:sp>
        <p:nvSpPr>
          <p:cNvPr id="206851" name="Rectangle 3">
            <a:extLst>
              <a:ext uri="{FF2B5EF4-FFF2-40B4-BE49-F238E27FC236}">
                <a16:creationId xmlns:a16="http://schemas.microsoft.com/office/drawing/2014/main" id="{7E5F9F7F-6E8F-234F-AE24-C23C6D17E54B}"/>
              </a:ext>
            </a:extLst>
          </p:cNvPr>
          <p:cNvSpPr>
            <a:spLocks noGrp="1" noChangeArrowheads="1"/>
          </p:cNvSpPr>
          <p:nvPr>
            <p:ph type="body" idx="1"/>
          </p:nvPr>
        </p:nvSpPr>
        <p:spPr>
          <a:xfrm>
            <a:off x="891822" y="1656644"/>
            <a:ext cx="6908800" cy="3657600"/>
          </a:xfrm>
        </p:spPr>
        <p:txBody>
          <a:bodyPr/>
          <a:lstStyle/>
          <a:p>
            <a:pPr>
              <a:lnSpc>
                <a:spcPct val="90000"/>
              </a:lnSpc>
            </a:pPr>
            <a:r>
              <a:rPr lang="en-US" altLang="en-US" sz="1778" dirty="0"/>
              <a:t>Try to make the diagnosis of early hypopituitarism and determine who should get an MRI.</a:t>
            </a:r>
          </a:p>
          <a:p>
            <a:pPr>
              <a:lnSpc>
                <a:spcPct val="90000"/>
              </a:lnSpc>
            </a:pPr>
            <a:r>
              <a:rPr lang="en-US" altLang="en-US" sz="1778" dirty="0"/>
              <a:t>Autopsy and imaging series show that 10-20% of individuals have a pituitary tumor.</a:t>
            </a:r>
          </a:p>
          <a:p>
            <a:pPr>
              <a:lnSpc>
                <a:spcPct val="90000"/>
              </a:lnSpc>
            </a:pPr>
            <a:r>
              <a:rPr lang="en-US" altLang="en-US" sz="1778" dirty="0"/>
              <a:t>Empty </a:t>
            </a:r>
            <a:r>
              <a:rPr lang="en-US" altLang="en-US" sz="1778" dirty="0" err="1"/>
              <a:t>sella</a:t>
            </a:r>
            <a:r>
              <a:rPr lang="en-US" altLang="en-US" sz="1778" dirty="0"/>
              <a:t> and history of traumatic brain injury are common.</a:t>
            </a:r>
          </a:p>
          <a:p>
            <a:pPr>
              <a:lnSpc>
                <a:spcPct val="90000"/>
              </a:lnSpc>
            </a:pPr>
            <a:r>
              <a:rPr lang="en-US" altLang="en-US" sz="1778" dirty="0"/>
              <a:t>These “incidentalomas”, empty </a:t>
            </a:r>
            <a:r>
              <a:rPr lang="en-US" altLang="en-US" sz="1778" dirty="0" err="1"/>
              <a:t>sella</a:t>
            </a:r>
            <a:r>
              <a:rPr lang="en-US" altLang="en-US" sz="1778" dirty="0"/>
              <a:t> or TBI may cause mild pituitary insufficiency.</a:t>
            </a:r>
          </a:p>
          <a:p>
            <a:pPr>
              <a:lnSpc>
                <a:spcPct val="90000"/>
              </a:lnSpc>
            </a:pPr>
            <a:r>
              <a:rPr lang="en-US" altLang="en-US" sz="1778" dirty="0"/>
              <a:t>Diagnosis of Sheehan’s syndrome should be entertained</a:t>
            </a:r>
          </a:p>
          <a:p>
            <a:pPr>
              <a:lnSpc>
                <a:spcPct val="90000"/>
              </a:lnSpc>
            </a:pPr>
            <a:r>
              <a:rPr lang="en-US" altLang="en-US" sz="1778" dirty="0"/>
              <a:t>Fatigue, central obesity, depression</a:t>
            </a:r>
          </a:p>
          <a:p>
            <a:pPr>
              <a:lnSpc>
                <a:spcPct val="90000"/>
              </a:lnSpc>
            </a:pPr>
            <a:r>
              <a:rPr lang="en-US" altLang="en-US" sz="1778" dirty="0"/>
              <a:t>Irregular periods, low libido/erectile dysfunction</a:t>
            </a:r>
          </a:p>
          <a:p>
            <a:pPr>
              <a:lnSpc>
                <a:spcPct val="90000"/>
              </a:lnSpc>
            </a:pPr>
            <a:r>
              <a:rPr lang="en-US" altLang="en-US" sz="1778" dirty="0"/>
              <a:t>Lowish free T4 in the context of a lowish TSH.</a:t>
            </a:r>
          </a:p>
          <a:p>
            <a:pPr>
              <a:lnSpc>
                <a:spcPct val="90000"/>
              </a:lnSpc>
            </a:pPr>
            <a:r>
              <a:rPr lang="en-US" altLang="en-US" sz="1778" dirty="0"/>
              <a:t>Low testosterone levels</a:t>
            </a:r>
          </a:p>
          <a:p>
            <a:pPr>
              <a:lnSpc>
                <a:spcPct val="90000"/>
              </a:lnSpc>
            </a:pPr>
            <a:r>
              <a:rPr lang="en-US" altLang="en-US" sz="1778" dirty="0"/>
              <a:t>Lowish IGF-I</a:t>
            </a:r>
          </a:p>
          <a:p>
            <a:pPr>
              <a:lnSpc>
                <a:spcPct val="90000"/>
              </a:lnSpc>
            </a:pPr>
            <a:r>
              <a:rPr lang="en-US" altLang="en-US" sz="1778" dirty="0"/>
              <a:t>Unlikely to benefit from microadenoma resection, but patient may still have symptoms after L-thyroxine treatment and should get a growth hormone stimulation test. </a:t>
            </a:r>
            <a:endParaRPr lang="en-US" altLang="en-US" sz="2133"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A555EC3A-B0BD-4C42-9BE0-791B282CC294}"/>
              </a:ext>
            </a:extLst>
          </p:cNvPr>
          <p:cNvSpPr>
            <a:spLocks noGrp="1" noChangeArrowheads="1"/>
          </p:cNvSpPr>
          <p:nvPr>
            <p:ph type="title"/>
          </p:nvPr>
        </p:nvSpPr>
        <p:spPr/>
        <p:txBody>
          <a:bodyPr/>
          <a:lstStyle/>
          <a:p>
            <a:r>
              <a:rPr lang="en-US" altLang="en-US" sz="3200" dirty="0">
                <a:solidFill>
                  <a:srgbClr val="FF6600"/>
                </a:solidFill>
                <a:latin typeface="Times" pitchFamily="2" charset="0"/>
                <a:ea typeface="ＭＳ Ｐゴシック" panose="020B0600070205080204" pitchFamily="34" charset="-128"/>
              </a:rPr>
              <a:t>For more information or to refer patients</a:t>
            </a:r>
            <a:endParaRPr lang="en-US" altLang="en-US" dirty="0">
              <a:solidFill>
                <a:srgbClr val="FF6600"/>
              </a:solidFill>
              <a:latin typeface="Times" pitchFamily="2" charset="0"/>
              <a:ea typeface="ＭＳ Ｐゴシック" panose="020B0600070205080204" pitchFamily="34" charset="-128"/>
            </a:endParaRPr>
          </a:p>
        </p:txBody>
      </p:sp>
      <p:sp>
        <p:nvSpPr>
          <p:cNvPr id="134146" name="Rectangle 3">
            <a:extLst>
              <a:ext uri="{FF2B5EF4-FFF2-40B4-BE49-F238E27FC236}">
                <a16:creationId xmlns:a16="http://schemas.microsoft.com/office/drawing/2014/main" id="{BE383C24-4EE9-8541-865A-5AE8FFF5EACE}"/>
              </a:ext>
            </a:extLst>
          </p:cNvPr>
          <p:cNvSpPr txBox="1">
            <a:spLocks noChangeArrowheads="1"/>
          </p:cNvSpPr>
          <p:nvPr/>
        </p:nvSpPr>
        <p:spPr bwMode="auto">
          <a:xfrm>
            <a:off x="1501422" y="2142067"/>
            <a:ext cx="6141156"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34" tIns="39511" rIns="80434" bIns="39511"/>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buClr>
                <a:schemeClr val="tx1"/>
              </a:buClr>
              <a:buSzTx/>
            </a:pPr>
            <a:r>
              <a:rPr lang="en-US" altLang="en-US" sz="2844" dirty="0" err="1">
                <a:latin typeface="Arial" panose="020B0604020202020204" pitchFamily="34" charset="0"/>
                <a:ea typeface="ヒラギノ角ゴ Pro W3" panose="020B0300000000000000" pitchFamily="34" charset="-128"/>
              </a:rPr>
              <a:t>Goodhormonehealth.com</a:t>
            </a:r>
            <a:endParaRPr lang="en-US" altLang="en-US" sz="2844" dirty="0">
              <a:latin typeface="Arial" panose="020B0604020202020204" pitchFamily="34" charset="0"/>
              <a:ea typeface="ヒラギノ角ゴ Pro W3" panose="020B0300000000000000" pitchFamily="34" charset="-128"/>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A555EC3A-B0BD-4C42-9BE0-791B282CC294}"/>
              </a:ext>
            </a:extLst>
          </p:cNvPr>
          <p:cNvSpPr>
            <a:spLocks noGrp="1" noChangeArrowheads="1"/>
          </p:cNvSpPr>
          <p:nvPr>
            <p:ph type="title"/>
          </p:nvPr>
        </p:nvSpPr>
        <p:spPr/>
        <p:txBody>
          <a:bodyPr/>
          <a:lstStyle/>
          <a:p>
            <a:r>
              <a:rPr lang="en-US" altLang="en-US" sz="3200">
                <a:solidFill>
                  <a:srgbClr val="FF6600"/>
                </a:solidFill>
                <a:latin typeface="Times" pitchFamily="2" charset="0"/>
                <a:ea typeface="ＭＳ Ｐゴシック" panose="020B0600070205080204" pitchFamily="34" charset="-128"/>
              </a:rPr>
              <a:t>Thanks</a:t>
            </a:r>
            <a:endParaRPr lang="en-US" altLang="en-US">
              <a:solidFill>
                <a:srgbClr val="FF6600"/>
              </a:solidFill>
              <a:latin typeface="Times" pitchFamily="2" charset="0"/>
              <a:ea typeface="ＭＳ Ｐゴシック" panose="020B0600070205080204" pitchFamily="34" charset="-128"/>
            </a:endParaRPr>
          </a:p>
        </p:txBody>
      </p:sp>
      <p:sp>
        <p:nvSpPr>
          <p:cNvPr id="134146" name="Rectangle 3">
            <a:extLst>
              <a:ext uri="{FF2B5EF4-FFF2-40B4-BE49-F238E27FC236}">
                <a16:creationId xmlns:a16="http://schemas.microsoft.com/office/drawing/2014/main" id="{BE383C24-4EE9-8541-865A-5AE8FFF5EACE}"/>
              </a:ext>
            </a:extLst>
          </p:cNvPr>
          <p:cNvSpPr txBox="1">
            <a:spLocks noChangeArrowheads="1"/>
          </p:cNvSpPr>
          <p:nvPr/>
        </p:nvSpPr>
        <p:spPr bwMode="auto">
          <a:xfrm>
            <a:off x="1501422" y="2142067"/>
            <a:ext cx="6141156"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34" tIns="39511" rIns="80434" bIns="39511"/>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buClr>
                <a:schemeClr val="tx1"/>
              </a:buClr>
              <a:buSzTx/>
            </a:pPr>
            <a:r>
              <a:rPr lang="en-US" altLang="en-US" sz="2844" dirty="0">
                <a:latin typeface="Arial" panose="020B0604020202020204" pitchFamily="34" charset="0"/>
                <a:ea typeface="ヒラギノ角ゴ Pro W3" panose="020B0300000000000000" pitchFamily="34" charset="-128"/>
              </a:rPr>
              <a:t>Sahar </a:t>
            </a:r>
            <a:r>
              <a:rPr lang="en-US" altLang="en-US" sz="2844" dirty="0" err="1">
                <a:latin typeface="Arial" panose="020B0604020202020204" pitchFamily="34" charset="0"/>
                <a:ea typeface="ヒラギノ角ゴ Pro W3" panose="020B0300000000000000" pitchFamily="34" charset="-128"/>
              </a:rPr>
              <a:t>Swidan</a:t>
            </a:r>
            <a:r>
              <a:rPr lang="en-US" altLang="en-US" sz="2844" dirty="0">
                <a:latin typeface="Arial" panose="020B0604020202020204" pitchFamily="34" charset="0"/>
                <a:ea typeface="ヒラギノ角ゴ Pro W3" panose="020B0300000000000000" pitchFamily="34" charset="-128"/>
              </a:rPr>
              <a:t>, Pharm.D., BCPS, ABAAHP, FAARFM, FACA and the A4M/Metabolic Medical Institute (MMI) for organizing the event and inviting me.</a:t>
            </a:r>
          </a:p>
          <a:p>
            <a:pPr>
              <a:buClr>
                <a:schemeClr val="tx1"/>
              </a:buClr>
              <a:buSzTx/>
            </a:pPr>
            <a:r>
              <a:rPr lang="en-US" sz="2844" dirty="0"/>
              <a:t>Tiffany Duke and Lindsay </a:t>
            </a:r>
            <a:r>
              <a:rPr lang="en-US" sz="2844" dirty="0" err="1"/>
              <a:t>Genereaux</a:t>
            </a:r>
            <a:r>
              <a:rPr lang="en-US" sz="2844" dirty="0"/>
              <a:t> for organizing the CME</a:t>
            </a:r>
            <a:endParaRPr lang="en-US" altLang="en-US" sz="2844" dirty="0">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973057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5B9DB83-F1EB-C441-B8F6-8E289E8F9905}"/>
              </a:ext>
            </a:extLst>
          </p:cNvPr>
          <p:cNvSpPr>
            <a:spLocks noGrp="1" noChangeArrowheads="1"/>
          </p:cNvSpPr>
          <p:nvPr>
            <p:ph type="title"/>
          </p:nvPr>
        </p:nvSpPr>
        <p:spPr/>
        <p:txBody>
          <a:bodyPr/>
          <a:lstStyle/>
          <a:p>
            <a:pPr>
              <a:defRPr/>
            </a:pPr>
            <a:r>
              <a:rPr lang="en-US" dirty="0">
                <a:solidFill>
                  <a:srgbClr val="FF0000"/>
                </a:solidFill>
                <a:cs typeface="+mj-cs"/>
              </a:rPr>
              <a:t>Causes of Hypopituitarism</a:t>
            </a:r>
          </a:p>
        </p:txBody>
      </p:sp>
      <p:sp>
        <p:nvSpPr>
          <p:cNvPr id="151555" name="Rectangle 3">
            <a:extLst>
              <a:ext uri="{FF2B5EF4-FFF2-40B4-BE49-F238E27FC236}">
                <a16:creationId xmlns:a16="http://schemas.microsoft.com/office/drawing/2014/main" id="{DF0C8557-3415-0D4E-B006-A793353DBB60}"/>
              </a:ext>
            </a:extLst>
          </p:cNvPr>
          <p:cNvSpPr>
            <a:spLocks noGrp="1" noChangeArrowheads="1"/>
          </p:cNvSpPr>
          <p:nvPr>
            <p:ph type="body" idx="1"/>
          </p:nvPr>
        </p:nvSpPr>
        <p:spPr/>
        <p:txBody>
          <a:bodyPr/>
          <a:lstStyle/>
          <a:p>
            <a:pPr>
              <a:defRPr/>
            </a:pPr>
            <a:r>
              <a:rPr lang="en-US" dirty="0">
                <a:cs typeface="+mn-cs"/>
              </a:rPr>
              <a:t>Anywhere along the hypothalamic-stalk-pituitary axis</a:t>
            </a:r>
          </a:p>
          <a:p>
            <a:pPr>
              <a:defRPr/>
            </a:pPr>
            <a:r>
              <a:rPr lang="en-US" dirty="0">
                <a:cs typeface="+mn-cs"/>
              </a:rPr>
              <a:t>Microadenomas</a:t>
            </a:r>
          </a:p>
          <a:p>
            <a:pPr>
              <a:buFontTx/>
              <a:buNone/>
              <a:defRPr/>
            </a:pPr>
            <a:r>
              <a:rPr lang="en-US" dirty="0">
                <a:cs typeface="+mn-cs"/>
              </a:rPr>
              <a:t> </a:t>
            </a:r>
          </a:p>
        </p:txBody>
      </p:sp>
    </p:spTree>
    <p:extLst>
      <p:ext uri="{BB962C8B-B14F-4D97-AF65-F5344CB8AC3E}">
        <p14:creationId xmlns:p14="http://schemas.microsoft.com/office/powerpoint/2010/main" val="1587725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19A3AE41-9670-E04C-B6C9-DB9835855B6B}"/>
              </a:ext>
            </a:extLst>
          </p:cNvPr>
          <p:cNvSpPr>
            <a:spLocks noGrp="1" noChangeArrowheads="1"/>
          </p:cNvSpPr>
          <p:nvPr>
            <p:ph type="title"/>
          </p:nvPr>
        </p:nvSpPr>
        <p:spPr/>
        <p:txBody>
          <a:bodyPr/>
          <a:lstStyle/>
          <a:p>
            <a:pPr>
              <a:defRPr/>
            </a:pPr>
            <a:r>
              <a:rPr lang="en-US" sz="4000" dirty="0">
                <a:solidFill>
                  <a:srgbClr val="FF0000"/>
                </a:solidFill>
                <a:cs typeface="+mj-cs"/>
              </a:rPr>
              <a:t>Pituitary Causes of Hypopituitarism</a:t>
            </a:r>
          </a:p>
        </p:txBody>
      </p:sp>
      <p:sp>
        <p:nvSpPr>
          <p:cNvPr id="152579" name="Rectangle 3">
            <a:extLst>
              <a:ext uri="{FF2B5EF4-FFF2-40B4-BE49-F238E27FC236}">
                <a16:creationId xmlns:a16="http://schemas.microsoft.com/office/drawing/2014/main" id="{FB2425A4-5520-7349-ABCD-349D74D6FC97}"/>
              </a:ext>
            </a:extLst>
          </p:cNvPr>
          <p:cNvSpPr>
            <a:spLocks noGrp="1" noChangeArrowheads="1"/>
          </p:cNvSpPr>
          <p:nvPr>
            <p:ph type="body" idx="1"/>
          </p:nvPr>
        </p:nvSpPr>
        <p:spPr/>
        <p:txBody>
          <a:bodyPr/>
          <a:lstStyle/>
          <a:p>
            <a:r>
              <a:rPr lang="en-US" altLang="en-US" sz="2133"/>
              <a:t>Pituitary Tumor (macroadenomas vs. microadenomas) </a:t>
            </a:r>
          </a:p>
          <a:p>
            <a:r>
              <a:rPr lang="en-US" altLang="en-US" sz="2133"/>
              <a:t>Pituitary Surgery </a:t>
            </a:r>
          </a:p>
          <a:p>
            <a:r>
              <a:rPr lang="en-US" altLang="en-US" sz="2133"/>
              <a:t>Pituitary radiation</a:t>
            </a:r>
          </a:p>
          <a:p>
            <a:r>
              <a:rPr lang="en-US" altLang="en-US" sz="2133"/>
              <a:t>Sheehan</a:t>
            </a:r>
            <a:r>
              <a:rPr lang="ja-JP" altLang="en-US" sz="2133">
                <a:latin typeface="Arial" panose="020B0604020202020204" pitchFamily="34" charset="0"/>
              </a:rPr>
              <a:t>’</a:t>
            </a:r>
            <a:r>
              <a:rPr lang="en-US" altLang="ja-JP" sz="2133"/>
              <a:t>s syndrome/ pituitary apoplexy</a:t>
            </a:r>
          </a:p>
          <a:p>
            <a:r>
              <a:rPr lang="en-US" altLang="en-US" sz="2133"/>
              <a:t>Hypophysitis</a:t>
            </a:r>
          </a:p>
          <a:p>
            <a:r>
              <a:rPr lang="en-US" altLang="en-US" sz="2133"/>
              <a:t>Pituitary infiltration</a:t>
            </a:r>
          </a:p>
          <a:p>
            <a:r>
              <a:rPr lang="en-US" altLang="en-US" sz="2133"/>
              <a:t>Empty Sella</a:t>
            </a:r>
          </a:p>
          <a:p>
            <a:r>
              <a:rPr lang="en-US" altLang="en-US" sz="2133"/>
              <a:t>Malnutrition/critical illness</a:t>
            </a:r>
          </a:p>
          <a:p>
            <a:r>
              <a:rPr lang="en-US" altLang="en-US" sz="2133"/>
              <a:t>Head trauma</a:t>
            </a:r>
          </a:p>
        </p:txBody>
      </p:sp>
    </p:spTree>
    <p:extLst>
      <p:ext uri="{BB962C8B-B14F-4D97-AF65-F5344CB8AC3E}">
        <p14:creationId xmlns:p14="http://schemas.microsoft.com/office/powerpoint/2010/main" val="2728023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6D0C39AE-9786-E048-86B8-636BD9B50399}"/>
              </a:ext>
            </a:extLst>
          </p:cNvPr>
          <p:cNvSpPr>
            <a:spLocks noGrp="1" noChangeArrowheads="1"/>
          </p:cNvSpPr>
          <p:nvPr>
            <p:ph type="title"/>
          </p:nvPr>
        </p:nvSpPr>
        <p:spPr>
          <a:xfrm>
            <a:off x="1095022" y="606778"/>
            <a:ext cx="6908800" cy="1016000"/>
          </a:xfrm>
        </p:spPr>
        <p:txBody>
          <a:bodyPr/>
          <a:lstStyle/>
          <a:p>
            <a:pPr>
              <a:defRPr/>
            </a:pPr>
            <a:r>
              <a:rPr lang="en-US" sz="3600" dirty="0">
                <a:solidFill>
                  <a:srgbClr val="FF0000"/>
                </a:solidFill>
                <a:cs typeface="+mj-cs"/>
              </a:rPr>
              <a:t>Stalk/Hypothalamic Causes of Hypopituitarism</a:t>
            </a:r>
          </a:p>
        </p:txBody>
      </p:sp>
      <p:sp>
        <p:nvSpPr>
          <p:cNvPr id="153603" name="Rectangle 3">
            <a:extLst>
              <a:ext uri="{FF2B5EF4-FFF2-40B4-BE49-F238E27FC236}">
                <a16:creationId xmlns:a16="http://schemas.microsoft.com/office/drawing/2014/main" id="{4341C86D-38F2-E84C-BDD8-049DF3222EB7}"/>
              </a:ext>
            </a:extLst>
          </p:cNvPr>
          <p:cNvSpPr>
            <a:spLocks noGrp="1" noChangeArrowheads="1"/>
          </p:cNvSpPr>
          <p:nvPr>
            <p:ph type="body" idx="1"/>
          </p:nvPr>
        </p:nvSpPr>
        <p:spPr>
          <a:xfrm>
            <a:off x="1095022" y="1780822"/>
            <a:ext cx="6908800" cy="3657600"/>
          </a:xfrm>
        </p:spPr>
        <p:txBody>
          <a:bodyPr/>
          <a:lstStyle/>
          <a:p>
            <a:pPr>
              <a:lnSpc>
                <a:spcPct val="90000"/>
              </a:lnSpc>
              <a:defRPr/>
            </a:pPr>
            <a:r>
              <a:rPr lang="en-US" sz="2133">
                <a:cs typeface="+mn-cs"/>
              </a:rPr>
              <a:t>Craniopharyngioma</a:t>
            </a:r>
          </a:p>
          <a:p>
            <a:pPr>
              <a:lnSpc>
                <a:spcPct val="90000"/>
              </a:lnSpc>
              <a:defRPr/>
            </a:pPr>
            <a:r>
              <a:rPr lang="en-US" sz="2133">
                <a:cs typeface="+mn-cs"/>
              </a:rPr>
              <a:t>CNS malignancy </a:t>
            </a:r>
          </a:p>
          <a:p>
            <a:pPr>
              <a:lnSpc>
                <a:spcPct val="90000"/>
              </a:lnSpc>
              <a:defRPr/>
            </a:pPr>
            <a:r>
              <a:rPr lang="en-US" sz="2133">
                <a:cs typeface="+mn-cs"/>
              </a:rPr>
              <a:t>Surgery/radiation</a:t>
            </a:r>
          </a:p>
          <a:p>
            <a:pPr>
              <a:lnSpc>
                <a:spcPct val="90000"/>
              </a:lnSpc>
              <a:defRPr/>
            </a:pPr>
            <a:r>
              <a:rPr lang="en-US" sz="2133">
                <a:cs typeface="+mn-cs"/>
              </a:rPr>
              <a:t>Head trauma/accidents</a:t>
            </a:r>
          </a:p>
          <a:p>
            <a:pPr>
              <a:lnSpc>
                <a:spcPct val="90000"/>
              </a:lnSpc>
              <a:defRPr/>
            </a:pPr>
            <a:r>
              <a:rPr lang="en-US" sz="2133">
                <a:cs typeface="+mn-cs"/>
              </a:rPr>
              <a:t>Infiltrative diseases (histiocytosis X, hemachromatosis, sarcoidosis)</a:t>
            </a:r>
          </a:p>
          <a:p>
            <a:pPr>
              <a:lnSpc>
                <a:spcPct val="90000"/>
              </a:lnSpc>
              <a:defRPr/>
            </a:pPr>
            <a:r>
              <a:rPr lang="en-US" sz="2133">
                <a:cs typeface="+mn-cs"/>
              </a:rPr>
              <a:t>Infection </a:t>
            </a:r>
          </a:p>
          <a:p>
            <a:pPr>
              <a:lnSpc>
                <a:spcPct val="90000"/>
              </a:lnSpc>
              <a:defRPr/>
            </a:pPr>
            <a:r>
              <a:rPr lang="en-US" sz="2133">
                <a:cs typeface="+mn-cs"/>
              </a:rPr>
              <a:t>Drugs (steroids, dopamine analogues, somatostatin analogues)</a:t>
            </a:r>
            <a:endParaRPr lang="en-US" sz="2489">
              <a:cs typeface="+mn-cs"/>
            </a:endParaRPr>
          </a:p>
          <a:p>
            <a:pPr>
              <a:lnSpc>
                <a:spcPct val="90000"/>
              </a:lnSpc>
              <a:defRPr/>
            </a:pPr>
            <a:endParaRPr lang="en-US" sz="2489">
              <a:cs typeface="+mn-cs"/>
            </a:endParaRPr>
          </a:p>
        </p:txBody>
      </p:sp>
    </p:spTree>
    <p:extLst>
      <p:ext uri="{BB962C8B-B14F-4D97-AF65-F5344CB8AC3E}">
        <p14:creationId xmlns:p14="http://schemas.microsoft.com/office/powerpoint/2010/main" val="4056999481"/>
      </p:ext>
    </p:extLst>
  </p:cSld>
  <p:clrMapOvr>
    <a:masterClrMapping/>
  </p:clrMapOvr>
</p:sld>
</file>

<file path=ppt/theme/theme1.xml><?xml version="1.0" encoding="utf-8"?>
<a:theme xmlns:a="http://schemas.openxmlformats.org/drawingml/2006/main" name="Dr.Da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kwell">
      <a:majorFont>
        <a:latin typeface="Goudy Old Style"/>
        <a:ea typeface=""/>
        <a:cs typeface=""/>
        <a:font script="Jpan" typeface="ＭＳ 明朝"/>
      </a:majorFont>
      <a:minorFont>
        <a:latin typeface="Goudy Old Style"/>
        <a:ea typeface=""/>
        <a:cs typeface=""/>
        <a:font script="Jpan" typeface="ＭＳ 明朝"/>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Dr.Dae.thmx</Template>
  <TotalTime>6399</TotalTime>
  <Words>3183</Words>
  <Application>Microsoft Macintosh PowerPoint</Application>
  <PresentationFormat>On-screen Show (4:3)</PresentationFormat>
  <Paragraphs>342</Paragraphs>
  <Slides>64</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Calibri</vt:lpstr>
      <vt:lpstr>Goudy Old Style</vt:lpstr>
      <vt:lpstr>Helvetica</vt:lpstr>
      <vt:lpstr>Symbol</vt:lpstr>
      <vt:lpstr>Times</vt:lpstr>
      <vt:lpstr>Times New Roman</vt:lpstr>
      <vt:lpstr>Dr.Dae</vt:lpstr>
      <vt:lpstr>PowerPoint Presentation</vt:lpstr>
      <vt:lpstr>Hormonal Axes</vt:lpstr>
      <vt:lpstr>Overview of Growth Hormone</vt:lpstr>
      <vt:lpstr>Overview of Growth Hormone</vt:lpstr>
      <vt:lpstr>PowerPoint Presentation</vt:lpstr>
      <vt:lpstr>PowerPoint Presentation</vt:lpstr>
      <vt:lpstr>Causes of Hypopituitarism</vt:lpstr>
      <vt:lpstr>Pituitary Causes of Hypopituitarism</vt:lpstr>
      <vt:lpstr>Stalk/Hypothalamic Causes of Hypopituitarism</vt:lpstr>
      <vt:lpstr>Order of hormone deficiencies</vt:lpstr>
      <vt:lpstr>Microadenomas and hypopituitarism (Yuen, et al. Clinical Endocrinology 69:292-298, 2008</vt:lpstr>
      <vt:lpstr>Microadenomas and hypopituitarism</vt:lpstr>
      <vt:lpstr>PowerPoint Presentation</vt:lpstr>
      <vt:lpstr>Etiology of Adult-Onset GHD</vt:lpstr>
      <vt:lpstr>PowerPoint Presentation</vt:lpstr>
      <vt:lpstr>Traumatic Brain Injury</vt:lpstr>
      <vt:lpstr>Traumatic Brain Injury</vt:lpstr>
      <vt:lpstr>PowerPoint Presentation</vt:lpstr>
      <vt:lpstr>Growth Hormone Deficiency</vt:lpstr>
      <vt:lpstr>Growth Hormone Deficiency</vt:lpstr>
      <vt:lpstr>Growth Hormone Deficiency</vt:lpstr>
      <vt:lpstr>Growth Hormone Deficiency</vt:lpstr>
      <vt:lpstr>Growth Hormone and Body Composition</vt:lpstr>
      <vt:lpstr>Growth Hormone and Exercise Capacity</vt:lpstr>
      <vt:lpstr>Growth Hormone and Body Lipids</vt:lpstr>
      <vt:lpstr>PowerPoint Presentation</vt:lpstr>
      <vt:lpstr>PowerPoint Presentation</vt:lpstr>
      <vt:lpstr>PowerPoint Presentation</vt:lpstr>
      <vt:lpstr>Growth Hormone and Cardiovascular Parameters</vt:lpstr>
      <vt:lpstr>Growth Hormone and Carotid Intima Thickness</vt:lpstr>
      <vt:lpstr>PowerPoint Presentation</vt:lpstr>
      <vt:lpstr>Growth Hormone Deficiency</vt:lpstr>
      <vt:lpstr>Growth Hormone Deficiency-Diagnosis</vt:lpstr>
      <vt:lpstr>Growth Hormone Deficiency-Diagnosis</vt:lpstr>
      <vt:lpstr>Growth Hormone Deficiency-Diagnosis</vt:lpstr>
      <vt:lpstr>IGF-1 is only a screening test</vt:lpstr>
      <vt:lpstr>Growth Hormone Mild Deficiency-Diagnosis</vt:lpstr>
      <vt:lpstr>Mild Growth Hormone Deficiency Versus Mild Cortisol Deficiency - Which One Should You Treat?</vt:lpstr>
      <vt:lpstr>Mild Growth Hormone Deficiency Versus Mild Cortisol Deficiency - Which One Should You Treat?</vt:lpstr>
      <vt:lpstr>Current AGHD Testing</vt:lpstr>
      <vt:lpstr>Macrilen Stimualtion test was published </vt:lpstr>
      <vt:lpstr>Macrilen Mechanisms of Action</vt:lpstr>
      <vt:lpstr>Macrilen was compared against ITT</vt:lpstr>
      <vt:lpstr>Endpoints for the study</vt:lpstr>
      <vt:lpstr>Evaluability</vt:lpstr>
      <vt:lpstr>Sensitivity and Specificity</vt:lpstr>
      <vt:lpstr>High Reproducibility</vt:lpstr>
      <vt:lpstr>Adverse Events</vt:lpstr>
      <vt:lpstr>Cutoffs</vt:lpstr>
      <vt:lpstr>Glucagon vs Macrilen Stimulation Tests </vt:lpstr>
      <vt:lpstr>Growth Hormone Treatment</vt:lpstr>
      <vt:lpstr>Adult Growth Hormone Treatment-My Approach</vt:lpstr>
      <vt:lpstr>Long-Acting Growth Hormone Analogues</vt:lpstr>
      <vt:lpstr>Long-Acting Growth Hormone Analogues</vt:lpstr>
      <vt:lpstr>Treatment of Growth Hormone Deficiency</vt:lpstr>
      <vt:lpstr>GH deficiency: Similarity to Cushing’s</vt:lpstr>
      <vt:lpstr>Symptoms and Signs in Cushing’s, PCOS and Growth hormone deficiency</vt:lpstr>
      <vt:lpstr>Hormonal Interactions related to GH replacement</vt:lpstr>
      <vt:lpstr>Hormonal Interactions (2)</vt:lpstr>
      <vt:lpstr>Hormonal Interactions (3)</vt:lpstr>
      <vt:lpstr>Hormonal Interactions (4)</vt:lpstr>
      <vt:lpstr>Suspecting a pituitary tumor/GH deficiency from symptoms/labs</vt:lpstr>
      <vt:lpstr>For more information or to refer patients</vt:lpstr>
      <vt:lpstr>Thanks</vt:lpstr>
    </vt:vector>
  </TitlesOfParts>
  <Company>healthydaes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Daemon Jones</dc:creator>
  <cp:lastModifiedBy>Theodore Friedman</cp:lastModifiedBy>
  <cp:revision>122</cp:revision>
  <dcterms:created xsi:type="dcterms:W3CDTF">2009-10-15T18:55:35Z</dcterms:created>
  <dcterms:modified xsi:type="dcterms:W3CDTF">2021-08-15T04:16:10Z</dcterms:modified>
</cp:coreProperties>
</file>