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495" r:id="rId3"/>
    <p:sldId id="544" r:id="rId4"/>
    <p:sldId id="519" r:id="rId5"/>
    <p:sldId id="521" r:id="rId6"/>
    <p:sldId id="543" r:id="rId7"/>
    <p:sldId id="545" r:id="rId8"/>
    <p:sldId id="358"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1"/>
    <p:restoredTop sz="93076"/>
  </p:normalViewPr>
  <p:slideViewPr>
    <p:cSldViewPr snapToGrid="0" snapToObjects="1">
      <p:cViewPr varScale="1">
        <p:scale>
          <a:sx n="99" d="100"/>
          <a:sy n="99" d="100"/>
        </p:scale>
        <p:origin x="1616" y="1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32031E-D4CB-0F4F-9DA0-F5992A79314C}"/>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3" name="Date Placeholder 2">
            <a:extLst>
              <a:ext uri="{FF2B5EF4-FFF2-40B4-BE49-F238E27FC236}">
                <a16:creationId xmlns:a16="http://schemas.microsoft.com/office/drawing/2014/main" id="{4090582F-0EC1-FF43-91C0-01D4AFBB8263}"/>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9A410B88-B1DC-9442-BB3A-E65A7F1D07CA}" type="datetime1">
              <a:rPr lang="en-US" altLang="en-US"/>
              <a:pPr/>
              <a:t>1/21/24</a:t>
            </a:fld>
            <a:endParaRPr lang="en-US" altLang="en-US"/>
          </a:p>
        </p:txBody>
      </p:sp>
      <p:sp>
        <p:nvSpPr>
          <p:cNvPr id="4" name="Slide Image Placeholder 3">
            <a:extLst>
              <a:ext uri="{FF2B5EF4-FFF2-40B4-BE49-F238E27FC236}">
                <a16:creationId xmlns:a16="http://schemas.microsoft.com/office/drawing/2014/main" id="{B88C326D-4934-1C43-AFAD-F54D2AE991E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C547DBB6-13F6-5D43-845D-77CF8EC3F115}"/>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97DE979-0616-AD44-ACC9-F43442F0671C}"/>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 name="Slide Number Placeholder 6">
            <a:extLst>
              <a:ext uri="{FF2B5EF4-FFF2-40B4-BE49-F238E27FC236}">
                <a16:creationId xmlns:a16="http://schemas.microsoft.com/office/drawing/2014/main" id="{844F6B44-2004-2043-BF75-4BCE085A559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4692924-416D-0F47-86B6-E977E1B9FF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a:extLst>
              <a:ext uri="{FF2B5EF4-FFF2-40B4-BE49-F238E27FC236}">
                <a16:creationId xmlns:a16="http://schemas.microsoft.com/office/drawing/2014/main" id="{BADB3AE8-9503-A916-CBA2-77A31ADEDBF3}"/>
              </a:ext>
            </a:extLst>
          </p:cNvPr>
          <p:cNvSpPr>
            <a:spLocks noGrp="1" noRot="1" noChangeAspect="1" noChangeArrowheads="1" noTextEdit="1"/>
          </p:cNvSpPr>
          <p:nvPr>
            <p:ph type="sldImg"/>
          </p:nvPr>
        </p:nvSpPr>
        <p:spPr>
          <a:xfrm>
            <a:off x="6469063" y="4364038"/>
            <a:ext cx="4587875" cy="3441700"/>
          </a:xfrm>
          <a:ln/>
        </p:spPr>
      </p:sp>
      <p:sp>
        <p:nvSpPr>
          <p:cNvPr id="228355" name="Rectangle 3">
            <a:extLst>
              <a:ext uri="{FF2B5EF4-FFF2-40B4-BE49-F238E27FC236}">
                <a16:creationId xmlns:a16="http://schemas.microsoft.com/office/drawing/2014/main" id="{9CBC28EF-3AD9-BCEE-862D-610803E74972}"/>
              </a:ext>
            </a:extLst>
          </p:cNvPr>
          <p:cNvSpPr>
            <a:spLocks noGrp="1" noChangeArrowheads="1"/>
          </p:cNvSpPr>
          <p:nvPr>
            <p:ph type="body" idx="1"/>
          </p:nvPr>
        </p:nvSpPr>
        <p:spPr/>
        <p:txBody>
          <a:bodyPr/>
          <a:lstStyle/>
          <a:p>
            <a:pPr>
              <a:defRPr/>
            </a:pPr>
            <a:endParaRPr lang="en-US">
              <a:cs typeface="+mn-cs"/>
            </a:endParaRPr>
          </a:p>
        </p:txBody>
      </p:sp>
    </p:spTree>
    <p:extLst>
      <p:ext uri="{BB962C8B-B14F-4D97-AF65-F5344CB8AC3E}">
        <p14:creationId xmlns:p14="http://schemas.microsoft.com/office/powerpoint/2010/main" val="99404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BBDD2-E3C0-A36B-F47E-B784B73694FB}"/>
            </a:ext>
          </a:extLst>
        </p:cNvPr>
        <p:cNvGrpSpPr/>
        <p:nvPr/>
      </p:nvGrpSpPr>
      <p:grpSpPr>
        <a:xfrm>
          <a:off x="0" y="0"/>
          <a:ext cx="0" cy="0"/>
          <a:chOff x="0" y="0"/>
          <a:chExt cx="0" cy="0"/>
        </a:xfrm>
      </p:grpSpPr>
      <p:sp>
        <p:nvSpPr>
          <p:cNvPr id="80897" name="Rectangle 2">
            <a:extLst>
              <a:ext uri="{FF2B5EF4-FFF2-40B4-BE49-F238E27FC236}">
                <a16:creationId xmlns:a16="http://schemas.microsoft.com/office/drawing/2014/main" id="{7751F092-DEC5-8AD9-0CB1-8181E309CE06}"/>
              </a:ext>
            </a:extLst>
          </p:cNvPr>
          <p:cNvSpPr>
            <a:spLocks noGrp="1" noRot="1" noChangeAspect="1" noChangeArrowheads="1" noTextEdit="1"/>
          </p:cNvSpPr>
          <p:nvPr>
            <p:ph type="sldImg"/>
          </p:nvPr>
        </p:nvSpPr>
        <p:spPr>
          <a:xfrm>
            <a:off x="6469063" y="4364038"/>
            <a:ext cx="4587875" cy="3441700"/>
          </a:xfrm>
          <a:ln/>
        </p:spPr>
      </p:sp>
      <p:sp>
        <p:nvSpPr>
          <p:cNvPr id="228355" name="Rectangle 3">
            <a:extLst>
              <a:ext uri="{FF2B5EF4-FFF2-40B4-BE49-F238E27FC236}">
                <a16:creationId xmlns:a16="http://schemas.microsoft.com/office/drawing/2014/main" id="{512E7468-DFB7-2E64-DD9B-1852FC88EE29}"/>
              </a:ext>
            </a:extLst>
          </p:cNvPr>
          <p:cNvSpPr>
            <a:spLocks noGrp="1" noChangeArrowheads="1"/>
          </p:cNvSpPr>
          <p:nvPr>
            <p:ph type="body" idx="1"/>
          </p:nvPr>
        </p:nvSpPr>
        <p:spPr/>
        <p:txBody>
          <a:bodyPr/>
          <a:lstStyle/>
          <a:p>
            <a:pPr>
              <a:defRPr/>
            </a:pPr>
            <a:endParaRPr lang="en-US">
              <a:cs typeface="+mn-cs"/>
            </a:endParaRPr>
          </a:p>
        </p:txBody>
      </p:sp>
    </p:spTree>
    <p:extLst>
      <p:ext uri="{BB962C8B-B14F-4D97-AF65-F5344CB8AC3E}">
        <p14:creationId xmlns:p14="http://schemas.microsoft.com/office/powerpoint/2010/main" val="2747339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57EC7852-10E6-174C-99D2-FD1A21EBCBFA}"/>
              </a:ext>
            </a:extLst>
          </p:cNvPr>
          <p:cNvSpPr>
            <a:spLocks noGrp="1" noRot="1" noChangeAspect="1" noChangeArrowheads="1" noTextEdit="1"/>
          </p:cNvSpPr>
          <p:nvPr>
            <p:ph type="sldImg"/>
          </p:nvPr>
        </p:nvSpPr>
        <p:spPr>
          <a:xfrm>
            <a:off x="6469063" y="4364038"/>
            <a:ext cx="4587875" cy="3441700"/>
          </a:xfrm>
          <a:ln/>
        </p:spPr>
      </p:sp>
      <p:sp>
        <p:nvSpPr>
          <p:cNvPr id="240643" name="Rectangle 3">
            <a:extLst>
              <a:ext uri="{FF2B5EF4-FFF2-40B4-BE49-F238E27FC236}">
                <a16:creationId xmlns:a16="http://schemas.microsoft.com/office/drawing/2014/main" id="{2DFEB9EB-3CAD-A34D-B4C4-3EDE0DB76C48}"/>
              </a:ext>
            </a:extLst>
          </p:cNvPr>
          <p:cNvSpPr>
            <a:spLocks noGrp="1" noChangeArrowheads="1"/>
          </p:cNvSpPr>
          <p:nvPr>
            <p:ph type="body" idx="1"/>
          </p:nvPr>
        </p:nvSpPr>
        <p:spPr/>
        <p:txBody>
          <a:bodyPr/>
          <a:lstStyle/>
          <a:p>
            <a:pPr>
              <a:defRPr/>
            </a:pPr>
            <a:endParaRPr lang="en-US">
              <a:cs typeface="+mn-cs"/>
            </a:endParaRPr>
          </a:p>
        </p:txBody>
      </p:sp>
    </p:spTree>
    <p:extLst>
      <p:ext uri="{BB962C8B-B14F-4D97-AF65-F5344CB8AC3E}">
        <p14:creationId xmlns:p14="http://schemas.microsoft.com/office/powerpoint/2010/main" val="311406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DDE1FC8-3241-4A41-B5E6-DBDF4B8C06B8}"/>
              </a:ext>
            </a:extLst>
          </p:cNvPr>
          <p:cNvSpPr>
            <a:spLocks noGrp="1"/>
          </p:cNvSpPr>
          <p:nvPr>
            <p:ph type="dt" sz="half" idx="10"/>
          </p:nvPr>
        </p:nvSpPr>
        <p:spPr/>
        <p:txBody>
          <a:bodyPr/>
          <a:lstStyle>
            <a:lvl1pPr>
              <a:defRPr/>
            </a:lvl1pPr>
          </a:lstStyle>
          <a:p>
            <a:fld id="{7C0B901C-0105-1249-BA5B-FD9D34A28311}" type="datetime1">
              <a:rPr lang="en-US" altLang="en-US"/>
              <a:pPr/>
              <a:t>1/21/24</a:t>
            </a:fld>
            <a:endParaRPr lang="en-US" altLang="en-US"/>
          </a:p>
        </p:txBody>
      </p:sp>
      <p:sp>
        <p:nvSpPr>
          <p:cNvPr id="5" name="Footer Placeholder 4">
            <a:extLst>
              <a:ext uri="{FF2B5EF4-FFF2-40B4-BE49-F238E27FC236}">
                <a16:creationId xmlns:a16="http://schemas.microsoft.com/office/drawing/2014/main" id="{C31A83DD-56A2-1B40-952E-FF088A7C03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CEBFE3B-3B44-2B40-9D05-33CB5DF599B0}"/>
              </a:ext>
            </a:extLst>
          </p:cNvPr>
          <p:cNvSpPr>
            <a:spLocks noGrp="1"/>
          </p:cNvSpPr>
          <p:nvPr>
            <p:ph type="sldNum" sz="quarter" idx="12"/>
          </p:nvPr>
        </p:nvSpPr>
        <p:spPr/>
        <p:txBody>
          <a:bodyPr/>
          <a:lstStyle>
            <a:lvl1pPr>
              <a:defRPr/>
            </a:lvl1pPr>
          </a:lstStyle>
          <a:p>
            <a:fld id="{45EBB0DF-0A22-0844-98B6-C956F2998DF7}" type="slidenum">
              <a:rPr lang="en-US" altLang="en-US"/>
              <a:pPr/>
              <a:t>‹#›</a:t>
            </a:fld>
            <a:endParaRPr lang="en-US" altLang="en-US"/>
          </a:p>
        </p:txBody>
      </p:sp>
    </p:spTree>
    <p:extLst>
      <p:ext uri="{BB962C8B-B14F-4D97-AF65-F5344CB8AC3E}">
        <p14:creationId xmlns:p14="http://schemas.microsoft.com/office/powerpoint/2010/main" val="4127891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DD4EBE-8DAF-DB42-B8F5-3E025B35E80A}"/>
              </a:ext>
            </a:extLst>
          </p:cNvPr>
          <p:cNvSpPr>
            <a:spLocks noGrp="1"/>
          </p:cNvSpPr>
          <p:nvPr>
            <p:ph type="dt" sz="half" idx="10"/>
          </p:nvPr>
        </p:nvSpPr>
        <p:spPr/>
        <p:txBody>
          <a:bodyPr/>
          <a:lstStyle>
            <a:lvl1pPr>
              <a:defRPr/>
            </a:lvl1pPr>
          </a:lstStyle>
          <a:p>
            <a:fld id="{E1B99FC6-E279-4049-9F4E-3D612DCE9239}" type="datetime1">
              <a:rPr lang="en-US" altLang="en-US"/>
              <a:pPr/>
              <a:t>1/21/24</a:t>
            </a:fld>
            <a:endParaRPr lang="en-US" altLang="en-US"/>
          </a:p>
        </p:txBody>
      </p:sp>
      <p:sp>
        <p:nvSpPr>
          <p:cNvPr id="5" name="Footer Placeholder 4">
            <a:extLst>
              <a:ext uri="{FF2B5EF4-FFF2-40B4-BE49-F238E27FC236}">
                <a16:creationId xmlns:a16="http://schemas.microsoft.com/office/drawing/2014/main" id="{BE173924-5C7D-AA40-88EA-E97FDAE307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D3483C-D7B4-CF45-A2D7-997DA1B9D17B}"/>
              </a:ext>
            </a:extLst>
          </p:cNvPr>
          <p:cNvSpPr>
            <a:spLocks noGrp="1"/>
          </p:cNvSpPr>
          <p:nvPr>
            <p:ph type="sldNum" sz="quarter" idx="12"/>
          </p:nvPr>
        </p:nvSpPr>
        <p:spPr/>
        <p:txBody>
          <a:bodyPr/>
          <a:lstStyle>
            <a:lvl1pPr>
              <a:defRPr/>
            </a:lvl1pPr>
          </a:lstStyle>
          <a:p>
            <a:fld id="{48BB3AB9-5737-874A-A63F-554A6D4EEF92}" type="slidenum">
              <a:rPr lang="en-US" altLang="en-US"/>
              <a:pPr/>
              <a:t>‹#›</a:t>
            </a:fld>
            <a:endParaRPr lang="en-US" altLang="en-US"/>
          </a:p>
        </p:txBody>
      </p:sp>
    </p:spTree>
    <p:extLst>
      <p:ext uri="{BB962C8B-B14F-4D97-AF65-F5344CB8AC3E}">
        <p14:creationId xmlns:p14="http://schemas.microsoft.com/office/powerpoint/2010/main" val="2866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4D9B9-00C2-9C41-B63B-59E7C0B866E6}"/>
              </a:ext>
            </a:extLst>
          </p:cNvPr>
          <p:cNvSpPr>
            <a:spLocks noGrp="1"/>
          </p:cNvSpPr>
          <p:nvPr>
            <p:ph type="dt" sz="half" idx="10"/>
          </p:nvPr>
        </p:nvSpPr>
        <p:spPr/>
        <p:txBody>
          <a:bodyPr/>
          <a:lstStyle>
            <a:lvl1pPr>
              <a:defRPr/>
            </a:lvl1pPr>
          </a:lstStyle>
          <a:p>
            <a:fld id="{36572C08-7476-B146-AF73-604EE8052B66}" type="datetime1">
              <a:rPr lang="en-US" altLang="en-US"/>
              <a:pPr/>
              <a:t>1/21/24</a:t>
            </a:fld>
            <a:endParaRPr lang="en-US" altLang="en-US"/>
          </a:p>
        </p:txBody>
      </p:sp>
      <p:sp>
        <p:nvSpPr>
          <p:cNvPr id="5" name="Footer Placeholder 4">
            <a:extLst>
              <a:ext uri="{FF2B5EF4-FFF2-40B4-BE49-F238E27FC236}">
                <a16:creationId xmlns:a16="http://schemas.microsoft.com/office/drawing/2014/main" id="{C8F5E84F-CCB7-984C-8E51-03E113A24E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5824C3-1BB7-714B-A3DF-29E9B9133F77}"/>
              </a:ext>
            </a:extLst>
          </p:cNvPr>
          <p:cNvSpPr>
            <a:spLocks noGrp="1"/>
          </p:cNvSpPr>
          <p:nvPr>
            <p:ph type="sldNum" sz="quarter" idx="12"/>
          </p:nvPr>
        </p:nvSpPr>
        <p:spPr/>
        <p:txBody>
          <a:bodyPr/>
          <a:lstStyle>
            <a:lvl1pPr>
              <a:defRPr/>
            </a:lvl1pPr>
          </a:lstStyle>
          <a:p>
            <a:fld id="{AF0612A3-AB4F-0642-B786-FFF1F2511C0F}" type="slidenum">
              <a:rPr lang="en-US" altLang="en-US"/>
              <a:pPr/>
              <a:t>‹#›</a:t>
            </a:fld>
            <a:endParaRPr lang="en-US" altLang="en-US"/>
          </a:p>
        </p:txBody>
      </p:sp>
    </p:spTree>
    <p:extLst>
      <p:ext uri="{BB962C8B-B14F-4D97-AF65-F5344CB8AC3E}">
        <p14:creationId xmlns:p14="http://schemas.microsoft.com/office/powerpoint/2010/main" val="273294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03024-7D30-7945-9FA8-CD5580C9DDAC}"/>
              </a:ext>
            </a:extLst>
          </p:cNvPr>
          <p:cNvSpPr>
            <a:spLocks noGrp="1"/>
          </p:cNvSpPr>
          <p:nvPr>
            <p:ph type="dt" sz="half" idx="10"/>
          </p:nvPr>
        </p:nvSpPr>
        <p:spPr/>
        <p:txBody>
          <a:bodyPr/>
          <a:lstStyle>
            <a:lvl1pPr>
              <a:defRPr/>
            </a:lvl1pPr>
          </a:lstStyle>
          <a:p>
            <a:fld id="{AEE9AB85-82FA-3247-A3D5-93FF25561CC5}" type="datetime1">
              <a:rPr lang="en-US" altLang="en-US"/>
              <a:pPr/>
              <a:t>1/21/24</a:t>
            </a:fld>
            <a:endParaRPr lang="en-US" altLang="en-US"/>
          </a:p>
        </p:txBody>
      </p:sp>
      <p:sp>
        <p:nvSpPr>
          <p:cNvPr id="5" name="Footer Placeholder 4">
            <a:extLst>
              <a:ext uri="{FF2B5EF4-FFF2-40B4-BE49-F238E27FC236}">
                <a16:creationId xmlns:a16="http://schemas.microsoft.com/office/drawing/2014/main" id="{256A5AC8-E5DB-654F-92C5-4F66990E4D2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EF476D-EF1B-DB42-A6AB-758688EFA2A0}"/>
              </a:ext>
            </a:extLst>
          </p:cNvPr>
          <p:cNvSpPr>
            <a:spLocks noGrp="1"/>
          </p:cNvSpPr>
          <p:nvPr>
            <p:ph type="sldNum" sz="quarter" idx="12"/>
          </p:nvPr>
        </p:nvSpPr>
        <p:spPr/>
        <p:txBody>
          <a:bodyPr/>
          <a:lstStyle>
            <a:lvl1pPr>
              <a:defRPr/>
            </a:lvl1pPr>
          </a:lstStyle>
          <a:p>
            <a:fld id="{A63936FB-EA68-FD4D-9DA1-248D22849361}" type="slidenum">
              <a:rPr lang="en-US" altLang="en-US"/>
              <a:pPr/>
              <a:t>‹#›</a:t>
            </a:fld>
            <a:endParaRPr lang="en-US" altLang="en-US"/>
          </a:p>
        </p:txBody>
      </p:sp>
    </p:spTree>
    <p:extLst>
      <p:ext uri="{BB962C8B-B14F-4D97-AF65-F5344CB8AC3E}">
        <p14:creationId xmlns:p14="http://schemas.microsoft.com/office/powerpoint/2010/main" val="1058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2883D0-DD71-204A-AF96-10CABF9CB69A}"/>
              </a:ext>
            </a:extLst>
          </p:cNvPr>
          <p:cNvSpPr>
            <a:spLocks noGrp="1"/>
          </p:cNvSpPr>
          <p:nvPr>
            <p:ph type="dt" sz="half" idx="10"/>
          </p:nvPr>
        </p:nvSpPr>
        <p:spPr/>
        <p:txBody>
          <a:bodyPr/>
          <a:lstStyle>
            <a:lvl1pPr>
              <a:defRPr/>
            </a:lvl1pPr>
          </a:lstStyle>
          <a:p>
            <a:fld id="{5B2F955F-B1AF-F249-9BE3-F1D49A06A257}" type="datetime1">
              <a:rPr lang="en-US" altLang="en-US"/>
              <a:pPr/>
              <a:t>1/21/24</a:t>
            </a:fld>
            <a:endParaRPr lang="en-US" altLang="en-US"/>
          </a:p>
        </p:txBody>
      </p:sp>
      <p:sp>
        <p:nvSpPr>
          <p:cNvPr id="5" name="Footer Placeholder 4">
            <a:extLst>
              <a:ext uri="{FF2B5EF4-FFF2-40B4-BE49-F238E27FC236}">
                <a16:creationId xmlns:a16="http://schemas.microsoft.com/office/drawing/2014/main" id="{23CC4776-6256-5F46-8703-DB437D9A31A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DB242B8-667D-904C-9C66-53AC01CA754B}"/>
              </a:ext>
            </a:extLst>
          </p:cNvPr>
          <p:cNvSpPr>
            <a:spLocks noGrp="1"/>
          </p:cNvSpPr>
          <p:nvPr>
            <p:ph type="sldNum" sz="quarter" idx="12"/>
          </p:nvPr>
        </p:nvSpPr>
        <p:spPr/>
        <p:txBody>
          <a:bodyPr/>
          <a:lstStyle>
            <a:lvl1pPr>
              <a:defRPr/>
            </a:lvl1pPr>
          </a:lstStyle>
          <a:p>
            <a:fld id="{73D46C61-9943-364D-90DF-D41B9F3F6212}" type="slidenum">
              <a:rPr lang="en-US" altLang="en-US"/>
              <a:pPr/>
              <a:t>‹#›</a:t>
            </a:fld>
            <a:endParaRPr lang="en-US" altLang="en-US"/>
          </a:p>
        </p:txBody>
      </p:sp>
    </p:spTree>
    <p:extLst>
      <p:ext uri="{BB962C8B-B14F-4D97-AF65-F5344CB8AC3E}">
        <p14:creationId xmlns:p14="http://schemas.microsoft.com/office/powerpoint/2010/main" val="3144054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12FD998-D271-0046-B269-425BC767A500}"/>
              </a:ext>
            </a:extLst>
          </p:cNvPr>
          <p:cNvSpPr>
            <a:spLocks noGrp="1"/>
          </p:cNvSpPr>
          <p:nvPr>
            <p:ph type="dt" sz="half" idx="10"/>
          </p:nvPr>
        </p:nvSpPr>
        <p:spPr/>
        <p:txBody>
          <a:bodyPr/>
          <a:lstStyle>
            <a:lvl1pPr>
              <a:defRPr/>
            </a:lvl1pPr>
          </a:lstStyle>
          <a:p>
            <a:fld id="{6CBE97D8-62BF-A948-B718-95595A8FB221}" type="datetime1">
              <a:rPr lang="en-US" altLang="en-US"/>
              <a:pPr/>
              <a:t>1/21/24</a:t>
            </a:fld>
            <a:endParaRPr lang="en-US" altLang="en-US"/>
          </a:p>
        </p:txBody>
      </p:sp>
      <p:sp>
        <p:nvSpPr>
          <p:cNvPr id="6" name="Footer Placeholder 4">
            <a:extLst>
              <a:ext uri="{FF2B5EF4-FFF2-40B4-BE49-F238E27FC236}">
                <a16:creationId xmlns:a16="http://schemas.microsoft.com/office/drawing/2014/main" id="{50240470-988B-734C-86A8-206C00A1F8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BC71325-2262-D34D-BDDB-72D451C0E901}"/>
              </a:ext>
            </a:extLst>
          </p:cNvPr>
          <p:cNvSpPr>
            <a:spLocks noGrp="1"/>
          </p:cNvSpPr>
          <p:nvPr>
            <p:ph type="sldNum" sz="quarter" idx="12"/>
          </p:nvPr>
        </p:nvSpPr>
        <p:spPr/>
        <p:txBody>
          <a:bodyPr/>
          <a:lstStyle>
            <a:lvl1pPr>
              <a:defRPr/>
            </a:lvl1pPr>
          </a:lstStyle>
          <a:p>
            <a:fld id="{4469E5A5-AA13-9A45-A862-86C62D1F21C2}" type="slidenum">
              <a:rPr lang="en-US" altLang="en-US"/>
              <a:pPr/>
              <a:t>‹#›</a:t>
            </a:fld>
            <a:endParaRPr lang="en-US" altLang="en-US"/>
          </a:p>
        </p:txBody>
      </p:sp>
    </p:spTree>
    <p:extLst>
      <p:ext uri="{BB962C8B-B14F-4D97-AF65-F5344CB8AC3E}">
        <p14:creationId xmlns:p14="http://schemas.microsoft.com/office/powerpoint/2010/main" val="334073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B564C4B-65BD-974A-982D-65B197369DB8}"/>
              </a:ext>
            </a:extLst>
          </p:cNvPr>
          <p:cNvSpPr>
            <a:spLocks noGrp="1"/>
          </p:cNvSpPr>
          <p:nvPr>
            <p:ph type="dt" sz="half" idx="10"/>
          </p:nvPr>
        </p:nvSpPr>
        <p:spPr/>
        <p:txBody>
          <a:bodyPr/>
          <a:lstStyle>
            <a:lvl1pPr>
              <a:defRPr/>
            </a:lvl1pPr>
          </a:lstStyle>
          <a:p>
            <a:fld id="{3870BC11-6AA6-1947-878B-90CE9FBD2B72}" type="datetime1">
              <a:rPr lang="en-US" altLang="en-US"/>
              <a:pPr/>
              <a:t>1/21/24</a:t>
            </a:fld>
            <a:endParaRPr lang="en-US" altLang="en-US"/>
          </a:p>
        </p:txBody>
      </p:sp>
      <p:sp>
        <p:nvSpPr>
          <p:cNvPr id="8" name="Footer Placeholder 4">
            <a:extLst>
              <a:ext uri="{FF2B5EF4-FFF2-40B4-BE49-F238E27FC236}">
                <a16:creationId xmlns:a16="http://schemas.microsoft.com/office/drawing/2014/main" id="{06E4EAD5-BA9A-D746-86B5-C38FA35E5C3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EA540AA-9462-B746-86D4-A9D9CB96B067}"/>
              </a:ext>
            </a:extLst>
          </p:cNvPr>
          <p:cNvSpPr>
            <a:spLocks noGrp="1"/>
          </p:cNvSpPr>
          <p:nvPr>
            <p:ph type="sldNum" sz="quarter" idx="12"/>
          </p:nvPr>
        </p:nvSpPr>
        <p:spPr/>
        <p:txBody>
          <a:bodyPr/>
          <a:lstStyle>
            <a:lvl1pPr>
              <a:defRPr/>
            </a:lvl1pPr>
          </a:lstStyle>
          <a:p>
            <a:fld id="{46B3608D-6B23-6540-B180-5D14936F9BED}" type="slidenum">
              <a:rPr lang="en-US" altLang="en-US"/>
              <a:pPr/>
              <a:t>‹#›</a:t>
            </a:fld>
            <a:endParaRPr lang="en-US" altLang="en-US"/>
          </a:p>
        </p:txBody>
      </p:sp>
    </p:spTree>
    <p:extLst>
      <p:ext uri="{BB962C8B-B14F-4D97-AF65-F5344CB8AC3E}">
        <p14:creationId xmlns:p14="http://schemas.microsoft.com/office/powerpoint/2010/main" val="394306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42482DD-7BE2-1242-A5C0-0B8EABE3423E}"/>
              </a:ext>
            </a:extLst>
          </p:cNvPr>
          <p:cNvSpPr>
            <a:spLocks noGrp="1"/>
          </p:cNvSpPr>
          <p:nvPr>
            <p:ph type="dt" sz="half" idx="10"/>
          </p:nvPr>
        </p:nvSpPr>
        <p:spPr/>
        <p:txBody>
          <a:bodyPr/>
          <a:lstStyle>
            <a:lvl1pPr>
              <a:defRPr/>
            </a:lvl1pPr>
          </a:lstStyle>
          <a:p>
            <a:fld id="{779450F6-BBE3-384F-A65D-760D247D0B35}" type="datetime1">
              <a:rPr lang="en-US" altLang="en-US"/>
              <a:pPr/>
              <a:t>1/21/24</a:t>
            </a:fld>
            <a:endParaRPr lang="en-US" altLang="en-US"/>
          </a:p>
        </p:txBody>
      </p:sp>
      <p:sp>
        <p:nvSpPr>
          <p:cNvPr id="4" name="Footer Placeholder 4">
            <a:extLst>
              <a:ext uri="{FF2B5EF4-FFF2-40B4-BE49-F238E27FC236}">
                <a16:creationId xmlns:a16="http://schemas.microsoft.com/office/drawing/2014/main" id="{74916532-62F9-C243-AD93-DB37E8D939F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52E249D-2777-7B43-AA16-ECF81AAA7124}"/>
              </a:ext>
            </a:extLst>
          </p:cNvPr>
          <p:cNvSpPr>
            <a:spLocks noGrp="1"/>
          </p:cNvSpPr>
          <p:nvPr>
            <p:ph type="sldNum" sz="quarter" idx="12"/>
          </p:nvPr>
        </p:nvSpPr>
        <p:spPr/>
        <p:txBody>
          <a:bodyPr/>
          <a:lstStyle>
            <a:lvl1pPr>
              <a:defRPr/>
            </a:lvl1pPr>
          </a:lstStyle>
          <a:p>
            <a:fld id="{F407D64F-ADC4-5C40-AAB1-B090F992EC7F}" type="slidenum">
              <a:rPr lang="en-US" altLang="en-US"/>
              <a:pPr/>
              <a:t>‹#›</a:t>
            </a:fld>
            <a:endParaRPr lang="en-US" altLang="en-US"/>
          </a:p>
        </p:txBody>
      </p:sp>
    </p:spTree>
    <p:extLst>
      <p:ext uri="{BB962C8B-B14F-4D97-AF65-F5344CB8AC3E}">
        <p14:creationId xmlns:p14="http://schemas.microsoft.com/office/powerpoint/2010/main" val="131453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AF0AA15-28E0-4F43-812E-F91D0765877A}"/>
              </a:ext>
            </a:extLst>
          </p:cNvPr>
          <p:cNvSpPr>
            <a:spLocks noGrp="1"/>
          </p:cNvSpPr>
          <p:nvPr>
            <p:ph type="dt" sz="half" idx="10"/>
          </p:nvPr>
        </p:nvSpPr>
        <p:spPr/>
        <p:txBody>
          <a:bodyPr/>
          <a:lstStyle>
            <a:lvl1pPr>
              <a:defRPr/>
            </a:lvl1pPr>
          </a:lstStyle>
          <a:p>
            <a:fld id="{3F299796-651D-E64C-AFE0-2B61750C3859}" type="datetime1">
              <a:rPr lang="en-US" altLang="en-US"/>
              <a:pPr/>
              <a:t>1/21/24</a:t>
            </a:fld>
            <a:endParaRPr lang="en-US" altLang="en-US"/>
          </a:p>
        </p:txBody>
      </p:sp>
      <p:sp>
        <p:nvSpPr>
          <p:cNvPr id="3" name="Footer Placeholder 4">
            <a:extLst>
              <a:ext uri="{FF2B5EF4-FFF2-40B4-BE49-F238E27FC236}">
                <a16:creationId xmlns:a16="http://schemas.microsoft.com/office/drawing/2014/main" id="{9A38865B-C955-6342-9708-DF1B2C65091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72D09C0-8815-8F4A-92B1-61DDAB275D18}"/>
              </a:ext>
            </a:extLst>
          </p:cNvPr>
          <p:cNvSpPr>
            <a:spLocks noGrp="1"/>
          </p:cNvSpPr>
          <p:nvPr>
            <p:ph type="sldNum" sz="quarter" idx="12"/>
          </p:nvPr>
        </p:nvSpPr>
        <p:spPr/>
        <p:txBody>
          <a:bodyPr/>
          <a:lstStyle>
            <a:lvl1pPr>
              <a:defRPr/>
            </a:lvl1pPr>
          </a:lstStyle>
          <a:p>
            <a:fld id="{E5A7040E-A7AC-5843-8B4C-F179BEB2A6F8}" type="slidenum">
              <a:rPr lang="en-US" altLang="en-US"/>
              <a:pPr/>
              <a:t>‹#›</a:t>
            </a:fld>
            <a:endParaRPr lang="en-US" altLang="en-US"/>
          </a:p>
        </p:txBody>
      </p:sp>
    </p:spTree>
    <p:extLst>
      <p:ext uri="{BB962C8B-B14F-4D97-AF65-F5344CB8AC3E}">
        <p14:creationId xmlns:p14="http://schemas.microsoft.com/office/powerpoint/2010/main" val="37754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080C21-E509-6E41-B8E7-C2D8FFC57186}"/>
              </a:ext>
            </a:extLst>
          </p:cNvPr>
          <p:cNvSpPr>
            <a:spLocks noGrp="1"/>
          </p:cNvSpPr>
          <p:nvPr>
            <p:ph type="dt" sz="half" idx="10"/>
          </p:nvPr>
        </p:nvSpPr>
        <p:spPr/>
        <p:txBody>
          <a:bodyPr/>
          <a:lstStyle>
            <a:lvl1pPr>
              <a:defRPr/>
            </a:lvl1pPr>
          </a:lstStyle>
          <a:p>
            <a:fld id="{534A998A-73D2-DD44-BD89-7EF0472962B5}" type="datetime1">
              <a:rPr lang="en-US" altLang="en-US"/>
              <a:pPr/>
              <a:t>1/21/24</a:t>
            </a:fld>
            <a:endParaRPr lang="en-US" altLang="en-US"/>
          </a:p>
        </p:txBody>
      </p:sp>
      <p:sp>
        <p:nvSpPr>
          <p:cNvPr id="6" name="Footer Placeholder 4">
            <a:extLst>
              <a:ext uri="{FF2B5EF4-FFF2-40B4-BE49-F238E27FC236}">
                <a16:creationId xmlns:a16="http://schemas.microsoft.com/office/drawing/2014/main" id="{0763B964-4AC4-B14F-B78F-387D6D9063D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2172F1E-754B-D946-93CF-4F140C722AD0}"/>
              </a:ext>
            </a:extLst>
          </p:cNvPr>
          <p:cNvSpPr>
            <a:spLocks noGrp="1"/>
          </p:cNvSpPr>
          <p:nvPr>
            <p:ph type="sldNum" sz="quarter" idx="12"/>
          </p:nvPr>
        </p:nvSpPr>
        <p:spPr/>
        <p:txBody>
          <a:bodyPr/>
          <a:lstStyle>
            <a:lvl1pPr>
              <a:defRPr/>
            </a:lvl1pPr>
          </a:lstStyle>
          <a:p>
            <a:fld id="{D29B66BC-0EBC-3C48-A80B-2AA637218C20}" type="slidenum">
              <a:rPr lang="en-US" altLang="en-US"/>
              <a:pPr/>
              <a:t>‹#›</a:t>
            </a:fld>
            <a:endParaRPr lang="en-US" altLang="en-US"/>
          </a:p>
        </p:txBody>
      </p:sp>
    </p:spTree>
    <p:extLst>
      <p:ext uri="{BB962C8B-B14F-4D97-AF65-F5344CB8AC3E}">
        <p14:creationId xmlns:p14="http://schemas.microsoft.com/office/powerpoint/2010/main" val="2844315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8B74D12-9096-5E45-9DFE-D744775C3D04}"/>
              </a:ext>
            </a:extLst>
          </p:cNvPr>
          <p:cNvSpPr>
            <a:spLocks noGrp="1"/>
          </p:cNvSpPr>
          <p:nvPr>
            <p:ph type="dt" sz="half" idx="10"/>
          </p:nvPr>
        </p:nvSpPr>
        <p:spPr/>
        <p:txBody>
          <a:bodyPr/>
          <a:lstStyle>
            <a:lvl1pPr>
              <a:defRPr/>
            </a:lvl1pPr>
          </a:lstStyle>
          <a:p>
            <a:fld id="{1A24D8BB-7A98-F843-BFD9-0565EBAEB94E}" type="datetime1">
              <a:rPr lang="en-US" altLang="en-US"/>
              <a:pPr/>
              <a:t>1/21/24</a:t>
            </a:fld>
            <a:endParaRPr lang="en-US" altLang="en-US"/>
          </a:p>
        </p:txBody>
      </p:sp>
      <p:sp>
        <p:nvSpPr>
          <p:cNvPr id="6" name="Footer Placeholder 4">
            <a:extLst>
              <a:ext uri="{FF2B5EF4-FFF2-40B4-BE49-F238E27FC236}">
                <a16:creationId xmlns:a16="http://schemas.microsoft.com/office/drawing/2014/main" id="{4E3FCA0A-28B5-674C-BDC8-44E64F8D39F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60413C3-37F6-A34F-91DB-8782E7897545}"/>
              </a:ext>
            </a:extLst>
          </p:cNvPr>
          <p:cNvSpPr>
            <a:spLocks noGrp="1"/>
          </p:cNvSpPr>
          <p:nvPr>
            <p:ph type="sldNum" sz="quarter" idx="12"/>
          </p:nvPr>
        </p:nvSpPr>
        <p:spPr/>
        <p:txBody>
          <a:bodyPr/>
          <a:lstStyle>
            <a:lvl1pPr>
              <a:defRPr/>
            </a:lvl1pPr>
          </a:lstStyle>
          <a:p>
            <a:fld id="{8C15576F-7395-CD46-8128-95B51197C136}" type="slidenum">
              <a:rPr lang="en-US" altLang="en-US"/>
              <a:pPr/>
              <a:t>‹#›</a:t>
            </a:fld>
            <a:endParaRPr lang="en-US" altLang="en-US"/>
          </a:p>
        </p:txBody>
      </p:sp>
    </p:spTree>
    <p:extLst>
      <p:ext uri="{BB962C8B-B14F-4D97-AF65-F5344CB8AC3E}">
        <p14:creationId xmlns:p14="http://schemas.microsoft.com/office/powerpoint/2010/main" val="1055682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9CDB3A5-9424-6545-95A1-BE73CD5D677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4123EB6-7B9A-F443-9B9F-A0814078EC3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117548A-63BB-454E-B795-E0E63600A39E}"/>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defRPr>
            </a:lvl1pPr>
          </a:lstStyle>
          <a:p>
            <a:fld id="{A53A8D80-8861-6648-8642-448CBC4E9353}" type="datetime1">
              <a:rPr lang="en-US" altLang="en-US"/>
              <a:pPr/>
              <a:t>1/21/24</a:t>
            </a:fld>
            <a:endParaRPr lang="en-US" altLang="en-US"/>
          </a:p>
        </p:txBody>
      </p:sp>
      <p:sp>
        <p:nvSpPr>
          <p:cNvPr id="5" name="Footer Placeholder 4">
            <a:extLst>
              <a:ext uri="{FF2B5EF4-FFF2-40B4-BE49-F238E27FC236}">
                <a16:creationId xmlns:a16="http://schemas.microsoft.com/office/drawing/2014/main" id="{226B0439-52BD-9347-893C-1EFCF94F6EF0}"/>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11" charset="0"/>
                <a:ea typeface="ＭＳ Ｐゴシック" pitchFamily="-111" charset="-128"/>
                <a:cs typeface="ＭＳ Ｐゴシック" pitchFamily="-111" charset="-128"/>
              </a:defRPr>
            </a:lvl1pPr>
          </a:lstStyle>
          <a:p>
            <a:pPr>
              <a:defRPr/>
            </a:pPr>
            <a:endParaRPr lang="en-US"/>
          </a:p>
        </p:txBody>
      </p:sp>
      <p:sp>
        <p:nvSpPr>
          <p:cNvPr id="6" name="Slide Number Placeholder 5">
            <a:extLst>
              <a:ext uri="{FF2B5EF4-FFF2-40B4-BE49-F238E27FC236}">
                <a16:creationId xmlns:a16="http://schemas.microsoft.com/office/drawing/2014/main" id="{0BE59507-7FE7-DB4D-BF3C-16B72B649E7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D16A1F3-51DB-734B-8A4E-E6890065257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ail@goodhormonehealth.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D80065-9F0F-ED4C-8719-8C34F40586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830" y="266809"/>
            <a:ext cx="2107801" cy="2107801"/>
          </a:xfrm>
          <a:prstGeom prst="rect">
            <a:avLst/>
          </a:prstGeom>
        </p:spPr>
      </p:pic>
      <p:pic>
        <p:nvPicPr>
          <p:cNvPr id="9" name="Picture 8" descr="M:\Development\General Information\drew logo (2).png">
            <a:extLst>
              <a:ext uri="{FF2B5EF4-FFF2-40B4-BE49-F238E27FC236}">
                <a16:creationId xmlns:a16="http://schemas.microsoft.com/office/drawing/2014/main" id="{ECC63F8F-BD61-5146-99DE-FD31CB9A260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7561" y="266809"/>
            <a:ext cx="2397977" cy="1858946"/>
          </a:xfrm>
          <a:prstGeom prst="rect">
            <a:avLst/>
          </a:prstGeom>
          <a:noFill/>
          <a:ln>
            <a:noFill/>
          </a:ln>
        </p:spPr>
      </p:pic>
      <p:sp>
        <p:nvSpPr>
          <p:cNvPr id="10" name="Title 1">
            <a:extLst>
              <a:ext uri="{FF2B5EF4-FFF2-40B4-BE49-F238E27FC236}">
                <a16:creationId xmlns:a16="http://schemas.microsoft.com/office/drawing/2014/main" id="{60DA311E-3EBD-5A4D-B08F-28022EA1D5E6}"/>
              </a:ext>
            </a:extLst>
          </p:cNvPr>
          <p:cNvSpPr txBox="1">
            <a:spLocks/>
          </p:cNvSpPr>
          <p:nvPr/>
        </p:nvSpPr>
        <p:spPr bwMode="auto">
          <a:xfrm>
            <a:off x="232196" y="1914358"/>
            <a:ext cx="8825658" cy="3329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Goudy Old Style"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a:lstStyle>
          <a:p>
            <a:pPr marL="0" marR="0" algn="ctr">
              <a:spcBef>
                <a:spcPts val="0"/>
              </a:spcBef>
              <a:spcAft>
                <a:spcPts val="0"/>
              </a:spcAft>
            </a:pPr>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Update on Growth Hormone and Q and A</a:t>
            </a:r>
            <a:endParaRPr lang="en-US" sz="2800" dirty="0">
              <a:solidFill>
                <a:srgbClr val="FF0000"/>
              </a:solidFill>
            </a:endParaRPr>
          </a:p>
        </p:txBody>
      </p:sp>
      <p:sp>
        <p:nvSpPr>
          <p:cNvPr id="11" name="Subtitle 2">
            <a:extLst>
              <a:ext uri="{FF2B5EF4-FFF2-40B4-BE49-F238E27FC236}">
                <a16:creationId xmlns:a16="http://schemas.microsoft.com/office/drawing/2014/main" id="{5F9C652F-5F8F-0E4B-96A7-12A4B47BC077}"/>
              </a:ext>
            </a:extLst>
          </p:cNvPr>
          <p:cNvSpPr txBox="1">
            <a:spLocks/>
          </p:cNvSpPr>
          <p:nvPr/>
        </p:nvSpPr>
        <p:spPr bwMode="auto">
          <a:xfrm>
            <a:off x="232196" y="5024588"/>
            <a:ext cx="8825658" cy="861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defTabSz="457200"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ＭＳ Ｐゴシック" charset="-128"/>
                <a:cs typeface="ＭＳ Ｐゴシック" charset="-128"/>
              </a:defRPr>
            </a:lvl1pPr>
            <a:lvl2pPr marL="457200" indent="0" algn="ctr" defTabSz="457200"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ＭＳ Ｐゴシック" charset="-128"/>
                <a:cs typeface="+mn-cs"/>
              </a:defRPr>
            </a:lvl2pPr>
            <a:lvl3pPr marL="914400" indent="0" algn="ctr" defTabSz="457200"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ＭＳ Ｐゴシック" charset="-128"/>
                <a:cs typeface="+mn-cs"/>
              </a:defRPr>
            </a:lvl3pPr>
            <a:lvl4pPr marL="1371600" indent="0" algn="ctr" defTabSz="457200"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charset="-128"/>
                <a:cs typeface="+mn-cs"/>
              </a:defRPr>
            </a:lvl4pPr>
            <a:lvl5pPr marL="1828800" indent="0" algn="ctr" defTabSz="457200"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altLang="en-US" dirty="0" err="1">
                <a:solidFill>
                  <a:schemeClr val="tx1"/>
                </a:solidFill>
                <a:ea typeface="ＭＳ Ｐゴシック" panose="020B0600070205080204" pitchFamily="34" charset="-128"/>
              </a:rPr>
              <a:t>GoodHormoneHealth</a:t>
            </a:r>
            <a:r>
              <a:rPr lang="en-US" altLang="en-US" dirty="0">
                <a:solidFill>
                  <a:schemeClr val="tx1"/>
                </a:solidFill>
                <a:ea typeface="ＭＳ Ｐゴシック" panose="020B0600070205080204" pitchFamily="34" charset="-128"/>
              </a:rPr>
              <a:t> Webinar</a:t>
            </a:r>
          </a:p>
          <a:p>
            <a:r>
              <a:rPr lang="en-US" altLang="en-US" dirty="0">
                <a:solidFill>
                  <a:schemeClr val="tx1"/>
                </a:solidFill>
                <a:ea typeface="ＭＳ Ｐゴシック" panose="020B0600070205080204" pitchFamily="34" charset="-128"/>
              </a:rPr>
              <a:t>January  21,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A9A24765-79A3-F12F-66ED-1552D023C0D0}"/>
              </a:ext>
            </a:extLst>
          </p:cNvPr>
          <p:cNvSpPr>
            <a:spLocks noGrp="1" noChangeArrowheads="1"/>
          </p:cNvSpPr>
          <p:nvPr>
            <p:ph type="title"/>
          </p:nvPr>
        </p:nvSpPr>
        <p:spPr/>
        <p:txBody>
          <a:bodyPr/>
          <a:lstStyle/>
          <a:p>
            <a:r>
              <a:rPr lang="en-US" altLang="en-US" sz="3200" dirty="0">
                <a:solidFill>
                  <a:srgbClr val="FF0000"/>
                </a:solidFill>
              </a:rPr>
              <a:t>Diagnosis of Growth Hormone Deficiency</a:t>
            </a:r>
          </a:p>
        </p:txBody>
      </p:sp>
      <p:sp>
        <p:nvSpPr>
          <p:cNvPr id="59394" name="Content Placeholder 3">
            <a:extLst>
              <a:ext uri="{FF2B5EF4-FFF2-40B4-BE49-F238E27FC236}">
                <a16:creationId xmlns:a16="http://schemas.microsoft.com/office/drawing/2014/main" id="{321C3CD4-9DB2-4AC3-8B29-CCBBC5055903}"/>
              </a:ext>
            </a:extLst>
          </p:cNvPr>
          <p:cNvSpPr>
            <a:spLocks noGrp="1" noChangeArrowheads="1"/>
          </p:cNvSpPr>
          <p:nvPr>
            <p:ph sz="half" idx="2"/>
          </p:nvPr>
        </p:nvSpPr>
        <p:spPr>
          <a:xfrm>
            <a:off x="677333" y="1416756"/>
            <a:ext cx="9042400" cy="3512256"/>
          </a:xfrm>
        </p:spPr>
        <p:txBody>
          <a:bodyPr/>
          <a:lstStyle/>
          <a:p>
            <a:r>
              <a:rPr lang="en-US" altLang="en-US" dirty="0"/>
              <a:t>Glucagon Stimulation Test is recommended</a:t>
            </a:r>
          </a:p>
          <a:p>
            <a:r>
              <a:rPr lang="en-US" altLang="en-US" dirty="0"/>
              <a:t>Less places are doing it around the country</a:t>
            </a:r>
          </a:p>
          <a:p>
            <a:r>
              <a:rPr lang="en-US" altLang="en-US" dirty="0"/>
              <a:t>Needed for insurance coverage</a:t>
            </a:r>
          </a:p>
          <a:p>
            <a:r>
              <a:rPr lang="en-US" altLang="en-US" dirty="0"/>
              <a:t>We do it Sunday at noon and Tuesday at  5PM</a:t>
            </a:r>
          </a:p>
          <a:p>
            <a:r>
              <a:rPr lang="en-US" altLang="en-US" dirty="0"/>
              <a:t>Schedule on line and contact our office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7A05E-7A70-8D4A-B7FE-8DF3C22F6180}"/>
            </a:ext>
          </a:extLst>
        </p:cNvPr>
        <p:cNvGrpSpPr/>
        <p:nvPr/>
      </p:nvGrpSpPr>
      <p:grpSpPr>
        <a:xfrm>
          <a:off x="0" y="0"/>
          <a:ext cx="0" cy="0"/>
          <a:chOff x="0" y="0"/>
          <a:chExt cx="0" cy="0"/>
        </a:xfrm>
      </p:grpSpPr>
      <p:sp>
        <p:nvSpPr>
          <p:cNvPr id="59393" name="Title 1">
            <a:extLst>
              <a:ext uri="{FF2B5EF4-FFF2-40B4-BE49-F238E27FC236}">
                <a16:creationId xmlns:a16="http://schemas.microsoft.com/office/drawing/2014/main" id="{672F0271-0C0D-8CA3-74A5-083D9E70556F}"/>
              </a:ext>
            </a:extLst>
          </p:cNvPr>
          <p:cNvSpPr>
            <a:spLocks noGrp="1" noChangeArrowheads="1"/>
          </p:cNvSpPr>
          <p:nvPr>
            <p:ph type="title"/>
          </p:nvPr>
        </p:nvSpPr>
        <p:spPr/>
        <p:txBody>
          <a:bodyPr/>
          <a:lstStyle/>
          <a:p>
            <a:r>
              <a:rPr lang="en-US" altLang="en-US" sz="3200" dirty="0">
                <a:solidFill>
                  <a:srgbClr val="FF0000"/>
                </a:solidFill>
              </a:rPr>
              <a:t>Treatment of Growth Hormone Deficiency</a:t>
            </a:r>
          </a:p>
        </p:txBody>
      </p:sp>
      <p:sp>
        <p:nvSpPr>
          <p:cNvPr id="59394" name="Content Placeholder 3">
            <a:extLst>
              <a:ext uri="{FF2B5EF4-FFF2-40B4-BE49-F238E27FC236}">
                <a16:creationId xmlns:a16="http://schemas.microsoft.com/office/drawing/2014/main" id="{D9B5A147-6138-3C21-6780-425C5C139794}"/>
              </a:ext>
            </a:extLst>
          </p:cNvPr>
          <p:cNvSpPr>
            <a:spLocks noGrp="1" noChangeArrowheads="1"/>
          </p:cNvSpPr>
          <p:nvPr>
            <p:ph sz="half" idx="2"/>
          </p:nvPr>
        </p:nvSpPr>
        <p:spPr>
          <a:xfrm>
            <a:off x="677333" y="1416756"/>
            <a:ext cx="9042400" cy="3512256"/>
          </a:xfrm>
        </p:spPr>
        <p:txBody>
          <a:bodyPr/>
          <a:lstStyle/>
          <a:p>
            <a:r>
              <a:rPr lang="en-US" altLang="en-US" dirty="0"/>
              <a:t>Growth hormone if covered by insurance</a:t>
            </a:r>
          </a:p>
          <a:p>
            <a:r>
              <a:rPr lang="en-US" altLang="en-US" dirty="0"/>
              <a:t>Severe shortages</a:t>
            </a:r>
          </a:p>
          <a:p>
            <a:r>
              <a:rPr lang="en-US" altLang="en-US" dirty="0"/>
              <a:t>Be patient with Judy</a:t>
            </a:r>
          </a:p>
          <a:p>
            <a:r>
              <a:rPr lang="en-US" altLang="en-US" dirty="0"/>
              <a:t>We encourage $50 PayPal payment to offset Judy’s costs</a:t>
            </a:r>
          </a:p>
          <a:p>
            <a:r>
              <a:rPr lang="en-US" altLang="en-US" dirty="0"/>
              <a:t>Cash pay for growth hormone</a:t>
            </a:r>
          </a:p>
          <a:p>
            <a:pPr lvl="1"/>
            <a:r>
              <a:rPr lang="en-US" altLang="en-US" dirty="0" err="1"/>
              <a:t>Zomacton</a:t>
            </a:r>
            <a:r>
              <a:rPr lang="en-US" altLang="en-US" dirty="0"/>
              <a:t> $100 for 5 mg (if dose is 0.4 mg, will last 12 days)=$250/month</a:t>
            </a:r>
          </a:p>
          <a:p>
            <a:pPr lvl="1"/>
            <a:r>
              <a:rPr lang="en-US" altLang="en-US" dirty="0"/>
              <a:t>University Compounding Pharmacy</a:t>
            </a:r>
          </a:p>
          <a:p>
            <a:pPr lvl="1"/>
            <a:r>
              <a:rPr lang="en-US" altLang="en-US" dirty="0"/>
              <a:t>Ocean Breeze Pharmacy</a:t>
            </a:r>
          </a:p>
          <a:p>
            <a:r>
              <a:rPr lang="en-US" altLang="en-US" dirty="0"/>
              <a:t>O-</a:t>
            </a:r>
            <a:r>
              <a:rPr lang="en-US" altLang="en-US" dirty="0" err="1"/>
              <a:t>tropin</a:t>
            </a:r>
            <a:r>
              <a:rPr lang="en-US" altLang="en-US" dirty="0"/>
              <a:t> (</a:t>
            </a:r>
            <a:r>
              <a:rPr lang="en-US" altLang="en-US" dirty="0" err="1"/>
              <a:t>Orenda</a:t>
            </a:r>
            <a:r>
              <a:rPr lang="en-US" altLang="en-US" dirty="0"/>
              <a:t>)-restores the pituitary, delivered by liposomes</a:t>
            </a:r>
          </a:p>
          <a:p>
            <a:r>
              <a:rPr lang="en-US" altLang="en-US" dirty="0"/>
              <a:t>$48/month</a:t>
            </a:r>
          </a:p>
          <a:p>
            <a:r>
              <a:rPr lang="en-US" altLang="en-US" dirty="0" err="1"/>
              <a:t>Serovital</a:t>
            </a:r>
            <a:r>
              <a:rPr lang="en-US" altLang="en-US" dirty="0"/>
              <a:t> (amino acids), </a:t>
            </a:r>
            <a:r>
              <a:rPr lang="en-US" altLang="en-US" dirty="0" err="1"/>
              <a:t>serovital.com</a:t>
            </a:r>
            <a:r>
              <a:rPr lang="en-US" altLang="en-US" dirty="0"/>
              <a:t>  or Costco ($94 for 40 day supply)</a:t>
            </a:r>
          </a:p>
        </p:txBody>
      </p:sp>
    </p:spTree>
    <p:extLst>
      <p:ext uri="{BB962C8B-B14F-4D97-AF65-F5344CB8AC3E}">
        <p14:creationId xmlns:p14="http://schemas.microsoft.com/office/powerpoint/2010/main" val="431492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C693D365-C729-A049-9207-16944F37CA57}"/>
              </a:ext>
            </a:extLst>
          </p:cNvPr>
          <p:cNvSpPr>
            <a:spLocks noGrp="1" noChangeArrowheads="1"/>
          </p:cNvSpPr>
          <p:nvPr>
            <p:ph type="title"/>
          </p:nvPr>
        </p:nvSpPr>
        <p:spPr/>
        <p:txBody>
          <a:bodyPr/>
          <a:lstStyle/>
          <a:p>
            <a:r>
              <a:rPr lang="en-US" altLang="en-US" sz="3200" dirty="0">
                <a:solidFill>
                  <a:srgbClr val="FF0000"/>
                </a:solidFill>
              </a:rPr>
              <a:t>Long-Acting Growth Hormone Analogues</a:t>
            </a:r>
          </a:p>
        </p:txBody>
      </p:sp>
      <p:sp>
        <p:nvSpPr>
          <p:cNvPr id="59394" name="Content Placeholder 3">
            <a:extLst>
              <a:ext uri="{FF2B5EF4-FFF2-40B4-BE49-F238E27FC236}">
                <a16:creationId xmlns:a16="http://schemas.microsoft.com/office/drawing/2014/main" id="{D04207BC-654C-9944-B2DD-DDE906264BCA}"/>
              </a:ext>
            </a:extLst>
          </p:cNvPr>
          <p:cNvSpPr>
            <a:spLocks noGrp="1" noChangeArrowheads="1"/>
          </p:cNvSpPr>
          <p:nvPr>
            <p:ph sz="half" idx="2"/>
          </p:nvPr>
        </p:nvSpPr>
        <p:spPr>
          <a:xfrm>
            <a:off x="677333" y="1416756"/>
            <a:ext cx="8229600" cy="3512256"/>
          </a:xfrm>
        </p:spPr>
        <p:txBody>
          <a:bodyPr/>
          <a:lstStyle/>
          <a:p>
            <a:r>
              <a:rPr lang="en-US" dirty="0"/>
              <a:t>In August 2020, once-weekly </a:t>
            </a:r>
            <a:r>
              <a:rPr lang="en-US" dirty="0" err="1"/>
              <a:t>Somapacitan</a:t>
            </a:r>
            <a:r>
              <a:rPr lang="en-US" dirty="0"/>
              <a:t> (</a:t>
            </a:r>
            <a:r>
              <a:rPr lang="en-US" dirty="0" err="1"/>
              <a:t>Sogroya</a:t>
            </a:r>
            <a:r>
              <a:rPr lang="en-US" baseline="30000" dirty="0"/>
              <a:t>®</a:t>
            </a:r>
            <a:r>
              <a:rPr lang="en-US" dirty="0"/>
              <a:t>, Novo Nordisk A/S, Denmark) was approved by the FDA for treatment of adult GHD </a:t>
            </a:r>
          </a:p>
          <a:p>
            <a:r>
              <a:rPr lang="en-US" dirty="0"/>
              <a:t>In April 2023, Novo Nordisk made </a:t>
            </a:r>
            <a:r>
              <a:rPr lang="en-US" dirty="0" err="1"/>
              <a:t>Sogroya</a:t>
            </a:r>
            <a:r>
              <a:rPr lang="en-US" dirty="0"/>
              <a:t> available for patients with </a:t>
            </a:r>
            <a:r>
              <a:rPr lang="en-US" dirty="0" err="1"/>
              <a:t>dult</a:t>
            </a:r>
            <a:r>
              <a:rPr lang="en-US" dirty="0"/>
              <a:t> GHD</a:t>
            </a:r>
          </a:p>
          <a:p>
            <a:r>
              <a:rPr lang="en-US" dirty="0" err="1"/>
              <a:t>Somapacitan</a:t>
            </a:r>
            <a:r>
              <a:rPr lang="en-US" dirty="0"/>
              <a:t> is a long-acting human GH derivative to which a small noncovalent albumin-binding moiety is attached to facilitate reversible binding to endogenous albumin, delaying its elimination, and thereby extending its duration of action with little to no accumulation of the drug when administered once-weekly.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C693D365-C729-A049-9207-16944F37CA57}"/>
              </a:ext>
            </a:extLst>
          </p:cNvPr>
          <p:cNvSpPr>
            <a:spLocks noGrp="1" noChangeArrowheads="1"/>
          </p:cNvSpPr>
          <p:nvPr>
            <p:ph type="title"/>
          </p:nvPr>
        </p:nvSpPr>
        <p:spPr/>
        <p:txBody>
          <a:bodyPr/>
          <a:lstStyle/>
          <a:p>
            <a:r>
              <a:rPr lang="en-US" altLang="en-US" sz="3200" dirty="0">
                <a:solidFill>
                  <a:srgbClr val="FF0000"/>
                </a:solidFill>
              </a:rPr>
              <a:t>Long-Acting Growth Hormone Analogues</a:t>
            </a:r>
          </a:p>
        </p:txBody>
      </p:sp>
      <p:sp>
        <p:nvSpPr>
          <p:cNvPr id="59394" name="Content Placeholder 3">
            <a:extLst>
              <a:ext uri="{FF2B5EF4-FFF2-40B4-BE49-F238E27FC236}">
                <a16:creationId xmlns:a16="http://schemas.microsoft.com/office/drawing/2014/main" id="{D04207BC-654C-9944-B2DD-DDE906264BCA}"/>
              </a:ext>
            </a:extLst>
          </p:cNvPr>
          <p:cNvSpPr>
            <a:spLocks noGrp="1" noChangeArrowheads="1"/>
          </p:cNvSpPr>
          <p:nvPr>
            <p:ph sz="half" idx="2"/>
          </p:nvPr>
        </p:nvSpPr>
        <p:spPr>
          <a:xfrm>
            <a:off x="677333" y="1416756"/>
            <a:ext cx="8229600" cy="3512256"/>
          </a:xfrm>
        </p:spPr>
        <p:txBody>
          <a:bodyPr/>
          <a:lstStyle/>
          <a:p>
            <a:r>
              <a:rPr lang="en-US" dirty="0"/>
              <a:t>In a Phase 3, 26-week randomized, controlled multi-center study of 92 adults with GHD treated with </a:t>
            </a:r>
            <a:r>
              <a:rPr lang="en-US" dirty="0" err="1"/>
              <a:t>Somapacitan</a:t>
            </a:r>
            <a:r>
              <a:rPr lang="en-US" dirty="0"/>
              <a:t> or daily </a:t>
            </a:r>
            <a:r>
              <a:rPr lang="en-US" dirty="0" err="1"/>
              <a:t>Norditropin</a:t>
            </a:r>
            <a:r>
              <a:rPr lang="en-US" dirty="0"/>
              <a:t>, </a:t>
            </a:r>
            <a:r>
              <a:rPr lang="en-US" dirty="0" err="1"/>
              <a:t>Somapacitan</a:t>
            </a:r>
            <a:r>
              <a:rPr lang="en-US" dirty="0"/>
              <a:t> was well-tolerated, IGF-I standard deviation scores remained in the therapeutic range, and patients preferred the weekly </a:t>
            </a:r>
            <a:r>
              <a:rPr lang="en-US" dirty="0" err="1"/>
              <a:t>Somapacitan</a:t>
            </a:r>
            <a:r>
              <a:rPr lang="en-US" dirty="0"/>
              <a:t> therapy.</a:t>
            </a:r>
          </a:p>
          <a:p>
            <a:r>
              <a:rPr lang="en-US" dirty="0"/>
              <a:t>With the shortage of daily GH, </a:t>
            </a:r>
            <a:r>
              <a:rPr lang="en-US" dirty="0" err="1"/>
              <a:t>Sogroya</a:t>
            </a:r>
            <a:r>
              <a:rPr lang="en-US" dirty="0"/>
              <a:t> is an excellent option.</a:t>
            </a:r>
          </a:p>
          <a:p>
            <a:r>
              <a:rPr lang="en-US" dirty="0"/>
              <a:t>Dr. Friedman converts the daily dose X 7=weekly dose.</a:t>
            </a:r>
          </a:p>
        </p:txBody>
      </p:sp>
      <p:pic>
        <p:nvPicPr>
          <p:cNvPr id="3" name="Picture 2" descr="A blue and red dna molecule&#10;&#10;Description automatically generated">
            <a:extLst>
              <a:ext uri="{FF2B5EF4-FFF2-40B4-BE49-F238E27FC236}">
                <a16:creationId xmlns:a16="http://schemas.microsoft.com/office/drawing/2014/main" id="{21D466C8-6219-6024-7A9A-D6B2E3B531A4}"/>
              </a:ext>
            </a:extLst>
          </p:cNvPr>
          <p:cNvPicPr>
            <a:picLocks noChangeAspect="1"/>
          </p:cNvPicPr>
          <p:nvPr/>
        </p:nvPicPr>
        <p:blipFill>
          <a:blip r:embed="rId2"/>
          <a:stretch>
            <a:fillRect/>
          </a:stretch>
        </p:blipFill>
        <p:spPr>
          <a:xfrm>
            <a:off x="1247028" y="5441244"/>
            <a:ext cx="1892300" cy="1066800"/>
          </a:xfrm>
          <a:prstGeom prst="rect">
            <a:avLst/>
          </a:prstGeom>
        </p:spPr>
      </p:pic>
      <p:pic>
        <p:nvPicPr>
          <p:cNvPr id="5" name="Picture 4" descr="A group of markers with text&#10;&#10;Description automatically generated">
            <a:extLst>
              <a:ext uri="{FF2B5EF4-FFF2-40B4-BE49-F238E27FC236}">
                <a16:creationId xmlns:a16="http://schemas.microsoft.com/office/drawing/2014/main" id="{6F7F8D20-A24D-6809-3E39-1718A374445F}"/>
              </a:ext>
            </a:extLst>
          </p:cNvPr>
          <p:cNvPicPr>
            <a:picLocks noChangeAspect="1"/>
          </p:cNvPicPr>
          <p:nvPr/>
        </p:nvPicPr>
        <p:blipFill>
          <a:blip r:embed="rId3"/>
          <a:stretch>
            <a:fillRect/>
          </a:stretch>
        </p:blipFill>
        <p:spPr>
          <a:xfrm>
            <a:off x="4792133" y="5073740"/>
            <a:ext cx="1562100" cy="1295400"/>
          </a:xfrm>
          <a:prstGeom prst="rect">
            <a:avLst/>
          </a:prstGeom>
        </p:spPr>
      </p:pic>
    </p:spTree>
    <p:extLst>
      <p:ext uri="{BB962C8B-B14F-4D97-AF65-F5344CB8AC3E}">
        <p14:creationId xmlns:p14="http://schemas.microsoft.com/office/powerpoint/2010/main" val="43729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a:extLst>
              <a:ext uri="{FF2B5EF4-FFF2-40B4-BE49-F238E27FC236}">
                <a16:creationId xmlns:a16="http://schemas.microsoft.com/office/drawing/2014/main" id="{06A1CFB7-4AD3-76B6-B57F-C875C3955CE9}"/>
              </a:ext>
            </a:extLst>
          </p:cNvPr>
          <p:cNvSpPr>
            <a:spLocks noGrp="1" noChangeArrowheads="1"/>
          </p:cNvSpPr>
          <p:nvPr>
            <p:ph type="title"/>
          </p:nvPr>
        </p:nvSpPr>
        <p:spPr>
          <a:xfrm>
            <a:off x="1128889" y="663222"/>
            <a:ext cx="6908800" cy="1016000"/>
          </a:xfrm>
        </p:spPr>
        <p:txBody>
          <a:bodyPr/>
          <a:lstStyle/>
          <a:p>
            <a:r>
              <a:rPr lang="en-US" altLang="en-US" dirty="0">
                <a:solidFill>
                  <a:srgbClr val="FF0000"/>
                </a:solidFill>
              </a:rPr>
              <a:t>Q and A</a:t>
            </a:r>
          </a:p>
        </p:txBody>
      </p:sp>
      <p:sp>
        <p:nvSpPr>
          <p:cNvPr id="191491" name="Rectangle 3">
            <a:extLst>
              <a:ext uri="{FF2B5EF4-FFF2-40B4-BE49-F238E27FC236}">
                <a16:creationId xmlns:a16="http://schemas.microsoft.com/office/drawing/2014/main" id="{36285A94-5CDB-6775-94CD-ED1B22D08CAA}"/>
              </a:ext>
            </a:extLst>
          </p:cNvPr>
          <p:cNvSpPr>
            <a:spLocks noGrp="1" noChangeArrowheads="1"/>
          </p:cNvSpPr>
          <p:nvPr>
            <p:ph type="body" idx="1"/>
          </p:nvPr>
        </p:nvSpPr>
        <p:spPr>
          <a:xfrm>
            <a:off x="1095022" y="1701800"/>
            <a:ext cx="6908800" cy="3657600"/>
          </a:xfrm>
        </p:spPr>
        <p:txBody>
          <a:bodyPr/>
          <a:lstStyle/>
          <a:p>
            <a:pPr>
              <a:lnSpc>
                <a:spcPct val="90000"/>
              </a:lnSpc>
              <a:defRPr/>
            </a:pPr>
            <a:r>
              <a:rPr lang="en-US" sz="2489" dirty="0">
                <a:cs typeface="+mn-cs"/>
              </a:rPr>
              <a:t>Ask general questions</a:t>
            </a:r>
          </a:p>
          <a:p>
            <a:pPr>
              <a:lnSpc>
                <a:spcPct val="90000"/>
              </a:lnSpc>
              <a:defRPr/>
            </a:pPr>
            <a:r>
              <a:rPr lang="en-US" sz="2489" dirty="0">
                <a:cs typeface="+mn-cs"/>
              </a:rPr>
              <a:t>I can not give specific medical advice</a:t>
            </a:r>
          </a:p>
          <a:p>
            <a:pPr>
              <a:lnSpc>
                <a:spcPct val="90000"/>
              </a:lnSpc>
              <a:defRPr/>
            </a:pPr>
            <a:r>
              <a:rPr lang="en-US" sz="2489" dirty="0">
                <a:cs typeface="+mn-cs"/>
              </a:rPr>
              <a:t>Use the chat</a:t>
            </a:r>
          </a:p>
        </p:txBody>
      </p:sp>
    </p:spTree>
    <p:extLst>
      <p:ext uri="{BB962C8B-B14F-4D97-AF65-F5344CB8AC3E}">
        <p14:creationId xmlns:p14="http://schemas.microsoft.com/office/powerpoint/2010/main" val="2885446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9F693-18D4-3529-9D6C-80351372A738}"/>
            </a:ext>
          </a:extLst>
        </p:cNvPr>
        <p:cNvGrpSpPr/>
        <p:nvPr/>
      </p:nvGrpSpPr>
      <p:grpSpPr>
        <a:xfrm>
          <a:off x="0" y="0"/>
          <a:ext cx="0" cy="0"/>
          <a:chOff x="0" y="0"/>
          <a:chExt cx="0" cy="0"/>
        </a:xfrm>
      </p:grpSpPr>
      <p:sp>
        <p:nvSpPr>
          <p:cNvPr id="79873" name="Rectangle 2">
            <a:extLst>
              <a:ext uri="{FF2B5EF4-FFF2-40B4-BE49-F238E27FC236}">
                <a16:creationId xmlns:a16="http://schemas.microsoft.com/office/drawing/2014/main" id="{118B99B9-4D81-450A-A5F9-1D19051CA778}"/>
              </a:ext>
            </a:extLst>
          </p:cNvPr>
          <p:cNvSpPr>
            <a:spLocks noGrp="1" noChangeArrowheads="1"/>
          </p:cNvSpPr>
          <p:nvPr>
            <p:ph type="title"/>
          </p:nvPr>
        </p:nvSpPr>
        <p:spPr>
          <a:xfrm>
            <a:off x="1128889" y="663222"/>
            <a:ext cx="6908800" cy="1016000"/>
          </a:xfrm>
        </p:spPr>
        <p:txBody>
          <a:bodyPr/>
          <a:lstStyle/>
          <a:p>
            <a:r>
              <a:rPr lang="en-US" altLang="en-US" dirty="0">
                <a:solidFill>
                  <a:srgbClr val="FF0000"/>
                </a:solidFill>
              </a:rPr>
              <a:t>See an expert</a:t>
            </a:r>
          </a:p>
        </p:txBody>
      </p:sp>
      <p:sp>
        <p:nvSpPr>
          <p:cNvPr id="191491" name="Rectangle 3">
            <a:extLst>
              <a:ext uri="{FF2B5EF4-FFF2-40B4-BE49-F238E27FC236}">
                <a16:creationId xmlns:a16="http://schemas.microsoft.com/office/drawing/2014/main" id="{7578925E-59C7-6E66-35DA-8CE41D8227BD}"/>
              </a:ext>
            </a:extLst>
          </p:cNvPr>
          <p:cNvSpPr>
            <a:spLocks noGrp="1" noChangeArrowheads="1"/>
          </p:cNvSpPr>
          <p:nvPr>
            <p:ph type="body" idx="1"/>
          </p:nvPr>
        </p:nvSpPr>
        <p:spPr>
          <a:xfrm>
            <a:off x="1095022" y="1701800"/>
            <a:ext cx="6908800" cy="3657600"/>
          </a:xfrm>
        </p:spPr>
        <p:txBody>
          <a:bodyPr/>
          <a:lstStyle/>
          <a:p>
            <a:pPr>
              <a:lnSpc>
                <a:spcPct val="90000"/>
              </a:lnSpc>
              <a:defRPr/>
            </a:pPr>
            <a:r>
              <a:rPr lang="en-US" sz="2489" dirty="0">
                <a:cs typeface="+mn-cs"/>
              </a:rPr>
              <a:t>Make an appointment with Dr. Friedman</a:t>
            </a:r>
          </a:p>
          <a:p>
            <a:pPr>
              <a:lnSpc>
                <a:spcPct val="90000"/>
              </a:lnSpc>
              <a:defRPr/>
            </a:pPr>
            <a:r>
              <a:rPr lang="en-US" sz="2489" dirty="0" err="1">
                <a:cs typeface="+mn-cs"/>
              </a:rPr>
              <a:t>Goodhormonehealth.com</a:t>
            </a:r>
            <a:endParaRPr lang="en-US" sz="2489" dirty="0">
              <a:cs typeface="+mn-cs"/>
            </a:endParaRPr>
          </a:p>
        </p:txBody>
      </p:sp>
    </p:spTree>
    <p:extLst>
      <p:ext uri="{BB962C8B-B14F-4D97-AF65-F5344CB8AC3E}">
        <p14:creationId xmlns:p14="http://schemas.microsoft.com/office/powerpoint/2010/main" val="65736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B983FE80-B3C6-6B4E-9274-04001600E9A0}"/>
              </a:ext>
            </a:extLst>
          </p:cNvPr>
          <p:cNvSpPr>
            <a:spLocks noGrp="1" noChangeArrowheads="1"/>
          </p:cNvSpPr>
          <p:nvPr>
            <p:ph type="title"/>
          </p:nvPr>
        </p:nvSpPr>
        <p:spPr>
          <a:xfrm>
            <a:off x="1085850" y="1028700"/>
            <a:ext cx="5829300" cy="857250"/>
          </a:xfrm>
        </p:spPr>
        <p:txBody>
          <a:bodyPr/>
          <a:lstStyle/>
          <a:p>
            <a:pPr>
              <a:defRPr/>
            </a:pPr>
            <a:r>
              <a:rPr lang="en-US" altLang="en-US" sz="2700" dirty="0">
                <a:solidFill>
                  <a:srgbClr val="FF0000"/>
                </a:solidFill>
                <a:latin typeface="Goudy Old Style" charset="0"/>
              </a:rPr>
              <a:t>Questions? </a:t>
            </a:r>
            <a:endParaRPr lang="en-US" sz="2700" dirty="0"/>
          </a:p>
        </p:txBody>
      </p:sp>
      <p:sp>
        <p:nvSpPr>
          <p:cNvPr id="43010" name="Rectangle 3">
            <a:extLst>
              <a:ext uri="{FF2B5EF4-FFF2-40B4-BE49-F238E27FC236}">
                <a16:creationId xmlns:a16="http://schemas.microsoft.com/office/drawing/2014/main" id="{22BBD58E-91D1-E345-9F66-7E12612207F9}"/>
              </a:ext>
            </a:extLst>
          </p:cNvPr>
          <p:cNvSpPr>
            <a:spLocks noGrp="1" noChangeArrowheads="1"/>
          </p:cNvSpPr>
          <p:nvPr>
            <p:ph type="body" idx="1"/>
          </p:nvPr>
        </p:nvSpPr>
        <p:spPr>
          <a:xfrm>
            <a:off x="1402321" y="1720135"/>
            <a:ext cx="5829300" cy="3086100"/>
          </a:xfrm>
        </p:spPr>
        <p:txBody>
          <a:bodyPr vert="horz" wrap="square" lIns="68580" tIns="34290" rIns="68580" bIns="34290" numCol="1" rtlCol="0" anchor="t" anchorCtr="0" compatLnSpc="1">
            <a:prstTxWarp prst="textNoShape">
              <a:avLst/>
            </a:prstTxWarp>
            <a:normAutofit/>
          </a:bodyPr>
          <a:lstStyle/>
          <a:p>
            <a:pPr eaLnBrk="1" hangingPunct="1"/>
            <a:r>
              <a:rPr lang="en-US" altLang="en-US" sz="1800" b="1" i="1" dirty="0"/>
              <a:t>Please use the chat button</a:t>
            </a:r>
          </a:p>
          <a:p>
            <a:pPr eaLnBrk="1" hangingPunct="1"/>
            <a:r>
              <a:rPr lang="en-US" altLang="en-US" sz="1800" b="1" i="1" dirty="0"/>
              <a:t>Thank you for sharing your time tonight!</a:t>
            </a:r>
          </a:p>
          <a:p>
            <a:pPr eaLnBrk="1" hangingPunct="1"/>
            <a:r>
              <a:rPr lang="en-US" altLang="en-US" sz="1800" dirty="0"/>
              <a:t>If you have any more questions after tonight or want an appointment, please email: </a:t>
            </a:r>
            <a:r>
              <a:rPr lang="en-US" altLang="en-US" sz="1800" dirty="0">
                <a:hlinkClick r:id="rId3"/>
              </a:rPr>
              <a:t>mail@goodhormonehealth.com</a:t>
            </a:r>
            <a:r>
              <a:rPr lang="en-US" altLang="en-US" sz="1800" dirty="0"/>
              <a:t> or visit </a:t>
            </a:r>
            <a:r>
              <a:rPr lang="en-US" altLang="en-US" sz="1800" dirty="0" err="1"/>
              <a:t>www.goodhormonehealth.com</a:t>
            </a:r>
            <a:r>
              <a:rPr lang="en-US" altLang="en-US" sz="1800" dirty="0"/>
              <a:t> </a:t>
            </a:r>
          </a:p>
          <a:p>
            <a:r>
              <a:rPr lang="en-US" altLang="ja-JP" sz="1800" dirty="0">
                <a:ea typeface="ヒラギノ角ゴ Pro W3" panose="020B0300000000000000" pitchFamily="34" charset="-128"/>
                <a:cs typeface="ヒラギノ角ゴ Pro W3" panose="020B0300000000000000" pitchFamily="34" charset="-128"/>
              </a:rPr>
              <a:t>Webinar will be posted in a few days</a:t>
            </a:r>
          </a:p>
        </p:txBody>
      </p:sp>
    </p:spTree>
    <p:extLst>
      <p:ext uri="{BB962C8B-B14F-4D97-AF65-F5344CB8AC3E}">
        <p14:creationId xmlns:p14="http://schemas.microsoft.com/office/powerpoint/2010/main" val="2910136309"/>
      </p:ext>
    </p:extLst>
  </p:cSld>
  <p:clrMapOvr>
    <a:masterClrMapping/>
  </p:clrMapOvr>
</p:sld>
</file>

<file path=ppt/theme/theme1.xml><?xml version="1.0" encoding="utf-8"?>
<a:theme xmlns:a="http://schemas.openxmlformats.org/drawingml/2006/main" name="Dr.Da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kwell">
      <a:majorFont>
        <a:latin typeface="Goudy Old Style"/>
        <a:ea typeface=""/>
        <a:cs typeface=""/>
        <a:font script="Jpan" typeface="ＭＳ 明朝"/>
      </a:majorFont>
      <a:minorFont>
        <a:latin typeface="Goudy Old Style"/>
        <a:ea typeface=""/>
        <a:cs typeface=""/>
        <a:font script="Jpan" typeface="ＭＳ 明朝"/>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Dr.Dae.thmx</Template>
  <TotalTime>6106</TotalTime>
  <Words>391</Words>
  <Application>Microsoft Macintosh PowerPoint</Application>
  <PresentationFormat>On-screen Show (4:3)</PresentationFormat>
  <Paragraphs>41</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Goudy Old Style</vt:lpstr>
      <vt:lpstr>ヒラギノ角ゴ Pro W3</vt:lpstr>
      <vt:lpstr>Dr.Dae</vt:lpstr>
      <vt:lpstr>PowerPoint Presentation</vt:lpstr>
      <vt:lpstr>Diagnosis of Growth Hormone Deficiency</vt:lpstr>
      <vt:lpstr>Treatment of Growth Hormone Deficiency</vt:lpstr>
      <vt:lpstr>Long-Acting Growth Hormone Analogues</vt:lpstr>
      <vt:lpstr>Long-Acting Growth Hormone Analogues</vt:lpstr>
      <vt:lpstr>Q and A</vt:lpstr>
      <vt:lpstr>See an expert</vt:lpstr>
      <vt:lpstr>Questions? </vt:lpstr>
    </vt:vector>
  </TitlesOfParts>
  <Company>healthydaes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Daemon Jones</dc:creator>
  <cp:lastModifiedBy>Theodore Friedman</cp:lastModifiedBy>
  <cp:revision>121</cp:revision>
  <dcterms:created xsi:type="dcterms:W3CDTF">2009-10-15T18:55:35Z</dcterms:created>
  <dcterms:modified xsi:type="dcterms:W3CDTF">2024-01-22T03:12:13Z</dcterms:modified>
</cp:coreProperties>
</file>