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3"/>
  </p:notesMasterIdLst>
  <p:handoutMasterIdLst>
    <p:handoutMasterId r:id="rId44"/>
  </p:handoutMasterIdLst>
  <p:sldIdLst>
    <p:sldId id="256" r:id="rId2"/>
    <p:sldId id="284" r:id="rId3"/>
    <p:sldId id="322" r:id="rId4"/>
    <p:sldId id="382" r:id="rId5"/>
    <p:sldId id="383" r:id="rId6"/>
    <p:sldId id="384" r:id="rId7"/>
    <p:sldId id="385" r:id="rId8"/>
    <p:sldId id="386" r:id="rId9"/>
    <p:sldId id="387" r:id="rId10"/>
    <p:sldId id="388" r:id="rId11"/>
    <p:sldId id="389" r:id="rId12"/>
    <p:sldId id="390" r:id="rId13"/>
    <p:sldId id="391" r:id="rId14"/>
    <p:sldId id="276" r:id="rId15"/>
    <p:sldId id="297" r:id="rId16"/>
    <p:sldId id="392" r:id="rId17"/>
    <p:sldId id="393" r:id="rId18"/>
    <p:sldId id="394" r:id="rId19"/>
    <p:sldId id="395" r:id="rId20"/>
    <p:sldId id="396" r:id="rId21"/>
    <p:sldId id="397" r:id="rId22"/>
    <p:sldId id="270" r:id="rId23"/>
    <p:sldId id="273" r:id="rId24"/>
    <p:sldId id="399" r:id="rId25"/>
    <p:sldId id="398" r:id="rId26"/>
    <p:sldId id="400" r:id="rId27"/>
    <p:sldId id="401" r:id="rId28"/>
    <p:sldId id="1509" r:id="rId29"/>
    <p:sldId id="1508" r:id="rId30"/>
    <p:sldId id="1500" r:id="rId31"/>
    <p:sldId id="259" r:id="rId32"/>
    <p:sldId id="1501" r:id="rId33"/>
    <p:sldId id="261" r:id="rId34"/>
    <p:sldId id="264" r:id="rId35"/>
    <p:sldId id="1502" r:id="rId36"/>
    <p:sldId id="1503" r:id="rId37"/>
    <p:sldId id="1504" r:id="rId38"/>
    <p:sldId id="1505" r:id="rId39"/>
    <p:sldId id="1506" r:id="rId40"/>
    <p:sldId id="1507" r:id="rId41"/>
    <p:sldId id="381" r:id="rId42"/>
  </p:sldIdLst>
  <p:sldSz cx="10287000" cy="6858000" type="35mm"/>
  <p:notesSz cx="17526000" cy="231775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pitchFamily="2"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1"/>
    <p:restoredTop sz="93096"/>
  </p:normalViewPr>
  <p:slideViewPr>
    <p:cSldViewPr snapToGrid="0">
      <p:cViewPr varScale="1">
        <p:scale>
          <a:sx n="116" d="100"/>
          <a:sy n="116" d="100"/>
        </p:scale>
        <p:origin x="1656" y="176"/>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5F5F3731-CC1B-9840-B535-AB3B9E1940FA}"/>
              </a:ext>
            </a:extLst>
          </p:cNvPr>
          <p:cNvSpPr>
            <a:spLocks noGrp="1" noChangeArrowheads="1"/>
          </p:cNvSpPr>
          <p:nvPr>
            <p:ph type="body" sz="quarter" idx="3"/>
          </p:nvPr>
        </p:nvSpPr>
        <p:spPr bwMode="auto">
          <a:xfrm>
            <a:off x="2338388" y="11009313"/>
            <a:ext cx="12850812" cy="10429875"/>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234950" tIns="117475" rIns="234950" bIns="1174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1" name="Rectangle 3">
            <a:extLst>
              <a:ext uri="{FF2B5EF4-FFF2-40B4-BE49-F238E27FC236}">
                <a16:creationId xmlns:a16="http://schemas.microsoft.com/office/drawing/2014/main" id="{A8803798-BE2C-6D3D-744E-7E2859D37809}"/>
              </a:ext>
            </a:extLst>
          </p:cNvPr>
          <p:cNvSpPr>
            <a:spLocks noGrp="1" noRot="1" noChangeAspect="1" noChangeArrowheads="1" noTextEdit="1"/>
          </p:cNvSpPr>
          <p:nvPr>
            <p:ph type="sldImg" idx="2"/>
          </p:nvPr>
        </p:nvSpPr>
        <p:spPr bwMode="auto">
          <a:xfrm>
            <a:off x="6184900" y="4364038"/>
            <a:ext cx="5156200" cy="34417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cSld>
  <p:clrMap bg1="lt1" tx1="dk1" bg2="lt2" tx2="dk2" accent1="accent1" accent2="accent2" accent3="accent3" accent4="accent4" accent5="accent5" accent6="accent6" hlink="hlink" folHlink="folHlink"/>
  <p:notesStyle>
    <a:lvl1pPr algn="l" defTabSz="2319338" rtl="0" eaLnBrk="0" fontAlgn="base" hangingPunct="0">
      <a:spcBef>
        <a:spcPct val="30000"/>
      </a:spcBef>
      <a:spcAft>
        <a:spcPct val="0"/>
      </a:spcAft>
      <a:defRPr sz="3000" kern="1200">
        <a:solidFill>
          <a:schemeClr val="tx1"/>
        </a:solidFill>
        <a:latin typeface="Times" charset="0"/>
        <a:ea typeface="ＭＳ Ｐゴシック" charset="0"/>
        <a:cs typeface="ＭＳ Ｐゴシック" charset="0"/>
      </a:defRPr>
    </a:lvl1pPr>
    <a:lvl2pPr marL="1160463"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2pPr>
    <a:lvl3pPr marL="231933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3pPr>
    <a:lvl4pPr marL="3481388"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4pPr>
    <a:lvl5pPr marL="4641850" algn="l" defTabSz="2319338" rtl="0" eaLnBrk="0" fontAlgn="base" hangingPunct="0">
      <a:spcBef>
        <a:spcPct val="30000"/>
      </a:spcBef>
      <a:spcAft>
        <a:spcPct val="0"/>
      </a:spcAft>
      <a:defRPr sz="30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27C83EED-B1F1-E406-CE83-CA7447B5311F}"/>
              </a:ext>
            </a:extLst>
          </p:cNvPr>
          <p:cNvSpPr>
            <a:spLocks noGrp="1" noRot="1" noChangeAspect="1" noChangeArrowheads="1" noTextEdit="1"/>
          </p:cNvSpPr>
          <p:nvPr>
            <p:ph type="sldImg"/>
          </p:nvPr>
        </p:nvSpPr>
        <p:spPr>
          <a:xfrm>
            <a:off x="6181725" y="4364038"/>
            <a:ext cx="5162550" cy="3441700"/>
          </a:xfrm>
          <a:ln/>
        </p:spPr>
      </p:sp>
      <p:sp>
        <p:nvSpPr>
          <p:cNvPr id="197635" name="Rectangle 3">
            <a:extLst>
              <a:ext uri="{FF2B5EF4-FFF2-40B4-BE49-F238E27FC236}">
                <a16:creationId xmlns:a16="http://schemas.microsoft.com/office/drawing/2014/main" id="{F4382E7D-C70D-2E4F-92FD-AFF4AB6417FA}"/>
              </a:ext>
            </a:extLst>
          </p:cNvPr>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a:extLst>
              <a:ext uri="{FF2B5EF4-FFF2-40B4-BE49-F238E27FC236}">
                <a16:creationId xmlns:a16="http://schemas.microsoft.com/office/drawing/2014/main" id="{2B484807-9392-4365-B21D-EA9A4261664F}"/>
              </a:ext>
            </a:extLst>
          </p:cNvPr>
          <p:cNvSpPr>
            <a:spLocks noGrp="1" noChangeArrowheads="1"/>
          </p:cNvSpPr>
          <p:nvPr>
            <p:ph type="ftr" sz="quarter" idx="4"/>
          </p:nvPr>
        </p:nvSpPr>
        <p:spPr/>
        <p:txBody>
          <a:bodyPr/>
          <a:lstStyle/>
          <a:p>
            <a:pPr>
              <a:defRPr/>
            </a:pPr>
            <a:r>
              <a:rPr lang="en-US" altLang="en-US"/>
              <a:t>02-05-1219-A; EX 36570</a:t>
            </a:r>
          </a:p>
          <a:p>
            <a:pPr>
              <a:defRPr/>
            </a:pPr>
            <a:r>
              <a:rPr lang="en-US" altLang="en-US"/>
              <a:t>©2005 AMYLIN PHARMACEUTICALS, INC. AND ELI LILLY AND COMPANY. </a:t>
            </a:r>
          </a:p>
        </p:txBody>
      </p:sp>
      <p:sp>
        <p:nvSpPr>
          <p:cNvPr id="7" name="Rectangle 7">
            <a:extLst>
              <a:ext uri="{FF2B5EF4-FFF2-40B4-BE49-F238E27FC236}">
                <a16:creationId xmlns:a16="http://schemas.microsoft.com/office/drawing/2014/main" id="{F21831B1-934F-4ACC-B997-9E52EBE14492}"/>
              </a:ext>
            </a:extLst>
          </p:cNvPr>
          <p:cNvSpPr>
            <a:spLocks noGrp="1" noChangeArrowheads="1"/>
          </p:cNvSpPr>
          <p:nvPr>
            <p:ph type="sldNum" sz="quarter" idx="5"/>
          </p:nvPr>
        </p:nvSpPr>
        <p:spPr/>
        <p:txBody>
          <a:bodyPr/>
          <a:lstStyle/>
          <a:p>
            <a:pPr>
              <a:defRPr/>
            </a:pPr>
            <a:fld id="{637F826B-F186-408E-B760-63114BDDE9DB}" type="slidenum">
              <a:rPr lang="en-US" altLang="en-US" smtClean="0"/>
              <a:pPr>
                <a:defRPr/>
              </a:pPr>
              <a:t>15</a:t>
            </a:fld>
            <a:endParaRPr lang="en-US" altLang="en-US"/>
          </a:p>
        </p:txBody>
      </p:sp>
      <p:sp>
        <p:nvSpPr>
          <p:cNvPr id="62468" name="Rectangle 2"/>
          <p:cNvSpPr>
            <a:spLocks noGrp="1" noRot="1" noChangeAspect="1" noChangeArrowheads="1" noTextEdit="1"/>
          </p:cNvSpPr>
          <p:nvPr>
            <p:ph type="sldImg"/>
          </p:nvPr>
        </p:nvSpPr>
        <p:spPr bwMode="auto">
          <a:xfrm>
            <a:off x="161925" y="393700"/>
            <a:ext cx="4138613" cy="27606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9" name="Rectangle 3"/>
          <p:cNvSpPr>
            <a:spLocks noGrp="1" noChangeArrowheads="1"/>
          </p:cNvSpPr>
          <p:nvPr>
            <p:ph type="body" idx="1"/>
          </p:nvPr>
        </p:nvSpPr>
        <p:spPr bwMode="auto">
          <a:xfrm>
            <a:off x="399204" y="3310230"/>
            <a:ext cx="6377517" cy="58393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a:t>Required</a:t>
            </a:r>
          </a:p>
          <a:p>
            <a:pPr lvl="1" eaLnBrk="1" hangingPunct="1"/>
            <a:endParaRPr lang="en-US" altLang="en-US"/>
          </a:p>
          <a:p>
            <a:pPr eaLnBrk="1" hangingPunct="1"/>
            <a:r>
              <a:rPr lang="en-US" altLang="en-US"/>
              <a:t>DISCUSSION POINTS:</a:t>
            </a:r>
          </a:p>
          <a:p>
            <a:pPr lvl="1" eaLnBrk="1" hangingPunct="1"/>
            <a:r>
              <a:rPr lang="en-US" altLang="en-US"/>
              <a:t>--Upon food ingestion, GLP-1 is secreted into the circulation from L cells of small intestine. </a:t>
            </a:r>
          </a:p>
          <a:p>
            <a:pPr lvl="1" eaLnBrk="1" hangingPunct="1"/>
            <a:r>
              <a:rPr lang="en-US" altLang="en-US"/>
              <a:t>--GLP-1 increases beta-cell response by enhancing glucose-dependent insulin secretion. </a:t>
            </a:r>
          </a:p>
          <a:p>
            <a:pPr lvl="1" eaLnBrk="1" hangingPunct="1"/>
            <a:r>
              <a:rPr lang="en-US" altLang="en-US"/>
              <a:t>--GLP-1 decreases beta-cell workload and hence the demand for insulin secretion by:</a:t>
            </a:r>
          </a:p>
          <a:p>
            <a:pPr lvl="2" eaLnBrk="1" hangingPunct="1"/>
            <a:r>
              <a:rPr lang="en-US" altLang="en-US"/>
              <a:t>--Regulating the rate of gastric emptying such that meal nutrients are delivered to the small intestine and, in turn, absorbed into the circulation more smoothly, reducing peak nutrient absorption and insulin demand (beta-cell workload)</a:t>
            </a:r>
          </a:p>
          <a:p>
            <a:pPr lvl="2" eaLnBrk="1" hangingPunct="1"/>
            <a:r>
              <a:rPr lang="en-US" altLang="en-US"/>
              <a:t>--Decreasing postprandial glucagon secretion from pancreatic alpha cells, which helps to maintain the counterregulatory balance between insulin and glucagon  </a:t>
            </a:r>
          </a:p>
          <a:p>
            <a:pPr lvl="2" eaLnBrk="1" hangingPunct="1"/>
            <a:r>
              <a:rPr lang="en-US" altLang="en-US"/>
              <a:t>--Reducing postprandial glucagon secretion, GLP-1 has an indirect benefit on beta-cell workload, since decreased glucagon secretion will produce decreased postprandial hepatic glucose output</a:t>
            </a:r>
          </a:p>
          <a:p>
            <a:pPr lvl="2" eaLnBrk="1" hangingPunct="1"/>
            <a:r>
              <a:rPr lang="en-US" altLang="en-US"/>
              <a:t>--Having effects on the central nervous system, resulting in increased satiety (sensation of satisfaction with food intake) and a reduction of food intake</a:t>
            </a:r>
          </a:p>
          <a:p>
            <a:pPr lvl="1" eaLnBrk="1" hangingPunct="1"/>
            <a:r>
              <a:rPr lang="en-US" altLang="en-US"/>
              <a:t>--By decreasing beta-cell workload and improving beta-cell response, GLP-1 is an important regulator of glucose homeostasis.</a:t>
            </a:r>
          </a:p>
          <a:p>
            <a:pPr lvl="1" eaLnBrk="1" hangingPunct="1"/>
            <a:endParaRPr lang="en-US" altLang="en-US"/>
          </a:p>
          <a:p>
            <a:pPr eaLnBrk="1" hangingPunct="1"/>
            <a:r>
              <a:rPr lang="en-US" altLang="en-US"/>
              <a:t>SLIDE BACKGROUND:</a:t>
            </a:r>
          </a:p>
          <a:p>
            <a:pPr lvl="1" eaLnBrk="1" hangingPunct="1"/>
            <a:r>
              <a:rPr lang="en-US" altLang="en-US"/>
              <a:t>--Effect on Beta-cell: Drucker DJ. Diabetes. 1998; 47:159-169</a:t>
            </a:r>
          </a:p>
          <a:p>
            <a:pPr lvl="1" eaLnBrk="1" hangingPunct="1"/>
            <a:r>
              <a:rPr lang="en-US" altLang="en-US"/>
              <a:t>--Effect on Alpha cell:  Larsson H, et al. Acta Physiol Scand. 1997; 160:413-422</a:t>
            </a:r>
          </a:p>
          <a:p>
            <a:pPr lvl="1" eaLnBrk="1" hangingPunct="1"/>
            <a:r>
              <a:rPr lang="en-US" altLang="en-US"/>
              <a:t>--Effects on Liver: Larsson H, et al. Acta Physiol Scand. 1997; 160:413-422</a:t>
            </a:r>
          </a:p>
          <a:p>
            <a:pPr lvl="1" eaLnBrk="1" hangingPunct="1"/>
            <a:r>
              <a:rPr lang="en-US" altLang="en-US"/>
              <a:t>--Effects on Stomach: Nauck MA, et al. Diabetologia. 1996; 39:1546-1553</a:t>
            </a:r>
          </a:p>
          <a:p>
            <a:pPr lvl="1" eaLnBrk="1" hangingPunct="1"/>
            <a:r>
              <a:rPr lang="en-US" altLang="en-US"/>
              <a:t>--Effects on CNS: Flint A, et al. J Clin Invest. 1998; 101:515-520</a:t>
            </a:r>
          </a:p>
          <a:p>
            <a:pPr lvl="1" eaLnBrk="1" hangingPunct="1"/>
            <a:endParaRPr lang="en-US" altLang="en-US"/>
          </a:p>
        </p:txBody>
      </p:sp>
    </p:spTree>
    <p:extLst>
      <p:ext uri="{BB962C8B-B14F-4D97-AF65-F5344CB8AC3E}">
        <p14:creationId xmlns:p14="http://schemas.microsoft.com/office/powerpoint/2010/main" val="1594397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077913" y="914400"/>
            <a:ext cx="47005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412081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a:latin typeface="Arial" charset="0"/>
                <a:ea typeface="Gothic" charset="0"/>
                <a:cs typeface="Gothic" charset="0"/>
              </a:rPr>
              <a:t>Figure 2 Effect of Once-Weekly </a:t>
            </a:r>
            <a:r>
              <a:rPr lang="en-GB" dirty="0" err="1">
                <a:latin typeface="Arial" charset="0"/>
                <a:ea typeface="Gothic" charset="0"/>
                <a:cs typeface="Gothic" charset="0"/>
              </a:rPr>
              <a:t>Tirzepatide</a:t>
            </a:r>
            <a:r>
              <a:rPr lang="en-GB" dirty="0">
                <a:latin typeface="Arial" charset="0"/>
                <a:ea typeface="Gothic" charset="0"/>
                <a:cs typeface="Gothic" charset="0"/>
              </a:rPr>
              <a:t>, as Compared with </a:t>
            </a:r>
            <a:r>
              <a:rPr lang="en-GB" dirty="0" err="1">
                <a:latin typeface="Arial" charset="0"/>
                <a:ea typeface="Gothic" charset="0"/>
                <a:cs typeface="Gothic" charset="0"/>
              </a:rPr>
              <a:t>Semaglutide</a:t>
            </a:r>
            <a:r>
              <a:rPr lang="en-GB" dirty="0">
                <a:latin typeface="Arial" charset="0"/>
                <a:ea typeface="Gothic" charset="0"/>
                <a:cs typeface="Gothic" charset="0"/>
              </a:rPr>
              <a:t>, on Body Weight, the Percentage of Patients Who Met Weight-Loss Goals, and the Lipid Profile. Least-squares means (±SE) are presented, unless otherwise noted. Error bars indicate the standard error. Panel A shows the change from baseline in body weight at 40 weeks, as assessed with analysis of covariance with multiple imputation for treatment for missing weight at 40 weeks (treatment-regimen </a:t>
            </a:r>
            <a:r>
              <a:rPr lang="en-GB" dirty="0" err="1">
                <a:latin typeface="Arial" charset="0"/>
                <a:ea typeface="Gothic" charset="0"/>
                <a:cs typeface="Gothic" charset="0"/>
              </a:rPr>
              <a:t>estimand</a:t>
            </a:r>
            <a:r>
              <a:rPr lang="en-GB" dirty="0">
                <a:latin typeface="Arial" charset="0"/>
                <a:ea typeface="Gothic" charset="0"/>
                <a:cs typeface="Gothic" charset="0"/>
              </a:rPr>
              <a:t>). ETDs are least-squares means (95% confidence interval) at 40 weeks in the modified intention-to-treat population. Panel B shows the change from baseline in body weight over time, derived from a mixed-model repeated-measures analysis (efficacy </a:t>
            </a:r>
            <a:r>
              <a:rPr lang="en-GB" dirty="0" err="1">
                <a:latin typeface="Arial" charset="0"/>
                <a:ea typeface="Gothic" charset="0"/>
                <a:cs typeface="Gothic" charset="0"/>
              </a:rPr>
              <a:t>estimand</a:t>
            </a:r>
            <a:r>
              <a:rPr lang="en-GB" dirty="0">
                <a:latin typeface="Arial" charset="0"/>
                <a:ea typeface="Gothic" charset="0"/>
                <a:cs typeface="Gothic" charset="0"/>
              </a:rPr>
              <a:t>). The </a:t>
            </a:r>
            <a:r>
              <a:rPr lang="en-GB" dirty="0" err="1">
                <a:latin typeface="Arial" charset="0"/>
                <a:ea typeface="Gothic" charset="0"/>
                <a:cs typeface="Gothic" charset="0"/>
              </a:rPr>
              <a:t>percent</a:t>
            </a:r>
            <a:r>
              <a:rPr lang="en-GB" dirty="0">
                <a:latin typeface="Arial" charset="0"/>
                <a:ea typeface="Gothic" charset="0"/>
                <a:cs typeface="Gothic" charset="0"/>
              </a:rPr>
              <a:t> changes from baseline values at 40 weeks are shown in parentheses. Arrows indicate the times at which the maintenance doses of </a:t>
            </a:r>
            <a:r>
              <a:rPr lang="en-GB" dirty="0" err="1">
                <a:latin typeface="Arial" charset="0"/>
                <a:ea typeface="Gothic" charset="0"/>
                <a:cs typeface="Gothic" charset="0"/>
              </a:rPr>
              <a:t>tirzepatide</a:t>
            </a:r>
            <a:r>
              <a:rPr lang="en-GB" dirty="0">
                <a:latin typeface="Arial" charset="0"/>
                <a:ea typeface="Gothic" charset="0"/>
                <a:cs typeface="Gothic" charset="0"/>
              </a:rPr>
              <a:t> (5 mg, 10 mg, or 15 mg) and </a:t>
            </a:r>
            <a:r>
              <a:rPr lang="en-GB" dirty="0" err="1">
                <a:latin typeface="Arial" charset="0"/>
                <a:ea typeface="Gothic" charset="0"/>
                <a:cs typeface="Gothic" charset="0"/>
              </a:rPr>
              <a:t>semaglutide</a:t>
            </a:r>
            <a:r>
              <a:rPr lang="en-GB" dirty="0">
                <a:latin typeface="Arial" charset="0"/>
                <a:ea typeface="Gothic" charset="0"/>
                <a:cs typeface="Gothic" charset="0"/>
              </a:rPr>
              <a:t> 1 mg were achieved. Panel C shows the percentage of patients who had body-weight reductions of at least 5%, 10%, or 15% from baseline to week 40 (treatment-regimen </a:t>
            </a:r>
            <a:r>
              <a:rPr lang="en-GB" dirty="0" err="1">
                <a:latin typeface="Arial" charset="0"/>
                <a:ea typeface="Gothic" charset="0"/>
                <a:cs typeface="Gothic" charset="0"/>
              </a:rPr>
              <a:t>estimand</a:t>
            </a:r>
            <a:r>
              <a:rPr lang="en-GB" dirty="0">
                <a:latin typeface="Arial" charset="0"/>
                <a:ea typeface="Gothic" charset="0"/>
                <a:cs typeface="Gothic" charset="0"/>
              </a:rPr>
              <a:t>). The percentage was calculated with the use of Rubin’s rules by combining the percentages of patients who met the target in imputed data sets. Panel D shows the </a:t>
            </a:r>
            <a:r>
              <a:rPr lang="en-GB" dirty="0" err="1">
                <a:latin typeface="Arial" charset="0"/>
                <a:ea typeface="Gothic" charset="0"/>
                <a:cs typeface="Gothic" charset="0"/>
              </a:rPr>
              <a:t>percent</a:t>
            </a:r>
            <a:r>
              <a:rPr lang="en-GB" dirty="0">
                <a:latin typeface="Arial" charset="0"/>
                <a:ea typeface="Gothic" charset="0"/>
                <a:cs typeface="Gothic" charset="0"/>
              </a:rPr>
              <a:t> change (±SE) from baseline in lipid levels at 40 weeks, as estimated with the use of log transformation. HDL denotes high-density lipoprotein, LDL low-density lipoprotein, and VLDL very-low-density lipoprotein.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a:t>Click to edit Master title style</a:t>
            </a:r>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827368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206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483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9607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43443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2197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765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289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3985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99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68287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8156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B4283D5-4CBF-F48E-41A7-B37421C77900}"/>
              </a:ext>
            </a:extLst>
          </p:cNvPr>
          <p:cNvSpPr>
            <a:spLocks noGrp="1" noChangeArrowheads="1"/>
          </p:cNvSpPr>
          <p:nvPr>
            <p:ph type="title"/>
          </p:nvPr>
        </p:nvSpPr>
        <p:spPr bwMode="auto">
          <a:xfrm>
            <a:off x="12573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93A1614-F8FD-917E-6F6E-EE15CC942043}"/>
              </a:ext>
            </a:extLst>
          </p:cNvPr>
          <p:cNvSpPr>
            <a:spLocks noGrp="1" noChangeArrowheads="1"/>
          </p:cNvSpPr>
          <p:nvPr>
            <p:ph type="body" idx="1"/>
          </p:nvPr>
        </p:nvSpPr>
        <p:spPr bwMode="auto">
          <a:xfrm>
            <a:off x="12573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charset="0"/>
          <a:ea typeface="ＭＳ Ｐゴシック" charset="0"/>
        </a:defRPr>
      </a:lvl6pPr>
      <a:lvl7pPr marL="914400" algn="ctr" rtl="0" eaLnBrk="0" fontAlgn="base" hangingPunct="0">
        <a:spcBef>
          <a:spcPct val="0"/>
        </a:spcBef>
        <a:spcAft>
          <a:spcPct val="0"/>
        </a:spcAft>
        <a:defRPr sz="4400">
          <a:solidFill>
            <a:schemeClr val="tx2"/>
          </a:solidFill>
          <a:latin typeface="Times" charset="0"/>
          <a:ea typeface="ＭＳ Ｐゴシック" charset="0"/>
        </a:defRPr>
      </a:lvl7pPr>
      <a:lvl8pPr marL="1371600" algn="ctr" rtl="0" eaLnBrk="0" fontAlgn="base" hangingPunct="0">
        <a:spcBef>
          <a:spcPct val="0"/>
        </a:spcBef>
        <a:spcAft>
          <a:spcPct val="0"/>
        </a:spcAft>
        <a:defRPr sz="4400">
          <a:solidFill>
            <a:schemeClr val="tx2"/>
          </a:solidFill>
          <a:latin typeface="Times" charset="0"/>
          <a:ea typeface="ＭＳ Ｐゴシック" charset="0"/>
        </a:defRPr>
      </a:lvl8pPr>
      <a:lvl9pPr marL="1828800" algn="ctr" rtl="0" eaLnBrk="0" fontAlgn="base" hangingPunct="0">
        <a:spcBef>
          <a:spcPct val="0"/>
        </a:spcBef>
        <a:spcAft>
          <a:spcPct val="0"/>
        </a:spcAft>
        <a:defRPr sz="4400">
          <a:solidFill>
            <a:schemeClr val="tx2"/>
          </a:solidFill>
          <a:latin typeface="Times" charset="0"/>
          <a:ea typeface="ＭＳ Ｐゴシック" charset="0"/>
        </a:defRPr>
      </a:lvl9pPr>
    </p:titleStyle>
    <p:body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rxlist.com/script/main/art.asp?articlekey=101642" TargetMode="External"/><Relationship Id="rId2" Type="http://schemas.openxmlformats.org/officeDocument/2006/relationships/hyperlink" Target="https://www.rxlist.com/script/main/art.asp?articlekey=2499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2" Type="http://schemas.openxmlformats.org/officeDocument/2006/relationships/hyperlink" Target="https://www.niddk.nih.gov/health-information/digestive-diseases/pancreatiti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podcasts.apple.com/us/podcast/honestly-with-bari-weiss/id1570872415" TargetMode="External"/><Relationship Id="rId2" Type="http://schemas.openxmlformats.org/officeDocument/2006/relationships/hyperlink" Target="https://podcasts.apple.com/us/podcast/honestly-with-bari-weiss/id1570872415?i=1000579559765"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s://www.levelshealth.com/blog/author/caseymean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goodhormonehealth.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medlineplus.gov/druginfo/meds/a695033.html" TargetMode="External"/><Relationship Id="rId2" Type="http://schemas.openxmlformats.org/officeDocument/2006/relationships/hyperlink" Target="https://medlineplus.gov/druginfo/meds/a612037.html" TargetMode="External"/><Relationship Id="rId1" Type="http://schemas.openxmlformats.org/officeDocument/2006/relationships/slideLayout" Target="../slideLayouts/slideLayout2.xml"/><Relationship Id="rId4" Type="http://schemas.openxmlformats.org/officeDocument/2006/relationships/hyperlink" Target="https://medlineplus.gov/druginfo/meds/a601244.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edlineplus.gov/druginfo/meds/a695033.html" TargetMode="External"/><Relationship Id="rId2" Type="http://schemas.openxmlformats.org/officeDocument/2006/relationships/hyperlink" Target="https://medlineplus.gov/druginfo/meds/a612037.html" TargetMode="External"/><Relationship Id="rId1" Type="http://schemas.openxmlformats.org/officeDocument/2006/relationships/slideLayout" Target="../slideLayouts/slideLayout2.xml"/><Relationship Id="rId4" Type="http://schemas.openxmlformats.org/officeDocument/2006/relationships/hyperlink" Target="https://medlineplus.gov/druginfo/meds/a601244.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a:extLst>
              <a:ext uri="{FF2B5EF4-FFF2-40B4-BE49-F238E27FC236}">
                <a16:creationId xmlns:a16="http://schemas.microsoft.com/office/drawing/2014/main" id="{D8FA00A8-E881-1183-87B9-76C1F5AFBC4C}"/>
              </a:ext>
            </a:extLst>
          </p:cNvPr>
          <p:cNvSpPr>
            <a:spLocks noGrp="1" noChangeArrowheads="1"/>
          </p:cNvSpPr>
          <p:nvPr>
            <p:ph type="title"/>
          </p:nvPr>
        </p:nvSpPr>
        <p:spPr>
          <a:xfrm>
            <a:off x="1219200" y="3811588"/>
            <a:ext cx="7797800" cy="1143000"/>
          </a:xfrm>
        </p:spPr>
        <p:txBody>
          <a:bodyPr/>
          <a:lstStyle/>
          <a:p>
            <a:r>
              <a:rPr lang="en-US" altLang="en-US" sz="2800" dirty="0">
                <a:solidFill>
                  <a:srgbClr val="FAFD00"/>
                </a:solidFill>
              </a:rPr>
              <a:t>Theodore C. Friedman, M.D., Ph.D.</a:t>
            </a:r>
            <a:br>
              <a:rPr lang="en-US" altLang="en-US" sz="2800" dirty="0">
                <a:solidFill>
                  <a:srgbClr val="FAFD00"/>
                </a:solidFill>
              </a:rPr>
            </a:br>
            <a:r>
              <a:rPr lang="en-US" altLang="en-US" sz="2800" dirty="0">
                <a:solidFill>
                  <a:srgbClr val="FAFD00"/>
                </a:solidFill>
              </a:rPr>
              <a:t> (the Wiz) </a:t>
            </a:r>
            <a:br>
              <a:rPr lang="en-US" altLang="en-US" sz="2800" dirty="0">
                <a:solidFill>
                  <a:srgbClr val="FAFD00"/>
                </a:solidFill>
              </a:rPr>
            </a:br>
            <a:r>
              <a:rPr lang="en-US" altLang="en-US" sz="2800" dirty="0">
                <a:solidFill>
                  <a:srgbClr val="FAFD00"/>
                </a:solidFill>
              </a:rPr>
              <a:t>Professor of Medicine-UCLA</a:t>
            </a:r>
            <a:br>
              <a:rPr lang="en-US" altLang="en-US" sz="2800" dirty="0">
                <a:solidFill>
                  <a:srgbClr val="FAFD00"/>
                </a:solidFill>
              </a:rPr>
            </a:br>
            <a:r>
              <a:rPr lang="en-US" altLang="en-US" sz="2800" dirty="0">
                <a:solidFill>
                  <a:srgbClr val="FAFD00"/>
                </a:solidFill>
              </a:rPr>
              <a:t>Chairman, Department of Internal Medicine</a:t>
            </a:r>
            <a:br>
              <a:rPr lang="en-US" altLang="en-US" sz="2800" dirty="0">
                <a:solidFill>
                  <a:srgbClr val="FAFD00"/>
                </a:solidFill>
              </a:rPr>
            </a:br>
            <a:r>
              <a:rPr lang="en-US" altLang="en-US" sz="2800" dirty="0">
                <a:solidFill>
                  <a:srgbClr val="FAFD00"/>
                </a:solidFill>
              </a:rPr>
              <a:t>Charles R. Drew University</a:t>
            </a:r>
            <a:br>
              <a:rPr lang="en-US" altLang="en-US" sz="2800" dirty="0">
                <a:solidFill>
                  <a:srgbClr val="FAFD00"/>
                </a:solidFill>
              </a:rPr>
            </a:br>
            <a:r>
              <a:rPr lang="en-US" altLang="en-US" sz="2800" dirty="0">
                <a:solidFill>
                  <a:srgbClr val="FAFD00"/>
                </a:solidFill>
              </a:rPr>
              <a:t>Dr. Friedman’s Endocrinology Clinic</a:t>
            </a:r>
            <a:br>
              <a:rPr lang="en-US" altLang="en-US" sz="2800" dirty="0">
                <a:solidFill>
                  <a:srgbClr val="FAFD00"/>
                </a:solidFill>
              </a:rPr>
            </a:br>
            <a:r>
              <a:rPr lang="en-US" altLang="en-US" sz="2800" dirty="0">
                <a:solidFill>
                  <a:srgbClr val="FF0000"/>
                </a:solidFill>
              </a:rPr>
              <a:t>Dr. Friedman’s Guide to Weight Loss Medications and Wellness</a:t>
            </a:r>
            <a:br>
              <a:rPr lang="en-US" altLang="en-US" sz="3200" dirty="0"/>
            </a:br>
            <a:br>
              <a:rPr lang="en-US" altLang="en-US" sz="3200" dirty="0"/>
            </a:br>
            <a:r>
              <a:rPr lang="en-US" altLang="en-US" sz="3200" dirty="0" err="1">
                <a:solidFill>
                  <a:srgbClr val="FFFF00"/>
                </a:solidFill>
              </a:rPr>
              <a:t>GoodHormoneHealth</a:t>
            </a:r>
            <a:r>
              <a:rPr lang="en-US" altLang="en-US" sz="3200" dirty="0">
                <a:solidFill>
                  <a:srgbClr val="FFFF00"/>
                </a:solidFill>
              </a:rPr>
              <a:t> Webinar</a:t>
            </a:r>
            <a:br>
              <a:rPr lang="en-US" altLang="en-US" sz="2800" dirty="0">
                <a:solidFill>
                  <a:srgbClr val="FAFD00"/>
                </a:solidFill>
              </a:rPr>
            </a:br>
            <a:br>
              <a:rPr lang="en-US" altLang="en-US" sz="2800" dirty="0">
                <a:solidFill>
                  <a:srgbClr val="FAFD00"/>
                </a:solidFill>
              </a:rPr>
            </a:br>
            <a:r>
              <a:rPr lang="en-US" altLang="en-US" sz="2800" dirty="0">
                <a:solidFill>
                  <a:srgbClr val="FAFD00"/>
                </a:solidFill>
              </a:rPr>
              <a:t>October 2, 2022</a:t>
            </a:r>
            <a:br>
              <a:rPr lang="en-US" altLang="en-US" sz="3600" dirty="0">
                <a:solidFill>
                  <a:srgbClr val="FAFD00"/>
                </a:solidFill>
              </a:rPr>
            </a:br>
            <a:br>
              <a:rPr lang="en-US" altLang="en-US" sz="3600" dirty="0">
                <a:solidFill>
                  <a:srgbClr val="FAFD00"/>
                </a:solidFill>
              </a:rPr>
            </a:br>
            <a:endParaRPr lang="en-US" altLang="en-US" sz="3600" dirty="0">
              <a:solidFill>
                <a:srgbClr val="FAFD00"/>
              </a:solidFill>
            </a:endParaRPr>
          </a:p>
        </p:txBody>
      </p:sp>
      <p:pic>
        <p:nvPicPr>
          <p:cNvPr id="4098" name="Picture 2">
            <a:extLst>
              <a:ext uri="{FF2B5EF4-FFF2-40B4-BE49-F238E27FC236}">
                <a16:creationId xmlns:a16="http://schemas.microsoft.com/office/drawing/2014/main" id="{983807FB-E153-3C8C-004E-C07474D08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438400" cy="78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22AC953F-17A8-78B3-2FC4-2F331C9287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8038" y="176213"/>
            <a:ext cx="183832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878158" y="8001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Also called </a:t>
            </a:r>
            <a:r>
              <a:rPr lang="en-US" sz="1800" dirty="0" err="1">
                <a:effectLst/>
                <a:latin typeface="Times New Roman" panose="02020603050405020304" pitchFamily="18" charset="0"/>
                <a:ea typeface="Calibri" panose="020F0502020204030204" pitchFamily="34" charset="0"/>
              </a:rPr>
              <a:t>Adipex</a:t>
            </a:r>
            <a:r>
              <a:rPr lang="en-US" sz="1800" dirty="0">
                <a:effectLst/>
                <a:latin typeface="Times New Roman" panose="02020603050405020304" pitchFamily="18" charset="0"/>
                <a:ea typeface="Calibri" panose="020F0502020204030204" pitchFamily="34" charset="0"/>
              </a:rPr>
              <a:t>-P, </a:t>
            </a:r>
            <a:r>
              <a:rPr lang="en-US" sz="1800" dirty="0" err="1">
                <a:effectLst/>
                <a:latin typeface="Times New Roman" panose="02020603050405020304" pitchFamily="18" charset="0"/>
                <a:ea typeface="Calibri" panose="020F0502020204030204" pitchFamily="34" charset="0"/>
              </a:rPr>
              <a:t>Suprenza</a:t>
            </a:r>
            <a:endParaRPr lang="en-US" sz="1800" dirty="0">
              <a:effectLst/>
              <a:latin typeface="Times New Roman" panose="02020603050405020304" pitchFamily="18" charset="0"/>
              <a:ea typeface="Calibri" panose="020F0502020204030204" pitchFamily="34" charset="0"/>
            </a:endParaRP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Was part of Fen-phen, fenfluramine was removed from the market due to heart and lung problems, phentermine has been used for 50 years and is safe</a:t>
            </a:r>
            <a:endParaRPr lang="en-US" sz="1800" dirty="0">
              <a:effectLst/>
              <a:latin typeface="Times New Roman" panose="02020603050405020304" pitchFamily="18" charset="0"/>
              <a:ea typeface="Times New Roman" panose="02020603050405020304" pitchFamily="18" charset="0"/>
            </a:endParaRPr>
          </a:p>
          <a:p>
            <a:pPr marL="0" marR="126365"/>
            <a:r>
              <a:rPr lang="en-US" sz="1800" dirty="0">
                <a:effectLst/>
                <a:latin typeface="Times New Roman" panose="02020603050405020304" pitchFamily="18" charset="0"/>
                <a:ea typeface="Calibri" panose="020F0502020204030204" pitchFamily="34" charset="0"/>
              </a:rPr>
              <a:t>15 mg, 30 mg, or 37.5 mg tablets or capsules</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$40/month (37.5 mg)</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Approved </a:t>
            </a:r>
            <a:r>
              <a:rPr lang="en-US" sz="1800" dirty="0">
                <a:latin typeface="Times New Roman" panose="02020603050405020304" pitchFamily="18" charset="0"/>
                <a:ea typeface="Calibri" panose="020F0502020204030204" pitchFamily="34" charset="0"/>
              </a:rPr>
              <a:t>for s</a:t>
            </a:r>
            <a:r>
              <a:rPr lang="en-US" sz="1800" dirty="0">
                <a:effectLst/>
                <a:latin typeface="Times New Roman" panose="02020603050405020304" pitchFamily="18" charset="0"/>
                <a:ea typeface="Calibri" panose="020F0502020204030204" pitchFamily="34" charset="0"/>
              </a:rPr>
              <a:t>hort-term use (2-4 months)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Decreasing appetite and may have some effects on increased metabolism </a:t>
            </a:r>
          </a:p>
          <a:p>
            <a:pPr marL="0" marR="126365">
              <a:spcBef>
                <a:spcPts val="0"/>
              </a:spcBef>
              <a:spcAft>
                <a:spcPts val="0"/>
              </a:spcAft>
            </a:pPr>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the family of amphetamine-like drugs.</a:t>
            </a:r>
            <a:r>
              <a:rPr lang="en-US" sz="1100" dirty="0">
                <a:effectLst/>
              </a:rPr>
              <a:t> </a:t>
            </a: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hyper or jittery</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rapid heart beat,</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increased blood pressure</a:t>
            </a:r>
            <a:endParaRPr lang="en-US" sz="18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800" dirty="0">
                <a:effectLst/>
                <a:latin typeface="Times New Roman" panose="02020603050405020304" pitchFamily="18" charset="0"/>
                <a:ea typeface="Calibri" panose="020F0502020204030204" pitchFamily="34" charset="0"/>
              </a:rPr>
              <a:t>trouble sleeping</a:t>
            </a:r>
            <a:endParaRPr lang="en-US" sz="1800" dirty="0">
              <a:effectLst/>
              <a:latin typeface="Times New Roman" panose="02020603050405020304" pitchFamily="18" charset="0"/>
              <a:ea typeface="Times New Roman" panose="02020603050405020304" pitchFamily="18" charset="0"/>
            </a:endParaRPr>
          </a:p>
          <a:p>
            <a:pPr lvl="1"/>
            <a:r>
              <a:rPr lang="en-US" sz="1800" dirty="0">
                <a:effectLst/>
                <a:latin typeface="Times New Roman" panose="02020603050405020304" pitchFamily="18" charset="0"/>
                <a:ea typeface="Times New Roman" panose="02020603050405020304" pitchFamily="18" charset="0"/>
              </a:rPr>
              <a:t>urinary retention</a:t>
            </a:r>
          </a:p>
          <a:p>
            <a:pPr marL="0" marR="0"/>
            <a:r>
              <a:rPr lang="en-US" sz="1800" dirty="0">
                <a:effectLst/>
                <a:latin typeface="Times New Roman" panose="02020603050405020304" pitchFamily="18" charset="0"/>
                <a:ea typeface="Calibri" panose="020F0502020204030204" pitchFamily="34" charset="0"/>
              </a:rPr>
              <a:t>Works well at low cost</a:t>
            </a:r>
          </a:p>
          <a:p>
            <a:pPr marL="0" marR="0"/>
            <a:r>
              <a:rPr lang="en-US" sz="1800" dirty="0">
                <a:latin typeface="Times New Roman" panose="02020603050405020304" pitchFamily="18" charset="0"/>
                <a:ea typeface="Times New Roman" panose="02020603050405020304" pitchFamily="18" charset="0"/>
              </a:rPr>
              <a:t>I usually give a half pill before lunch and dinner, if insomnia move to earlier in the day</a:t>
            </a:r>
            <a:endParaRPr lang="en-US" sz="1800" dirty="0">
              <a:effectLst/>
              <a:latin typeface="Times New Roman" panose="02020603050405020304" pitchFamily="18" charset="0"/>
              <a:ea typeface="Times New Roman" panose="02020603050405020304" pitchFamily="18" charset="0"/>
            </a:endParaRPr>
          </a:p>
          <a:p>
            <a:pPr marL="0" marR="126365"/>
            <a:r>
              <a:rPr lang="en-US" sz="1800" dirty="0">
                <a:effectLst/>
                <a:latin typeface="Times New Roman" panose="02020603050405020304" pitchFamily="18" charset="0"/>
                <a:ea typeface="Calibri" panose="020F0502020204030204" pitchFamily="34" charset="0"/>
              </a:rPr>
              <a:t>Long -term use not established</a:t>
            </a:r>
          </a:p>
          <a:p>
            <a:pPr marL="0" marR="126365"/>
            <a:r>
              <a:rPr lang="en-US" sz="1800" dirty="0">
                <a:effectLst/>
                <a:latin typeface="Times New Roman" panose="02020603050405020304" pitchFamily="18" charset="0"/>
                <a:ea typeface="Times New Roman" panose="02020603050405020304" pitchFamily="18" charset="0"/>
              </a:rPr>
              <a:t>I usually gives this for a period of 2 to 6 months. </a:t>
            </a:r>
          </a:p>
          <a:p>
            <a:pPr lvl="1"/>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endParaRPr lang="en-US" sz="1800" dirty="0">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145630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128239"/>
            <a:ext cx="8321598" cy="1143000"/>
          </a:xfrm>
        </p:spPr>
        <p:txBody>
          <a:bodyPr/>
          <a:lstStyle/>
          <a:p>
            <a:pPr marL="0" marR="126365">
              <a:spcBef>
                <a:spcPts val="0"/>
              </a:spcBef>
              <a:spcAft>
                <a:spcPts val="0"/>
              </a:spcAft>
            </a:pPr>
            <a:r>
              <a:rPr lang="en-US" b="1" dirty="0">
                <a:solidFill>
                  <a:srgbClr val="FFC000"/>
                </a:solidFill>
                <a:effectLst/>
                <a:latin typeface="Times New Roman" panose="02020603050405020304" pitchFamily="18" charset="0"/>
                <a:ea typeface="Calibri" panose="020F0502020204030204" pitchFamily="34" charset="0"/>
              </a:rPr>
              <a:t>Phendimetrazine</a:t>
            </a:r>
            <a:endParaRPr lang="en-US" dirty="0">
              <a:solidFill>
                <a:srgbClr val="FFC000"/>
              </a:solidFill>
              <a:effectLst/>
              <a:latin typeface="Times New Roman" panose="02020603050405020304" pitchFamily="18" charset="0"/>
              <a:ea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880947"/>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Also called </a:t>
            </a:r>
            <a:r>
              <a:rPr lang="en-US" sz="1800" b="1" dirty="0">
                <a:solidFill>
                  <a:srgbClr val="FFFF00"/>
                </a:solidFill>
                <a:effectLst/>
                <a:latin typeface="Times New Roman" panose="02020603050405020304" pitchFamily="18" charset="0"/>
                <a:ea typeface="Calibri" panose="020F0502020204030204" pitchFamily="34" charset="0"/>
              </a:rPr>
              <a:t>(</a:t>
            </a:r>
            <a:r>
              <a:rPr lang="en-US" sz="1800" b="1" dirty="0" err="1">
                <a:solidFill>
                  <a:srgbClr val="FFFF00"/>
                </a:solidFill>
                <a:effectLst/>
                <a:latin typeface="Times New Roman" panose="02020603050405020304" pitchFamily="18" charset="0"/>
                <a:ea typeface="Calibri" panose="020F0502020204030204" pitchFamily="34" charset="0"/>
              </a:rPr>
              <a:t>Bontril</a:t>
            </a:r>
            <a:r>
              <a:rPr lang="en-US" sz="1800" b="1" dirty="0">
                <a:solidFill>
                  <a:srgbClr val="FFFF00"/>
                </a:solidFill>
                <a:effectLst/>
                <a:latin typeface="Times New Roman" panose="02020603050405020304" pitchFamily="18" charset="0"/>
                <a:ea typeface="Calibri" panose="020F0502020204030204" pitchFamily="34" charset="0"/>
              </a:rPr>
              <a:t>)</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Immediate release 35 mg. SR 105 mg</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32.14 per 90 tablets (35 mg)  $33.64 (30 tablets105 </a:t>
            </a:r>
            <a:r>
              <a:rPr lang="en-US" sz="1800" dirty="0" err="1">
                <a:effectLst/>
                <a:latin typeface="Times New Roman" panose="02020603050405020304" pitchFamily="18" charset="0"/>
                <a:ea typeface="Calibri" panose="020F0502020204030204" pitchFamily="34" charset="0"/>
              </a:rPr>
              <a:t>mSR</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Decreasing appetite and may have some effects on increased metabolism </a:t>
            </a:r>
          </a:p>
          <a:p>
            <a:pPr marL="0" marR="126365">
              <a:spcBef>
                <a:spcPts val="0"/>
              </a:spcBef>
              <a:spcAft>
                <a:spcPts val="0"/>
              </a:spcAft>
            </a:pPr>
            <a:r>
              <a:rPr lang="en-US" sz="1800" dirty="0">
                <a:latin typeface="Times New Roman" panose="02020603050405020304" pitchFamily="18" charset="0"/>
                <a:ea typeface="Calibri" panose="020F0502020204030204" pitchFamily="34" charset="0"/>
              </a:rPr>
              <a:t>I</a:t>
            </a:r>
            <a:r>
              <a:rPr lang="en-US" sz="1800" dirty="0">
                <a:effectLst/>
                <a:latin typeface="Times New Roman" panose="02020603050405020304" pitchFamily="18" charset="0"/>
                <a:ea typeface="Calibri" panose="020F0502020204030204" pitchFamily="34" charset="0"/>
              </a:rPr>
              <a:t>n the family of amphetamine-like drugs.</a:t>
            </a:r>
            <a:r>
              <a:rPr lang="en-US" sz="1100" dirty="0">
                <a:effectLst/>
              </a:rPr>
              <a:t> </a:t>
            </a:r>
            <a:endParaRPr lang="en-US" sz="1800" dirty="0">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dizziness</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u="none" strike="noStrike" dirty="0">
                <a:solidFill>
                  <a:srgbClr val="FFFF00"/>
                </a:solidFill>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dry mouth</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difficulty sleeping (insomnia</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irritability</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nausea</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u="none" strike="noStrike" dirty="0">
                <a:solidFill>
                  <a:srgbClr val="FFFF00"/>
                </a:solidFill>
                <a:effectLst/>
                <a:latin typeface="Times New Roman" panose="02020603050405020304" pitchFamily="18" charset="0"/>
                <a:ea typeface="Calibri" panose="020F0502020204030204" pitchFamily="34" charset="0"/>
                <a:hlinkClick r:id="rId3">
                  <a:extLst>
                    <a:ext uri="{A12FA001-AC4F-418D-AE19-62706E023703}">
                      <ahyp:hlinkClr xmlns:ahyp="http://schemas.microsoft.com/office/drawing/2018/hyperlinkcolor" val="tx"/>
                    </a:ext>
                  </a:extLst>
                </a:hlinkClick>
              </a:rPr>
              <a:t>vomiting</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upset stomach</a:t>
            </a:r>
            <a:endParaRPr lang="en-US" sz="1400" dirty="0">
              <a:solidFill>
                <a:srgbClr val="FFFF00"/>
              </a:solidFill>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solidFill>
                  <a:srgbClr val="FFFF00"/>
                </a:solidFill>
                <a:effectLst/>
                <a:latin typeface="Times New Roman" panose="02020603050405020304" pitchFamily="18" charset="0"/>
                <a:ea typeface="Calibri" panose="020F0502020204030204" pitchFamily="34" charset="0"/>
              </a:rPr>
              <a:t>Diarrhea</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The standard immediate-release form is labeled as PDM, a reference to the active ingredient phendimetrazine. </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It is a 35 mg tablet most often prescribed for use two to three times per day, to be taken orally 30-60 minutes before each meal. </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The sustained-release formula is taken as a single dose of one 105 mg tablet taken 30-60 minutes before the morning meal each day</a:t>
            </a:r>
            <a:r>
              <a:rPr lang="en-US" sz="1800" dirty="0">
                <a:solidFill>
                  <a:srgbClr val="FFFF00"/>
                </a:solidFill>
                <a:effectLst/>
                <a:latin typeface="Times New Roman" panose="02020603050405020304" pitchFamily="18" charset="0"/>
                <a:cs typeface="Times New Roman" panose="02020603050405020304" pitchFamily="18" charset="0"/>
              </a:rPr>
              <a:t> </a:t>
            </a:r>
          </a:p>
          <a:p>
            <a:pPr>
              <a:spcBef>
                <a:spcPts val="0"/>
              </a:spcBef>
              <a:spcAft>
                <a:spcPts val="0"/>
              </a:spcAft>
              <a:buSzPts val="1000"/>
              <a:buFont typeface="Symbol" pitchFamily="2" charset="2"/>
              <a:buChar char=""/>
              <a:tabLst>
                <a:tab pos="0" algn="l"/>
              </a:tabLst>
            </a:pPr>
            <a:r>
              <a:rPr lang="en-US" sz="1800"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May work in people who failed phentermine</a:t>
            </a:r>
          </a:p>
          <a:p>
            <a:pPr>
              <a:spcBef>
                <a:spcPts val="0"/>
              </a:spcBef>
              <a:spcAft>
                <a:spcPts val="0"/>
              </a:spcAft>
              <a:buSzPts val="1000"/>
              <a:buFont typeface="Symbol" pitchFamily="2" charset="2"/>
              <a:buChar char=""/>
              <a:tabLst>
                <a:tab pos="0" algn="l"/>
              </a:tabLst>
            </a:pPr>
            <a:r>
              <a:rPr lang="en-US" sz="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Sometimes hard to find</a:t>
            </a: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96757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Phentermine/topiramate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Also called Qsymia</a:t>
            </a:r>
            <a:r>
              <a:rPr lang="en-US" sz="1100" dirty="0">
                <a:effectLst/>
              </a:rPr>
              <a:t> </a:t>
            </a:r>
          </a:p>
          <a:p>
            <a:pPr lvl="1">
              <a:buFont typeface="Arial" panose="020B0604020202020204" pitchFamily="34" charset="0"/>
              <a:buChar char="•"/>
            </a:pPr>
            <a:r>
              <a:rPr lang="en-US" sz="1200" b="0" i="0" u="none" strike="noStrike" dirty="0">
                <a:solidFill>
                  <a:srgbClr val="FFFF00"/>
                </a:solidFill>
                <a:effectLst/>
                <a:latin typeface="proxima_nova_rgregular"/>
              </a:rPr>
              <a:t>3.75mg/23mg</a:t>
            </a:r>
          </a:p>
          <a:p>
            <a:pPr lvl="1">
              <a:buFont typeface="Arial" panose="020B0604020202020204" pitchFamily="34" charset="0"/>
              <a:buChar char="•"/>
            </a:pPr>
            <a:r>
              <a:rPr lang="en-US" sz="1200" b="0" i="0" u="none" strike="noStrike" dirty="0">
                <a:solidFill>
                  <a:srgbClr val="FFFF00"/>
                </a:solidFill>
                <a:effectLst/>
                <a:latin typeface="proxima_nova_rgregular"/>
              </a:rPr>
              <a:t>7.5mg/46mg</a:t>
            </a:r>
          </a:p>
          <a:p>
            <a:pPr lvl="1">
              <a:buFont typeface="Arial" panose="020B0604020202020204" pitchFamily="34" charset="0"/>
              <a:buChar char="•"/>
            </a:pPr>
            <a:r>
              <a:rPr lang="en-US" sz="1200" b="0" i="0" u="none" strike="noStrike" dirty="0">
                <a:solidFill>
                  <a:srgbClr val="FFFF00"/>
                </a:solidFill>
                <a:effectLst/>
                <a:latin typeface="proxima_nova_rgregular"/>
              </a:rPr>
              <a:t>11.25mg/69mg</a:t>
            </a:r>
          </a:p>
          <a:p>
            <a:pPr lvl="1">
              <a:buFont typeface="Arial" panose="020B0604020202020204" pitchFamily="34" charset="0"/>
              <a:buChar char="•"/>
            </a:pPr>
            <a:r>
              <a:rPr lang="en-US" sz="1200" b="0" i="0" u="none" strike="noStrike" dirty="0">
                <a:solidFill>
                  <a:srgbClr val="FFFF00"/>
                </a:solidFill>
                <a:effectLst/>
                <a:latin typeface="proxima_nova_rgregular"/>
              </a:rPr>
              <a:t>15mg/92mg</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$629/month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A mix of two medications: phentermine (but at lower doses), which lessens your appetite, and topiramate, which is used to treat seizures or migraine headaches. </a:t>
            </a:r>
          </a:p>
          <a:p>
            <a:pPr marL="0" marR="126365">
              <a:spcBef>
                <a:spcPts val="0"/>
              </a:spcBef>
              <a:spcAft>
                <a:spcPts val="0"/>
              </a:spcAft>
            </a:pPr>
            <a:r>
              <a:rPr lang="en-US" sz="1800" dirty="0">
                <a:effectLst/>
                <a:latin typeface="Times New Roman" panose="02020603050405020304" pitchFamily="18" charset="0"/>
                <a:ea typeface="Calibri" panose="020F0502020204030204" pitchFamily="34" charset="0"/>
              </a:rPr>
              <a:t>May make you less hungry or feel full sooner.</a:t>
            </a:r>
            <a:r>
              <a:rPr lang="en-US" sz="1100" dirty="0">
                <a:effectLst/>
              </a:rPr>
              <a:t> </a:t>
            </a:r>
          </a:p>
          <a:p>
            <a:pPr marL="0" marR="126365">
              <a:spcBef>
                <a:spcPts val="0"/>
              </a:spcBef>
              <a:spcAft>
                <a:spcPts val="0"/>
              </a:spcAft>
            </a:pPr>
            <a:r>
              <a:rPr lang="en-US" sz="1800" dirty="0">
                <a:latin typeface="Times New Roman" panose="02020603050405020304" pitchFamily="18" charset="0"/>
                <a:ea typeface="Times New Roman" panose="02020603050405020304" pitchFamily="18" charset="0"/>
              </a:rPr>
              <a:t>Common side effects</a:t>
            </a: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constipation</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dizziness</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dry mouth</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taste changes, especially with carbonated beverages</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tingling of your hands and feet</a:t>
            </a:r>
            <a:endParaRPr lang="en-US" sz="1400" dirty="0">
              <a:effectLst/>
              <a:latin typeface="Times New Roman" panose="02020603050405020304" pitchFamily="18" charset="0"/>
              <a:ea typeface="Times New Roman" panose="02020603050405020304" pitchFamily="18" charset="0"/>
            </a:endParaRPr>
          </a:p>
          <a:p>
            <a:pPr lvl="1"/>
            <a:r>
              <a:rPr lang="en-US" sz="1400" dirty="0">
                <a:effectLst/>
                <a:latin typeface="Times New Roman" panose="02020603050405020304" pitchFamily="18" charset="0"/>
                <a:ea typeface="Times New Roman" panose="02020603050405020304" pitchFamily="18" charset="0"/>
              </a:rPr>
              <a:t>trouble sleeping</a:t>
            </a:r>
            <a:r>
              <a:rPr lang="en-US" sz="650" dirty="0">
                <a:effectLst/>
              </a:rPr>
              <a:t> </a:t>
            </a:r>
          </a:p>
          <a:p>
            <a:pPr lvl="1"/>
            <a:r>
              <a:rPr lang="en-US" sz="1600" dirty="0"/>
              <a:t>“</a:t>
            </a:r>
            <a:r>
              <a:rPr lang="en-US" sz="1600" dirty="0" err="1"/>
              <a:t>stupamax</a:t>
            </a:r>
            <a:r>
              <a:rPr lang="en-US" sz="1600" dirty="0"/>
              <a:t>”</a:t>
            </a:r>
            <a:endParaRPr lang="en-US" sz="1600" dirty="0">
              <a:effectLst/>
            </a:endParaRPr>
          </a:p>
          <a:p>
            <a:r>
              <a:rPr lang="en-US" sz="1800" dirty="0">
                <a:effectLst/>
                <a:latin typeface="Times New Roman" panose="02020603050405020304" pitchFamily="18" charset="0"/>
                <a:ea typeface="Calibri" panose="020F0502020204030204" pitchFamily="34" charset="0"/>
              </a:rPr>
              <a:t>I don’t see an advantage over phentermine</a:t>
            </a: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729017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GLP-1 receptor agonists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r>
              <a:rPr lang="en-US" sz="1800" dirty="0">
                <a:effectLst/>
                <a:latin typeface="Times New Roman" panose="02020603050405020304" pitchFamily="18" charset="0"/>
                <a:ea typeface="Times New Roman" panose="02020603050405020304" pitchFamily="18" charset="0"/>
              </a:rPr>
              <a:t>Incretin effect</a:t>
            </a:r>
          </a:p>
          <a:p>
            <a:r>
              <a:rPr lang="en-US" sz="1800" dirty="0">
                <a:latin typeface="Times New Roman" panose="02020603050405020304" pitchFamily="18" charset="0"/>
                <a:ea typeface="Times New Roman" panose="02020603050405020304" pitchFamily="18" charset="0"/>
              </a:rPr>
              <a:t>Oral glucose raises more insulin than iv glucose</a:t>
            </a:r>
          </a:p>
          <a:p>
            <a:r>
              <a:rPr lang="en-US" sz="1800" dirty="0">
                <a:effectLst/>
                <a:latin typeface="Times New Roman" panose="02020603050405020304" pitchFamily="18" charset="0"/>
                <a:ea typeface="Times New Roman" panose="02020603050405020304" pitchFamily="18" charset="0"/>
              </a:rPr>
              <a:t>GI factor that secretes insulin</a:t>
            </a:r>
          </a:p>
          <a:p>
            <a:r>
              <a:rPr lang="en-US" sz="1800" dirty="0">
                <a:latin typeface="Times New Roman" panose="02020603050405020304" pitchFamily="18" charset="0"/>
                <a:ea typeface="Times New Roman" panose="02020603050405020304" pitchFamily="18" charset="0"/>
              </a:rPr>
              <a:t>Found to be GLP-1 and GIP-1</a:t>
            </a:r>
          </a:p>
          <a:p>
            <a:r>
              <a:rPr lang="en-US" sz="1800" dirty="0">
                <a:latin typeface="Times New Roman" panose="02020603050405020304" pitchFamily="18" charset="0"/>
                <a:ea typeface="Times New Roman" panose="02020603050405020304" pitchFamily="18" charset="0"/>
              </a:rPr>
              <a:t>Found to have GLP-1 receptors in the brain that control appetite</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811891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Mechanism of GLP-1 receptor agonist</a:t>
            </a:r>
          </a:p>
        </p:txBody>
      </p:sp>
      <p:sp>
        <p:nvSpPr>
          <p:cNvPr id="3" name="Content Placeholder 2"/>
          <p:cNvSpPr>
            <a:spLocks noGrp="1"/>
          </p:cNvSpPr>
          <p:nvPr>
            <p:ph idx="1"/>
          </p:nvPr>
        </p:nvSpPr>
        <p:spPr>
          <a:xfrm>
            <a:off x="1076864" y="2491899"/>
            <a:ext cx="7610476" cy="3670767"/>
          </a:xfrm>
        </p:spPr>
        <p:txBody>
          <a:bodyPr>
            <a:normAutofit lnSpcReduction="10000"/>
          </a:bodyPr>
          <a:lstStyle/>
          <a:p>
            <a:r>
              <a:rPr lang="en-US" dirty="0">
                <a:solidFill>
                  <a:srgbClr val="FFFF00"/>
                </a:solidFill>
              </a:rPr>
              <a:t>In hyperglycemic states, GLP-1 receptor agonists stimulate insulin secretion</a:t>
            </a:r>
          </a:p>
          <a:p>
            <a:r>
              <a:rPr lang="en-US" dirty="0">
                <a:solidFill>
                  <a:srgbClr val="FFFF00"/>
                </a:solidFill>
                <a:sym typeface="Wingdings"/>
              </a:rPr>
              <a:t>Delays gastric emptying</a:t>
            </a:r>
            <a:endParaRPr lang="en-US" dirty="0">
              <a:solidFill>
                <a:srgbClr val="FFFF00"/>
              </a:solidFill>
            </a:endParaRPr>
          </a:p>
          <a:p>
            <a:r>
              <a:rPr lang="en-US" dirty="0">
                <a:solidFill>
                  <a:srgbClr val="FFFF00"/>
                </a:solidFill>
              </a:rPr>
              <a:t>In hyperglycemic or </a:t>
            </a:r>
            <a:r>
              <a:rPr lang="en-US" dirty="0" err="1">
                <a:solidFill>
                  <a:srgbClr val="FFFF00"/>
                </a:solidFill>
              </a:rPr>
              <a:t>euglycemic</a:t>
            </a:r>
            <a:r>
              <a:rPr lang="en-US" dirty="0">
                <a:solidFill>
                  <a:srgbClr val="FFFF00"/>
                </a:solidFill>
              </a:rPr>
              <a:t> states </a:t>
            </a:r>
            <a:r>
              <a:rPr lang="en-US" dirty="0">
                <a:solidFill>
                  <a:srgbClr val="FFFF00"/>
                </a:solidFill>
                <a:sym typeface="Wingdings"/>
              </a:rPr>
              <a:t> suppress glucagon secretion</a:t>
            </a:r>
          </a:p>
          <a:p>
            <a:r>
              <a:rPr lang="en-US" dirty="0">
                <a:solidFill>
                  <a:srgbClr val="FFFF00"/>
                </a:solidFill>
                <a:sym typeface="Wingdings"/>
              </a:rPr>
              <a:t>Decreases appetite</a:t>
            </a:r>
          </a:p>
          <a:p>
            <a:r>
              <a:rPr lang="en-US" dirty="0">
                <a:solidFill>
                  <a:srgbClr val="FFFF00"/>
                </a:solidFill>
                <a:sym typeface="Wingdings"/>
              </a:rPr>
              <a:t>Reduces body weight</a:t>
            </a:r>
            <a:endParaRPr lang="en-US" dirty="0">
              <a:solidFill>
                <a:srgbClr val="FFFF00"/>
              </a:solidFill>
            </a:endParaRPr>
          </a:p>
        </p:txBody>
      </p:sp>
      <p:cxnSp>
        <p:nvCxnSpPr>
          <p:cNvPr id="8" name="Straight Arrow Connector 7"/>
          <p:cNvCxnSpPr/>
          <p:nvPr/>
        </p:nvCxnSpPr>
        <p:spPr>
          <a:xfrm flipH="1">
            <a:off x="8046906" y="2708214"/>
            <a:ext cx="699771" cy="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8046906" y="3573302"/>
            <a:ext cx="699771" cy="0"/>
          </a:xfrm>
          <a:prstGeom prst="straightConnector1">
            <a:avLst/>
          </a:prstGeom>
          <a:ln>
            <a:solidFill>
              <a:schemeClr val="accent5"/>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746676" y="2708214"/>
            <a:ext cx="0" cy="865088"/>
          </a:xfrm>
          <a:prstGeom prst="line">
            <a:avLst/>
          </a:prstGeom>
          <a:ln>
            <a:solidFill>
              <a:srgbClr val="21449B"/>
            </a:solidFill>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8658767" y="2695530"/>
            <a:ext cx="1456685" cy="830997"/>
          </a:xfrm>
          <a:prstGeom prst="rect">
            <a:avLst/>
          </a:prstGeom>
          <a:noFill/>
        </p:spPr>
        <p:txBody>
          <a:bodyPr wrap="square" rtlCol="0">
            <a:spAutoFit/>
          </a:bodyPr>
          <a:lstStyle/>
          <a:p>
            <a:r>
              <a:rPr lang="en-US" dirty="0" err="1">
                <a:solidFill>
                  <a:schemeClr val="accent5"/>
                </a:solidFill>
              </a:rPr>
              <a:t>Incretin</a:t>
            </a:r>
            <a:r>
              <a:rPr lang="en-US" dirty="0">
                <a:solidFill>
                  <a:schemeClr val="accent5"/>
                </a:solidFill>
              </a:rPr>
              <a:t> effects</a:t>
            </a:r>
          </a:p>
        </p:txBody>
      </p:sp>
    </p:spTree>
    <p:extLst>
      <p:ext uri="{BB962C8B-B14F-4D97-AF65-F5344CB8AC3E}">
        <p14:creationId xmlns:p14="http://schemas.microsoft.com/office/powerpoint/2010/main" val="2210402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hidden="1"/>
          <p:cNvSpPr>
            <a:spLocks noGrp="1" noChangeArrowheads="1"/>
          </p:cNvSpPr>
          <p:nvPr>
            <p:ph type="title"/>
          </p:nvPr>
        </p:nvSpPr>
        <p:spPr/>
        <p:txBody>
          <a:bodyPr>
            <a:normAutofit fontScale="90000"/>
          </a:bodyPr>
          <a:lstStyle/>
          <a:p>
            <a:r>
              <a:rPr lang="en-US" altLang="en-US" dirty="0"/>
              <a:t>GLP-1 Effects in Humans</a:t>
            </a:r>
            <a:br>
              <a:rPr lang="en-US" altLang="en-US" dirty="0"/>
            </a:br>
            <a:r>
              <a:rPr lang="en-US" altLang="en-US" sz="3000" dirty="0"/>
              <a:t>Understanding the Natural Role of Incretins</a:t>
            </a:r>
          </a:p>
        </p:txBody>
      </p:sp>
      <p:pic>
        <p:nvPicPr>
          <p:cNvPr id="61443" name="Picture 3" descr="TEMP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857250"/>
            <a:ext cx="6858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1268" name="Picture 4" descr="13-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9814" y="1829991"/>
            <a:ext cx="191809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69" name="Picture 5" descr="1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9833" y="3203972"/>
            <a:ext cx="1270397" cy="70842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0" name="Picture 6" descr="1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7649" y="4227911"/>
            <a:ext cx="2025253"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1" name="Picture 7" descr="13-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9110" y="1456135"/>
            <a:ext cx="1284684" cy="100607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2" name="Picture 8" descr="1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5223" y="2391966"/>
            <a:ext cx="1814513" cy="484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3" name="Picture 9" descr="1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0042" y="3101579"/>
            <a:ext cx="1590675" cy="53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4" name="Picture 10" descr="1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29301" y="3848100"/>
            <a:ext cx="1806179" cy="731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1275" name="Picture 11" descr="1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96025" y="4704161"/>
            <a:ext cx="1550194" cy="53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1276" name="Line 12"/>
          <p:cNvSpPr>
            <a:spLocks noChangeShapeType="1"/>
          </p:cNvSpPr>
          <p:nvPr/>
        </p:nvSpPr>
        <p:spPr bwMode="auto">
          <a:xfrm flipH="1" flipV="1">
            <a:off x="5254229" y="2294336"/>
            <a:ext cx="350044" cy="157163"/>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77" name="Line 13"/>
          <p:cNvSpPr>
            <a:spLocks noChangeShapeType="1"/>
          </p:cNvSpPr>
          <p:nvPr/>
        </p:nvSpPr>
        <p:spPr bwMode="auto">
          <a:xfrm rot="10916269" flipH="1">
            <a:off x="3554017" y="4348164"/>
            <a:ext cx="1372790" cy="46435"/>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grpSp>
        <p:nvGrpSpPr>
          <p:cNvPr id="651278" name="Group 14"/>
          <p:cNvGrpSpPr>
            <a:grpSpLocks/>
          </p:cNvGrpSpPr>
          <p:nvPr/>
        </p:nvGrpSpPr>
        <p:grpSpPr bwMode="auto">
          <a:xfrm>
            <a:off x="5011342" y="3242073"/>
            <a:ext cx="1204913" cy="1117997"/>
            <a:chOff x="2769" y="2003"/>
            <a:chExt cx="1012" cy="939"/>
          </a:xfrm>
        </p:grpSpPr>
        <p:sp>
          <p:nvSpPr>
            <p:cNvPr id="61459" name="Line 15"/>
            <p:cNvSpPr>
              <a:spLocks noChangeShapeType="1"/>
            </p:cNvSpPr>
            <p:nvPr/>
          </p:nvSpPr>
          <p:spPr bwMode="auto">
            <a:xfrm rot="5400000" flipV="1">
              <a:off x="2310" y="2474"/>
              <a:ext cx="936" cy="0"/>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1460" name="Line 16"/>
            <p:cNvSpPr>
              <a:spLocks noChangeShapeType="1"/>
            </p:cNvSpPr>
            <p:nvPr/>
          </p:nvSpPr>
          <p:spPr bwMode="auto">
            <a:xfrm flipH="1">
              <a:off x="2769" y="2003"/>
              <a:ext cx="1012" cy="1"/>
            </a:xfrm>
            <a:prstGeom prst="line">
              <a:avLst/>
            </a:prstGeom>
            <a:noFill/>
            <a:ln w="28575">
              <a:solidFill>
                <a:srgbClr val="FFFFFF"/>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grpSp>
      <p:sp>
        <p:nvSpPr>
          <p:cNvPr id="651281" name="Line 17"/>
          <p:cNvSpPr>
            <a:spLocks noChangeShapeType="1"/>
          </p:cNvSpPr>
          <p:nvPr/>
        </p:nvSpPr>
        <p:spPr bwMode="auto">
          <a:xfrm rot="-24380" flipH="1" flipV="1">
            <a:off x="5144693" y="4177905"/>
            <a:ext cx="1496615" cy="620315"/>
          </a:xfrm>
          <a:prstGeom prst="line">
            <a:avLst/>
          </a:prstGeom>
          <a:noFill/>
          <a:ln w="28575">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82" name="Freeform 18"/>
          <p:cNvSpPr>
            <a:spLocks/>
          </p:cNvSpPr>
          <p:nvPr/>
        </p:nvSpPr>
        <p:spPr bwMode="auto">
          <a:xfrm rot="2855784">
            <a:off x="7215784" y="3537944"/>
            <a:ext cx="332184" cy="707231"/>
          </a:xfrm>
          <a:custGeom>
            <a:avLst/>
            <a:gdLst>
              <a:gd name="T0" fmla="*/ 2147483646 w 597"/>
              <a:gd name="T1" fmla="*/ 0 h 469"/>
              <a:gd name="T2" fmla="*/ 2147483646 w 597"/>
              <a:gd name="T3" fmla="*/ 2147483646 h 469"/>
              <a:gd name="T4" fmla="*/ 0 w 597"/>
              <a:gd name="T5" fmla="*/ 2147483646 h 469"/>
              <a:gd name="T6" fmla="*/ 0 60000 65536"/>
              <a:gd name="T7" fmla="*/ 0 60000 65536"/>
              <a:gd name="T8" fmla="*/ 0 60000 65536"/>
            </a:gdLst>
            <a:ahLst/>
            <a:cxnLst>
              <a:cxn ang="T6">
                <a:pos x="T0" y="T1"/>
              </a:cxn>
              <a:cxn ang="T7">
                <a:pos x="T2" y="T3"/>
              </a:cxn>
              <a:cxn ang="T8">
                <a:pos x="T4" y="T5"/>
              </a:cxn>
            </a:cxnLst>
            <a:rect l="0" t="0" r="r" b="b"/>
            <a:pathLst>
              <a:path w="597" h="469">
                <a:moveTo>
                  <a:pt x="33" y="0"/>
                </a:moveTo>
                <a:cubicBezTo>
                  <a:pt x="315" y="55"/>
                  <a:pt x="597" y="111"/>
                  <a:pt x="592" y="189"/>
                </a:cubicBezTo>
                <a:cubicBezTo>
                  <a:pt x="587" y="267"/>
                  <a:pt x="99" y="422"/>
                  <a:pt x="0" y="469"/>
                </a:cubicBezTo>
              </a:path>
            </a:pathLst>
          </a:custGeom>
          <a:noFill/>
          <a:ln w="28575" cap="flat" cmpd="sng">
            <a:solidFill>
              <a:srgbClr val="FFFFFF"/>
            </a:solidFill>
            <a:prstDash val="dash"/>
            <a:round/>
            <a:headEnd type="none" w="med" len="med"/>
            <a:tailEnd type="triangle" w="med" len="me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p>
            <a:endParaRPr lang="en-US" sz="1350"/>
          </a:p>
        </p:txBody>
      </p:sp>
      <p:sp>
        <p:nvSpPr>
          <p:cNvPr id="651283" name="Line 19"/>
          <p:cNvSpPr>
            <a:spLocks noChangeShapeType="1"/>
          </p:cNvSpPr>
          <p:nvPr/>
        </p:nvSpPr>
        <p:spPr bwMode="auto">
          <a:xfrm flipH="1">
            <a:off x="4848226" y="4001691"/>
            <a:ext cx="1497806" cy="0"/>
          </a:xfrm>
          <a:prstGeom prst="line">
            <a:avLst/>
          </a:prstGeom>
          <a:noFill/>
          <a:ln w="28575">
            <a:solidFill>
              <a:srgbClr val="FFFFFF"/>
            </a:solidFill>
            <a:prstDash val="dash"/>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
        <p:nvSpPr>
          <p:cNvPr id="651284" name="Line 20"/>
          <p:cNvSpPr>
            <a:spLocks noChangeShapeType="1"/>
          </p:cNvSpPr>
          <p:nvPr/>
        </p:nvSpPr>
        <p:spPr bwMode="auto">
          <a:xfrm rot="10775620" flipH="1" flipV="1">
            <a:off x="3376614" y="2295525"/>
            <a:ext cx="1514475" cy="2506266"/>
          </a:xfrm>
          <a:prstGeom prst="line">
            <a:avLst/>
          </a:prstGeom>
          <a:noFill/>
          <a:ln w="38100">
            <a:solidFill>
              <a:srgbClr val="FFFFFF"/>
            </a:solidFill>
            <a:round/>
            <a:headEnd/>
            <a:tailEnd type="oval" w="sm" len="sm"/>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a:lstStyle/>
          <a:p>
            <a:endParaRPr lang="en-US" sz="1350"/>
          </a:p>
        </p:txBody>
      </p:sp>
    </p:spTree>
    <p:extLst>
      <p:ext uri="{BB962C8B-B14F-4D97-AF65-F5344CB8AC3E}">
        <p14:creationId xmlns:p14="http://schemas.microsoft.com/office/powerpoint/2010/main" val="293317292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solidFill>
                  <a:srgbClr val="FFFF00"/>
                </a:solidFill>
                <a:effectLst/>
                <a:latin typeface="Times New Roman" panose="02020603050405020304" pitchFamily="18" charset="0"/>
                <a:ea typeface="Calibri" panose="020F0502020204030204" pitchFamily="34" charset="0"/>
              </a:rPr>
              <a:t>Semaglutide</a:t>
            </a:r>
            <a:r>
              <a:rPr lang="en-US" sz="1800" dirty="0">
                <a:solidFill>
                  <a:srgbClr val="FFFF00"/>
                </a:solidFill>
                <a:effectLst/>
                <a:latin typeface="Times New Roman" panose="02020603050405020304" pitchFamily="18" charset="0"/>
                <a:ea typeface="Calibri" panose="020F0502020204030204" pitchFamily="34" charset="0"/>
              </a:rPr>
              <a:t> (Ozempic) is a diabetes medicine that leads to profound and sustained weight loss.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is not an amphetamine like drug so patients who have side effects on </a:t>
            </a:r>
            <a:r>
              <a:rPr lang="en-US" sz="1800" dirty="0">
                <a:solidFill>
                  <a:srgbClr val="FFFF00"/>
                </a:solidFill>
                <a:effectLst/>
                <a:latin typeface="Times New Roman" panose="02020603050405020304" pitchFamily="18" charset="0"/>
                <a:ea typeface="Times New Roman" panose="02020603050405020304" pitchFamily="18" charset="0"/>
              </a:rPr>
              <a:t>Phentermine or Phendimetrazine are likely to tolerate </a:t>
            </a:r>
            <a:r>
              <a:rPr lang="en-US" sz="1800" dirty="0">
                <a:solidFill>
                  <a:srgbClr val="FFFF00"/>
                </a:solidFill>
                <a:effectLst/>
                <a:latin typeface="Times New Roman" panose="02020603050405020304" pitchFamily="18" charset="0"/>
                <a:ea typeface="Calibri" panose="020F0502020204030204" pitchFamily="34" charset="0"/>
              </a:rPr>
              <a:t>Ozempic.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To avoid side effects including nausea (which is common) and feeling full, it is recommended to go up gradually on the dose of Ozempic (0.25 mg weekly for 1 month, then 0.5 mg weekly for 1 month, then 1 mg weekly).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18 clicks is 0.25 mg</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2 mg dose has recently been approved and patients can go right from the 1 mg dose to the 2 mg and get an additional weight loss effect.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 recommend </a:t>
            </a:r>
            <a:r>
              <a:rPr lang="en-US" sz="1800" dirty="0">
                <a:solidFill>
                  <a:srgbClr val="FFFF00"/>
                </a:solidFill>
                <a:latin typeface="Times New Roman" panose="02020603050405020304" pitchFamily="18" charset="0"/>
                <a:ea typeface="Calibri" panose="020F0502020204030204" pitchFamily="34" charset="0"/>
              </a:rPr>
              <a:t>taking the 2 mg dose every 10 days for the first 2 doses.</a:t>
            </a:r>
            <a:endParaRPr lang="en-US" sz="1800" dirty="0">
              <a:solidFill>
                <a:srgbClr val="FFFF00"/>
              </a:solidFill>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you get mild nausea, go down to a lower dose (go to 0.25 mg a week, if on 0.5.mg). </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We can prescribe Zofran for the nausea </a:t>
            </a:r>
            <a:endParaRPr lang="en-US" sz="1800" dirty="0">
              <a:solidFill>
                <a:srgbClr val="FFFF00"/>
              </a:solidFill>
              <a:effectLst/>
              <a:latin typeface="Times New Roman" panose="02020603050405020304" pitchFamily="18" charset="0"/>
              <a:ea typeface="Calibri" panose="020F0502020204030204" pitchFamily="34"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251525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If the nausea is severe, stop the Ozempic until the nausea resolves, then restart at 8 clicks and go up by 5 clicks every 2 weeks as tolerated..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The weight loss is greater at higher doses. Other side effects include vomiting, diarrhea and constipation.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Ozempic lowers HbA1c (only modestly if already low), has cardioprotective effects and improves PCOS and fatty liver disease. </a:t>
            </a:r>
          </a:p>
          <a:p>
            <a:pPr marL="0" marR="0" algn="just">
              <a:spcBef>
                <a:spcPts val="0"/>
              </a:spcBef>
              <a:spcAft>
                <a:spcPts val="0"/>
              </a:spcAft>
            </a:pPr>
            <a:r>
              <a:rPr lang="en-US" sz="1800" dirty="0">
                <a:solidFill>
                  <a:srgbClr val="FFFF00"/>
                </a:solidFill>
                <a:effectLst/>
                <a:latin typeface="Times New Roman" panose="02020603050405020304" pitchFamily="18" charset="0"/>
                <a:ea typeface="Calibri" panose="020F0502020204030204" pitchFamily="34" charset="0"/>
              </a:rPr>
              <a:t>It usually doesn’t give low blood sugars.</a:t>
            </a:r>
          </a:p>
          <a:p>
            <a:pPr marL="0" marR="0" algn="just">
              <a:spcBef>
                <a:spcPts val="0"/>
              </a:spcBef>
              <a:spcAft>
                <a:spcPts val="0"/>
              </a:spcAft>
            </a:pPr>
            <a:r>
              <a:rPr lang="en-US" sz="1800" dirty="0">
                <a:solidFill>
                  <a:srgbClr val="FFFF00"/>
                </a:solidFill>
                <a:latin typeface="Times New Roman" panose="02020603050405020304" pitchFamily="18" charset="0"/>
                <a:ea typeface="Calibri" panose="020F0502020204030204" pitchFamily="34" charset="0"/>
              </a:rPr>
              <a:t>Side effects</a:t>
            </a:r>
            <a:endParaRPr lang="en-US" sz="1800" dirty="0">
              <a:solidFill>
                <a:srgbClr val="FFFF00"/>
              </a:solidFill>
              <a:effectLst/>
              <a:latin typeface="Times New Roman" panose="02020603050405020304" pitchFamily="18" charset="0"/>
              <a:ea typeface="Calibri" panose="020F0502020204030204" pitchFamily="34" charset="0"/>
            </a:endParaRP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Nausea</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Feeling full</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Vomiting</a:t>
            </a:r>
          </a:p>
          <a:p>
            <a:pPr lvl="1" indent="-342900">
              <a:lnSpc>
                <a:spcPct val="150000"/>
              </a:lnSpc>
              <a:spcBef>
                <a:spcPts val="0"/>
              </a:spcBef>
              <a:spcAft>
                <a:spcPts val="0"/>
              </a:spcAft>
              <a:buSzPts val="1000"/>
              <a:buFont typeface="Symbol" pitchFamily="2" charset="2"/>
              <a:buChar char=""/>
              <a:tabLst>
                <a:tab pos="0" algn="l"/>
              </a:tabLst>
            </a:pPr>
            <a:r>
              <a:rPr lang="en-US" sz="1400" dirty="0">
                <a:latin typeface="Times New Roman" panose="02020603050405020304" pitchFamily="18" charset="0"/>
                <a:ea typeface="Calibri" panose="020F0502020204030204" pitchFamily="34" charset="0"/>
              </a:rPr>
              <a:t>Food stuck in your chest</a:t>
            </a:r>
            <a:endParaRPr lang="en-US" sz="1400" dirty="0">
              <a:effectLst/>
              <a:latin typeface="Times New Roman" panose="02020603050405020304" pitchFamily="18" charset="0"/>
              <a:ea typeface="Calibri" panose="020F0502020204030204" pitchFamily="34" charset="0"/>
            </a:endParaRP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abdominal pain</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loss of appetite</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diarrhea</a:t>
            </a:r>
          </a:p>
          <a:p>
            <a:pPr lvl="1" indent="-342900">
              <a:lnSpc>
                <a:spcPct val="150000"/>
              </a:lnSpc>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Times New Roman" panose="02020603050405020304" pitchFamily="18" charset="0"/>
              </a:rPr>
              <a:t>constipation</a:t>
            </a:r>
            <a:r>
              <a:rPr lang="en-US" sz="700" dirty="0">
                <a:effectLst/>
              </a:rPr>
              <a:t> </a:t>
            </a:r>
            <a:endParaRPr lang="en-US" sz="14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083047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Calibri" panose="020F0502020204030204" pitchFamily="34" charset="0"/>
              </a:rPr>
              <a:t>Semaglutide</a:t>
            </a:r>
            <a:r>
              <a:rPr lang="en-US" sz="4400" dirty="0">
                <a:solidFill>
                  <a:srgbClr val="FF0000"/>
                </a:solidFill>
                <a:effectLst/>
                <a:latin typeface="Times New Roman" panose="02020603050405020304" pitchFamily="18" charset="0"/>
                <a:ea typeface="Calibri" panose="020F0502020204030204" pitchFamily="34" charset="0"/>
              </a:rPr>
              <a:t> (Ozempic)</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Ozempic is an expensive medicine, so patients should check with their insurance to see </a:t>
            </a:r>
            <a:r>
              <a:rPr lang="en-US" sz="1800" dirty="0">
                <a:effectLst/>
                <a:latin typeface="Times New Roman" panose="02020603050405020304" pitchFamily="18" charset="0"/>
                <a:ea typeface="Times New Roman" panose="02020603050405020304" pitchFamily="18" charset="0"/>
              </a:rPr>
              <a:t>if they cover Ozempic (used for diabetes) or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(used for weight loss) and what is the approval process. </a:t>
            </a:r>
            <a:endParaRPr lang="en-US" sz="1800" dirty="0">
              <a:effectLst/>
              <a:latin typeface="Times New Roman" panose="02020603050405020304" pitchFamily="18" charset="0"/>
              <a:ea typeface="Calibri" panose="020F0502020204030204" pitchFamily="34"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The final option is it is available at a lower cost (but still expensive) from Canadian pharmacies.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707952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err="1">
                <a:solidFill>
                  <a:srgbClr val="FF0000"/>
                </a:solidFill>
                <a:effectLst/>
                <a:latin typeface="Times New Roman" panose="02020603050405020304" pitchFamily="18" charset="0"/>
                <a:ea typeface="Calibri" panose="020F0502020204030204" pitchFamily="34" charset="0"/>
              </a:rPr>
              <a:t>Semaglutide</a:t>
            </a:r>
            <a:r>
              <a:rPr lang="en-US" dirty="0">
                <a:solidFill>
                  <a:srgbClr val="FF0000"/>
                </a:solidFill>
                <a:effectLst/>
                <a:latin typeface="Times New Roman" panose="02020603050405020304" pitchFamily="18" charset="0"/>
                <a:ea typeface="Calibri" panose="020F0502020204030204" pitchFamily="34" charset="0"/>
              </a:rPr>
              <a:t> (</a:t>
            </a:r>
            <a:r>
              <a:rPr lang="en-US" dirty="0" err="1">
                <a:solidFill>
                  <a:srgbClr val="FF0000"/>
                </a:solidFill>
                <a:effectLst/>
                <a:latin typeface="Times New Roman" panose="02020603050405020304" pitchFamily="18" charset="0"/>
                <a:ea typeface="Calibri" panose="020F0502020204030204" pitchFamily="34" charset="0"/>
              </a:rPr>
              <a:t>Wegovy</a:t>
            </a:r>
            <a:r>
              <a:rPr lang="en-US" dirty="0">
                <a:solidFill>
                  <a:srgbClr val="FF0000"/>
                </a:solidFill>
                <a:effectLst/>
                <a:latin typeface="Times New Roman" panose="02020603050405020304" pitchFamily="18" charset="0"/>
                <a:ea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and Ozempic are the same drug, but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is approved for weight loss.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comes in 0.25 mg, 0.5 mg, 1 mg, 1.7 mg and 2.4 mg delivery pens and does not allow partial dosing (clicks).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should stay on each dose for 1 month and only go up if they are not experiencing side effects.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is a shortage of the medication except at 1.0, 1.7 or 2.4 mg. </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It should be more available in December</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Its side effects are similar to Ozempic.</a:t>
            </a:r>
            <a:r>
              <a:rPr lang="en-US" sz="1100" dirty="0">
                <a:effectLst/>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solidFill>
                <a:srgbClr val="FFFF00"/>
              </a:solidFill>
              <a:latin typeface="Times New Roman" panose="02020603050405020304" pitchFamily="18" charset="0"/>
              <a:ea typeface="Times New Roman" panose="02020603050405020304" pitchFamily="18" charset="0"/>
            </a:endParaRP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4198641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a:extLst>
              <a:ext uri="{FF2B5EF4-FFF2-40B4-BE49-F238E27FC236}">
                <a16:creationId xmlns:a16="http://schemas.microsoft.com/office/drawing/2014/main" id="{CFA4CD46-F1E1-B32A-2B1C-28DE3753970C}"/>
              </a:ext>
            </a:extLst>
          </p:cNvPr>
          <p:cNvSpPr>
            <a:spLocks noGrp="1" noChangeArrowheads="1"/>
          </p:cNvSpPr>
          <p:nvPr>
            <p:ph type="title"/>
          </p:nvPr>
        </p:nvSpPr>
        <p:spPr>
          <a:xfrm>
            <a:off x="1333500" y="304800"/>
            <a:ext cx="7620000" cy="1143000"/>
          </a:xfrm>
        </p:spPr>
        <p:txBody>
          <a:bodyPr/>
          <a:lstStyle/>
          <a:p>
            <a:r>
              <a:rPr lang="en-US" altLang="en-US"/>
              <a:t>Outline</a:t>
            </a:r>
          </a:p>
        </p:txBody>
      </p:sp>
      <p:sp>
        <p:nvSpPr>
          <p:cNvPr id="6146" name="Rectangle 3">
            <a:extLst>
              <a:ext uri="{FF2B5EF4-FFF2-40B4-BE49-F238E27FC236}">
                <a16:creationId xmlns:a16="http://schemas.microsoft.com/office/drawing/2014/main" id="{A094997B-F408-082D-D363-E20C80BDA5FC}"/>
              </a:ext>
            </a:extLst>
          </p:cNvPr>
          <p:cNvSpPr>
            <a:spLocks noGrp="1" noChangeArrowheads="1"/>
          </p:cNvSpPr>
          <p:nvPr>
            <p:ph type="body" idx="1"/>
          </p:nvPr>
        </p:nvSpPr>
        <p:spPr>
          <a:xfrm>
            <a:off x="1257300" y="1524000"/>
            <a:ext cx="7162800" cy="3505200"/>
          </a:xfrm>
        </p:spPr>
        <p:txBody>
          <a:bodyPr/>
          <a:lstStyle/>
          <a:p>
            <a:pPr marL="342900" marR="0" lvl="0" indent="-342900">
              <a:spcBef>
                <a:spcPts val="0"/>
              </a:spcBef>
              <a:spcAft>
                <a:spcPts val="0"/>
              </a:spcAft>
              <a:buFont typeface="Times New Roman" panose="02020603050405020304" pitchFamily="18" charset="0"/>
              <a:buChar char="•"/>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Who should go on weight-loss medications?</a:t>
            </a:r>
          </a:p>
          <a:p>
            <a:pPr marL="342900" marR="0" lvl="0" indent="-342900">
              <a:spcBef>
                <a:spcPts val="0"/>
              </a:spcBef>
              <a:spcAft>
                <a:spcPts val="0"/>
              </a:spcAft>
              <a:buFont typeface="Times New Roman" panose="02020603050405020304" pitchFamily="18" charset="0"/>
              <a:buChar char="•"/>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Which weight-loss medications are the best?</a:t>
            </a:r>
          </a:p>
          <a:p>
            <a:pPr marL="342900" marR="0" lvl="0" indent="-342900">
              <a:spcBef>
                <a:spcPts val="0"/>
              </a:spcBef>
              <a:spcAft>
                <a:spcPts val="0"/>
              </a:spcAft>
              <a:buFont typeface="Times New Roman" panose="02020603050405020304" pitchFamily="18" charset="0"/>
              <a:buChar char="•"/>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What are the side effects? </a:t>
            </a:r>
          </a:p>
          <a:p>
            <a:pPr marL="342900" marR="0" lvl="0" indent="-342900">
              <a:spcBef>
                <a:spcPts val="0"/>
              </a:spcBef>
              <a:spcAft>
                <a:spcPts val="0"/>
              </a:spcAft>
              <a:buFont typeface="Times New Roman" panose="02020603050405020304" pitchFamily="18" charset="0"/>
              <a:buChar char="•"/>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How do they work with diet and exercise?</a:t>
            </a:r>
          </a:p>
          <a:p>
            <a:pPr marL="342900" marR="0" lvl="0" indent="-342900">
              <a:spcBef>
                <a:spcPts val="0"/>
              </a:spcBef>
              <a:spcAft>
                <a:spcPts val="0"/>
              </a:spcAft>
              <a:buFont typeface="Times New Roman" panose="02020603050405020304" pitchFamily="18" charset="0"/>
              <a:buChar char="•"/>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How do you get insurance coverage?</a:t>
            </a:r>
          </a:p>
          <a:p>
            <a:pPr marL="342900" marR="0" lvl="0" indent="-342900">
              <a:spcBef>
                <a:spcPts val="0"/>
              </a:spcBef>
              <a:spcAft>
                <a:spcPts val="0"/>
              </a:spcAft>
              <a:buFont typeface="Times New Roman" panose="02020603050405020304" pitchFamily="18" charset="0"/>
              <a:buChar char="•"/>
              <a:tabLst>
                <a:tab pos="457200" algn="l"/>
              </a:tabLst>
            </a:pPr>
            <a:r>
              <a:rPr lang="en-US" sz="2400" dirty="0">
                <a:latin typeface="Times New Roman" panose="02020603050405020304" pitchFamily="18" charset="0"/>
                <a:ea typeface="Calibri" panose="020F0502020204030204" pitchFamily="34" charset="0"/>
                <a:cs typeface="Times New Roman" panose="02020603050405020304" pitchFamily="18" charset="0"/>
              </a:rPr>
              <a:t>Maimonides Guide to Wellness</a:t>
            </a:r>
          </a:p>
          <a:p>
            <a:pPr marL="342900" marR="0" lvl="0" indent="-342900">
              <a:spcBef>
                <a:spcPts val="0"/>
              </a:spcBef>
              <a:spcAft>
                <a:spcPts val="0"/>
              </a:spcAft>
              <a:buFont typeface="Times New Roman" panose="02020603050405020304" pitchFamily="18" charset="0"/>
              <a:buChar char="•"/>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Levels </a:t>
            </a:r>
          </a:p>
        </p:txBody>
      </p:sp>
      <p:pic>
        <p:nvPicPr>
          <p:cNvPr id="6147" name="Picture 6" descr="MMj02347170000[1]">
            <a:extLst>
              <a:ext uri="{FF2B5EF4-FFF2-40B4-BE49-F238E27FC236}">
                <a16:creationId xmlns:a16="http://schemas.microsoft.com/office/drawing/2014/main" id="{05B02C90-B3AA-DAB0-E53F-811548940FB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986713" y="5105400"/>
            <a:ext cx="1096962"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err="1">
                <a:solidFill>
                  <a:srgbClr val="C00000"/>
                </a:solidFill>
                <a:effectLst/>
                <a:latin typeface="Times New Roman" panose="02020603050405020304" pitchFamily="18" charset="0"/>
                <a:ea typeface="Calibri" panose="020F0502020204030204" pitchFamily="34" charset="0"/>
              </a:rPr>
              <a:t>Semaglutide</a:t>
            </a:r>
            <a:r>
              <a:rPr lang="en-US" dirty="0">
                <a:solidFill>
                  <a:srgbClr val="C00000"/>
                </a:solidFill>
                <a:effectLst/>
                <a:latin typeface="Times New Roman" panose="02020603050405020304" pitchFamily="18" charset="0"/>
                <a:ea typeface="Calibri" panose="020F0502020204030204" pitchFamily="34" charset="0"/>
              </a:rPr>
              <a:t> (</a:t>
            </a:r>
            <a:r>
              <a:rPr lang="en-US" dirty="0" err="1">
                <a:solidFill>
                  <a:srgbClr val="C00000"/>
                </a:solidFill>
                <a:effectLst/>
                <a:latin typeface="Times New Roman" panose="02020603050405020304" pitchFamily="18" charset="0"/>
                <a:ea typeface="Calibri" panose="020F0502020204030204" pitchFamily="34" charset="0"/>
              </a:rPr>
              <a:t>Rybelsus</a:t>
            </a:r>
            <a:r>
              <a:rPr lang="en-US" dirty="0">
                <a:solidFill>
                  <a:srgbClr val="C00000"/>
                </a:solidFill>
                <a:effectLst/>
                <a:latin typeface="Times New Roman" panose="02020603050405020304" pitchFamily="18" charset="0"/>
                <a:ea typeface="Calibri" panose="020F0502020204030204" pitchFamily="34" charset="0"/>
              </a:rPr>
              <a:t>) </a:t>
            </a:r>
            <a:endPar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Rybelsus</a:t>
            </a:r>
            <a:r>
              <a:rPr lang="en-US" sz="1100" dirty="0">
                <a:effectLst/>
              </a:rPr>
              <a:t> , </a:t>
            </a:r>
            <a:r>
              <a:rPr lang="en-US" sz="1800" dirty="0" err="1">
                <a:effectLst/>
                <a:latin typeface="Times New Roman" panose="02020603050405020304" pitchFamily="18" charset="0"/>
                <a:ea typeface="Times New Roman" panose="02020603050405020304" pitchFamily="18" charset="0"/>
              </a:rPr>
              <a:t>Wegovy</a:t>
            </a:r>
            <a:r>
              <a:rPr lang="en-US" sz="1800" dirty="0">
                <a:effectLst/>
                <a:latin typeface="Times New Roman" panose="02020603050405020304" pitchFamily="18" charset="0"/>
                <a:ea typeface="Times New Roman" panose="02020603050405020304" pitchFamily="18" charset="0"/>
              </a:rPr>
              <a:t> and Ozempic are the same drug, but </a:t>
            </a:r>
            <a:r>
              <a:rPr lang="en-US" sz="1800" dirty="0" err="1">
                <a:effectLst/>
                <a:latin typeface="Times New Roman" panose="02020603050405020304" pitchFamily="18" charset="0"/>
                <a:ea typeface="Calibri" panose="020F0502020204030204" pitchFamily="34" charset="0"/>
              </a:rPr>
              <a:t>Rybelsus</a:t>
            </a:r>
            <a:r>
              <a:rPr lang="en-US" sz="1100" dirty="0">
                <a:effectLst/>
              </a:rPr>
              <a:t> </a:t>
            </a:r>
            <a:r>
              <a:rPr lang="en-US" sz="1800" dirty="0">
                <a:effectLst/>
                <a:latin typeface="Times New Roman" panose="02020603050405020304" pitchFamily="18" charset="0"/>
                <a:ea typeface="Times New Roman" panose="02020603050405020304" pitchFamily="18" charset="0"/>
              </a:rPr>
              <a:t> is oral and gives less weight loss than Ozempic</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It is approved for diabetes</a:t>
            </a:r>
            <a:r>
              <a:rPr lang="en-US" sz="1800" dirty="0">
                <a:effectLst/>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comes in </a:t>
            </a:r>
            <a:r>
              <a:rPr lang="en-US" sz="1800" dirty="0">
                <a:latin typeface="Times New Roman" panose="02020603050405020304" pitchFamily="18" charset="0"/>
                <a:ea typeface="Times New Roman" panose="02020603050405020304" pitchFamily="18" charset="0"/>
              </a:rPr>
              <a:t>7 and 14 mg</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Patients should stay on each dose for 1 month and only go up if they are not experiencing side effects.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Its side effects are similar to Ozempic.</a:t>
            </a:r>
            <a:r>
              <a:rPr lang="en-US" sz="1100" dirty="0">
                <a:effectLst/>
              </a:rPr>
              <a:t> </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rPr>
              <a:t>I rarely prescribe it.</a:t>
            </a: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556750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138819" y="228600"/>
            <a:ext cx="8321598" cy="1143000"/>
          </a:xfrm>
        </p:spPr>
        <p:txBody>
          <a:bodyPr/>
          <a:lstStyle/>
          <a:p>
            <a:pPr lvl="1"/>
            <a:r>
              <a:rPr lang="en-US" sz="4400" dirty="0" err="1">
                <a:solidFill>
                  <a:srgbClr val="FFC000"/>
                </a:solidFill>
                <a:effectLst/>
                <a:latin typeface="Times New Roman" panose="02020603050405020304" pitchFamily="18" charset="0"/>
                <a:ea typeface="Times New Roman" panose="02020603050405020304" pitchFamily="18" charset="0"/>
              </a:rPr>
              <a:t>Mounjaro</a:t>
            </a:r>
            <a:r>
              <a:rPr lang="en-US" sz="4400" dirty="0">
                <a:solidFill>
                  <a:srgbClr val="FFC000"/>
                </a:solidFill>
                <a:effectLst/>
                <a:latin typeface="Times New Roman" panose="02020603050405020304" pitchFamily="18" charset="0"/>
                <a:ea typeface="Times New Roman" panose="02020603050405020304" pitchFamily="18" charset="0"/>
              </a:rPr>
              <a:t> (</a:t>
            </a:r>
            <a:r>
              <a:rPr lang="en-US" sz="4400" dirty="0" err="1">
                <a:solidFill>
                  <a:srgbClr val="FFC000"/>
                </a:solidFill>
                <a:effectLst/>
                <a:latin typeface="Times New Roman" panose="02020603050405020304" pitchFamily="18" charset="0"/>
                <a:ea typeface="Times New Roman" panose="02020603050405020304" pitchFamily="18" charset="0"/>
              </a:rPr>
              <a:t>tirzepatide</a:t>
            </a:r>
            <a:r>
              <a:rPr lang="en-US" sz="4400" dirty="0">
                <a:solidFill>
                  <a:srgbClr val="FFC000"/>
                </a:solidFill>
                <a:effectLst/>
                <a:latin typeface="Times New Roman" panose="02020603050405020304" pitchFamily="18" charset="0"/>
                <a:ea typeface="Times New Roman" panose="02020603050405020304" pitchFamily="18" charset="0"/>
              </a:rPr>
              <a:t>)</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tirzepatide</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is a new diabetes drug that is called a dual incretin (GLP-1 plus GIP).</a:t>
            </a:r>
          </a:p>
          <a:p>
            <a:pPr marL="0" marR="0" algn="just">
              <a:spcBef>
                <a:spcPts val="0"/>
              </a:spcBef>
              <a:spcAft>
                <a:spcPts val="0"/>
              </a:spcAft>
            </a:pPr>
            <a:r>
              <a:rPr lang="en-US" sz="1800" dirty="0">
                <a:latin typeface="Times New Roman" panose="02020603050405020304" pitchFamily="18" charset="0"/>
                <a:ea typeface="Times New Roman" panose="02020603050405020304" pitchFamily="18" charset="0"/>
              </a:rPr>
              <a:t>Not yet FDA-approved for weight loss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 It has very impressive weight loss properties with patients on the highest dose losing up to 25 pounds.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It is given once a week like Ozempic and has similar side effects as Ozempic including nausea, diarrhea, decreased appetite, vomiting, constipation, indigestion, and abdominal pain.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 doses are 2.5 mg, 5 mg, 7.5 mg, 10 mg, 12.5 mg, or 15 mg per 0.5 mL in single-dose pen and a patient should stay on the same dose for 4 weeks and only go up the higher dose if no side effects are present. </a:t>
            </a:r>
          </a:p>
          <a:p>
            <a:pPr marL="0" marR="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There is a coupon that patients can pay as little as $25/3 months at https://</a:t>
            </a:r>
            <a:r>
              <a:rPr lang="en-US" sz="1800" dirty="0" err="1">
                <a:effectLst/>
                <a:latin typeface="Times New Roman" panose="02020603050405020304" pitchFamily="18" charset="0"/>
                <a:ea typeface="Times New Roman" panose="02020603050405020304" pitchFamily="18" charset="0"/>
              </a:rPr>
              <a:t>www.mounjaro.com</a:t>
            </a:r>
            <a:r>
              <a:rPr lang="en-US" sz="1800" dirty="0">
                <a:effectLst/>
                <a:latin typeface="Times New Roman" panose="02020603050405020304" pitchFamily="18" charset="0"/>
                <a:ea typeface="Times New Roman" panose="02020603050405020304" pitchFamily="18" charset="0"/>
              </a:rPr>
              <a:t>/savings-resources.</a:t>
            </a:r>
          </a:p>
          <a:p>
            <a:pPr marL="0" marR="0" indent="0" algn="just">
              <a:spcBef>
                <a:spcPts val="0"/>
              </a:spcBef>
              <a:spcAft>
                <a:spcPts val="0"/>
              </a:spcAft>
              <a:buNone/>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533583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1269419" y="1643785"/>
            <a:ext cx="7610476" cy="2674471"/>
          </a:xfrm>
        </p:spPr>
        <p:txBody>
          <a:bodyPr/>
          <a:lstStyle/>
          <a:p>
            <a:r>
              <a:rPr lang="en-US" dirty="0" err="1">
                <a:solidFill>
                  <a:schemeClr val="tx1"/>
                </a:solidFill>
              </a:rPr>
              <a:t>Tirzepatide</a:t>
            </a:r>
            <a:r>
              <a:rPr lang="en-US" dirty="0">
                <a:solidFill>
                  <a:schemeClr val="tx1"/>
                </a:solidFill>
              </a:rPr>
              <a:t> “</a:t>
            </a:r>
            <a:r>
              <a:rPr lang="en-US" dirty="0" err="1">
                <a:solidFill>
                  <a:schemeClr val="tx1"/>
                </a:solidFill>
              </a:rPr>
              <a:t>twincretin</a:t>
            </a:r>
            <a:r>
              <a:rPr lang="en-US" dirty="0">
                <a:solidFill>
                  <a:schemeClr val="tx1"/>
                </a:solidFill>
              </a:rPr>
              <a:t>” </a:t>
            </a:r>
            <a:r>
              <a:rPr lang="en-US" dirty="0"/>
              <a:t>is a dual glucose-dependent insulinotropic polypeptide (GIP) and glucagon- like peptide-1 (GLP-1) receptor agonist that is under development for the treatment of type 2 diabetes.</a:t>
            </a:r>
          </a:p>
          <a:p>
            <a:endParaRPr lang="en-US" dirty="0"/>
          </a:p>
          <a:p>
            <a:endParaRPr lang="en-US" dirty="0"/>
          </a:p>
        </p:txBody>
      </p:sp>
      <p:sp>
        <p:nvSpPr>
          <p:cNvPr id="5" name="TextBox 4"/>
          <p:cNvSpPr txBox="1"/>
          <p:nvPr/>
        </p:nvSpPr>
        <p:spPr>
          <a:xfrm>
            <a:off x="3104931" y="4133590"/>
            <a:ext cx="1490253" cy="461665"/>
          </a:xfrm>
          <a:prstGeom prst="rect">
            <a:avLst/>
          </a:prstGeom>
          <a:noFill/>
        </p:spPr>
        <p:txBody>
          <a:bodyPr wrap="square" rtlCol="0">
            <a:spAutoFit/>
          </a:bodyPr>
          <a:lstStyle/>
          <a:p>
            <a:pPr algn="ctr"/>
            <a:r>
              <a:rPr lang="en-US" dirty="0"/>
              <a:t>GLP</a:t>
            </a:r>
          </a:p>
        </p:txBody>
      </p:sp>
      <p:sp>
        <p:nvSpPr>
          <p:cNvPr id="6" name="TextBox 5"/>
          <p:cNvSpPr txBox="1"/>
          <p:nvPr/>
        </p:nvSpPr>
        <p:spPr>
          <a:xfrm>
            <a:off x="5492710" y="4133590"/>
            <a:ext cx="1490253" cy="461665"/>
          </a:xfrm>
          <a:prstGeom prst="rect">
            <a:avLst/>
          </a:prstGeom>
          <a:noFill/>
        </p:spPr>
        <p:txBody>
          <a:bodyPr wrap="square" rtlCol="0">
            <a:spAutoFit/>
          </a:bodyPr>
          <a:lstStyle/>
          <a:p>
            <a:pPr algn="ctr"/>
            <a:r>
              <a:rPr lang="en-US" dirty="0"/>
              <a:t>GIP</a:t>
            </a:r>
          </a:p>
        </p:txBody>
      </p:sp>
      <p:cxnSp>
        <p:nvCxnSpPr>
          <p:cNvPr id="8" name="Straight Arrow Connector 7"/>
          <p:cNvCxnSpPr/>
          <p:nvPr/>
        </p:nvCxnSpPr>
        <p:spPr>
          <a:xfrm>
            <a:off x="3850057" y="4502922"/>
            <a:ext cx="1224600" cy="5118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50057" y="5144311"/>
            <a:ext cx="2513992" cy="830997"/>
          </a:xfrm>
          <a:prstGeom prst="rect">
            <a:avLst/>
          </a:prstGeom>
          <a:noFill/>
          <a:ln>
            <a:solidFill>
              <a:srgbClr val="21449B"/>
            </a:solidFill>
          </a:ln>
        </p:spPr>
        <p:txBody>
          <a:bodyPr wrap="square" rtlCol="0">
            <a:spAutoFit/>
          </a:bodyPr>
          <a:lstStyle/>
          <a:p>
            <a:pPr algn="ctr"/>
            <a:r>
              <a:rPr lang="en-US" dirty="0"/>
              <a:t>Enhanced </a:t>
            </a:r>
            <a:r>
              <a:rPr lang="en-US" dirty="0" err="1"/>
              <a:t>Incretin</a:t>
            </a:r>
            <a:r>
              <a:rPr lang="en-US" dirty="0"/>
              <a:t> effects</a:t>
            </a:r>
          </a:p>
        </p:txBody>
      </p:sp>
      <p:cxnSp>
        <p:nvCxnSpPr>
          <p:cNvPr id="11" name="Straight Arrow Connector 10"/>
          <p:cNvCxnSpPr>
            <a:cxnSpLocks/>
            <a:stCxn id="6" idx="2"/>
          </p:cNvCxnSpPr>
          <p:nvPr/>
        </p:nvCxnSpPr>
        <p:spPr>
          <a:xfrm flipH="1">
            <a:off x="5212345" y="4595255"/>
            <a:ext cx="1025492" cy="4194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17A8AEA9-7D83-2B40-B4E9-7F62F014E914}"/>
              </a:ext>
            </a:extLst>
          </p:cNvPr>
          <p:cNvSpPr txBox="1"/>
          <p:nvPr/>
        </p:nvSpPr>
        <p:spPr>
          <a:xfrm>
            <a:off x="3723843" y="5926920"/>
            <a:ext cx="2963449" cy="830997"/>
          </a:xfrm>
          <a:prstGeom prst="rect">
            <a:avLst/>
          </a:prstGeom>
          <a:noFill/>
          <a:ln>
            <a:solidFill>
              <a:srgbClr val="21449B"/>
            </a:solidFill>
          </a:ln>
        </p:spPr>
        <p:txBody>
          <a:bodyPr wrap="square" rtlCol="0">
            <a:spAutoFit/>
          </a:bodyPr>
          <a:lstStyle/>
          <a:p>
            <a:pPr algn="ctr"/>
            <a:r>
              <a:rPr lang="en-US" dirty="0"/>
              <a:t>“Incretin” GI peptides that lower glucose</a:t>
            </a:r>
          </a:p>
        </p:txBody>
      </p:sp>
    </p:spTree>
    <p:extLst>
      <p:ext uri="{BB962C8B-B14F-4D97-AF65-F5344CB8AC3E}">
        <p14:creationId xmlns:p14="http://schemas.microsoft.com/office/powerpoint/2010/main" val="4040466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954541" y="101712"/>
            <a:ext cx="8494560" cy="448969"/>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err="1">
                <a:latin typeface="Arial" charset="0"/>
              </a:rPr>
              <a:t>Effect of Once-Weekly Tirzepatide, as Compared with Semaglutide, on Body Weight, the Percentage of Patients Who Met Weight-Loss Goals, and the Lipid Profile.</a:t>
            </a:r>
            <a:endParaRPr lang="en-GB" sz="1500" b="1" dirty="0">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883021" y="6270419"/>
            <a:ext cx="2566080" cy="432045"/>
          </a:xfrm>
          <a:prstGeom prst="rect">
            <a:avLst/>
          </a:prstGeom>
          <a:noFill/>
        </p:spPr>
      </p:pic>
      <p:sp>
        <p:nvSpPr>
          <p:cNvPr id="5124" name="Text Box 4"/>
          <p:cNvSpPr txBox="1">
            <a:spLocks noChangeArrowheads="1"/>
          </p:cNvSpPr>
          <p:nvPr/>
        </p:nvSpPr>
        <p:spPr bwMode="auto">
          <a:xfrm>
            <a:off x="2254079" y="5972309"/>
            <a:ext cx="5758684" cy="165045"/>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a:solidFill>
                  <a:srgbClr val="FFFFFF"/>
                </a:solidFill>
                <a:latin typeface="Arial" charset="0"/>
              </a:rPr>
              <a:t>Frías JP et al. N Engl J Med 2021;385:503-515</a:t>
            </a:r>
            <a:endParaRPr lang="en-GB" sz="1100" b="1" dirty="0">
              <a:solidFill>
                <a:srgbClr val="FFFFFF"/>
              </a:solidFill>
              <a:latin typeface="Arial" charset="0"/>
            </a:endParaRPr>
          </a:p>
        </p:txBody>
      </p:sp>
      <p:pic>
        <p:nvPicPr>
          <p:cNvPr id="2" name="Picture 1" descr="Screen Shot 2021-11-01 at 5.21.3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3395" y="550681"/>
            <a:ext cx="7615756" cy="6307319"/>
          </a:xfrm>
          <a:prstGeom prst="rect">
            <a:avLst/>
          </a:prstGeom>
        </p:spPr>
      </p:pic>
      <p:sp>
        <p:nvSpPr>
          <p:cNvPr id="6" name="Oval 5">
            <a:extLst>
              <a:ext uri="{FF2B5EF4-FFF2-40B4-BE49-F238E27FC236}">
                <a16:creationId xmlns:a16="http://schemas.microsoft.com/office/drawing/2014/main" id="{9A91C71A-3347-754D-B7F5-1AE410D60C2C}"/>
              </a:ext>
            </a:extLst>
          </p:cNvPr>
          <p:cNvSpPr/>
          <p:nvPr/>
        </p:nvSpPr>
        <p:spPr>
          <a:xfrm>
            <a:off x="7696695" y="2315688"/>
            <a:ext cx="950026" cy="134191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877254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solidFill>
                  <a:srgbClr val="FF0000"/>
                </a:solidFill>
                <a:effectLst/>
                <a:latin typeface="Times New Roman" panose="02020603050405020304" pitchFamily="18" charset="0"/>
                <a:ea typeface="Times New Roman" panose="02020603050405020304" pitchFamily="18" charset="0"/>
              </a:rPr>
              <a:t>Saxenda</a:t>
            </a:r>
            <a:endPar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Liraglutide (Victoza, </a:t>
            </a:r>
            <a:r>
              <a:rPr lang="en-US" sz="1800" dirty="0" err="1">
                <a:effectLst/>
                <a:latin typeface="Times New Roman" panose="02020603050405020304" pitchFamily="18" charset="0"/>
                <a:ea typeface="Calibri" panose="020F0502020204030204" pitchFamily="34" charset="0"/>
              </a:rPr>
              <a:t>Saxenda</a:t>
            </a:r>
            <a:r>
              <a:rPr lang="en-US" sz="1800" dirty="0">
                <a:effectLst/>
                <a:latin typeface="Times New Roman" panose="02020603050405020304" pitchFamily="18" charset="0"/>
                <a:ea typeface="Calibri" panose="020F0502020204030204" pitchFamily="34" charset="0"/>
              </a:rPr>
              <a:t>)</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rPr>
              <a:t>Daily shot</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rPr>
              <a:t>3 mg dose</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rPr>
              <a:t>Approved for obesity</a:t>
            </a:r>
          </a:p>
          <a:p>
            <a:pPr marL="0" marR="0" algn="just">
              <a:spcBef>
                <a:spcPts val="0"/>
              </a:spcBef>
              <a:spcAft>
                <a:spcPts val="0"/>
              </a:spcAft>
            </a:pPr>
            <a:r>
              <a:rPr lang="en-US" sz="1800" dirty="0">
                <a:solidFill>
                  <a:srgbClr val="FFFF00"/>
                </a:solidFill>
                <a:effectLst/>
                <a:latin typeface="Times New Roman" panose="02020603050405020304" pitchFamily="18" charset="0"/>
                <a:ea typeface="Times New Roman" panose="02020603050405020304" pitchFamily="18" charset="0"/>
              </a:rPr>
              <a:t>More readily covered by insurance</a:t>
            </a:r>
          </a:p>
          <a:p>
            <a:pPr marL="0" marR="0" algn="just">
              <a:spcBef>
                <a:spcPts val="0"/>
              </a:spcBef>
              <a:spcAft>
                <a:spcPts val="0"/>
              </a:spcAft>
            </a:pPr>
            <a:r>
              <a:rPr lang="en-US" sz="1800" dirty="0">
                <a:solidFill>
                  <a:srgbClr val="FFFF00"/>
                </a:solidFill>
                <a:latin typeface="Times New Roman" panose="02020603050405020304" pitchFamily="18" charset="0"/>
                <a:ea typeface="Times New Roman" panose="02020603050405020304" pitchFamily="18" charset="0"/>
              </a:rPr>
              <a:t>Savings card on </a:t>
            </a:r>
            <a:r>
              <a:rPr lang="en-US" sz="1800" dirty="0" err="1">
                <a:solidFill>
                  <a:srgbClr val="FFFF00"/>
                </a:solidFill>
                <a:latin typeface="Times New Roman" panose="02020603050405020304" pitchFamily="18" charset="0"/>
                <a:ea typeface="Times New Roman" panose="02020603050405020304" pitchFamily="18" charset="0"/>
              </a:rPr>
              <a:t>saxenda.com</a:t>
            </a:r>
            <a:endParaRPr lang="en-US" sz="1800" dirty="0">
              <a:solidFill>
                <a:srgbClr val="FFFF00"/>
              </a:solidFill>
              <a:latin typeface="Times New Roman" panose="02020603050405020304" pitchFamily="18" charset="0"/>
              <a:ea typeface="Times New Roman" panose="02020603050405020304" pitchFamily="18" charset="0"/>
            </a:endParaRPr>
          </a:p>
          <a:p>
            <a:pPr marL="0" marR="0" algn="just">
              <a:spcBef>
                <a:spcPts val="0"/>
              </a:spcBef>
              <a:spcAft>
                <a:spcPts val="0"/>
              </a:spcAft>
            </a:pPr>
            <a:endParaRPr lang="en-US" sz="1800" dirty="0">
              <a:solidFill>
                <a:srgbClr val="FFFF00"/>
              </a:solidFill>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May increase the chance of developing </a:t>
            </a:r>
            <a:r>
              <a:rPr lang="en-US" sz="1800"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pancreatitis</a:t>
            </a:r>
            <a:r>
              <a:rPr lang="en-US" sz="1800" dirty="0">
                <a:effectLst/>
                <a:latin typeface="Times New Roman" panose="02020603050405020304" pitchFamily="18" charset="0"/>
                <a:ea typeface="Calibri" panose="020F0502020204030204" pitchFamily="34" charset="0"/>
              </a:rPr>
              <a:t>. </a:t>
            </a: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rPr>
              <a:t>Has been found to cause a rare type of thyroid tumor in animals.</a:t>
            </a:r>
            <a:endParaRPr lang="en-US" sz="1800" dirty="0">
              <a:solidFill>
                <a:srgbClr val="FFFF00"/>
              </a:solidFill>
              <a:effectLst/>
              <a:latin typeface="Times New Roman" panose="02020603050405020304" pitchFamily="18" charset="0"/>
              <a:ea typeface="Times New Roman" panose="02020603050405020304" pitchFamily="18" charset="0"/>
            </a:endParaRPr>
          </a:p>
          <a:p>
            <a:pPr marL="0" indent="0">
              <a:buNone/>
            </a:pPr>
            <a:endParaRPr lang="en-US" sz="1800" dirty="0">
              <a:effectLst/>
              <a:latin typeface="Times New Roman" panose="02020603050405020304" pitchFamily="18" charset="0"/>
              <a:ea typeface="Times New Roman" panose="02020603050405020304" pitchFamily="18" charset="0"/>
            </a:endParaRP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9905281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sz="4400" dirty="0" err="1">
                <a:effectLst/>
                <a:latin typeface="Times New Roman" panose="02020603050405020304" pitchFamily="18" charset="0"/>
                <a:ea typeface="Calibri" panose="020F0502020204030204" pitchFamily="34" charset="0"/>
              </a:rPr>
              <a:t>Contrave</a:t>
            </a:r>
            <a:endParaRPr lang="en-US"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Naltrexone-bupropion  (</a:t>
            </a:r>
            <a:r>
              <a:rPr lang="en-US" sz="1800" dirty="0" err="1">
                <a:effectLst/>
                <a:latin typeface="Times New Roman" panose="02020603050405020304" pitchFamily="18" charset="0"/>
                <a:ea typeface="Calibri" panose="020F0502020204030204" pitchFamily="34" charset="0"/>
              </a:rPr>
              <a:t>Contrave</a:t>
            </a:r>
            <a:r>
              <a:rPr lang="en-US" sz="1800" dirty="0">
                <a:effectLst/>
                <a:latin typeface="Times New Roman" panose="02020603050405020304" pitchFamily="18" charset="0"/>
                <a:ea typeface="Calibri" panose="020F0502020204030204" pitchFamily="34" charset="0"/>
              </a:rPr>
              <a:t>)</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Calibri" panose="020F0502020204030204" pitchFamily="34" charset="0"/>
              </a:rPr>
              <a:t>A mix of two medications: naltrexone, which is used to treat alcohol and drug dependence, and bupropion, which is used to treat depression or help people quit smoking. </a:t>
            </a:r>
          </a:p>
          <a:p>
            <a:r>
              <a:rPr lang="en-US" sz="1800" dirty="0">
                <a:effectLst/>
                <a:latin typeface="Times New Roman" panose="02020603050405020304" pitchFamily="18" charset="0"/>
                <a:ea typeface="Calibri" panose="020F0502020204030204" pitchFamily="34" charset="0"/>
              </a:rPr>
              <a:t>May make you feel less hungry or full sooner.</a:t>
            </a:r>
          </a:p>
          <a:p>
            <a:r>
              <a:rPr lang="en-US" sz="1800" dirty="0">
                <a:latin typeface="Times New Roman" panose="02020603050405020304" pitchFamily="18" charset="0"/>
                <a:ea typeface="Times New Roman" panose="02020603050405020304" pitchFamily="18" charset="0"/>
              </a:rPr>
              <a:t>Side effects include:</a:t>
            </a: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constipation</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diarrhea</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dizziness</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dry mouth</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headache</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increased blood pressure</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increased heart rate</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insomnia</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liver damage</a:t>
            </a:r>
            <a:endParaRPr lang="en-US" sz="1400" dirty="0">
              <a:effectLst/>
              <a:latin typeface="Times New Roman" panose="02020603050405020304" pitchFamily="18" charset="0"/>
              <a:ea typeface="Times New Roman" panose="02020603050405020304" pitchFamily="18" charset="0"/>
            </a:endParaRPr>
          </a:p>
          <a:p>
            <a:pPr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nausea</a:t>
            </a:r>
            <a:endParaRPr lang="en-US" sz="1400" dirty="0">
              <a:effectLst/>
              <a:latin typeface="Times New Roman" panose="02020603050405020304" pitchFamily="18" charset="0"/>
              <a:ea typeface="Times New Roman" panose="02020603050405020304" pitchFamily="18" charset="0"/>
            </a:endParaRPr>
          </a:p>
          <a:p>
            <a:pPr lvl="1"/>
            <a:r>
              <a:rPr lang="en-US" sz="1400" dirty="0">
                <a:effectLst/>
                <a:latin typeface="Times New Roman" panose="02020603050405020304" pitchFamily="18" charset="0"/>
                <a:ea typeface="Times New Roman" panose="02020603050405020304" pitchFamily="18" charset="0"/>
              </a:rPr>
              <a:t>Vomiting</a:t>
            </a:r>
          </a:p>
          <a:p>
            <a:r>
              <a:rPr lang="en-US" sz="1800" dirty="0">
                <a:effectLst/>
                <a:latin typeface="Times New Roman" panose="02020603050405020304" pitchFamily="18" charset="0"/>
                <a:ea typeface="Calibri" panose="020F0502020204030204" pitchFamily="34" charset="0"/>
              </a:rPr>
              <a:t>May increase suicidal thoughts</a:t>
            </a:r>
            <a:endParaRPr lang="en-US" sz="1800" dirty="0">
              <a:latin typeface="Times New Roman" panose="02020603050405020304" pitchFamily="18" charset="0"/>
              <a:ea typeface="Calibri" panose="020F0502020204030204" pitchFamily="34" charset="0"/>
            </a:endParaRPr>
          </a:p>
          <a:p>
            <a:r>
              <a:rPr lang="en-US" sz="1800" dirty="0">
                <a:effectLst/>
                <a:latin typeface="Times New Roman" panose="02020603050405020304" pitchFamily="18" charset="0"/>
                <a:ea typeface="Times New Roman" panose="02020603050405020304" pitchFamily="18" charset="0"/>
              </a:rPr>
              <a:t>Dr. Friedman doesn’t prescribe much</a:t>
            </a:r>
          </a:p>
          <a:p>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2389595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a:solidFill>
                  <a:srgbClr val="FFC000"/>
                </a:solidFill>
                <a:effectLst/>
                <a:latin typeface="Times New Roman" panose="02020603050405020304" pitchFamily="18" charset="0"/>
                <a:ea typeface="Calibri" panose="020F0502020204030204" pitchFamily="34" charset="0"/>
              </a:rPr>
              <a:t>Orlistat </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Available in lower dose without prescription (Alli)</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$53 a month</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Works in your gut to reduce the amount of fat your body absorbs from the food you eat</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Orlistat dose 120 mg 3X/day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Alli dose 60 mg 3X/day</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Side effects</a:t>
            </a:r>
          </a:p>
          <a:p>
            <a:pPr marR="126365"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diarrhea</a:t>
            </a:r>
            <a:endParaRPr lang="en-US" sz="14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gas</a:t>
            </a:r>
            <a:endParaRPr lang="en-US" sz="1400" dirty="0">
              <a:effectLst/>
              <a:latin typeface="Times New Roman" panose="02020603050405020304" pitchFamily="18" charset="0"/>
              <a:ea typeface="Times New Roman" panose="02020603050405020304" pitchFamily="18" charset="0"/>
            </a:endParaRPr>
          </a:p>
          <a:p>
            <a:pPr marR="126365" lvl="1" indent="-342900">
              <a:spcBef>
                <a:spcPts val="0"/>
              </a:spcBef>
              <a:spcAft>
                <a:spcPts val="0"/>
              </a:spcAft>
              <a:buSzPts val="1000"/>
              <a:buFont typeface="Symbol" pitchFamily="2" charset="2"/>
              <a:buChar char=""/>
              <a:tabLst>
                <a:tab pos="0" algn="l"/>
              </a:tabLst>
            </a:pPr>
            <a:r>
              <a:rPr lang="en-US" sz="1400" dirty="0">
                <a:effectLst/>
                <a:latin typeface="Times New Roman" panose="02020603050405020304" pitchFamily="18" charset="0"/>
                <a:ea typeface="Calibri" panose="020F0502020204030204" pitchFamily="34" charset="0"/>
              </a:rPr>
              <a:t>leakage of oily stools</a:t>
            </a:r>
            <a:endParaRPr lang="en-US" sz="1400" dirty="0">
              <a:effectLst/>
              <a:latin typeface="Times New Roman" panose="02020603050405020304" pitchFamily="18" charset="0"/>
              <a:ea typeface="Times New Roman" panose="02020603050405020304" pitchFamily="18" charset="0"/>
            </a:endParaRPr>
          </a:p>
          <a:p>
            <a:pPr lvl="1"/>
            <a:r>
              <a:rPr lang="en-US" sz="1400" dirty="0">
                <a:effectLst/>
                <a:latin typeface="Times New Roman" panose="02020603050405020304" pitchFamily="18" charset="0"/>
                <a:ea typeface="Times New Roman" panose="02020603050405020304" pitchFamily="18" charset="0"/>
              </a:rPr>
              <a:t>stomach pain</a:t>
            </a:r>
          </a:p>
          <a:p>
            <a:r>
              <a:rPr lang="en-US" sz="1800" dirty="0">
                <a:effectLst/>
                <a:latin typeface="Times New Roman" panose="02020603050405020304" pitchFamily="18" charset="0"/>
                <a:ea typeface="Calibri" panose="020F0502020204030204" pitchFamily="34" charset="0"/>
              </a:rPr>
              <a:t>Take a multivitamin pill daily to make sure you get enough of certain vitamins that your body may not absorb from the food you eat.</a:t>
            </a:r>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3386835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you get insurance coverage?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Call up your insurance to see if they cover weight loss medicines (many don’t cover at all). </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Ask the criteria for coverage and if there is a pre-auth form</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Ask </a:t>
            </a:r>
            <a:r>
              <a:rPr lang="en-US" sz="1800" dirty="0">
                <a:latin typeface="Times New Roman" panose="02020603050405020304" pitchFamily="18" charset="0"/>
                <a:ea typeface="Times New Roman" panose="02020603050405020304" pitchFamily="18" charset="0"/>
              </a:rPr>
              <a:t>what the criteria for coverage of Ozempic is (do you have to diabetes or does insulin resistance or pre-diabetes qualify or PCOS qualify)</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a:t>
            </a:r>
            <a:r>
              <a:rPr lang="en-US" sz="1800" dirty="0">
                <a:latin typeface="Times New Roman" panose="02020603050405020304" pitchFamily="18" charset="0"/>
                <a:ea typeface="Times New Roman" panose="02020603050405020304" pitchFamily="18" charset="0"/>
              </a:rPr>
              <a:t>f no coverage for these medicines, appeals or face-to-face appeals are unlikely to be successful.</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The $25/month coupon for </a:t>
            </a:r>
            <a:r>
              <a:rPr lang="en-US" sz="1800" dirty="0" err="1">
                <a:effectLst/>
                <a:latin typeface="Times New Roman" panose="02020603050405020304" pitchFamily="18" charset="0"/>
                <a:ea typeface="Times New Roman" panose="02020603050405020304" pitchFamily="18" charset="0"/>
              </a:rPr>
              <a:t>Mounjaro</a:t>
            </a:r>
            <a:r>
              <a:rPr lang="en-US" sz="1800" dirty="0">
                <a:effectLst/>
                <a:latin typeface="Times New Roman" panose="02020603050405020304" pitchFamily="18" charset="0"/>
                <a:ea typeface="Times New Roman" panose="02020603050405020304" pitchFamily="18" charset="0"/>
              </a:rPr>
              <a:t> is probably the best bet and doesn’t need preauthorization.</a:t>
            </a:r>
          </a:p>
          <a:p>
            <a:pPr marL="0" indent="0">
              <a:buNone/>
            </a:pPr>
            <a:endParaRPr lang="en-US" altLang="en-US" sz="2000" dirty="0"/>
          </a:p>
        </p:txBody>
      </p:sp>
    </p:spTree>
    <p:extLst>
      <p:ext uri="{BB962C8B-B14F-4D97-AF65-F5344CB8AC3E}">
        <p14:creationId xmlns:p14="http://schemas.microsoft.com/office/powerpoint/2010/main" val="1835473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long do you take weight loss medications?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rPr>
              <a:t>Until you get side effects</a:t>
            </a:r>
          </a:p>
          <a:p>
            <a:pPr marL="0" marR="0">
              <a:spcBef>
                <a:spcPts val="0"/>
              </a:spcBef>
              <a:spcAft>
                <a:spcPts val="0"/>
              </a:spcAft>
            </a:pPr>
            <a:r>
              <a:rPr lang="en-US" sz="1800" dirty="0">
                <a:latin typeface="Times New Roman" panose="02020603050405020304" pitchFamily="18" charset="0"/>
                <a:ea typeface="Times New Roman" panose="02020603050405020304" pitchFamily="18" charset="0"/>
              </a:rPr>
              <a:t>Until you are at your ideal weight (and then taper)</a:t>
            </a:r>
            <a:endParaRPr lang="en-US" sz="2000" dirty="0">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Phentermine usually stops working in 3-6 mon</a:t>
            </a:r>
            <a:r>
              <a:rPr lang="en-US" sz="2000" dirty="0">
                <a:latin typeface="Times New Roman" panose="02020603050405020304" pitchFamily="18" charset="0"/>
                <a:ea typeface="Times New Roman" panose="02020603050405020304" pitchFamily="18" charset="0"/>
              </a:rPr>
              <a:t>ths, take a holiday and restart</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GLP-1 agonists </a:t>
            </a:r>
            <a:r>
              <a:rPr lang="en-US" sz="2000" dirty="0">
                <a:latin typeface="Times New Roman" panose="02020603050405020304" pitchFamily="18" charset="0"/>
                <a:ea typeface="Times New Roman" panose="02020603050405020304" pitchFamily="18" charset="0"/>
              </a:rPr>
              <a:t>seem to keep working</a:t>
            </a:r>
          </a:p>
          <a:p>
            <a:pPr marL="0" marR="0">
              <a:spcBef>
                <a:spcPts val="0"/>
              </a:spcBef>
              <a:spcAft>
                <a:spcPts val="0"/>
              </a:spcAft>
            </a:pPr>
            <a:r>
              <a:rPr lang="en-US" sz="2000" dirty="0">
                <a:effectLst/>
                <a:latin typeface="Times New Roman" panose="02020603050405020304" pitchFamily="18" charset="0"/>
                <a:ea typeface="Times New Roman" panose="02020603050405020304" pitchFamily="18" charset="0"/>
              </a:rPr>
              <a:t>Might have some rebound weight gain when they </a:t>
            </a:r>
            <a:r>
              <a:rPr lang="en-US" sz="2000">
                <a:effectLst/>
                <a:latin typeface="Times New Roman" panose="02020603050405020304" pitchFamily="18" charset="0"/>
                <a:ea typeface="Times New Roman" panose="02020603050405020304" pitchFamily="18" charset="0"/>
              </a:rPr>
              <a:t>are stopped</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8660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marR="0" lvl="0">
              <a:spcBef>
                <a:spcPts val="0"/>
              </a:spcBef>
              <a:spcAft>
                <a:spcPts val="0"/>
              </a:spcAft>
              <a:tabLst>
                <a:tab pos="457200" algn="l"/>
              </a:tabLst>
            </a:pPr>
            <a:r>
              <a:rPr lang="en-US" sz="4400" dirty="0">
                <a:effectLst/>
                <a:latin typeface="Times New Roman" panose="02020603050405020304" pitchFamily="18" charset="0"/>
                <a:ea typeface="Calibri" panose="020F0502020204030204" pitchFamily="34" charset="0"/>
                <a:cs typeface="Times New Roman" panose="02020603050405020304" pitchFamily="18" charset="0"/>
              </a:rPr>
              <a:t>How do they work with diet and exercise?</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spcBef>
                <a:spcPts val="0"/>
              </a:spcBef>
              <a:spcAft>
                <a:spcPts val="0"/>
              </a:spcAft>
            </a:pPr>
            <a:r>
              <a:rPr lang="en-US" sz="2400" dirty="0">
                <a:effectLst/>
                <a:latin typeface="Times New Roman" panose="02020603050405020304" pitchFamily="18" charset="0"/>
                <a:ea typeface="Calibri" panose="020F0502020204030204" pitchFamily="34" charset="0"/>
              </a:rPr>
              <a:t>Weight loss medications curb appetite, so you put less toxic foods in your body</a:t>
            </a:r>
          </a:p>
          <a:p>
            <a:pPr marL="0" marR="0">
              <a:spcBef>
                <a:spcPts val="0"/>
              </a:spcBef>
              <a:spcAft>
                <a:spcPts val="0"/>
              </a:spcAft>
            </a:pPr>
            <a:r>
              <a:rPr lang="en-US" sz="2400" dirty="0">
                <a:latin typeface="Times New Roman" panose="02020603050405020304" pitchFamily="18" charset="0"/>
                <a:ea typeface="Calibri" panose="020F0502020204030204" pitchFamily="34" charset="0"/>
              </a:rPr>
              <a:t>Food is expensive and time consuming</a:t>
            </a:r>
            <a:endParaRPr lang="en-US" sz="24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Allows for a jumpstart</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Decreases cravings</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Decreases insulin resistance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People feel better with less weight</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Less inflammation</a:t>
            </a:r>
          </a:p>
          <a:p>
            <a:pPr marL="0" marR="0">
              <a:spcBef>
                <a:spcPts val="0"/>
              </a:spcBef>
              <a:spcAft>
                <a:spcPts val="0"/>
              </a:spcAft>
            </a:pPr>
            <a:r>
              <a:rPr lang="en-US" sz="2400" dirty="0">
                <a:latin typeface="Times New Roman" panose="02020603050405020304" pitchFamily="18" charset="0"/>
                <a:ea typeface="Times New Roman" panose="02020603050405020304" pitchFamily="18" charset="0"/>
              </a:rPr>
              <a:t>Easier to exercise</a:t>
            </a:r>
          </a:p>
          <a:p>
            <a:pPr marL="0" marR="0">
              <a:spcBef>
                <a:spcPts val="0"/>
              </a:spcBef>
              <a:spcAft>
                <a:spcPts val="0"/>
              </a:spcAft>
            </a:pPr>
            <a:r>
              <a:rPr lang="en-US" sz="2400" dirty="0">
                <a:effectLst/>
                <a:latin typeface="Times New Roman" panose="02020603050405020304" pitchFamily="18" charset="0"/>
                <a:ea typeface="Times New Roman" panose="02020603050405020304" pitchFamily="18" charset="0"/>
              </a:rPr>
              <a:t>Better gut health (microbiome)</a:t>
            </a:r>
          </a:p>
          <a:p>
            <a:pPr marL="0" indent="0">
              <a:buNone/>
            </a:pPr>
            <a:endParaRPr lang="en-US" altLang="en-US" sz="2000" dirty="0"/>
          </a:p>
        </p:txBody>
      </p:sp>
    </p:spTree>
    <p:extLst>
      <p:ext uri="{BB962C8B-B14F-4D97-AF65-F5344CB8AC3E}">
        <p14:creationId xmlns:p14="http://schemas.microsoft.com/office/powerpoint/2010/main" val="2274661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Focus on Health and Wellness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My main approach to weight loss is to rule out any endocrine problems, such as hypothyroidism, Cushing syndrome, or growth hormone deficiency, that may lead to weight gain. </a:t>
            </a:r>
          </a:p>
          <a:p>
            <a:r>
              <a:rPr lang="en-US" sz="1800" dirty="0">
                <a:effectLst/>
                <a:latin typeface="Times New Roman" panose="02020603050405020304" pitchFamily="18" charset="0"/>
                <a:ea typeface="Times New Roman" panose="02020603050405020304" pitchFamily="18" charset="0"/>
              </a:rPr>
              <a:t>Simultaneous I encourage the patient to consume a low-calorie diet, and he often recommends eating a large quantity of vegetables, as they are low in calories with a large amount of nutrition, as well as to move. </a:t>
            </a:r>
          </a:p>
          <a:p>
            <a:r>
              <a:rPr lang="en-US" altLang="en-US" sz="1800" dirty="0">
                <a:latin typeface="Times New Roman" panose="02020603050405020304" pitchFamily="18" charset="0"/>
              </a:rPr>
              <a:t>Get a good night sleep</a:t>
            </a:r>
          </a:p>
          <a:p>
            <a:r>
              <a:rPr lang="en-US" altLang="en-US" sz="1800" dirty="0">
                <a:latin typeface="Times New Roman" panose="02020603050405020304" pitchFamily="18" charset="0"/>
              </a:rPr>
              <a:t>Good mental health</a:t>
            </a:r>
          </a:p>
          <a:p>
            <a:r>
              <a:rPr lang="en-US" altLang="en-US" sz="1800" dirty="0">
                <a:latin typeface="Times New Roman" panose="02020603050405020304" pitchFamily="18" charset="0"/>
              </a:rPr>
              <a:t>Avoid stress or at least don’t let stress bother you.</a:t>
            </a:r>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1714500" y="762001"/>
            <a:ext cx="70866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eaLnBrk="1" hangingPunct="1">
              <a:spcBef>
                <a:spcPct val="0"/>
              </a:spcBef>
              <a:buClrTx/>
              <a:buSzTx/>
              <a:buFontTx/>
              <a:buNone/>
            </a:pPr>
            <a:endParaRPr lang="en-US" altLang="en-US" sz="4000">
              <a:latin typeface="Arial" charset="0"/>
            </a:endParaRPr>
          </a:p>
        </p:txBody>
      </p:sp>
      <p:sp>
        <p:nvSpPr>
          <p:cNvPr id="11271" name="Rectangle 7"/>
          <p:cNvSpPr>
            <a:spLocks noGrp="1" noChangeArrowheads="1"/>
          </p:cNvSpPr>
          <p:nvPr>
            <p:ph type="title"/>
          </p:nvPr>
        </p:nvSpPr>
        <p:spPr>
          <a:xfrm>
            <a:off x="1028700" y="228600"/>
            <a:ext cx="8229600" cy="1143000"/>
          </a:xfrm>
        </p:spPr>
        <p:txBody>
          <a:bodyPr/>
          <a:lstStyle/>
          <a:p>
            <a:pPr eaLnBrk="1" fontAlgn="auto" hangingPunct="1">
              <a:spcAft>
                <a:spcPts val="0"/>
              </a:spcAft>
              <a:defRPr/>
            </a:pPr>
            <a:r>
              <a:rPr lang="en-US" sz="6300" dirty="0">
                <a:latin typeface="Castellar" charset="0"/>
                <a:cs typeface="+mj-cs"/>
              </a:rPr>
              <a:t>Maimonides</a:t>
            </a:r>
          </a:p>
        </p:txBody>
      </p:sp>
      <p:sp>
        <p:nvSpPr>
          <p:cNvPr id="14339" name="Rectangle 8"/>
          <p:cNvSpPr>
            <a:spLocks noGrp="1" noChangeArrowheads="1"/>
          </p:cNvSpPr>
          <p:nvPr>
            <p:ph idx="1"/>
          </p:nvPr>
        </p:nvSpPr>
        <p:spPr>
          <a:xfrm>
            <a:off x="571500" y="1752601"/>
            <a:ext cx="8229600" cy="4525963"/>
          </a:xfrm>
        </p:spPr>
        <p:txBody>
          <a:bodyPr/>
          <a:lstStyle/>
          <a:p>
            <a:pPr algn="ctr" eaLnBrk="1" hangingPunct="1">
              <a:buFont typeface="Wingdings" charset="2"/>
              <a:buNone/>
            </a:pPr>
            <a:r>
              <a:rPr lang="en-US" altLang="en-US" sz="4700" dirty="0">
                <a:latin typeface="Castellar" charset="0"/>
                <a:ea typeface="MS PGothic" charset="-128"/>
              </a:rPr>
              <a:t>800 year-old wisdom</a:t>
            </a:r>
          </a:p>
          <a:p>
            <a:pPr algn="ctr" eaLnBrk="1" hangingPunct="1">
              <a:buFont typeface="Wingdings" charset="2"/>
              <a:buNone/>
            </a:pPr>
            <a:r>
              <a:rPr lang="en-US" altLang="en-US" sz="4700" dirty="0">
                <a:latin typeface="Castellar" charset="0"/>
                <a:ea typeface="MS PGothic" charset="-128"/>
              </a:rPr>
              <a:t>For wellness</a:t>
            </a:r>
          </a:p>
          <a:p>
            <a:pPr eaLnBrk="1" hangingPunct="1">
              <a:buFont typeface="Wingdings" charset="2"/>
              <a:buChar char="o"/>
            </a:pPr>
            <a:endParaRPr lang="en-US" altLang="en-US" sz="4700" dirty="0">
              <a:latin typeface="Castellar" charset="0"/>
              <a:ea typeface="MS PGothic" charset="-128"/>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1714500" y="762001"/>
            <a:ext cx="7086600"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eaLnBrk="1" hangingPunct="1">
              <a:spcBef>
                <a:spcPct val="0"/>
              </a:spcBef>
              <a:buClrTx/>
              <a:buSzTx/>
              <a:buFontTx/>
              <a:buNone/>
            </a:pPr>
            <a:endParaRPr lang="en-US" altLang="en-US" sz="4000">
              <a:latin typeface="Arial" charset="0"/>
            </a:endParaRPr>
          </a:p>
        </p:txBody>
      </p:sp>
      <p:sp>
        <p:nvSpPr>
          <p:cNvPr id="11271" name="Rectangle 7"/>
          <p:cNvSpPr>
            <a:spLocks noGrp="1" noChangeArrowheads="1"/>
          </p:cNvSpPr>
          <p:nvPr>
            <p:ph type="title"/>
          </p:nvPr>
        </p:nvSpPr>
        <p:spPr>
          <a:xfrm>
            <a:off x="1028700" y="228600"/>
            <a:ext cx="8229600" cy="1143000"/>
          </a:xfrm>
        </p:spPr>
        <p:txBody>
          <a:bodyPr/>
          <a:lstStyle/>
          <a:p>
            <a:pPr eaLnBrk="1" fontAlgn="auto" hangingPunct="1">
              <a:spcAft>
                <a:spcPts val="0"/>
              </a:spcAft>
              <a:defRPr/>
            </a:pPr>
            <a:r>
              <a:rPr lang="en-US" sz="6300" dirty="0">
                <a:latin typeface="Castellar" charset="0"/>
                <a:cs typeface="+mj-cs"/>
              </a:rPr>
              <a:t>Maimonides</a:t>
            </a:r>
          </a:p>
        </p:txBody>
      </p:sp>
      <p:sp>
        <p:nvSpPr>
          <p:cNvPr id="14339" name="Rectangle 8"/>
          <p:cNvSpPr>
            <a:spLocks noGrp="1" noChangeArrowheads="1"/>
          </p:cNvSpPr>
          <p:nvPr>
            <p:ph idx="1"/>
          </p:nvPr>
        </p:nvSpPr>
        <p:spPr>
          <a:xfrm>
            <a:off x="571500" y="1752601"/>
            <a:ext cx="8229600" cy="4525963"/>
          </a:xfrm>
        </p:spPr>
        <p:txBody>
          <a:bodyPr/>
          <a:lstStyle/>
          <a:p>
            <a:pPr marL="0" indent="0" algn="ctr" eaLnBrk="1" hangingPunct="1">
              <a:buNone/>
            </a:pPr>
            <a:r>
              <a:rPr lang="en-US" sz="2400" dirty="0"/>
              <a:t>One of the greatest ancient physicians and philosophers just happened to also be a Rabbi.  Commonly known as Maimonides or the Rambam, Rabbi Moshe ben </a:t>
            </a:r>
            <a:r>
              <a:rPr lang="en-US" sz="2400" dirty="0" err="1"/>
              <a:t>Maimon</a:t>
            </a:r>
            <a:r>
              <a:rPr lang="en-US" sz="2400" dirty="0"/>
              <a:t> (1135 to 1204) wrote about nutrition and health over 800 years ago and his teachings have stood the test of  time. </a:t>
            </a:r>
            <a:endParaRPr lang="en-US" altLang="en-US" sz="2400" dirty="0">
              <a:latin typeface="Castellar" charset="0"/>
              <a:ea typeface="MS PGothic" charset="-128"/>
            </a:endParaRPr>
          </a:p>
        </p:txBody>
      </p:sp>
      <p:pic>
        <p:nvPicPr>
          <p:cNvPr id="2" name="Picture 1">
            <a:extLst>
              <a:ext uri="{FF2B5EF4-FFF2-40B4-BE49-F238E27FC236}">
                <a16:creationId xmlns:a16="http://schemas.microsoft.com/office/drawing/2014/main" id="{7C28883F-2B63-A976-F632-E8ED2CA4B763}"/>
              </a:ext>
            </a:extLst>
          </p:cNvPr>
          <p:cNvPicPr>
            <a:picLocks noChangeAspect="1"/>
          </p:cNvPicPr>
          <p:nvPr/>
        </p:nvPicPr>
        <p:blipFill>
          <a:blip r:embed="rId2"/>
          <a:stretch>
            <a:fillRect/>
          </a:stretch>
        </p:blipFill>
        <p:spPr>
          <a:xfrm>
            <a:off x="1751317" y="4038600"/>
            <a:ext cx="1381471" cy="1917700"/>
          </a:xfrm>
          <a:prstGeom prst="rect">
            <a:avLst/>
          </a:prstGeom>
        </p:spPr>
      </p:pic>
    </p:spTree>
    <p:extLst>
      <p:ext uri="{BB962C8B-B14F-4D97-AF65-F5344CB8AC3E}">
        <p14:creationId xmlns:p14="http://schemas.microsoft.com/office/powerpoint/2010/main" val="11487820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lstStyle/>
          <a:p>
            <a:r>
              <a:rPr lang="en-US" dirty="0"/>
              <a:t>Here are 14 bits of wisdom from Maimonides who wrote about all the relevant nutritional, medical and philosophical teachings of his times.</a:t>
            </a: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a:latin typeface="Castellar" charset="0"/>
              </a:rPr>
              <a:t>Maimonides</a:t>
            </a:r>
            <a:endParaRPr lang="en-US" sz="4000" b="1" dirty="0">
              <a:solidFill>
                <a:schemeClr val="tx1"/>
              </a:solidFill>
              <a:latin typeface="Berlin Sans FB Demi" panose="020E0802020502020306" pitchFamily="34" charset="0"/>
            </a:endParaRPr>
          </a:p>
        </p:txBody>
      </p:sp>
      <p:pic>
        <p:nvPicPr>
          <p:cNvPr id="3" name="Picture 2" descr="A picture containing clipart&#10;&#10;Description automatically generated">
            <a:extLst>
              <a:ext uri="{FF2B5EF4-FFF2-40B4-BE49-F238E27FC236}">
                <a16:creationId xmlns:a16="http://schemas.microsoft.com/office/drawing/2014/main" id="{4C58A98E-656F-D6F8-287C-C9B481C462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6048" y="4306597"/>
            <a:ext cx="1892300" cy="1066800"/>
          </a:xfrm>
          <a:prstGeom prst="rect">
            <a:avLst/>
          </a:prstGeom>
        </p:spPr>
      </p:pic>
    </p:spTree>
    <p:extLst>
      <p:ext uri="{BB962C8B-B14F-4D97-AF65-F5344CB8AC3E}">
        <p14:creationId xmlns:p14="http://schemas.microsoft.com/office/powerpoint/2010/main" val="1773900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lstStyle/>
          <a:p>
            <a:r>
              <a:rPr lang="en-US" dirty="0"/>
              <a:t>1. You should eat only when you are hungry and drink only when you are thirsty.</a:t>
            </a:r>
          </a:p>
          <a:p>
            <a:r>
              <a:rPr lang="en-US" dirty="0"/>
              <a:t>2. Overeating is like poison to the body and can lead to illness. </a:t>
            </a:r>
          </a:p>
          <a:p>
            <a:r>
              <a:rPr lang="en-US" dirty="0"/>
              <a:t>3. The preservation of health lies in abstaining from satiation.</a:t>
            </a:r>
          </a:p>
          <a:p>
            <a:endParaRPr lang="en-US" dirty="0"/>
          </a:p>
          <a:p>
            <a:endParaRPr lang="en-US" dirty="0"/>
          </a:p>
          <a:p>
            <a:pPr eaLnBrk="1" hangingPunct="1">
              <a:buFont typeface="Wingdings" charset="2"/>
              <a:buChar char="o"/>
            </a:pP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latin typeface="Castellar" charset="0"/>
              </a:rPr>
              <a:t>Maimonides</a:t>
            </a:r>
            <a:endParaRPr lang="en-US" sz="4000" b="1" dirty="0">
              <a:solidFill>
                <a:schemeClr val="tx1"/>
              </a:solidFill>
              <a:latin typeface="Berlin Sans FB Demi" panose="020E0802020502020306" pitchFamily="34" charset="0"/>
            </a:endParaRPr>
          </a:p>
        </p:txBody>
      </p:sp>
      <p:pic>
        <p:nvPicPr>
          <p:cNvPr id="2" name="Picture 1">
            <a:extLst>
              <a:ext uri="{FF2B5EF4-FFF2-40B4-BE49-F238E27FC236}">
                <a16:creationId xmlns:a16="http://schemas.microsoft.com/office/drawing/2014/main" id="{08223797-A5E8-321E-0782-09DBB4569E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3550" y="3470896"/>
            <a:ext cx="1435100" cy="1409700"/>
          </a:xfrm>
          <a:prstGeom prst="rect">
            <a:avLst/>
          </a:prstGeom>
        </p:spPr>
      </p:pic>
      <p:pic>
        <p:nvPicPr>
          <p:cNvPr id="4" name="Picture 3" descr="A bowl of fruit&#10;&#10;Description automatically generated with low confidence">
            <a:extLst>
              <a:ext uri="{FF2B5EF4-FFF2-40B4-BE49-F238E27FC236}">
                <a16:creationId xmlns:a16="http://schemas.microsoft.com/office/drawing/2014/main" id="{B9B3A990-0BF2-BA2A-99DE-9EBAA6DA60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25" y="1676401"/>
            <a:ext cx="1860550" cy="104496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lstStyle/>
          <a:p>
            <a:pPr lvl="0"/>
            <a:r>
              <a:rPr lang="en-US" sz="2400" dirty="0"/>
              <a:t>4. Even someone who exercises regularly will become obese if he constantly eats refined bread.</a:t>
            </a:r>
          </a:p>
          <a:p>
            <a:pPr lvl="0"/>
            <a:r>
              <a:rPr lang="en-US" sz="2400" dirty="0"/>
              <a:t>5. Flour that has been sifted so well that no bran remains is an unhealthy food and should not be eaten in quantity.</a:t>
            </a:r>
          </a:p>
          <a:p>
            <a:r>
              <a:rPr lang="en-US" sz="2400" dirty="0"/>
              <a:t>6. If wine is consumed properly, it is a major factor in the preservation of health and the cure of many illnesses </a:t>
            </a:r>
          </a:p>
          <a:p>
            <a:endParaRPr lang="en-US" dirty="0"/>
          </a:p>
          <a:p>
            <a:pPr eaLnBrk="1" hangingPunct="1">
              <a:buFont typeface="Wingdings" charset="2"/>
              <a:buChar char="o"/>
            </a:pP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latin typeface="Castellar" charset="0"/>
              </a:rPr>
              <a:t>Maimonides</a:t>
            </a:r>
            <a:endParaRPr lang="en-US" sz="4000" b="1" dirty="0">
              <a:solidFill>
                <a:schemeClr val="tx1"/>
              </a:solidFill>
              <a:latin typeface="Berlin Sans FB Demi" panose="020E0802020502020306" pitchFamily="34" charset="0"/>
            </a:endParaRPr>
          </a:p>
        </p:txBody>
      </p:sp>
      <p:pic>
        <p:nvPicPr>
          <p:cNvPr id="2" name="Picture 1">
            <a:extLst>
              <a:ext uri="{FF2B5EF4-FFF2-40B4-BE49-F238E27FC236}">
                <a16:creationId xmlns:a16="http://schemas.microsoft.com/office/drawing/2014/main" id="{B6FE7130-BD2B-10D0-4D7E-2B89E7E08A8C}"/>
              </a:ext>
            </a:extLst>
          </p:cNvPr>
          <p:cNvPicPr>
            <a:picLocks noChangeAspect="1"/>
          </p:cNvPicPr>
          <p:nvPr/>
        </p:nvPicPr>
        <p:blipFill>
          <a:blip r:embed="rId2"/>
          <a:stretch>
            <a:fillRect/>
          </a:stretch>
        </p:blipFill>
        <p:spPr>
          <a:xfrm>
            <a:off x="6205189" y="5027343"/>
            <a:ext cx="1739900" cy="1155700"/>
          </a:xfrm>
          <a:prstGeom prst="rect">
            <a:avLst/>
          </a:prstGeom>
        </p:spPr>
      </p:pic>
      <p:pic>
        <p:nvPicPr>
          <p:cNvPr id="3" name="Picture 2">
            <a:extLst>
              <a:ext uri="{FF2B5EF4-FFF2-40B4-BE49-F238E27FC236}">
                <a16:creationId xmlns:a16="http://schemas.microsoft.com/office/drawing/2014/main" id="{7B942629-BA2E-28B6-305F-1033959D24FC}"/>
              </a:ext>
            </a:extLst>
          </p:cNvPr>
          <p:cNvPicPr>
            <a:picLocks noChangeAspect="1"/>
          </p:cNvPicPr>
          <p:nvPr/>
        </p:nvPicPr>
        <p:blipFill>
          <a:blip r:embed="rId3"/>
          <a:stretch>
            <a:fillRect/>
          </a:stretch>
        </p:blipFill>
        <p:spPr>
          <a:xfrm>
            <a:off x="571500" y="4992030"/>
            <a:ext cx="1638300" cy="1231900"/>
          </a:xfrm>
          <a:prstGeom prst="rect">
            <a:avLst/>
          </a:prstGeom>
        </p:spPr>
      </p:pic>
      <p:pic>
        <p:nvPicPr>
          <p:cNvPr id="4" name="Picture 3">
            <a:extLst>
              <a:ext uri="{FF2B5EF4-FFF2-40B4-BE49-F238E27FC236}">
                <a16:creationId xmlns:a16="http://schemas.microsoft.com/office/drawing/2014/main" id="{4B61AF2E-8D2F-7098-6C97-E140DC50D47A}"/>
              </a:ext>
            </a:extLst>
          </p:cNvPr>
          <p:cNvPicPr>
            <a:picLocks noChangeAspect="1"/>
          </p:cNvPicPr>
          <p:nvPr/>
        </p:nvPicPr>
        <p:blipFill>
          <a:blip r:embed="rId4"/>
          <a:stretch>
            <a:fillRect/>
          </a:stretch>
        </p:blipFill>
        <p:spPr>
          <a:xfrm>
            <a:off x="3175929" y="5157130"/>
            <a:ext cx="1892300" cy="1066800"/>
          </a:xfrm>
          <a:prstGeom prst="rect">
            <a:avLst/>
          </a:prstGeom>
        </p:spPr>
      </p:pic>
    </p:spTree>
    <p:extLst>
      <p:ext uri="{BB962C8B-B14F-4D97-AF65-F5344CB8AC3E}">
        <p14:creationId xmlns:p14="http://schemas.microsoft.com/office/powerpoint/2010/main" val="14647317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lstStyle/>
          <a:p>
            <a:pPr lvl="0"/>
            <a:r>
              <a:rPr lang="en-US" sz="2400" dirty="0"/>
              <a:t>7. One of the most powerful forces of human nature is habit, irrespective of whether these are actions or perceptions. For instance, you may choose bad foods to which you are accustomed over good foods to which you are not accustomed, even though it is the less correct choice.</a:t>
            </a:r>
          </a:p>
          <a:p>
            <a:pPr lvl="0"/>
            <a:r>
              <a:rPr lang="en-US" sz="2400" dirty="0"/>
              <a:t>8. If you do not exercise, you will suffer from pain and depleted energy levels, even if the correct foods are eaten and all the rules of medicine are followed.</a:t>
            </a:r>
          </a:p>
          <a:p>
            <a:endParaRPr lang="en-US" dirty="0"/>
          </a:p>
          <a:p>
            <a:pPr eaLnBrk="1" hangingPunct="1">
              <a:buFont typeface="Wingdings" charset="2"/>
              <a:buChar char="o"/>
            </a:pP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latin typeface="Castellar" charset="0"/>
              </a:rPr>
              <a:t>Maimonides</a:t>
            </a:r>
            <a:endParaRPr lang="en-US" sz="4000" b="1" dirty="0">
              <a:solidFill>
                <a:schemeClr val="tx1"/>
              </a:solidFill>
              <a:latin typeface="Berlin Sans FB Demi" panose="020E0802020502020306" pitchFamily="34" charset="0"/>
            </a:endParaRPr>
          </a:p>
        </p:txBody>
      </p:sp>
      <p:pic>
        <p:nvPicPr>
          <p:cNvPr id="2" name="Picture 1">
            <a:extLst>
              <a:ext uri="{FF2B5EF4-FFF2-40B4-BE49-F238E27FC236}">
                <a16:creationId xmlns:a16="http://schemas.microsoft.com/office/drawing/2014/main" id="{7AE55416-DD41-E8E2-E7B4-498D05DBB34E}"/>
              </a:ext>
            </a:extLst>
          </p:cNvPr>
          <p:cNvPicPr>
            <a:picLocks noChangeAspect="1"/>
          </p:cNvPicPr>
          <p:nvPr/>
        </p:nvPicPr>
        <p:blipFill>
          <a:blip r:embed="rId2"/>
          <a:stretch>
            <a:fillRect/>
          </a:stretch>
        </p:blipFill>
        <p:spPr>
          <a:xfrm>
            <a:off x="6883400" y="5174166"/>
            <a:ext cx="1917700" cy="1054100"/>
          </a:xfrm>
          <a:prstGeom prst="rect">
            <a:avLst/>
          </a:prstGeom>
        </p:spPr>
      </p:pic>
      <p:pic>
        <p:nvPicPr>
          <p:cNvPr id="3" name="Picture 2">
            <a:extLst>
              <a:ext uri="{FF2B5EF4-FFF2-40B4-BE49-F238E27FC236}">
                <a16:creationId xmlns:a16="http://schemas.microsoft.com/office/drawing/2014/main" id="{E7A95B1E-924F-E8D8-A53F-6CA159348AF6}"/>
              </a:ext>
            </a:extLst>
          </p:cNvPr>
          <p:cNvPicPr>
            <a:picLocks noChangeAspect="1"/>
          </p:cNvPicPr>
          <p:nvPr/>
        </p:nvPicPr>
        <p:blipFill>
          <a:blip r:embed="rId3"/>
          <a:stretch>
            <a:fillRect/>
          </a:stretch>
        </p:blipFill>
        <p:spPr>
          <a:xfrm>
            <a:off x="1463598" y="5174166"/>
            <a:ext cx="1422400" cy="1422400"/>
          </a:xfrm>
          <a:prstGeom prst="rect">
            <a:avLst/>
          </a:prstGeom>
        </p:spPr>
      </p:pic>
    </p:spTree>
    <p:extLst>
      <p:ext uri="{BB962C8B-B14F-4D97-AF65-F5344CB8AC3E}">
        <p14:creationId xmlns:p14="http://schemas.microsoft.com/office/powerpoint/2010/main" val="1914930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lstStyle/>
          <a:p>
            <a:pPr lvl="0"/>
            <a:r>
              <a:rPr lang="en-US" sz="2400" dirty="0"/>
              <a:t>9. The most beneficial hours of sleep are the eight hours until sunrise.</a:t>
            </a:r>
          </a:p>
          <a:p>
            <a:pPr lvl="0"/>
            <a:r>
              <a:rPr lang="en-US" sz="2400" dirty="0"/>
              <a:t>10. One must pay attention and constantly consider one’s emotional activities. Maintaining them in equilibrium, during health and illness, must take precedence over any other regimen.</a:t>
            </a:r>
          </a:p>
          <a:p>
            <a:pPr lvl="0"/>
            <a:r>
              <a:rPr lang="en-US" sz="2400" dirty="0"/>
              <a:t>11. Constant anxiety damages the body.</a:t>
            </a:r>
          </a:p>
          <a:p>
            <a:endParaRPr lang="en-US" dirty="0"/>
          </a:p>
          <a:p>
            <a:pPr eaLnBrk="1" hangingPunct="1">
              <a:buFont typeface="Wingdings" charset="2"/>
              <a:buChar char="o"/>
            </a:pP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latin typeface="Castellar" charset="0"/>
              </a:rPr>
              <a:t>Maimonides</a:t>
            </a:r>
            <a:endParaRPr lang="en-US" sz="4000" b="1" dirty="0">
              <a:solidFill>
                <a:schemeClr val="tx1"/>
              </a:solidFill>
              <a:latin typeface="Berlin Sans FB Demi" panose="020E0802020502020306" pitchFamily="34" charset="0"/>
            </a:endParaRPr>
          </a:p>
        </p:txBody>
      </p:sp>
      <p:pic>
        <p:nvPicPr>
          <p:cNvPr id="5" name="Picture 4" descr="Graphical user interface, application, website&#10;&#10;Description automatically generated">
            <a:extLst>
              <a:ext uri="{FF2B5EF4-FFF2-40B4-BE49-F238E27FC236}">
                <a16:creationId xmlns:a16="http://schemas.microsoft.com/office/drawing/2014/main" id="{86FFE6B9-3E53-F42D-2F15-C4D131D08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9250" y="4346509"/>
            <a:ext cx="3136900" cy="2084455"/>
          </a:xfrm>
          <a:prstGeom prst="rect">
            <a:avLst/>
          </a:prstGeom>
        </p:spPr>
      </p:pic>
      <p:pic>
        <p:nvPicPr>
          <p:cNvPr id="7" name="Picture 6">
            <a:extLst>
              <a:ext uri="{FF2B5EF4-FFF2-40B4-BE49-F238E27FC236}">
                <a16:creationId xmlns:a16="http://schemas.microsoft.com/office/drawing/2014/main" id="{5D6024D3-A844-E3F9-730D-9BA371BAED67}"/>
              </a:ext>
            </a:extLst>
          </p:cNvPr>
          <p:cNvPicPr>
            <a:picLocks noChangeAspect="1"/>
          </p:cNvPicPr>
          <p:nvPr/>
        </p:nvPicPr>
        <p:blipFill>
          <a:blip r:embed="rId3"/>
          <a:stretch>
            <a:fillRect/>
          </a:stretch>
        </p:blipFill>
        <p:spPr>
          <a:xfrm>
            <a:off x="876300" y="5049644"/>
            <a:ext cx="1905000" cy="1066800"/>
          </a:xfrm>
          <a:prstGeom prst="rect">
            <a:avLst/>
          </a:prstGeom>
        </p:spPr>
      </p:pic>
      <p:pic>
        <p:nvPicPr>
          <p:cNvPr id="8" name="Picture 7">
            <a:extLst>
              <a:ext uri="{FF2B5EF4-FFF2-40B4-BE49-F238E27FC236}">
                <a16:creationId xmlns:a16="http://schemas.microsoft.com/office/drawing/2014/main" id="{3EED0298-9AF1-E359-B533-B0742C38AC5C}"/>
              </a:ext>
            </a:extLst>
          </p:cNvPr>
          <p:cNvPicPr>
            <a:picLocks noChangeAspect="1"/>
          </p:cNvPicPr>
          <p:nvPr/>
        </p:nvPicPr>
        <p:blipFill>
          <a:blip r:embed="rId4"/>
          <a:stretch>
            <a:fillRect/>
          </a:stretch>
        </p:blipFill>
        <p:spPr>
          <a:xfrm>
            <a:off x="3695700" y="5029200"/>
            <a:ext cx="1905000" cy="1066800"/>
          </a:xfrm>
          <a:prstGeom prst="rect">
            <a:avLst/>
          </a:prstGeom>
        </p:spPr>
      </p:pic>
    </p:spTree>
    <p:extLst>
      <p:ext uri="{BB962C8B-B14F-4D97-AF65-F5344CB8AC3E}">
        <p14:creationId xmlns:p14="http://schemas.microsoft.com/office/powerpoint/2010/main" val="9085342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lstStyle/>
          <a:p>
            <a:pPr lvl="0"/>
            <a:r>
              <a:rPr lang="en-US" sz="2800" dirty="0"/>
              <a:t>12. It is human nature to be influenced by your environment. You should only associate with people who will have a positive influence.</a:t>
            </a:r>
          </a:p>
          <a:p>
            <a:pPr lvl="0"/>
            <a:r>
              <a:rPr lang="en-US" sz="2800" dirty="0"/>
              <a:t>13. Accept the truth from whatever source it comes.</a:t>
            </a:r>
          </a:p>
          <a:p>
            <a:pPr lvl="0"/>
            <a:r>
              <a:rPr lang="en-US" sz="2800" dirty="0"/>
              <a:t>14. Let a person replace [stress and] anxiety with hope ... </a:t>
            </a:r>
          </a:p>
          <a:p>
            <a:pPr eaLnBrk="1" hangingPunct="1">
              <a:buFont typeface="Wingdings" charset="2"/>
              <a:buChar char="o"/>
            </a:pP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latin typeface="Castellar" charset="0"/>
              </a:rPr>
              <a:t>Maimonides</a:t>
            </a:r>
            <a:endParaRPr lang="en-US" sz="4000" b="1" dirty="0">
              <a:solidFill>
                <a:schemeClr val="tx1"/>
              </a:solidFill>
              <a:latin typeface="Berlin Sans FB Demi" panose="020E0802020502020306" pitchFamily="34" charset="0"/>
            </a:endParaRPr>
          </a:p>
        </p:txBody>
      </p:sp>
      <p:pic>
        <p:nvPicPr>
          <p:cNvPr id="2" name="Picture 1">
            <a:extLst>
              <a:ext uri="{FF2B5EF4-FFF2-40B4-BE49-F238E27FC236}">
                <a16:creationId xmlns:a16="http://schemas.microsoft.com/office/drawing/2014/main" id="{01E9A471-9A9B-4228-13E4-91257687BCAE}"/>
              </a:ext>
            </a:extLst>
          </p:cNvPr>
          <p:cNvPicPr>
            <a:picLocks noChangeAspect="1"/>
          </p:cNvPicPr>
          <p:nvPr/>
        </p:nvPicPr>
        <p:blipFill>
          <a:blip r:embed="rId2"/>
          <a:stretch>
            <a:fillRect/>
          </a:stretch>
        </p:blipFill>
        <p:spPr>
          <a:xfrm>
            <a:off x="621526" y="5094868"/>
            <a:ext cx="1422400" cy="1422400"/>
          </a:xfrm>
          <a:prstGeom prst="rect">
            <a:avLst/>
          </a:prstGeom>
        </p:spPr>
      </p:pic>
      <p:pic>
        <p:nvPicPr>
          <p:cNvPr id="3" name="Picture 2">
            <a:extLst>
              <a:ext uri="{FF2B5EF4-FFF2-40B4-BE49-F238E27FC236}">
                <a16:creationId xmlns:a16="http://schemas.microsoft.com/office/drawing/2014/main" id="{56A2D5D3-26FD-7CB8-92B7-5235495DE5CA}"/>
              </a:ext>
            </a:extLst>
          </p:cNvPr>
          <p:cNvPicPr>
            <a:picLocks noChangeAspect="1"/>
          </p:cNvPicPr>
          <p:nvPr/>
        </p:nvPicPr>
        <p:blipFill>
          <a:blip r:embed="rId3"/>
          <a:stretch>
            <a:fillRect/>
          </a:stretch>
        </p:blipFill>
        <p:spPr>
          <a:xfrm>
            <a:off x="3937310" y="5403850"/>
            <a:ext cx="2070100" cy="977900"/>
          </a:xfrm>
          <a:prstGeom prst="rect">
            <a:avLst/>
          </a:prstGeom>
        </p:spPr>
      </p:pic>
      <p:pic>
        <p:nvPicPr>
          <p:cNvPr id="4" name="Picture 3">
            <a:extLst>
              <a:ext uri="{FF2B5EF4-FFF2-40B4-BE49-F238E27FC236}">
                <a16:creationId xmlns:a16="http://schemas.microsoft.com/office/drawing/2014/main" id="{EBCACC17-6181-638C-A284-B1ED3B22CEB7}"/>
              </a:ext>
            </a:extLst>
          </p:cNvPr>
          <p:cNvPicPr>
            <a:picLocks noChangeAspect="1"/>
          </p:cNvPicPr>
          <p:nvPr/>
        </p:nvPicPr>
        <p:blipFill>
          <a:blip r:embed="rId4"/>
          <a:stretch>
            <a:fillRect/>
          </a:stretch>
        </p:blipFill>
        <p:spPr>
          <a:xfrm>
            <a:off x="7321550" y="5181599"/>
            <a:ext cx="2044700" cy="990600"/>
          </a:xfrm>
          <a:prstGeom prst="rect">
            <a:avLst/>
          </a:prstGeom>
        </p:spPr>
      </p:pic>
    </p:spTree>
    <p:extLst>
      <p:ext uri="{BB962C8B-B14F-4D97-AF65-F5344CB8AC3E}">
        <p14:creationId xmlns:p14="http://schemas.microsoft.com/office/powerpoint/2010/main" val="2940385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4"/>
          <p:cNvSpPr>
            <a:spLocks noChangeArrowheads="1"/>
          </p:cNvSpPr>
          <p:nvPr/>
        </p:nvSpPr>
        <p:spPr bwMode="auto">
          <a:xfrm>
            <a:off x="3467100" y="3063876"/>
            <a:ext cx="24193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a:spcBef>
                <a:spcPts val="600"/>
              </a:spcBef>
              <a:buClr>
                <a:schemeClr val="tx2"/>
              </a:buClr>
              <a:buSzPct val="73000"/>
              <a:buFont typeface="Wingdings 2" charset="2"/>
              <a:buChar char=""/>
              <a:defRPr sz="2600">
                <a:solidFill>
                  <a:schemeClr val="tx1"/>
                </a:solidFill>
                <a:latin typeface="Trebuchet MS" charset="0"/>
                <a:ea typeface="MS PGothic" charset="-128"/>
              </a:defRPr>
            </a:lvl1pPr>
            <a:lvl2pPr marL="742950" indent="-285750">
              <a:spcBef>
                <a:spcPts val="500"/>
              </a:spcBef>
              <a:buClr>
                <a:srgbClr val="F9B639"/>
              </a:buClr>
              <a:buSzPct val="80000"/>
              <a:buFont typeface="Wingdings 2" charset="2"/>
              <a:buChar char=""/>
              <a:defRPr sz="2300">
                <a:solidFill>
                  <a:srgbClr val="6C6C6C"/>
                </a:solidFill>
                <a:latin typeface="Trebuchet MS" charset="0"/>
                <a:ea typeface="MS PGothic" charset="-128"/>
              </a:defRPr>
            </a:lvl2pPr>
            <a:lvl3pPr marL="1143000" indent="-228600">
              <a:spcBef>
                <a:spcPts val="400"/>
              </a:spcBef>
              <a:buClr>
                <a:srgbClr val="F9B639"/>
              </a:buClr>
              <a:buSzPct val="60000"/>
              <a:buFont typeface="Wingdings" charset="2"/>
              <a:buChar char=""/>
              <a:defRPr sz="2000">
                <a:solidFill>
                  <a:schemeClr val="tx1"/>
                </a:solidFill>
                <a:latin typeface="Trebuchet MS" charset="0"/>
                <a:ea typeface="MS PGothic" charset="-128"/>
              </a:defRPr>
            </a:lvl3pPr>
            <a:lvl4pPr marL="1600200" indent="-228600">
              <a:spcBef>
                <a:spcPct val="20000"/>
              </a:spcBef>
              <a:buClr>
                <a:srgbClr val="F9B639"/>
              </a:buClr>
              <a:buSzPct val="80000"/>
              <a:buFont typeface="Wingdings 2" charset="2"/>
              <a:buChar char=""/>
              <a:defRPr sz="2000">
                <a:solidFill>
                  <a:srgbClr val="6C6C6C"/>
                </a:solidFill>
                <a:latin typeface="Trebuchet MS" charset="0"/>
                <a:ea typeface="MS PGothic" charset="-128"/>
              </a:defRPr>
            </a:lvl4pPr>
            <a:lvl5pPr marL="2057400" indent="-228600">
              <a:spcBef>
                <a:spcPts val="400"/>
              </a:spcBef>
              <a:buClr>
                <a:srgbClr val="F9B639"/>
              </a:buClr>
              <a:buSzPct val="70000"/>
              <a:buFont typeface="Wingdings" charset="2"/>
              <a:buChar char=""/>
              <a:defRPr>
                <a:solidFill>
                  <a:schemeClr val="tx1"/>
                </a:solidFill>
                <a:latin typeface="Trebuchet MS" charset="0"/>
                <a:ea typeface="MS PGothic" charset="-128"/>
              </a:defRPr>
            </a:lvl5pPr>
            <a:lvl6pPr marL="25146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6pPr>
            <a:lvl7pPr marL="29718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7pPr>
            <a:lvl8pPr marL="34290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8pPr>
            <a:lvl9pPr marL="3886200" indent="-228600" eaLnBrk="0" fontAlgn="base" hangingPunct="0">
              <a:spcBef>
                <a:spcPts val="400"/>
              </a:spcBef>
              <a:spcAft>
                <a:spcPct val="0"/>
              </a:spcAft>
              <a:buClr>
                <a:srgbClr val="F9B639"/>
              </a:buClr>
              <a:buSzPct val="70000"/>
              <a:buFont typeface="Wingdings" charset="2"/>
              <a:buChar char=""/>
              <a:defRPr>
                <a:solidFill>
                  <a:schemeClr val="tx1"/>
                </a:solidFill>
                <a:latin typeface="Trebuchet MS" charset="0"/>
                <a:ea typeface="MS PGothic" charset="-128"/>
              </a:defRPr>
            </a:lvl9pPr>
          </a:lstStyle>
          <a:p>
            <a:pPr algn="ctr" eaLnBrk="1" hangingPunct="1">
              <a:spcBef>
                <a:spcPct val="0"/>
              </a:spcBef>
              <a:buClrTx/>
              <a:buSzTx/>
              <a:buFontTx/>
              <a:buNone/>
            </a:pPr>
            <a:endParaRPr lang="en-US" altLang="en-US" sz="1800">
              <a:latin typeface="Arial" charset="0"/>
            </a:endParaRPr>
          </a:p>
        </p:txBody>
      </p:sp>
      <p:sp>
        <p:nvSpPr>
          <p:cNvPr id="5123" name="Rectangle 5"/>
          <p:cNvSpPr>
            <a:spLocks noGrp="1" noChangeArrowheads="1"/>
          </p:cNvSpPr>
          <p:nvPr>
            <p:ph type="title"/>
          </p:nvPr>
        </p:nvSpPr>
        <p:spPr>
          <a:xfrm>
            <a:off x="1028700" y="762000"/>
            <a:ext cx="8229600" cy="1143000"/>
          </a:xfrm>
        </p:spPr>
        <p:txBody>
          <a:bodyPr>
            <a:normAutofit fontScale="90000"/>
          </a:bodyPr>
          <a:lstStyle/>
          <a:p>
            <a:pPr eaLnBrk="1" fontAlgn="auto" hangingPunct="1">
              <a:spcAft>
                <a:spcPts val="0"/>
              </a:spcAft>
              <a:defRPr/>
            </a:pPr>
            <a:br>
              <a:rPr lang="es-ES" altLang="en-US" sz="3400" dirty="0">
                <a:cs typeface="+mj-cs"/>
              </a:rPr>
            </a:br>
            <a:r>
              <a:rPr lang="es-ES" altLang="en-US" sz="3400" dirty="0">
                <a:cs typeface="+mj-cs"/>
              </a:rPr>
              <a:t> </a:t>
            </a:r>
            <a:br>
              <a:rPr lang="en-US" altLang="en-US" sz="3400" dirty="0">
                <a:cs typeface="+mj-cs"/>
              </a:rPr>
            </a:br>
            <a:br>
              <a:rPr lang="es-ES" altLang="en-US" sz="3400" dirty="0">
                <a:cs typeface="+mj-cs"/>
              </a:rPr>
            </a:br>
            <a:endParaRPr lang="en-US" altLang="en-US" sz="3400" dirty="0">
              <a:cs typeface="+mj-cs"/>
            </a:endParaRPr>
          </a:p>
        </p:txBody>
      </p:sp>
      <p:sp>
        <p:nvSpPr>
          <p:cNvPr id="16387" name="Rectangle 6"/>
          <p:cNvSpPr>
            <a:spLocks noGrp="1" noChangeArrowheads="1"/>
          </p:cNvSpPr>
          <p:nvPr>
            <p:ph idx="1"/>
          </p:nvPr>
        </p:nvSpPr>
        <p:spPr>
          <a:xfrm>
            <a:off x="1028700" y="1676401"/>
            <a:ext cx="7315200" cy="4754563"/>
          </a:xfrm>
        </p:spPr>
        <p:txBody>
          <a:bodyPr>
            <a:normAutofit fontScale="92500" lnSpcReduction="10000"/>
          </a:bodyPr>
          <a:lstStyle/>
          <a:p>
            <a:r>
              <a:rPr lang="en-US" sz="2400" b="1" dirty="0"/>
              <a:t>Maimonides maintained that the “whole person” must be treated, not just the symptoms of illness.</a:t>
            </a:r>
            <a:r>
              <a:rPr lang="en-US" sz="2400" dirty="0"/>
              <a:t> </a:t>
            </a:r>
          </a:p>
          <a:p>
            <a:r>
              <a:rPr lang="en-US" sz="2400" dirty="0"/>
              <a:t>You didn’t just call a doctor when you were sick. </a:t>
            </a:r>
          </a:p>
          <a:p>
            <a:r>
              <a:rPr lang="en-US" sz="2400" dirty="0"/>
              <a:t>You went to the doctor to discuss your general state of health and psychological well-being. If you were sick, the doctor would examine your eating habits, fitness levels and emotional state of mind. </a:t>
            </a:r>
          </a:p>
          <a:p>
            <a:r>
              <a:rPr lang="en-US" sz="2400" dirty="0"/>
              <a:t>The cause of illness was first discussed before the symptoms were diagnosed and treated. </a:t>
            </a:r>
          </a:p>
          <a:p>
            <a:r>
              <a:rPr lang="en-US" sz="2400" dirty="0"/>
              <a:t>Mind body balance was maintained in both times of illness and health.</a:t>
            </a:r>
          </a:p>
          <a:p>
            <a:r>
              <a:rPr lang="en-US" dirty="0"/>
              <a:t>We should all practice what Maimonides advocated</a:t>
            </a:r>
            <a:endParaRPr lang="en-US" sz="2400" dirty="0"/>
          </a:p>
          <a:p>
            <a:endParaRPr lang="en-US" dirty="0"/>
          </a:p>
          <a:p>
            <a:pPr eaLnBrk="1" hangingPunct="1">
              <a:buFont typeface="Wingdings" charset="2"/>
              <a:buChar char="o"/>
            </a:pPr>
            <a:endParaRPr lang="en-US" altLang="en-US" dirty="0">
              <a:latin typeface="Castellar" charset="0"/>
              <a:ea typeface="MS PGothic" charset="-128"/>
            </a:endParaRPr>
          </a:p>
        </p:txBody>
      </p:sp>
      <p:sp>
        <p:nvSpPr>
          <p:cNvPr id="6" name="Rectangle 5"/>
          <p:cNvSpPr/>
          <p:nvPr/>
        </p:nvSpPr>
        <p:spPr>
          <a:xfrm>
            <a:off x="571500" y="0"/>
            <a:ext cx="8153400" cy="1391592"/>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000" dirty="0">
                <a:latin typeface="Castellar" charset="0"/>
              </a:rPr>
              <a:t>Maimonides</a:t>
            </a:r>
            <a:endParaRPr lang="en-US" sz="4000" b="1" dirty="0">
              <a:solidFill>
                <a:schemeClr val="tx1"/>
              </a:solidFill>
              <a:latin typeface="Berlin Sans FB Demi" panose="020E0802020502020306" pitchFamily="34" charset="0"/>
            </a:endParaRPr>
          </a:p>
        </p:txBody>
      </p:sp>
    </p:spTree>
    <p:extLst>
      <p:ext uri="{BB962C8B-B14F-4D97-AF65-F5344CB8AC3E}">
        <p14:creationId xmlns:p14="http://schemas.microsoft.com/office/powerpoint/2010/main" val="16733183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Amazing Podcast</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l">
              <a:spcBef>
                <a:spcPts val="0"/>
              </a:spcBef>
              <a:spcAft>
                <a:spcPts val="0"/>
              </a:spcAft>
            </a:pPr>
            <a:r>
              <a:rPr lang="en-US" sz="2400" b="0" i="0" u="none" strike="noStrike" dirty="0">
                <a:solidFill>
                  <a:srgbClr val="FFFF00"/>
                </a:solidFill>
                <a:effectLst/>
                <a:latin typeface="Calibri" panose="020F0502020204030204" pitchFamily="34" charset="0"/>
                <a:hlinkClick r:id="rId2" tooltip="https://podcasts.apple.com/us/podcast/honestly-with-bari-weiss/id1570872415?i=1000579559765">
                  <a:extLst>
                    <a:ext uri="{A12FA001-AC4F-418D-AE19-62706E023703}">
                      <ahyp:hlinkClr xmlns:ahyp="http://schemas.microsoft.com/office/drawing/2018/hyperlinkcolor" val="tx"/>
                    </a:ext>
                  </a:extLst>
                </a:hlinkClick>
              </a:rPr>
              <a:t>https://podcasts.apple.com/us/podcast/honestly-with-bari-weiss/id1570872415?i=1000579559765</a:t>
            </a:r>
            <a:endParaRPr lang="en-US" sz="2400" b="0" i="0" u="none" strike="noStrike" dirty="0">
              <a:solidFill>
                <a:srgbClr val="FFFF00"/>
              </a:solidFill>
              <a:effectLst/>
              <a:latin typeface="Calibri" panose="020F0502020204030204" pitchFamily="34" charset="0"/>
            </a:endParaRPr>
          </a:p>
          <a:p>
            <a:pPr marL="0" marR="0" algn="l">
              <a:spcBef>
                <a:spcPts val="0"/>
              </a:spcBef>
              <a:spcAft>
                <a:spcPts val="0"/>
              </a:spcAft>
            </a:pPr>
            <a:r>
              <a:rPr lang="en-US" sz="1100" b="0" i="0" u="none" strike="noStrike" dirty="0">
                <a:solidFill>
                  <a:srgbClr val="FFFF00"/>
                </a:solidFill>
                <a:effectLst/>
                <a:latin typeface="Calibri" panose="020F0502020204030204" pitchFamily="34" charset="0"/>
              </a:rPr>
              <a:t> </a:t>
            </a:r>
          </a:p>
          <a:p>
            <a:pPr marL="0" marR="0" algn="l">
              <a:spcBef>
                <a:spcPts val="0"/>
              </a:spcBef>
              <a:spcAft>
                <a:spcPts val="0"/>
              </a:spcAft>
            </a:pPr>
            <a:r>
              <a:rPr lang="en-US" sz="1800" b="1" i="0" u="none" strike="noStrike" spc="30" dirty="0">
                <a:solidFill>
                  <a:srgbClr val="FFFF00"/>
                </a:solidFill>
                <a:effectLst/>
                <a:latin typeface="Helvetica Neue" panose="02000503000000020004" pitchFamily="2" charset="0"/>
              </a:rPr>
              <a:t>Eating Ourselves to Death </a:t>
            </a:r>
            <a:r>
              <a:rPr lang="en-US" sz="1350" b="0" i="0" u="none" strike="noStrike" spc="30" dirty="0">
                <a:solidFill>
                  <a:srgbClr val="FFFF00"/>
                </a:solidFill>
                <a:effectLst/>
                <a:latin typeface="Helvetica Neue" panose="02000503000000020004" pitchFamily="2" charset="0"/>
                <a:hlinkClick r:id="rId3" tooltip="https://podcasts.apple.com/us/podcast/honestly-with-bari-weiss/id1570872415">
                  <a:extLst>
                    <a:ext uri="{A12FA001-AC4F-418D-AE19-62706E023703}">
                      <ahyp:hlinkClr xmlns:ahyp="http://schemas.microsoft.com/office/drawing/2018/hyperlinkcolor" val="tx"/>
                    </a:ext>
                  </a:extLst>
                </a:hlinkClick>
              </a:rPr>
              <a:t>Honestly with Bari Weiss</a:t>
            </a:r>
            <a:endParaRPr lang="en-US" sz="1100" b="0" i="0" u="none" strike="noStrike" dirty="0">
              <a:solidFill>
                <a:srgbClr val="FFFF00"/>
              </a:solidFill>
              <a:effectLst/>
              <a:latin typeface="Calibri" panose="020F0502020204030204" pitchFamily="34" charset="0"/>
            </a:endParaRPr>
          </a:p>
          <a:p>
            <a:pPr marL="914400" marR="0" indent="-228600" algn="l">
              <a:spcBef>
                <a:spcPts val="0"/>
              </a:spcBef>
              <a:spcAft>
                <a:spcPts val="0"/>
              </a:spcAft>
            </a:pPr>
            <a:r>
              <a:rPr lang="en-US" sz="1000" b="0" i="0" u="none" strike="noStrike" spc="-5" dirty="0">
                <a:solidFill>
                  <a:srgbClr val="FFFF00"/>
                </a:solidFill>
                <a:effectLst/>
                <a:latin typeface="Symbol" pitchFamily="2" charset="2"/>
              </a:rPr>
              <a:t>·</a:t>
            </a:r>
            <a:r>
              <a:rPr lang="en-US" sz="700" b="0" i="0" u="none" strike="noStrike" spc="-5" dirty="0">
                <a:solidFill>
                  <a:srgbClr val="FFFF00"/>
                </a:solidFill>
                <a:effectLst/>
                <a:latin typeface="Times New Roman" panose="02020603050405020304" pitchFamily="18" charset="0"/>
              </a:rPr>
              <a:t>         </a:t>
            </a:r>
            <a:r>
              <a:rPr lang="en-US" sz="1000" b="0" i="0" u="none" strike="noStrike" spc="-5" dirty="0">
                <a:solidFill>
                  <a:srgbClr val="FFFF00"/>
                </a:solidFill>
                <a:effectLst/>
                <a:latin typeface="Helvetica Neue" panose="02000503000000020004" pitchFamily="2" charset="0"/>
              </a:rPr>
              <a:t> </a:t>
            </a:r>
            <a:endParaRPr lang="en-US" sz="1100" b="0" i="0" u="none" strike="noStrike" dirty="0">
              <a:solidFill>
                <a:srgbClr val="FFFF00"/>
              </a:solidFill>
              <a:effectLst/>
              <a:latin typeface="Calibri" panose="020F0502020204030204" pitchFamily="34" charset="0"/>
            </a:endParaRPr>
          </a:p>
          <a:p>
            <a:pPr marL="0" marR="0" algn="l">
              <a:spcBef>
                <a:spcPts val="0"/>
              </a:spcBef>
              <a:spcAft>
                <a:spcPts val="0"/>
              </a:spcAft>
            </a:pPr>
            <a:r>
              <a:rPr lang="en-US" sz="1000" b="0" i="0" u="none" strike="noStrike" spc="-5" dirty="0">
                <a:solidFill>
                  <a:srgbClr val="FFFF00"/>
                </a:solidFill>
                <a:effectLst/>
                <a:latin typeface="Helvetica Neue" panose="02000503000000020004" pitchFamily="2" charset="0"/>
              </a:rPr>
              <a:t>Fifteen years ago, there was a lot of talk about the obesity epidemic. In 2008, Michelle Obama started a government program called “Let’s Move!” that sought to reduce childhood obesity. You might remember the First Lady teaming up with everyone from Beyonce to Big Bird to promote exercise and better eating habits. Unfortunately, the program was largely a failure. And the obesity statistics continued to rise.</a:t>
            </a:r>
            <a:endParaRPr lang="en-US" sz="1100" b="0" i="0" u="none" strike="noStrike" dirty="0">
              <a:solidFill>
                <a:srgbClr val="FFFF00"/>
              </a:solidFill>
              <a:effectLst/>
              <a:latin typeface="Calibri" panose="020F0502020204030204" pitchFamily="34" charset="0"/>
            </a:endParaRPr>
          </a:p>
          <a:p>
            <a:pPr marL="0" marR="0" indent="0" algn="l">
              <a:spcBef>
                <a:spcPts val="0"/>
              </a:spcBef>
              <a:spcAft>
                <a:spcPts val="0"/>
              </a:spcAft>
              <a:buNone/>
            </a:pPr>
            <a:endParaRPr lang="en-US" sz="1100" b="0" i="0" u="none" strike="noStrike" dirty="0">
              <a:solidFill>
                <a:srgbClr val="FFFF00"/>
              </a:solidFill>
              <a:effectLst/>
              <a:latin typeface="Calibri" panose="020F0502020204030204" pitchFamily="34" charset="0"/>
            </a:endParaRPr>
          </a:p>
          <a:p>
            <a:pPr marL="0" marR="0" algn="l">
              <a:spcBef>
                <a:spcPts val="0"/>
              </a:spcBef>
              <a:spcAft>
                <a:spcPts val="0"/>
              </a:spcAft>
            </a:pPr>
            <a:r>
              <a:rPr lang="en-US" sz="1000" b="0" i="0" u="none" strike="noStrike" spc="-5" dirty="0">
                <a:solidFill>
                  <a:srgbClr val="FFFF00"/>
                </a:solidFill>
                <a:effectLst/>
                <a:latin typeface="Helvetica Neue" panose="02000503000000020004" pitchFamily="2" charset="0"/>
              </a:rPr>
              <a:t>74% of Americans today are either obese or overweight. And yet, we’re no longer talking about it. The national conversation around health and weight has turned away from things like good nutrition, weight loss and the importance of physical fitness, and instead adopted phrases like “fat acceptance” and “healthy at any size.” In some circles, there’s even blanket denial that there is anything unhealthy at all about being obese.</a:t>
            </a:r>
            <a:br>
              <a:rPr lang="en-US" sz="1000" b="0" i="0" u="none" strike="noStrike" spc="-5" dirty="0">
                <a:solidFill>
                  <a:srgbClr val="FFFF00"/>
                </a:solidFill>
                <a:effectLst/>
                <a:latin typeface="Helvetica Neue" panose="02000503000000020004" pitchFamily="2" charset="0"/>
              </a:rPr>
            </a:br>
            <a:endParaRPr lang="en-US" sz="1100" b="0" i="0" u="none" strike="noStrike" dirty="0">
              <a:solidFill>
                <a:srgbClr val="FFFF00"/>
              </a:solidFill>
              <a:effectLst/>
              <a:latin typeface="Calibri" panose="020F0502020204030204" pitchFamily="34" charset="0"/>
            </a:endParaRPr>
          </a:p>
          <a:p>
            <a:pPr marL="0" marR="0" algn="l">
              <a:spcBef>
                <a:spcPts val="0"/>
              </a:spcBef>
              <a:spcAft>
                <a:spcPts val="0"/>
              </a:spcAft>
            </a:pPr>
            <a:r>
              <a:rPr lang="en-US" sz="1000" b="0" i="0" u="none" strike="noStrike" spc="-5" dirty="0">
                <a:solidFill>
                  <a:srgbClr val="FFFF00"/>
                </a:solidFill>
                <a:effectLst/>
                <a:latin typeface="Helvetica Neue" panose="02000503000000020004" pitchFamily="2" charset="0"/>
              </a:rPr>
              <a:t>Shaming people for being overweight is unequivocally wrong. But in our attempt to not offend, we’ve lost sight of the very real fact that there’s a problem. Americans are heavier than ever, sicker than ever, dying earlier than ever, and... it's all preventable. So today, a conversation with </a:t>
            </a:r>
            <a:r>
              <a:rPr lang="en-US" sz="1000" b="0" i="0" u="none" strike="noStrike" spc="-5" dirty="0">
                <a:solidFill>
                  <a:srgbClr val="FFC000"/>
                </a:solidFill>
                <a:effectLst/>
                <a:latin typeface="Helvetica Neue" panose="02000503000000020004" pitchFamily="2" charset="0"/>
              </a:rPr>
              <a:t>Dr. Casey Means</a:t>
            </a:r>
            <a:r>
              <a:rPr lang="en-US" sz="1000" b="0" i="0" u="none" strike="noStrike" spc="-5" dirty="0">
                <a:solidFill>
                  <a:srgbClr val="FFFF00"/>
                </a:solidFill>
                <a:effectLst/>
                <a:latin typeface="Helvetica Neue" panose="02000503000000020004" pitchFamily="2" charset="0"/>
              </a:rPr>
              <a:t>, a Stanford trained physician who left the traditional medical system behind to solve the one problem that she says is going to ruin us all: bad food.</a:t>
            </a:r>
            <a:endParaRPr lang="en-US" sz="1100" b="0" i="0" u="none" strike="noStrike" dirty="0">
              <a:solidFill>
                <a:srgbClr val="FFFF00"/>
              </a:solidFill>
              <a:effectLst/>
              <a:latin typeface="Calibri" panose="020F0502020204030204" pitchFamily="34" charset="0"/>
            </a:endParaRPr>
          </a:p>
          <a:p>
            <a:pPr marL="0" marR="0" indent="0" algn="l">
              <a:spcBef>
                <a:spcPts val="0"/>
              </a:spcBef>
              <a:spcAft>
                <a:spcPts val="0"/>
              </a:spcAft>
              <a:buNone/>
            </a:pPr>
            <a:endParaRPr lang="en-US" sz="1100" b="0" i="0" u="none" strike="noStrike" dirty="0">
              <a:solidFill>
                <a:srgbClr val="FFFF00"/>
              </a:solidFill>
              <a:effectLst/>
              <a:latin typeface="Calibri" panose="020F0502020204030204" pitchFamily="34" charset="0"/>
            </a:endParaRPr>
          </a:p>
          <a:p>
            <a:pPr marL="0" marR="0" algn="l">
              <a:spcBef>
                <a:spcPts val="0"/>
              </a:spcBef>
              <a:spcAft>
                <a:spcPts val="0"/>
              </a:spcAft>
            </a:pPr>
            <a:r>
              <a:rPr lang="en-US" sz="1100" b="0" i="0" u="none" strike="noStrike" dirty="0">
                <a:solidFill>
                  <a:srgbClr val="FFFF00"/>
                </a:solidFill>
                <a:effectLst/>
                <a:latin typeface="Calibri" panose="020F0502020204030204" pitchFamily="34" charset="0"/>
                <a:hlinkClick r:id="rId4" tooltip="https://www.levelshealth.com/blog/author/caseymeans/">
                  <a:extLst>
                    <a:ext uri="{A12FA001-AC4F-418D-AE19-62706E023703}">
                      <ahyp:hlinkClr xmlns:ahyp="http://schemas.microsoft.com/office/drawing/2018/hyperlinkcolor" val="tx"/>
                    </a:ext>
                  </a:extLst>
                </a:hlinkClick>
              </a:rPr>
              <a:t>https://www.levelshealth.com/blog/author/caseymeans/</a:t>
            </a:r>
            <a:endParaRPr lang="en-US" sz="1100" b="0" i="0" u="none" strike="noStrike" dirty="0">
              <a:solidFill>
                <a:srgbClr val="FFFF00"/>
              </a:solidFill>
              <a:effectLst/>
              <a:latin typeface="Calibri" panose="020F0502020204030204" pitchFamily="34" charset="0"/>
            </a:endParaRPr>
          </a:p>
          <a:p>
            <a:pPr marL="0" marR="0">
              <a:spcBef>
                <a:spcPts val="0"/>
              </a:spcBef>
              <a:spcAft>
                <a:spcPts val="0"/>
              </a:spcAft>
            </a:pPr>
            <a:endParaRPr lang="en-US" altLang="en-US" sz="1800" dirty="0">
              <a:latin typeface="Times New Roman" panose="02020603050405020304" pitchFamily="18" charset="0"/>
            </a:endParaRPr>
          </a:p>
          <a:p>
            <a:pPr marL="0" marR="0">
              <a:spcBef>
                <a:spcPts val="0"/>
              </a:spcBef>
              <a:spcAft>
                <a:spcPts val="0"/>
              </a:spcAft>
            </a:pPr>
            <a:endParaRPr lang="en-US" altLang="en-US" sz="1800" dirty="0">
              <a:latin typeface="Times New Roman" panose="02020603050405020304" pitchFamily="18" charset="0"/>
            </a:endParaRPr>
          </a:p>
          <a:p>
            <a:pPr marL="0" marR="0">
              <a:spcBef>
                <a:spcPts val="0"/>
              </a:spcBef>
              <a:spcAft>
                <a:spcPts val="0"/>
              </a:spcAft>
            </a:pPr>
            <a:endParaRPr lang="en-US" altLang="en-US" sz="2000" dirty="0"/>
          </a:p>
        </p:txBody>
      </p:sp>
      <p:pic>
        <p:nvPicPr>
          <p:cNvPr id="3" name="Picture 2" descr="Qr code&#10;&#10;Description automatically generated">
            <a:extLst>
              <a:ext uri="{FF2B5EF4-FFF2-40B4-BE49-F238E27FC236}">
                <a16:creationId xmlns:a16="http://schemas.microsoft.com/office/drawing/2014/main" id="{28774737-00F8-373C-B40A-58707CEF2DA5}"/>
              </a:ext>
            </a:extLst>
          </p:cNvPr>
          <p:cNvPicPr>
            <a:picLocks noChangeAspect="1"/>
          </p:cNvPicPr>
          <p:nvPr/>
        </p:nvPicPr>
        <p:blipFill>
          <a:blip r:embed="rId5"/>
          <a:stretch>
            <a:fillRect/>
          </a:stretch>
        </p:blipFill>
        <p:spPr>
          <a:xfrm>
            <a:off x="8842918" y="763394"/>
            <a:ext cx="1216412" cy="1216412"/>
          </a:xfrm>
          <a:prstGeom prst="rect">
            <a:avLst/>
          </a:prstGeom>
        </p:spPr>
      </p:pic>
    </p:spTree>
    <p:extLst>
      <p:ext uri="{BB962C8B-B14F-4D97-AF65-F5344CB8AC3E}">
        <p14:creationId xmlns:p14="http://schemas.microsoft.com/office/powerpoint/2010/main" val="3502072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Focus on Health and Wellness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My main approach to weight loss is to rule out any endocrine problems, such as hypothyroidism, Cushing syndrome, or growth hormone deficiency, that may lead to weight gain. </a:t>
            </a:r>
          </a:p>
          <a:p>
            <a:r>
              <a:rPr lang="en-US" sz="1800" dirty="0">
                <a:effectLst/>
                <a:latin typeface="Times New Roman" panose="02020603050405020304" pitchFamily="18" charset="0"/>
                <a:ea typeface="Times New Roman" panose="02020603050405020304" pitchFamily="18" charset="0"/>
              </a:rPr>
              <a:t>Simultaneous I encourage the patient to consume a low-calorie diet, and he often recommends eating a large quantity of vegetables, as they are low in calories with a large amount of nutrition, as well as to move. </a:t>
            </a:r>
          </a:p>
          <a:p>
            <a:r>
              <a:rPr lang="en-US" altLang="en-US" sz="1800" dirty="0">
                <a:latin typeface="Times New Roman" panose="02020603050405020304" pitchFamily="18" charset="0"/>
              </a:rPr>
              <a:t>Get a good night sleep</a:t>
            </a:r>
          </a:p>
          <a:p>
            <a:r>
              <a:rPr lang="en-US" altLang="en-US" sz="1800" dirty="0">
                <a:latin typeface="Times New Roman" panose="02020603050405020304" pitchFamily="18" charset="0"/>
              </a:rPr>
              <a:t>Good mental health</a:t>
            </a:r>
          </a:p>
          <a:p>
            <a:r>
              <a:rPr lang="en-US" altLang="en-US" sz="1800" dirty="0">
                <a:latin typeface="Times New Roman" panose="02020603050405020304" pitchFamily="18" charset="0"/>
              </a:rPr>
              <a:t>Avoid stress or at least don’t let stress </a:t>
            </a:r>
            <a:r>
              <a:rPr lang="en-US" altLang="en-US" sz="1800">
                <a:latin typeface="Times New Roman" panose="02020603050405020304" pitchFamily="18" charset="0"/>
              </a:rPr>
              <a:t>bother you.</a:t>
            </a:r>
            <a:endParaRPr lang="en-US" altLang="en-US" dirty="0"/>
          </a:p>
        </p:txBody>
      </p:sp>
    </p:spTree>
    <p:extLst>
      <p:ext uri="{BB962C8B-B14F-4D97-AF65-F5344CB8AC3E}">
        <p14:creationId xmlns:p14="http://schemas.microsoft.com/office/powerpoint/2010/main" val="30656784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pPr lvl="1"/>
            <a:r>
              <a:rPr lang="en-US" dirty="0" err="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Levelshealth.com</a:t>
            </a:r>
            <a:endParaRPr lang="en-US" dirty="0">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marR="0" algn="l">
              <a:spcBef>
                <a:spcPts val="0"/>
              </a:spcBef>
              <a:spcAft>
                <a:spcPts val="0"/>
              </a:spcAft>
            </a:pPr>
            <a:r>
              <a:rPr lang="en-US" sz="2400" b="0" i="0" u="none" strike="noStrike" dirty="0">
                <a:solidFill>
                  <a:srgbClr val="FFFF00"/>
                </a:solidFill>
                <a:effectLst/>
                <a:latin typeface="Calibri" panose="020F0502020204030204" pitchFamily="34" charset="0"/>
              </a:rPr>
              <a:t>Balanced approach to wellness and weight loss</a:t>
            </a:r>
          </a:p>
          <a:p>
            <a:pPr marL="0" marR="0" algn="l">
              <a:spcBef>
                <a:spcPts val="0"/>
              </a:spcBef>
              <a:spcAft>
                <a:spcPts val="0"/>
              </a:spcAft>
            </a:pPr>
            <a:r>
              <a:rPr lang="en-US" sz="2400" dirty="0">
                <a:solidFill>
                  <a:srgbClr val="FFFF00"/>
                </a:solidFill>
                <a:latin typeface="Calibri" panose="020F0502020204030204" pitchFamily="34" charset="0"/>
              </a:rPr>
              <a:t>Eat natural, unprocessed foods</a:t>
            </a:r>
          </a:p>
          <a:p>
            <a:pPr marL="0" marR="0" algn="l">
              <a:spcBef>
                <a:spcPts val="0"/>
              </a:spcBef>
              <a:spcAft>
                <a:spcPts val="0"/>
              </a:spcAft>
            </a:pPr>
            <a:r>
              <a:rPr lang="en-US" sz="2400" dirty="0">
                <a:solidFill>
                  <a:srgbClr val="FFFF00"/>
                </a:solidFill>
                <a:latin typeface="Calibri" panose="020F0502020204030204" pitchFamily="34" charset="0"/>
              </a:rPr>
              <a:t>Processed foods have a lot of toxins and chemicals (HFCS) so you eat more)</a:t>
            </a:r>
          </a:p>
          <a:p>
            <a:pPr marL="0" marR="0" algn="l">
              <a:spcBef>
                <a:spcPts val="0"/>
              </a:spcBef>
              <a:spcAft>
                <a:spcPts val="0"/>
              </a:spcAft>
            </a:pPr>
            <a:r>
              <a:rPr lang="en-US" sz="2400" b="0" i="0" u="none" strike="noStrike" dirty="0">
                <a:solidFill>
                  <a:srgbClr val="FFFF00"/>
                </a:solidFill>
                <a:effectLst/>
                <a:latin typeface="Calibri" panose="020F0502020204030204" pitchFamily="34" charset="0"/>
              </a:rPr>
              <a:t>Move</a:t>
            </a:r>
          </a:p>
          <a:p>
            <a:pPr marL="0" marR="0" algn="l">
              <a:spcBef>
                <a:spcPts val="0"/>
              </a:spcBef>
              <a:spcAft>
                <a:spcPts val="0"/>
              </a:spcAft>
            </a:pPr>
            <a:r>
              <a:rPr lang="en-US" sz="2400" dirty="0">
                <a:solidFill>
                  <a:srgbClr val="FFFF00"/>
                </a:solidFill>
                <a:latin typeface="Calibri" panose="020F0502020204030204" pitchFamily="34" charset="0"/>
              </a:rPr>
              <a:t>Sleep </a:t>
            </a:r>
          </a:p>
          <a:p>
            <a:pPr marL="0" marR="0" algn="l">
              <a:spcBef>
                <a:spcPts val="0"/>
              </a:spcBef>
              <a:spcAft>
                <a:spcPts val="0"/>
              </a:spcAft>
            </a:pPr>
            <a:r>
              <a:rPr lang="en-US" sz="2400" dirty="0">
                <a:solidFill>
                  <a:srgbClr val="FFFF00"/>
                </a:solidFill>
                <a:latin typeface="Calibri" panose="020F0502020204030204" pitchFamily="34" charset="0"/>
              </a:rPr>
              <a:t>Preserve circadian rhythm</a:t>
            </a:r>
          </a:p>
          <a:p>
            <a:pPr marL="0" marR="0" algn="l">
              <a:spcBef>
                <a:spcPts val="0"/>
              </a:spcBef>
              <a:spcAft>
                <a:spcPts val="0"/>
              </a:spcAft>
            </a:pPr>
            <a:r>
              <a:rPr lang="en-US" sz="2400" dirty="0">
                <a:solidFill>
                  <a:srgbClr val="FFFF00"/>
                </a:solidFill>
                <a:latin typeface="Calibri" panose="020F0502020204030204" pitchFamily="34" charset="0"/>
              </a:rPr>
              <a:t>Good mental health</a:t>
            </a:r>
          </a:p>
          <a:p>
            <a:pPr marL="0" marR="0" algn="l">
              <a:spcBef>
                <a:spcPts val="0"/>
              </a:spcBef>
              <a:spcAft>
                <a:spcPts val="0"/>
              </a:spcAft>
            </a:pPr>
            <a:r>
              <a:rPr lang="en-US" sz="2400" dirty="0">
                <a:solidFill>
                  <a:srgbClr val="FFFF00"/>
                </a:solidFill>
                <a:latin typeface="Calibri" panose="020F0502020204030204" pitchFamily="34" charset="0"/>
              </a:rPr>
              <a:t>Microbiome (gut health) -avoid NSAIDS and antibiotics</a:t>
            </a:r>
          </a:p>
          <a:p>
            <a:pPr marL="0" marR="0" indent="0" algn="l">
              <a:spcBef>
                <a:spcPts val="0"/>
              </a:spcBef>
              <a:spcAft>
                <a:spcPts val="0"/>
              </a:spcAft>
              <a:buNone/>
            </a:pPr>
            <a:endParaRPr lang="en-US" sz="2400" b="0" i="0" u="none" strike="noStrike" dirty="0">
              <a:solidFill>
                <a:srgbClr val="FFFF00"/>
              </a:solidFill>
              <a:effectLst/>
              <a:latin typeface="Calibri" panose="020F0502020204030204" pitchFamily="34" charset="0"/>
            </a:endParaRPr>
          </a:p>
          <a:p>
            <a:pPr marL="0" marR="0" algn="l">
              <a:spcBef>
                <a:spcPts val="0"/>
              </a:spcBef>
              <a:spcAft>
                <a:spcPts val="0"/>
              </a:spcAft>
            </a:pPr>
            <a:r>
              <a:rPr lang="en-US" sz="2400" dirty="0">
                <a:solidFill>
                  <a:srgbClr val="FFFF00"/>
                </a:solidFill>
                <a:latin typeface="Calibri" panose="020F0502020204030204" pitchFamily="34" charset="0"/>
              </a:rPr>
              <a:t>Uses Continuous glucose monitors (CGM) to monitor how foods spike blood sugar levels</a:t>
            </a:r>
          </a:p>
          <a:p>
            <a:pPr marL="0" marR="0" algn="l">
              <a:spcBef>
                <a:spcPts val="0"/>
              </a:spcBef>
              <a:spcAft>
                <a:spcPts val="0"/>
              </a:spcAft>
            </a:pPr>
            <a:r>
              <a:rPr lang="en-US" sz="2400" b="0" i="0" u="none" strike="noStrike" dirty="0">
                <a:solidFill>
                  <a:srgbClr val="FFFF00"/>
                </a:solidFill>
                <a:effectLst/>
                <a:latin typeface="Calibri" panose="020F0502020204030204" pitchFamily="34" charset="0"/>
              </a:rPr>
              <a:t>News</a:t>
            </a:r>
            <a:r>
              <a:rPr lang="en-US" sz="2400" dirty="0">
                <a:solidFill>
                  <a:srgbClr val="FFFF00"/>
                </a:solidFill>
                <a:latin typeface="Calibri" panose="020F0502020204030204" pitchFamily="34" charset="0"/>
              </a:rPr>
              <a:t>letter worthwhile</a:t>
            </a:r>
            <a:endParaRPr lang="en-US" sz="1100" b="0" i="0" u="none" strike="noStrike" dirty="0">
              <a:solidFill>
                <a:srgbClr val="FFFF00"/>
              </a:solidFill>
              <a:effectLst/>
              <a:latin typeface="Calibri" panose="020F0502020204030204" pitchFamily="34" charset="0"/>
            </a:endParaRPr>
          </a:p>
          <a:p>
            <a:pPr marL="0" marR="0">
              <a:spcBef>
                <a:spcPts val="0"/>
              </a:spcBef>
              <a:spcAft>
                <a:spcPts val="0"/>
              </a:spcAft>
            </a:pPr>
            <a:endParaRPr lang="en-US" altLang="en-US" sz="1800" dirty="0">
              <a:latin typeface="Times New Roman" panose="02020603050405020304" pitchFamily="18" charset="0"/>
            </a:endParaRPr>
          </a:p>
          <a:p>
            <a:pPr marL="0" marR="0">
              <a:spcBef>
                <a:spcPts val="0"/>
              </a:spcBef>
              <a:spcAft>
                <a:spcPts val="0"/>
              </a:spcAft>
            </a:pPr>
            <a:endParaRPr lang="en-US" altLang="en-US" sz="1800" dirty="0">
              <a:latin typeface="Times New Roman" panose="02020603050405020304" pitchFamily="18" charset="0"/>
            </a:endParaRPr>
          </a:p>
          <a:p>
            <a:pPr marL="0" marR="0">
              <a:spcBef>
                <a:spcPts val="0"/>
              </a:spcBef>
              <a:spcAft>
                <a:spcPts val="0"/>
              </a:spcAft>
            </a:pPr>
            <a:endParaRPr lang="en-US" altLang="en-US" sz="2000" dirty="0"/>
          </a:p>
        </p:txBody>
      </p:sp>
    </p:spTree>
    <p:extLst>
      <p:ext uri="{BB962C8B-B14F-4D97-AF65-F5344CB8AC3E}">
        <p14:creationId xmlns:p14="http://schemas.microsoft.com/office/powerpoint/2010/main" val="36041180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16F4943-50BE-724B-95B6-A770A2919917}"/>
              </a:ext>
            </a:extLst>
          </p:cNvPr>
          <p:cNvSpPr>
            <a:spLocks noGrp="1" noChangeArrowheads="1"/>
          </p:cNvSpPr>
          <p:nvPr>
            <p:ph type="title"/>
          </p:nvPr>
        </p:nvSpPr>
        <p:spPr>
          <a:xfrm>
            <a:off x="495300" y="228600"/>
            <a:ext cx="7772400" cy="1143000"/>
          </a:xfrm>
        </p:spPr>
        <p:txBody>
          <a:bodyPr/>
          <a:lstStyle/>
          <a:p>
            <a:pPr>
              <a:defRPr/>
            </a:pPr>
            <a:r>
              <a:rPr lang="en-US" sz="3600" dirty="0">
                <a:cs typeface="+mj-cs"/>
              </a:rPr>
              <a:t>For more information/to schedule an appointment</a:t>
            </a:r>
          </a:p>
        </p:txBody>
      </p:sp>
      <p:sp>
        <p:nvSpPr>
          <p:cNvPr id="5" name="Rectangle 3">
            <a:extLst>
              <a:ext uri="{FF2B5EF4-FFF2-40B4-BE49-F238E27FC236}">
                <a16:creationId xmlns:a16="http://schemas.microsoft.com/office/drawing/2014/main" id="{1BB6A02B-1E6D-454D-B535-B78FD76EFF2D}"/>
              </a:ext>
            </a:extLst>
          </p:cNvPr>
          <p:cNvSpPr txBox="1">
            <a:spLocks noChangeArrowheads="1"/>
          </p:cNvSpPr>
          <p:nvPr/>
        </p:nvSpPr>
        <p:spPr bwMode="auto">
          <a:xfrm>
            <a:off x="1181100" y="1778000"/>
            <a:ext cx="77724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lIns="90488" tIns="44450" rIns="90488" bIns="44450"/>
          <a:lstStyle>
            <a:lvl1pPr marL="342900" indent="-342900" algn="l" rtl="0" eaLnBrk="0" fontAlgn="base" hangingPunct="0">
              <a:spcBef>
                <a:spcPct val="20000"/>
              </a:spcBef>
              <a:spcAft>
                <a:spcPct val="0"/>
              </a:spcAft>
              <a:buClr>
                <a:schemeClr val="tx1"/>
              </a:buClr>
              <a:buSzPct val="100000"/>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ea typeface="+mn-ea"/>
              </a:defRPr>
            </a:lvl9pPr>
          </a:lstStyle>
          <a:p>
            <a:pPr>
              <a:defRPr/>
            </a:pPr>
            <a:r>
              <a:rPr lang="en-US" sz="2400" dirty="0">
                <a:solidFill>
                  <a:srgbClr val="FAFD00"/>
                </a:solidFill>
                <a:uFill>
                  <a:solidFill>
                    <a:schemeClr val="tx1"/>
                  </a:solidFill>
                </a:uFill>
                <a:cs typeface="+mn-cs"/>
              </a:rPr>
              <a:t>Talk will be posted at </a:t>
            </a:r>
            <a:r>
              <a:rPr lang="en-US" sz="2400" dirty="0">
                <a:solidFill>
                  <a:srgbClr val="FAFD00"/>
                </a:solidFill>
                <a:uFill>
                  <a:solidFill>
                    <a:schemeClr val="tx1"/>
                  </a:solidFill>
                </a:uFill>
                <a:cs typeface="+mn-cs"/>
                <a:hlinkClick r:id="rId2"/>
              </a:rPr>
              <a:t>www.goodhormonehealth.com</a:t>
            </a:r>
            <a:r>
              <a:rPr lang="en-US" sz="2400" dirty="0">
                <a:solidFill>
                  <a:srgbClr val="FAFD00"/>
                </a:solidFill>
                <a:uFill>
                  <a:solidFill>
                    <a:schemeClr val="tx1"/>
                  </a:solidFill>
                </a:uFill>
                <a:cs typeface="+mn-cs"/>
              </a:rPr>
              <a:t> in a few days</a:t>
            </a:r>
          </a:p>
          <a:p>
            <a:pPr>
              <a:defRPr/>
            </a:pPr>
            <a:r>
              <a:rPr lang="en-US" sz="2400" u="sng" dirty="0">
                <a:solidFill>
                  <a:srgbClr val="FAFD00"/>
                </a:solidFill>
                <a:cs typeface="+mn-cs"/>
              </a:rPr>
              <a:t>Please email </a:t>
            </a:r>
            <a:r>
              <a:rPr lang="en-US" sz="2400" u="sng">
                <a:solidFill>
                  <a:srgbClr val="FAFD00"/>
                </a:solidFill>
                <a:cs typeface="+mn-cs"/>
              </a:rPr>
              <a:t>us at mail</a:t>
            </a:r>
            <a:r>
              <a:rPr lang="en-US" sz="2400" u="sng" dirty="0" err="1">
                <a:solidFill>
                  <a:srgbClr val="FAFD00"/>
                </a:solidFill>
                <a:cs typeface="+mn-cs"/>
              </a:rPr>
              <a:t>@goodhormonehealth.com</a:t>
            </a:r>
            <a:endParaRPr lang="en-US" sz="2400" dirty="0">
              <a:solidFill>
                <a:srgbClr val="FAFD00"/>
              </a:solidFill>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Apps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rPr>
              <a:t>Lose It! or MyFitnessPal to track calories</a:t>
            </a:r>
            <a:r>
              <a:rPr lang="en-US" sz="1100" dirty="0">
                <a:effectLst/>
              </a:rPr>
              <a:t> </a:t>
            </a:r>
            <a:endParaRPr lang="en-US" altLang="en-US" dirty="0"/>
          </a:p>
        </p:txBody>
      </p:sp>
    </p:spTree>
    <p:extLst>
      <p:ext uri="{BB962C8B-B14F-4D97-AF65-F5344CB8AC3E}">
        <p14:creationId xmlns:p14="http://schemas.microsoft.com/office/powerpoint/2010/main" val="3910495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But I’ve done all that</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p:txBody>
          <a:bodyPr/>
          <a:lstStyle/>
          <a:p>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Many of his patients already have a healthy diet and exercise</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Many patients need a jumpstart for the weight loss, and this is where weight loss medications comes into play </a:t>
            </a:r>
          </a:p>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Dr. Friedman often prescribes weight loss medications after other endocrine conditions are diagnosed/treated.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6908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p:txBody>
          <a:bodyPr/>
          <a:lstStyle/>
          <a:p>
            <a:r>
              <a:rPr lang="en-US" altLang="en-US" dirty="0"/>
              <a:t>2022 Endocrine Society</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Dr. Friedman’s most recent Endocrine Society meeting, it was pointed out that only 2% of patients with obesity are on weight loss medications. </a:t>
            </a: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Imagine if only 2% or patients with diabetes were on diabetes medicines or 2% of patients with high blood pressure were on anti-hypertensive medications.</a:t>
            </a:r>
            <a:r>
              <a:rPr lang="en-US" sz="2400" dirty="0">
                <a:effectLst/>
                <a:latin typeface="Times New Roman" panose="02020603050405020304" pitchFamily="18" charset="0"/>
                <a:cs typeface="Times New Roman" panose="02020603050405020304" pitchFamily="18" charset="0"/>
              </a:rPr>
              <a:t> </a:t>
            </a:r>
          </a:p>
          <a:p>
            <a:r>
              <a:rPr lang="en-US" altLang="en-US" sz="2400" dirty="0"/>
              <a:t>Reasons why?</a:t>
            </a:r>
          </a:p>
          <a:p>
            <a:pPr lvl="1"/>
            <a:r>
              <a:rPr lang="en-US" altLang="en-US" sz="2000" dirty="0"/>
              <a:t>Doctors don’t prescribe them</a:t>
            </a:r>
          </a:p>
          <a:p>
            <a:pPr lvl="1"/>
            <a:r>
              <a:rPr lang="en-US" altLang="en-US" sz="2000" dirty="0"/>
              <a:t>Unrealistic views that if obese patients had more willpower, they could lose weight</a:t>
            </a:r>
          </a:p>
          <a:p>
            <a:pPr lvl="1"/>
            <a:r>
              <a:rPr lang="en-US" altLang="en-US" sz="2000" dirty="0"/>
              <a:t>Costs</a:t>
            </a:r>
          </a:p>
          <a:p>
            <a:pPr lvl="1"/>
            <a:r>
              <a:rPr lang="en-US" altLang="en-US" sz="2000" dirty="0"/>
              <a:t>Lack of insurance coverage/difficult </a:t>
            </a:r>
            <a:r>
              <a:rPr lang="en-US" altLang="en-US" sz="2000" dirty="0" err="1"/>
              <a:t>preauth</a:t>
            </a:r>
            <a:r>
              <a:rPr lang="en-US" altLang="en-US" sz="2000" dirty="0"/>
              <a:t> requirements. </a:t>
            </a:r>
          </a:p>
          <a:p>
            <a:pPr lvl="1"/>
            <a:r>
              <a:rPr lang="en-US" altLang="en-US" sz="2000" dirty="0"/>
              <a:t>Side effects</a:t>
            </a:r>
          </a:p>
        </p:txBody>
      </p:sp>
    </p:spTree>
    <p:extLst>
      <p:ext uri="{BB962C8B-B14F-4D97-AF65-F5344CB8AC3E}">
        <p14:creationId xmlns:p14="http://schemas.microsoft.com/office/powerpoint/2010/main" val="4254497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r>
              <a:rPr lang="en-US" altLang="en-US" dirty="0"/>
              <a:t>Type of Weight Loss Medications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Stimulants</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Phendimetrazine</a:t>
            </a:r>
          </a:p>
          <a:p>
            <a:pPr lvl="1"/>
            <a:r>
              <a:rPr lang="en-US" altLang="en-US" sz="1400" dirty="0" err="1">
                <a:latin typeface="Times New Roman" panose="02020603050405020304" pitchFamily="18" charset="0"/>
                <a:cs typeface="Times New Roman" panose="02020603050405020304" pitchFamily="18" charset="0"/>
              </a:rPr>
              <a:t>Tenuate</a:t>
            </a:r>
            <a:endParaRPr lang="en-US" altLang="en-US" sz="1400" dirty="0">
              <a:latin typeface="Times New Roman" panose="02020603050405020304" pitchFamily="18" charset="0"/>
              <a:cs typeface="Times New Roman" panose="02020603050405020304" pitchFamily="18" charset="0"/>
            </a:endParaRPr>
          </a:p>
          <a:p>
            <a:pPr lvl="1"/>
            <a:r>
              <a:rPr lang="en-US" sz="1400"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Phentermine-topiramate</a:t>
            </a:r>
            <a:r>
              <a:rPr lang="en-US" sz="1400" dirty="0">
                <a:effectLst/>
                <a:latin typeface="Times New Roman" panose="02020603050405020304" pitchFamily="18" charset="0"/>
                <a:ea typeface="Calibri" panose="020F0502020204030204" pitchFamily="34" charset="0"/>
              </a:rPr>
              <a:t>  Qsymia) </a:t>
            </a:r>
          </a:p>
          <a:p>
            <a:r>
              <a:rPr lang="en-US" altLang="en-US" sz="2200" dirty="0">
                <a:latin typeface="Times New Roman" panose="02020603050405020304" pitchFamily="18" charset="0"/>
                <a:cs typeface="Times New Roman" panose="02020603050405020304" pitchFamily="18" charset="0"/>
              </a:rPr>
              <a:t>GLP-1 receptor agonists</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Ozempic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Rybelsus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altLang="en-US" sz="1400" dirty="0" err="1">
                <a:latin typeface="Times New Roman" panose="02020603050405020304" pitchFamily="18" charset="0"/>
                <a:cs typeface="Times New Roman" panose="02020603050405020304" pitchFamily="18" charset="0"/>
              </a:rPr>
              <a:t>Wegovy</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1"/>
            <a:r>
              <a:rPr lang="en-US" altLang="en-US" sz="1400" dirty="0" err="1">
                <a:latin typeface="Times New Roman" panose="02020603050405020304" pitchFamily="18" charset="0"/>
                <a:cs typeface="Times New Roman" panose="02020603050405020304" pitchFamily="18" charset="0"/>
              </a:rPr>
              <a:t>Mounjaro</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tirzepatide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700" dirty="0">
                <a:effectLst/>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lvl="1"/>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Liraglutide (Victoza,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Saxenda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800" dirty="0">
                <a:effectLst/>
                <a:latin typeface="Times New Roman" panose="02020603050405020304" pitchFamily="18" charset="0"/>
                <a:cs typeface="Times New Roman" panose="02020603050405020304" pitchFamily="18" charset="0"/>
              </a:rPr>
              <a:t> </a:t>
            </a:r>
          </a:p>
          <a:p>
            <a:pPr lvl="1"/>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Dulaglutide</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(Trulicity</a:t>
            </a:r>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800" spc="15" dirty="0">
                <a:latin typeface="Times New Roman" panose="02020603050405020304" pitchFamily="18" charset="0"/>
                <a:cs typeface="Times New Roman" panose="02020603050405020304" pitchFamily="18" charset="0"/>
              </a:rPr>
              <a:t>Others</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Naltrexone-bupropion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Contrave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Orlistat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(Alli)</a:t>
            </a:r>
          </a:p>
          <a:p>
            <a:pPr marL="0" marR="0">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Belviq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lorcaserin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was removed from the market in 2020 due to increased rates of cancer. </a:t>
            </a:r>
            <a:br>
              <a:rPr lang="en-US" sz="1800" dirty="0">
                <a:effectLst/>
                <a:latin typeface="Times New Roman" panose="02020603050405020304" pitchFamily="18"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1688604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a:extLst>
              <a:ext uri="{FF2B5EF4-FFF2-40B4-BE49-F238E27FC236}">
                <a16:creationId xmlns:a16="http://schemas.microsoft.com/office/drawing/2014/main" id="{436167AC-9398-A0C5-1177-2493A0FE7568}"/>
              </a:ext>
            </a:extLst>
          </p:cNvPr>
          <p:cNvSpPr>
            <a:spLocks noGrp="1" noChangeArrowheads="1"/>
          </p:cNvSpPr>
          <p:nvPr>
            <p:ph type="title"/>
          </p:nvPr>
        </p:nvSpPr>
        <p:spPr>
          <a:xfrm>
            <a:off x="1257300" y="228600"/>
            <a:ext cx="8321598" cy="1143000"/>
          </a:xfrm>
        </p:spPr>
        <p:txBody>
          <a:bodyPr/>
          <a:lstStyle/>
          <a:p>
            <a:r>
              <a:rPr lang="en-US" altLang="en-US" dirty="0"/>
              <a:t>Type of Weight Loss Medications</a:t>
            </a:r>
          </a:p>
        </p:txBody>
      </p:sp>
      <p:sp>
        <p:nvSpPr>
          <p:cNvPr id="7170" name="Rectangle 3">
            <a:extLst>
              <a:ext uri="{FF2B5EF4-FFF2-40B4-BE49-F238E27FC236}">
                <a16:creationId xmlns:a16="http://schemas.microsoft.com/office/drawing/2014/main" id="{E370A8A4-8CE1-000D-E0B9-46B6728C9DCA}"/>
              </a:ext>
            </a:extLst>
          </p:cNvPr>
          <p:cNvSpPr>
            <a:spLocks noGrp="1" noChangeArrowheads="1"/>
          </p:cNvSpPr>
          <p:nvPr>
            <p:ph type="body" idx="1"/>
          </p:nvPr>
        </p:nvSpPr>
        <p:spPr>
          <a:xfrm>
            <a:off x="1257300" y="1371600"/>
            <a:ext cx="7772400" cy="4114800"/>
          </a:xfrm>
        </p:spPr>
        <p:txBody>
          <a:bodyPr/>
          <a:lstStyle/>
          <a:p>
            <a:pPr marL="0" indent="0">
              <a:buNone/>
            </a:pPr>
            <a:endParaRPr lang="en-US" sz="1800" dirty="0">
              <a:effectLst/>
              <a:latin typeface="Times New Roman" panose="02020603050405020304" pitchFamily="18" charset="0"/>
              <a:ea typeface="Times New Roman" panose="02020603050405020304" pitchFamily="18" charset="0"/>
            </a:endParaRPr>
          </a:p>
          <a:p>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Stimulants (related to </a:t>
            </a:r>
            <a:r>
              <a:rPr lang="en-US" sz="2400" dirty="0">
                <a:effectLst/>
                <a:latin typeface="Times New Roman" panose="02020603050405020304" pitchFamily="18" charset="0"/>
                <a:ea typeface="Calibri" panose="020F0502020204030204" pitchFamily="34" charset="0"/>
              </a:rPr>
              <a:t>amphetamine</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Phentermine</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Phendimetrazine</a:t>
            </a:r>
          </a:p>
          <a:p>
            <a:pPr lvl="1"/>
            <a:r>
              <a:rPr lang="en-US" altLang="en-US" sz="1400" dirty="0" err="1">
                <a:latin typeface="Times New Roman" panose="02020603050405020304" pitchFamily="18" charset="0"/>
                <a:cs typeface="Times New Roman" panose="02020603050405020304" pitchFamily="18" charset="0"/>
              </a:rPr>
              <a:t>Tenuate</a:t>
            </a:r>
            <a:endParaRPr lang="en-US" altLang="en-US" sz="1400" dirty="0">
              <a:latin typeface="Times New Roman" panose="02020603050405020304" pitchFamily="18" charset="0"/>
              <a:cs typeface="Times New Roman" panose="02020603050405020304" pitchFamily="18" charset="0"/>
            </a:endParaRPr>
          </a:p>
          <a:p>
            <a:pPr lvl="1"/>
            <a:r>
              <a:rPr lang="en-US" sz="1400"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Phentermine-topiramate</a:t>
            </a:r>
            <a:r>
              <a:rPr lang="en-US" sz="1400" dirty="0">
                <a:effectLst/>
                <a:latin typeface="Times New Roman" panose="02020603050405020304" pitchFamily="18" charset="0"/>
                <a:ea typeface="Calibri" panose="020F0502020204030204" pitchFamily="34" charset="0"/>
              </a:rPr>
              <a:t>  Qsymia) </a:t>
            </a:r>
          </a:p>
          <a:p>
            <a:r>
              <a:rPr lang="en-US" altLang="en-US" sz="2200" dirty="0">
                <a:latin typeface="Times New Roman" panose="02020603050405020304" pitchFamily="18" charset="0"/>
                <a:cs typeface="Times New Roman" panose="02020603050405020304" pitchFamily="18" charset="0"/>
              </a:rPr>
              <a:t>GLP-1 receptor agonists (originally diabetes drugs) </a:t>
            </a:r>
          </a:p>
          <a:p>
            <a:pPr lvl="1"/>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Ozempic (</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Rybelsus</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lvl="1"/>
            <a:r>
              <a:rPr lang="en-US" altLang="en-US" sz="1400" dirty="0" err="1">
                <a:latin typeface="Times New Roman" panose="02020603050405020304" pitchFamily="18" charset="0"/>
                <a:cs typeface="Times New Roman" panose="02020603050405020304" pitchFamily="18" charset="0"/>
              </a:rPr>
              <a:t>Wegovy</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semaglutide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1400" dirty="0">
              <a:latin typeface="Times New Roman" panose="02020603050405020304" pitchFamily="18" charset="0"/>
              <a:cs typeface="Times New Roman" panose="02020603050405020304" pitchFamily="18" charset="0"/>
            </a:endParaRPr>
          </a:p>
          <a:p>
            <a:pPr lvl="1"/>
            <a:r>
              <a:rPr lang="en-US" altLang="en-US" sz="1400" dirty="0" err="1">
                <a:latin typeface="Times New Roman" panose="02020603050405020304" pitchFamily="18" charset="0"/>
                <a:cs typeface="Times New Roman" panose="02020603050405020304" pitchFamily="18" charset="0"/>
              </a:rPr>
              <a:t>Mounjaro</a:t>
            </a:r>
            <a:r>
              <a:rPr lang="en-US" altLang="en-US" sz="1400" dirty="0">
                <a:latin typeface="Times New Roman" panose="02020603050405020304" pitchFamily="18" charset="0"/>
                <a:cs typeface="Times New Roman" panose="02020603050405020304" pitchFamily="18" charset="0"/>
              </a:rPr>
              <a:t> </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effectLst/>
                <a:latin typeface="Times New Roman" panose="02020603050405020304" pitchFamily="18" charset="0"/>
                <a:ea typeface="Times New Roman" panose="02020603050405020304" pitchFamily="18" charset="0"/>
                <a:cs typeface="Times New Roman" panose="02020603050405020304" pitchFamily="18" charset="0"/>
              </a:rPr>
              <a:t>tirzepatide</a:t>
            </a: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700" dirty="0">
                <a:effectLst/>
                <a:latin typeface="Times New Roman" panose="02020603050405020304" pitchFamily="18" charset="0"/>
                <a:cs typeface="Times New Roman" panose="02020603050405020304" pitchFamily="18" charset="0"/>
              </a:rPr>
              <a:t> </a:t>
            </a:r>
            <a:endParaRPr lang="en-US" altLang="en-US" sz="1400" dirty="0">
              <a:latin typeface="Times New Roman" panose="02020603050405020304" pitchFamily="18" charset="0"/>
              <a:cs typeface="Times New Roman" panose="02020603050405020304" pitchFamily="18" charset="0"/>
            </a:endParaRPr>
          </a:p>
          <a:p>
            <a:pPr lvl="1"/>
            <a:r>
              <a:rPr lang="en-US" sz="1400" dirty="0">
                <a:effectLst/>
                <a:latin typeface="Times New Roman" panose="02020603050405020304" pitchFamily="18" charset="0"/>
                <a:ea typeface="Calibri" panose="020F0502020204030204" pitchFamily="34" charset="0"/>
                <a:cs typeface="Times New Roman" panose="02020603050405020304" pitchFamily="18" charset="0"/>
              </a:rPr>
              <a:t>Liraglutide (Victoza,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Saxenda</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800" dirty="0">
                <a:effectLst/>
                <a:latin typeface="Times New Roman" panose="02020603050405020304" pitchFamily="18" charset="0"/>
                <a:cs typeface="Times New Roman" panose="02020603050405020304" pitchFamily="18" charset="0"/>
              </a:rPr>
              <a:t> </a:t>
            </a:r>
          </a:p>
          <a:p>
            <a:pPr lvl="1"/>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Dulaglutide</a:t>
            </a:r>
            <a:r>
              <a:rPr lang="en-US" sz="1400" b="0" dirty="0">
                <a:effectLst/>
                <a:latin typeface="Times New Roman" panose="02020603050405020304" pitchFamily="18" charset="0"/>
                <a:ea typeface="Calibri" panose="020F0502020204030204" pitchFamily="34" charset="0"/>
                <a:cs typeface="Times New Roman" panose="02020603050405020304" pitchFamily="18" charset="0"/>
              </a:rPr>
              <a:t> (Trulicity</a:t>
            </a:r>
            <a:r>
              <a:rPr lang="en-US" sz="1400" b="0" spc="15"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en-US" sz="1800" spc="15" dirty="0">
                <a:latin typeface="Times New Roman" panose="02020603050405020304" pitchFamily="18" charset="0"/>
                <a:cs typeface="Times New Roman" panose="02020603050405020304" pitchFamily="18" charset="0"/>
              </a:rPr>
              <a:t>Others</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Naltrexone-bupropion</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effectLst/>
                <a:latin typeface="Times New Roman" panose="02020603050405020304" pitchFamily="18" charset="0"/>
                <a:ea typeface="Calibri" panose="020F0502020204030204" pitchFamily="34" charset="0"/>
                <a:cs typeface="Times New Roman" panose="02020603050405020304" pitchFamily="18" charset="0"/>
              </a:rPr>
              <a:t>Contrave</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400050" lvl="1">
              <a:spcBef>
                <a:spcPts val="0"/>
              </a:spcBef>
              <a:spcAft>
                <a:spcPts val="0"/>
              </a:spcAft>
            </a:pPr>
            <a:r>
              <a:rPr lang="en-US" sz="1400" u="sng" dirty="0">
                <a:effectLst/>
                <a:latin typeface="Times New Roman" panose="02020603050405020304" pitchFamily="18"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Orlistat</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(Alli)</a:t>
            </a:r>
          </a:p>
          <a:p>
            <a:pPr marL="0" marR="0">
              <a:spcBef>
                <a:spcPts val="0"/>
              </a:spcBef>
              <a:spcAft>
                <a:spcPts val="0"/>
              </a:spcAft>
            </a:pP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Belviq</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cs typeface="Times New Roman" panose="02020603050405020304" pitchFamily="18" charset="0"/>
              </a:rPr>
              <a:t>lorcaserin</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was removed from the market in 2020 due to increased rates of cancer. </a:t>
            </a:r>
            <a:br>
              <a:rPr lang="en-US" sz="1800" dirty="0">
                <a:effectLst/>
                <a:latin typeface="Times New Roman" panose="02020603050405020304" pitchFamily="18" charset="0"/>
                <a:ea typeface="Calibri" panose="020F0502020204030204" pitchFamily="34" charset="0"/>
              </a:rPr>
            </a:br>
            <a:endParaRPr lang="en-US" sz="1800" dirty="0">
              <a:effectLst/>
              <a:latin typeface="Times New Roman" panose="02020603050405020304" pitchFamily="18" charset="0"/>
              <a:ea typeface="Times New Roman" panose="02020603050405020304" pitchFamily="18" charset="0"/>
            </a:endParaRPr>
          </a:p>
          <a:p>
            <a:pPr marL="0" indent="0">
              <a:buNone/>
            </a:pPr>
            <a:endParaRPr lang="en-US" altLang="en-US" sz="2000" dirty="0"/>
          </a:p>
        </p:txBody>
      </p:sp>
    </p:spTree>
    <p:extLst>
      <p:ext uri="{BB962C8B-B14F-4D97-AF65-F5344CB8AC3E}">
        <p14:creationId xmlns:p14="http://schemas.microsoft.com/office/powerpoint/2010/main" val="684549140"/>
      </p:ext>
    </p:extLst>
  </p:cSld>
  <p:clrMapOvr>
    <a:masterClrMapping/>
  </p:clrMapOvr>
</p:sld>
</file>

<file path=ppt/theme/theme1.xml><?xml version="1.0" encoding="utf-8"?>
<a:theme xmlns:a="http://schemas.openxmlformats.org/drawingml/2006/main" name="Blank">
  <a:themeElements>
    <a:clrScheme name="">
      <a:dk1>
        <a:srgbClr val="919191"/>
      </a:dk1>
      <a:lt1>
        <a:srgbClr val="FFF12B"/>
      </a:lt1>
      <a:dk2>
        <a:srgbClr val="114FFB"/>
      </a:dk2>
      <a:lt2>
        <a:srgbClr val="FF7340"/>
      </a:lt2>
      <a:accent1>
        <a:srgbClr val="618FFD"/>
      </a:accent1>
      <a:accent2>
        <a:srgbClr val="00AE00"/>
      </a:accent2>
      <a:accent3>
        <a:srgbClr val="AAB2FD"/>
      </a:accent3>
      <a:accent4>
        <a:srgbClr val="DACE23"/>
      </a:accent4>
      <a:accent5>
        <a:srgbClr val="B7C6FE"/>
      </a:accent5>
      <a:accent6>
        <a:srgbClr val="009D00"/>
      </a:accent6>
      <a:hlink>
        <a:srgbClr val="FC0128"/>
      </a:hlink>
      <a:folHlink>
        <a:srgbClr val="CECECE"/>
      </a:folHlink>
    </a:clrScheme>
    <a:fontScheme name="Blank">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13888</TotalTime>
  <Words>3705</Words>
  <Application>Microsoft Macintosh PowerPoint</Application>
  <PresentationFormat>35mm Slides</PresentationFormat>
  <Paragraphs>375</Paragraphs>
  <Slides>41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Berlin Sans FB Demi</vt:lpstr>
      <vt:lpstr>Calibri</vt:lpstr>
      <vt:lpstr>Castellar</vt:lpstr>
      <vt:lpstr>Helvetica Neue</vt:lpstr>
      <vt:lpstr>proxima_nova_rgregular</vt:lpstr>
      <vt:lpstr>Symbol</vt:lpstr>
      <vt:lpstr>Times</vt:lpstr>
      <vt:lpstr>Times New Roman</vt:lpstr>
      <vt:lpstr>Wingdings</vt:lpstr>
      <vt:lpstr>Blank</vt:lpstr>
      <vt:lpstr>Theodore C. Friedman, M.D., Ph.D.  (the Wiz)  Professor of Medicine-UCLA Chairman, Department of Internal Medicine Charles R. Drew University Dr. Friedman’s Endocrinology Clinic Dr. Friedman’s Guide to Weight Loss Medications and Wellness  GoodHormoneHealth Webinar  October 2, 2022  </vt:lpstr>
      <vt:lpstr>Outline</vt:lpstr>
      <vt:lpstr>Focus on Health and Wellness</vt:lpstr>
      <vt:lpstr>Focus on Health and Wellness</vt:lpstr>
      <vt:lpstr>Apps</vt:lpstr>
      <vt:lpstr>But I’ve done all that</vt:lpstr>
      <vt:lpstr>2022 Endocrine Society</vt:lpstr>
      <vt:lpstr>Type of Weight Loss Medications</vt:lpstr>
      <vt:lpstr>Type of Weight Loss Medications</vt:lpstr>
      <vt:lpstr>Phentermine</vt:lpstr>
      <vt:lpstr>Phendimetrazine</vt:lpstr>
      <vt:lpstr>Phentermine/topiramate</vt:lpstr>
      <vt:lpstr>GLP-1 receptor agonists</vt:lpstr>
      <vt:lpstr>Mechanism of GLP-1 receptor agonist</vt:lpstr>
      <vt:lpstr>GLP-1 Effects in Humans Understanding the Natural Role of Incretins</vt:lpstr>
      <vt:lpstr>Semaglutide (Ozempic)</vt:lpstr>
      <vt:lpstr>Semaglutide (Ozempic)</vt:lpstr>
      <vt:lpstr>Semaglutide (Ozempic)</vt:lpstr>
      <vt:lpstr>Semaglutide (Wegovy) </vt:lpstr>
      <vt:lpstr>Semaglutide (Rybelsus) </vt:lpstr>
      <vt:lpstr>Mounjaro (tirzepatide)</vt:lpstr>
      <vt:lpstr>Background</vt:lpstr>
      <vt:lpstr>PowerPoint Presentation</vt:lpstr>
      <vt:lpstr>Saxenda</vt:lpstr>
      <vt:lpstr>Contrave</vt:lpstr>
      <vt:lpstr>Orlistat </vt:lpstr>
      <vt:lpstr>How do you get insurance coverage?</vt:lpstr>
      <vt:lpstr>How long do you take weight loss medications?</vt:lpstr>
      <vt:lpstr>How do they work with diet and exercise?</vt:lpstr>
      <vt:lpstr>Maimonides</vt:lpstr>
      <vt:lpstr>Maimonides</vt:lpstr>
      <vt:lpstr>    </vt:lpstr>
      <vt:lpstr>    </vt:lpstr>
      <vt:lpstr>    </vt:lpstr>
      <vt:lpstr>    </vt:lpstr>
      <vt:lpstr>    </vt:lpstr>
      <vt:lpstr>    </vt:lpstr>
      <vt:lpstr>    </vt:lpstr>
      <vt:lpstr>Amazing Podcast</vt:lpstr>
      <vt:lpstr>Levelshealth.com</vt:lpstr>
      <vt:lpstr>For more information/to schedule an appointment</vt:lpstr>
    </vt:vector>
  </TitlesOfParts>
  <Company>Drew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Theodore C. Friedman, M.D., Ph.D. Endocrinology of Fatigue  Endocrine Grand Rounds   </dc:title>
  <dc:creator>T. Friedman</dc:creator>
  <cp:lastModifiedBy>Theodore Friedman</cp:lastModifiedBy>
  <cp:revision>233</cp:revision>
  <cp:lastPrinted>2003-03-25T19:55:15Z</cp:lastPrinted>
  <dcterms:created xsi:type="dcterms:W3CDTF">2001-11-27T00:20:35Z</dcterms:created>
  <dcterms:modified xsi:type="dcterms:W3CDTF">2022-10-02T22:01:22Z</dcterms:modified>
</cp:coreProperties>
</file>