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83" r:id="rId3"/>
    <p:sldId id="411" r:id="rId4"/>
    <p:sldId id="424" r:id="rId5"/>
    <p:sldId id="400" r:id="rId6"/>
    <p:sldId id="384" r:id="rId7"/>
    <p:sldId id="328" r:id="rId8"/>
    <p:sldId id="429" r:id="rId9"/>
    <p:sldId id="401" r:id="rId10"/>
    <p:sldId id="406" r:id="rId11"/>
    <p:sldId id="298" r:id="rId12"/>
    <p:sldId id="409" r:id="rId13"/>
    <p:sldId id="425" r:id="rId14"/>
    <p:sldId id="299" r:id="rId15"/>
    <p:sldId id="402" r:id="rId16"/>
    <p:sldId id="403" r:id="rId17"/>
    <p:sldId id="404" r:id="rId18"/>
    <p:sldId id="405" r:id="rId19"/>
    <p:sldId id="408" r:id="rId20"/>
    <p:sldId id="407" r:id="rId21"/>
    <p:sldId id="410" r:id="rId22"/>
    <p:sldId id="412" r:id="rId23"/>
    <p:sldId id="427" r:id="rId24"/>
    <p:sldId id="413" r:id="rId25"/>
    <p:sldId id="426" r:id="rId26"/>
    <p:sldId id="414" r:id="rId27"/>
    <p:sldId id="420" r:id="rId28"/>
    <p:sldId id="415" r:id="rId29"/>
    <p:sldId id="416" r:id="rId30"/>
    <p:sldId id="417" r:id="rId31"/>
    <p:sldId id="418" r:id="rId32"/>
    <p:sldId id="419" r:id="rId33"/>
    <p:sldId id="421" r:id="rId34"/>
    <p:sldId id="422" r:id="rId35"/>
    <p:sldId id="423" r:id="rId36"/>
    <p:sldId id="428" r:id="rId37"/>
    <p:sldId id="399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7"/>
    <p:restoredTop sz="93041"/>
  </p:normalViewPr>
  <p:slideViewPr>
    <p:cSldViewPr snapToGrid="0" snapToObjects="1">
      <p:cViewPr varScale="1">
        <p:scale>
          <a:sx n="55" d="100"/>
          <a:sy n="55" d="100"/>
        </p:scale>
        <p:origin x="10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32031E-D4CB-0F4F-9DA0-F5992A7931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0582F-0EC1-FF43-91C0-01D4AFBB826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410B88-B1DC-9442-BB3A-E65A7F1D07CA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88C326D-4934-1C43-AFAD-F54D2AE991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547DBB6-13F6-5D43-845D-77CF8EC3F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DE979-0616-AD44-ACC9-F43442F067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F6B44-2004-2043-BF75-4BCE085A55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692924-416D-0F47-86B6-E977E1B9FF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24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25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70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42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63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75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749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2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20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954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861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078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00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216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565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941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93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4967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364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8935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284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30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841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27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7401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658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1544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7950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>
            <a:extLst>
              <a:ext uri="{FF2B5EF4-FFF2-40B4-BE49-F238E27FC236}">
                <a16:creationId xmlns:a16="http://schemas.microsoft.com/office/drawing/2014/main" id="{90A71612-D3FE-854C-ABD3-C1B2335DCF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1027">
            <a:extLst>
              <a:ext uri="{FF2B5EF4-FFF2-40B4-BE49-F238E27FC236}">
                <a16:creationId xmlns:a16="http://schemas.microsoft.com/office/drawing/2014/main" id="{64A73151-CF5F-2343-8EF1-BB349F952B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1431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57EC7852-10E6-174C-99D2-FD1A21EBCB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</p:spPr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2DFEB9EB-3CAD-A34D-B4C4-3EDE0DB76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09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2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032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4F20218A-FB98-A543-BB09-E1CA721E6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A8578017-C267-8F42-992F-B674C0C66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676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4F20218A-FB98-A543-BB09-E1CA721E6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A8578017-C267-8F42-992F-B674C0C66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588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1026">
            <a:extLst>
              <a:ext uri="{FF2B5EF4-FFF2-40B4-BE49-F238E27FC236}">
                <a16:creationId xmlns:a16="http://schemas.microsoft.com/office/drawing/2014/main" id="{4F20218A-FB98-A543-BB09-E1CA721E6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3" name="Rectangle 1027">
            <a:extLst>
              <a:ext uri="{FF2B5EF4-FFF2-40B4-BE49-F238E27FC236}">
                <a16:creationId xmlns:a16="http://schemas.microsoft.com/office/drawing/2014/main" id="{A8578017-C267-8F42-992F-B674C0C661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398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1026">
            <a:extLst>
              <a:ext uri="{FF2B5EF4-FFF2-40B4-BE49-F238E27FC236}">
                <a16:creationId xmlns:a16="http://schemas.microsoft.com/office/drawing/2014/main" id="{401E01C4-3BAB-0248-B1D3-5A1CB7CFD4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469063" y="4364038"/>
            <a:ext cx="4587875" cy="34417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0707" name="Rectangle 1027">
            <a:extLst>
              <a:ext uri="{FF2B5EF4-FFF2-40B4-BE49-F238E27FC236}">
                <a16:creationId xmlns:a16="http://schemas.microsoft.com/office/drawing/2014/main" id="{EA1319BC-AB43-3D43-8BBE-18C0E4E08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3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E1FC8-3241-4A41-B5E6-DBDF4B8C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0B901C-0105-1249-BA5B-FD9D34A28311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A83DD-56A2-1B40-952E-FF088A7C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BFE3B-3B44-2B40-9D05-33CB5DF5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BB0DF-0A22-0844-98B6-C956F2998D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89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D4EBE-8DAF-DB42-B8F5-3E025B35E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B99FC6-E279-4049-9F4E-3D612DCE9239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3924-5C7D-AA40-88EA-E97FDAE30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3483C-D7B4-CF45-A2D7-997DA1B9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B3AB9-5737-874A-A63F-554A6D4EE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6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4D9B9-00C2-9C41-B63B-59E7C0B8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72C08-7476-B146-AF73-604EE8052B66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5E84F-CCB7-984C-8E51-03E113A2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824C3-1BB7-714B-A3DF-29E9B913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12A3-AB4F-0642-B786-FFF1F2511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943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03024-7D30-7945-9FA8-CD5580C9D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9AB85-82FA-3247-A3D5-93FF25561CC5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A5AC8-E5DB-654F-92C5-4F66990E4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F476D-EF1B-DB42-A6AB-758688EF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936FB-EA68-FD4D-9DA1-248D22849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883D0-DD71-204A-AF96-10CABF9C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F955F-B1AF-F249-9BE3-F1D49A06A257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C4776-6256-5F46-8703-DB437D9A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242B8-667D-904C-9C66-53AC01CA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46C61-9943-364D-90DF-D41B9F3F6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54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2FD998-D271-0046-B269-425BC767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E97D8-62BF-A948-B718-95595A8FB221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240470-988B-734C-86A8-206C00A1F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C71325-2262-D34D-BDDB-72D451C0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9E5A5-AA13-9A45-A862-86C62D1F21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73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B564C4B-65BD-974A-982D-65B19736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70BC11-6AA6-1947-878B-90CE9FBD2B72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6E4EAD5-BA9A-D746-86B5-C38FA35E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EA540AA-9462-B746-86D4-A9D9CB96B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608D-6B23-6540-B180-5D14936F9B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06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2482DD-7BE2-1242-A5C0-0B8EABE3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9450F6-BBE3-384F-A65D-760D247D0B35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4916532-62F9-C243-AD93-DB37E8D9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2E249D-2777-7B43-AA16-ECF81AAA7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07D64F-ADC4-5C40-AAB1-B090F992E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3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F0AA15-28E0-4F43-812E-F91D0765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299796-651D-E64C-AFE0-2B61750C3859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38865B-C955-6342-9708-DF1B2C65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2D09C0-8815-8F4A-92B1-61DDAB275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7040E-A7AC-5843-8B4C-F179BEB2A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40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C080C21-E509-6E41-B8E7-C2D8FFC5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A998A-73D2-DD44-BD89-7EF0472962B5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63B964-4AC4-B14F-B78F-387D6D90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172F1E-754B-D946-93CF-4F140C72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B66BC-0EBC-3C48-A80B-2AA637218C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431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B74D12-9096-5E45-9DFE-D744775C3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4D8BB-7A98-F843-BFD9-0565EBAEB94E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E3FCA0A-28B5-674C-BDC8-44E64F8D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413C3-37F6-A34F-91DB-8782E78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5576F-7395-CD46-8128-95B51197C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68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CDB3A5-9424-6545-95A1-BE73CD5D67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4123EB6-7B9A-F443-9B9F-A0814078EC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548A-63BB-454E-B795-E0E63600A3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53A8D80-8861-6648-8642-448CBC4E9353}" type="datetime1">
              <a:rPr lang="en-US" altLang="en-US"/>
              <a:pPr/>
              <a:t>4/5/20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B0439-52BD-9347-893C-1EFCF94F6E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9507-7FE7-DB4D-BF3C-16B72B649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D16A1F3-51DB-734B-8A4E-E6890065257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oudy Old Style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news/quest-diagnostics-dedicates-special-hours-201500995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io.com/endocrinology/adrenal/news/online/%7B3369a1ec-8ad5-4b41-8890-79d43de1a824%7D/aace-statement-offers-covid-19-guidance-for-people-with-adrenal-insufficiency-cushings-syndrome?utm_source=selligent&amp;utm_medium=email&amp;utm_campaign=endocrinology%20news&amp;m_bt=5151759499309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dhormonehealth.com/forpatients/Adrenal%20crisis-generic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mail@goodhormonehealth.co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143281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D80065-9F0F-ED4C-8719-8C34F4058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0" y="266809"/>
            <a:ext cx="2107801" cy="21078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0DA311E-3EBD-5A4D-B08F-28022EA1D5E6}"/>
              </a:ext>
            </a:extLst>
          </p:cNvPr>
          <p:cNvSpPr txBox="1">
            <a:spLocks/>
          </p:cNvSpPr>
          <p:nvPr/>
        </p:nvSpPr>
        <p:spPr bwMode="auto">
          <a:xfrm>
            <a:off x="232196" y="1914358"/>
            <a:ext cx="8825658" cy="33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oudy Old Style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b="1" dirty="0"/>
              <a:t>Coronavirus Information for Endocrine Patients</a:t>
            </a:r>
            <a:r>
              <a:rPr lang="en-US" dirty="0"/>
              <a:t>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F9C652F-5F8F-0E4B-96A7-12A4B47BC077}"/>
              </a:ext>
            </a:extLst>
          </p:cNvPr>
          <p:cNvSpPr txBox="1">
            <a:spLocks/>
          </p:cNvSpPr>
          <p:nvPr/>
        </p:nvSpPr>
        <p:spPr bwMode="auto">
          <a:xfrm>
            <a:off x="232196" y="4382519"/>
            <a:ext cx="8825658" cy="86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 err="1">
                <a:solidFill>
                  <a:schemeClr val="tx1"/>
                </a:solidFill>
                <a:ea typeface="ＭＳ Ｐゴシック" panose="020B0600070205080204" pitchFamily="34" charset="-128"/>
              </a:rPr>
              <a:t>GoodHormoneHealth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Webinar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April 5, 2020</a:t>
            </a:r>
          </a:p>
          <a:p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All patients will be muted, but if you are unmuted, please mute your phone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0DB2F6-D690-9F42-8107-15E93D76D3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76" y="469314"/>
            <a:ext cx="974725" cy="843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What are the symptoms of COVID-19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F3266-6332-F348-86F1-12CDF35AC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16" y="1600200"/>
            <a:ext cx="4468254" cy="503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What should everyone do to not get infected?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Don’t panic</a:t>
            </a:r>
          </a:p>
          <a:p>
            <a:pPr>
              <a:defRPr/>
            </a:pPr>
            <a:r>
              <a:rPr lang="en-US" dirty="0">
                <a:cs typeface="+mn-cs"/>
              </a:rPr>
              <a:t>Be smart</a:t>
            </a:r>
          </a:p>
          <a:p>
            <a:pPr>
              <a:defRPr/>
            </a:pPr>
            <a:r>
              <a:rPr lang="en-US" dirty="0">
                <a:cs typeface="+mn-cs"/>
              </a:rPr>
              <a:t>Be Safe</a:t>
            </a:r>
          </a:p>
          <a:p>
            <a:pPr>
              <a:defRPr/>
            </a:pPr>
            <a:r>
              <a:rPr lang="en-US" dirty="0">
                <a:cs typeface="+mn-cs"/>
              </a:rPr>
              <a:t>Be a Germaphobe</a:t>
            </a:r>
          </a:p>
          <a:p>
            <a:pPr>
              <a:defRPr/>
            </a:pPr>
            <a:r>
              <a:rPr lang="en-US" dirty="0">
                <a:cs typeface="+mn-cs"/>
              </a:rPr>
              <a:t>Respect the Rona</a:t>
            </a:r>
          </a:p>
          <a:p>
            <a:pPr>
              <a:defRPr/>
            </a:pPr>
            <a:r>
              <a:rPr lang="en-US" dirty="0">
                <a:cs typeface="+mn-cs"/>
              </a:rPr>
              <a:t>Don’t panic</a:t>
            </a:r>
          </a:p>
          <a:p>
            <a:pPr>
              <a:defRPr/>
            </a:pPr>
            <a:r>
              <a:rPr lang="en-US" dirty="0">
                <a:cs typeface="+mn-cs"/>
              </a:rPr>
              <a:t>Be Smart</a:t>
            </a:r>
          </a:p>
          <a:p>
            <a:pPr>
              <a:defRPr/>
            </a:pPr>
            <a:r>
              <a:rPr lang="en-US" dirty="0">
                <a:cs typeface="+mn-cs"/>
              </a:rPr>
              <a:t>Listen to Public Experts </a:t>
            </a:r>
          </a:p>
        </p:txBody>
      </p:sp>
    </p:spTree>
    <p:extLst>
      <p:ext uri="{BB962C8B-B14F-4D97-AF65-F5344CB8AC3E}">
        <p14:creationId xmlns:p14="http://schemas.microsoft.com/office/powerpoint/2010/main" val="1587725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What should everyone do to not get infected?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Stay at home</a:t>
            </a:r>
          </a:p>
          <a:p>
            <a:pPr>
              <a:defRPr/>
            </a:pPr>
            <a:r>
              <a:rPr lang="en-US" dirty="0">
                <a:cs typeface="+mn-cs"/>
              </a:rPr>
              <a:t>Wear gloves outside</a:t>
            </a:r>
          </a:p>
          <a:p>
            <a:pPr>
              <a:defRPr/>
            </a:pPr>
            <a:r>
              <a:rPr lang="en-US" dirty="0">
                <a:cs typeface="+mn-cs"/>
              </a:rPr>
              <a:t>Wash </a:t>
            </a:r>
            <a:r>
              <a:rPr lang="en-US" dirty="0"/>
              <a:t>your hands or using hand sanitizer for 20 seconds every few hours or when you come inside.</a:t>
            </a:r>
          </a:p>
          <a:p>
            <a:pPr>
              <a:defRPr/>
            </a:pPr>
            <a:r>
              <a:rPr lang="en-US" dirty="0">
                <a:cs typeface="+mn-cs"/>
              </a:rPr>
              <a:t>Take your shoes off</a:t>
            </a:r>
          </a:p>
          <a:p>
            <a:pPr>
              <a:defRPr/>
            </a:pPr>
            <a:r>
              <a:rPr lang="en-US" dirty="0">
                <a:cs typeface="+mn-cs"/>
              </a:rPr>
              <a:t>Don’t touch your face.</a:t>
            </a:r>
          </a:p>
          <a:p>
            <a:pPr>
              <a:defRPr/>
            </a:pPr>
            <a:r>
              <a:rPr lang="en-US" dirty="0">
                <a:cs typeface="+mn-cs"/>
              </a:rPr>
              <a:t>Limit people who come to your house to your immediate family</a:t>
            </a:r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516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What should everyone do to not get infected?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Get plenty of sleep</a:t>
            </a:r>
          </a:p>
          <a:p>
            <a:pPr>
              <a:defRPr/>
            </a:pPr>
            <a:r>
              <a:rPr lang="en-US" dirty="0">
                <a:cs typeface="+mn-cs"/>
              </a:rPr>
              <a:t>Exercise </a:t>
            </a:r>
          </a:p>
          <a:p>
            <a:pPr>
              <a:defRPr/>
            </a:pPr>
            <a:r>
              <a:rPr lang="en-US" dirty="0">
                <a:cs typeface="+mn-cs"/>
              </a:rPr>
              <a:t>Eat Healthy</a:t>
            </a:r>
          </a:p>
          <a:p>
            <a:pPr>
              <a:defRPr/>
            </a:pPr>
            <a:r>
              <a:rPr lang="en-US" dirty="0">
                <a:cs typeface="+mn-cs"/>
              </a:rPr>
              <a:t>April may be the month with the highest amount of spread.</a:t>
            </a:r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8029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about wearing a mask?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Probably a good idea if everyone wore a mask</a:t>
            </a:r>
          </a:p>
          <a:p>
            <a:r>
              <a:rPr lang="en-US" altLang="en-US" dirty="0"/>
              <a:t>More likely to prevent an asymptomatic person from transmitting the virus than from getting it</a:t>
            </a:r>
          </a:p>
          <a:p>
            <a:r>
              <a:rPr lang="en-US" altLang="en-US" dirty="0"/>
              <a:t>Masks can potentially harbor the virus</a:t>
            </a:r>
          </a:p>
          <a:p>
            <a:r>
              <a:rPr lang="en-US" altLang="en-US" dirty="0"/>
              <a:t>Spray with a disinfectant after wearing one</a:t>
            </a:r>
          </a:p>
        </p:txBody>
      </p:sp>
    </p:spTree>
    <p:extLst>
      <p:ext uri="{BB962C8B-B14F-4D97-AF65-F5344CB8AC3E}">
        <p14:creationId xmlns:p14="http://schemas.microsoft.com/office/powerpoint/2010/main" val="272802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about wearing a mask?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2133" dirty="0"/>
          </a:p>
        </p:txBody>
      </p:sp>
      <p:pic>
        <p:nvPicPr>
          <p:cNvPr id="2" name="VIDEO-2020-03-29-18-31-20">
            <a:hlinkClick r:id="" action="ppaction://media"/>
            <a:extLst>
              <a:ext uri="{FF2B5EF4-FFF2-40B4-BE49-F238E27FC236}">
                <a16:creationId xmlns:a16="http://schemas.microsoft.com/office/drawing/2014/main" id="{E65DE6B3-7A01-F14C-8CD4-6CDE37ABE2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9203" y="1417638"/>
            <a:ext cx="5410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about wearing an N95 mask?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Only if you are a respiratory therapist or a surgeon</a:t>
            </a:r>
          </a:p>
        </p:txBody>
      </p:sp>
    </p:spTree>
    <p:extLst>
      <p:ext uri="{BB962C8B-B14F-4D97-AF65-F5344CB8AC3E}">
        <p14:creationId xmlns:p14="http://schemas.microsoft.com/office/powerpoint/2010/main" val="3202652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Potential hotspots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133" dirty="0"/>
              <a:t>Any indoor place with a lot of people</a:t>
            </a:r>
          </a:p>
          <a:p>
            <a:r>
              <a:rPr lang="en-US" altLang="en-US" sz="2133" dirty="0"/>
              <a:t>Stores (shop online)</a:t>
            </a:r>
          </a:p>
          <a:p>
            <a:r>
              <a:rPr lang="en-US" altLang="en-US" sz="2133" dirty="0"/>
              <a:t>Airplanes, airports</a:t>
            </a:r>
          </a:p>
          <a:p>
            <a:r>
              <a:rPr lang="en-US" altLang="en-US" sz="2133" dirty="0"/>
              <a:t>Public transportation, Uber/Lyft</a:t>
            </a:r>
          </a:p>
          <a:p>
            <a:r>
              <a:rPr lang="en-US" altLang="en-US" sz="2133" dirty="0"/>
              <a:t>Doctor’s offices/ hospitals</a:t>
            </a:r>
          </a:p>
          <a:p>
            <a:r>
              <a:rPr lang="en-US" altLang="en-US" sz="2133" dirty="0"/>
              <a:t>Labs</a:t>
            </a:r>
          </a:p>
          <a:p>
            <a:pPr lvl="1"/>
            <a:r>
              <a:rPr lang="en-US" altLang="en-US" sz="1733" dirty="0"/>
              <a:t>Take extra precautions at these places</a:t>
            </a:r>
          </a:p>
        </p:txBody>
      </p:sp>
    </p:spTree>
    <p:extLst>
      <p:ext uri="{BB962C8B-B14F-4D97-AF65-F5344CB8AC3E}">
        <p14:creationId xmlns:p14="http://schemas.microsoft.com/office/powerpoint/2010/main" val="3352803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Dr. Friedman recommended I go get my blood tests done-What should I do?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Yes go. Dr. Friedman needs to see your labs to adjust your medicines</a:t>
            </a:r>
          </a:p>
          <a:p>
            <a:r>
              <a:rPr lang="en-US" altLang="en-US" sz="2000" dirty="0"/>
              <a:t>Wear a mask and gloves</a:t>
            </a:r>
          </a:p>
          <a:p>
            <a:r>
              <a:rPr lang="en-US" sz="2000" dirty="0"/>
              <a:t>LabCorp and Quest are both still open and Quest has a new </a:t>
            </a:r>
            <a:r>
              <a:rPr lang="en-US" sz="2000" u="sng" dirty="0">
                <a:hlinkClick r:id="rId3"/>
              </a:rPr>
              <a:t>Peace of Mind program</a:t>
            </a:r>
            <a:r>
              <a:rPr lang="en-US" sz="2000" dirty="0"/>
              <a:t> for lab services not related to COVID-19 and for patients who are 60 years of age or older, or have other conditions that put them at greater risk for COVID-19</a:t>
            </a:r>
          </a:p>
          <a:p>
            <a:r>
              <a:rPr lang="en-US" sz="2000" dirty="0"/>
              <a:t>Patients can come to their nearby Quest location during the first hour of each day for VIP care.</a:t>
            </a:r>
          </a:p>
          <a:p>
            <a:r>
              <a:rPr lang="en-US" sz="2000" dirty="0"/>
              <a:t>LabCorp has something similar</a:t>
            </a:r>
          </a:p>
          <a:p>
            <a:r>
              <a:rPr lang="en-US" sz="2000" dirty="0"/>
              <a:t>Both labs only allow a few people in the waiting room, sterilize everything between patients and staff members wear face shields and masks</a:t>
            </a:r>
          </a:p>
          <a:p>
            <a:r>
              <a:rPr lang="en-US" sz="2000" dirty="0"/>
              <a:t>Patients can wait in their cars until it is there turn</a:t>
            </a:r>
          </a:p>
          <a:p>
            <a:endParaRPr lang="en-US" altLang="en-US" sz="1733" dirty="0"/>
          </a:p>
        </p:txBody>
      </p:sp>
    </p:spTree>
    <p:extLst>
      <p:ext uri="{BB962C8B-B14F-4D97-AF65-F5344CB8AC3E}">
        <p14:creationId xmlns:p14="http://schemas.microsoft.com/office/powerpoint/2010/main" val="640087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How is COVID-19 tested?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sz="2400" dirty="0"/>
              <a:t>Currently it tests for the presence of the virus in nasal swabs or </a:t>
            </a:r>
            <a:r>
              <a:rPr lang="en-US" sz="2400" dirty="0"/>
              <a:t>respiratory</a:t>
            </a:r>
            <a:r>
              <a:rPr lang="en-US" sz="2400" b="1" dirty="0"/>
              <a:t> </a:t>
            </a:r>
            <a:r>
              <a:rPr lang="en-US" altLang="en-US" sz="2400" dirty="0"/>
              <a:t>fluids-PCR</a:t>
            </a:r>
          </a:p>
          <a:p>
            <a:r>
              <a:rPr lang="en-US" sz="2400" dirty="0"/>
              <a:t>It is very specific and tests current or recent infections</a:t>
            </a:r>
          </a:p>
          <a:p>
            <a:r>
              <a:rPr lang="en-US" sz="2400" dirty="0"/>
              <a:t>Need to go deep into the nostrils for collection.</a:t>
            </a:r>
          </a:p>
          <a:p>
            <a:r>
              <a:rPr lang="en-US" sz="2400" dirty="0"/>
              <a:t>Both LabCorp and Quest perform the test, but patient needs to go to their primary doctor who can order the swabs and do the test.</a:t>
            </a:r>
          </a:p>
          <a:p>
            <a:r>
              <a:rPr lang="en-US" sz="2400" dirty="0"/>
              <a:t>Turnaround can be up to 10 days</a:t>
            </a:r>
          </a:p>
          <a:p>
            <a:r>
              <a:rPr lang="en-US" sz="2400" dirty="0"/>
              <a:t>Rapid (15 min) PCR tests are now available but limited</a:t>
            </a:r>
          </a:p>
          <a:p>
            <a:r>
              <a:rPr lang="en-US" sz="2400" u="sng" dirty="0"/>
              <a:t>Antibody testing </a:t>
            </a:r>
            <a:r>
              <a:rPr lang="en-US" sz="2400" dirty="0"/>
              <a:t>(blood) has just been approved and will determine the presence of the antibody.</a:t>
            </a:r>
          </a:p>
          <a:p>
            <a:r>
              <a:rPr lang="en-US" sz="2400" dirty="0"/>
              <a:t>Someone with a positive antibody test has been exposed </a:t>
            </a:r>
            <a:r>
              <a:rPr lang="en-US" sz="2400" dirty="0" err="1"/>
              <a:t>andas</a:t>
            </a:r>
            <a:r>
              <a:rPr lang="en-US" sz="2400" dirty="0"/>
              <a:t> far as we know  can not get infected again.</a:t>
            </a:r>
          </a:p>
          <a:p>
            <a:endParaRPr lang="en-US" altLang="en-US" sz="1733" dirty="0"/>
          </a:p>
        </p:txBody>
      </p:sp>
    </p:spTree>
    <p:extLst>
      <p:ext uri="{BB962C8B-B14F-4D97-AF65-F5344CB8AC3E}">
        <p14:creationId xmlns:p14="http://schemas.microsoft.com/office/powerpoint/2010/main" val="73541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What we will discuss tonight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What is COVID-19 and how is it transmitted?</a:t>
            </a:r>
          </a:p>
          <a:p>
            <a:pPr lvl="0"/>
            <a:r>
              <a:rPr lang="en-US" dirty="0"/>
              <a:t>What can endocrine patients can do to prevent getting COVID-19 </a:t>
            </a:r>
          </a:p>
          <a:p>
            <a:pPr lvl="0"/>
            <a:r>
              <a:rPr lang="en-US" dirty="0"/>
              <a:t>Which endocrine patients are at higher risk for getting sick with COVID-19 </a:t>
            </a:r>
          </a:p>
          <a:p>
            <a:pPr lvl="0"/>
            <a:r>
              <a:rPr lang="en-US" dirty="0"/>
              <a:t>What Dr. Friedman is doing to keep his patients safe and healthy</a:t>
            </a:r>
          </a:p>
          <a:p>
            <a:pPr lvl="0"/>
            <a:r>
              <a:rPr lang="en-US" dirty="0"/>
              <a:t>Questions from patients.</a:t>
            </a:r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208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Should I be tested for COVID-19?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I have no symptoms and just want to make sure: no way</a:t>
            </a:r>
          </a:p>
          <a:p>
            <a:r>
              <a:rPr lang="en-US" altLang="en-US" sz="2000" dirty="0"/>
              <a:t>I was exposed to someone with COVID-19: probably not, stay home and wear a mask and gloves if go outside</a:t>
            </a:r>
          </a:p>
          <a:p>
            <a:r>
              <a:rPr lang="en-US" sz="2000" dirty="0"/>
              <a:t>I have mild symptoms-discuss with your PCP</a:t>
            </a:r>
          </a:p>
          <a:p>
            <a:r>
              <a:rPr lang="en-US" sz="2000" dirty="0"/>
              <a:t>I have a fever, cough short of breath and feel sick- go to an emergency room.</a:t>
            </a:r>
          </a:p>
          <a:p>
            <a:endParaRPr lang="en-US" altLang="en-US" sz="1733" dirty="0"/>
          </a:p>
        </p:txBody>
      </p:sp>
    </p:spTree>
    <p:extLst>
      <p:ext uri="{BB962C8B-B14F-4D97-AF65-F5344CB8AC3E}">
        <p14:creationId xmlns:p14="http://schemas.microsoft.com/office/powerpoint/2010/main" val="994888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Who is at a higher rate of getting sick with COVID-19?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sz="2400" dirty="0"/>
              <a:t>Anyone exposed to COVID-19 can </a:t>
            </a:r>
            <a:r>
              <a:rPr lang="en-US" altLang="en-US" sz="2400" u="sng" dirty="0"/>
              <a:t>get</a:t>
            </a:r>
            <a:r>
              <a:rPr lang="en-US" altLang="en-US" sz="2400" dirty="0"/>
              <a:t> it. </a:t>
            </a:r>
          </a:p>
          <a:p>
            <a:r>
              <a:rPr lang="en-US" sz="2400" dirty="0"/>
              <a:t>In general, people with poor immune system are more likely to get </a:t>
            </a:r>
            <a:r>
              <a:rPr lang="en-US" sz="2400" u="sng" dirty="0"/>
              <a:t>sick</a:t>
            </a:r>
            <a:r>
              <a:rPr lang="en-US" sz="2400" dirty="0"/>
              <a:t> with it.</a:t>
            </a:r>
          </a:p>
          <a:p>
            <a:r>
              <a:rPr lang="en-US" sz="2400" dirty="0"/>
              <a:t>Older patients</a:t>
            </a:r>
          </a:p>
          <a:p>
            <a:r>
              <a:rPr lang="en-US" sz="2400" dirty="0"/>
              <a:t>Those with other diseases.</a:t>
            </a:r>
          </a:p>
          <a:p>
            <a:r>
              <a:rPr lang="en-US" sz="2400" dirty="0"/>
              <a:t>Patients with diabetes (and hypertension) are especially prone to get sick </a:t>
            </a:r>
            <a:r>
              <a:rPr lang="en-US" altLang="en-US" sz="2400" dirty="0"/>
              <a:t>and die from</a:t>
            </a:r>
            <a:r>
              <a:rPr lang="en-US" sz="2400" dirty="0"/>
              <a:t> </a:t>
            </a:r>
            <a:r>
              <a:rPr lang="en-US" altLang="en-US" sz="2400" dirty="0"/>
              <a:t>COVID-19.</a:t>
            </a:r>
          </a:p>
          <a:p>
            <a:r>
              <a:rPr lang="en-US" altLang="en-US" sz="2400" dirty="0"/>
              <a:t>Not Prediabetes</a:t>
            </a:r>
          </a:p>
          <a:p>
            <a:r>
              <a:rPr lang="en-US" altLang="en-US" sz="2400" dirty="0"/>
              <a:t>Patients with diabetes should make a special effort to have their diabetes controlled.</a:t>
            </a:r>
          </a:p>
          <a:p>
            <a:r>
              <a:rPr lang="en-US" sz="2400" dirty="0"/>
              <a:t>Patients on high doses of steroids for other reasons (lung problems, rheumatological diseases) have a higher rate of getting sick </a:t>
            </a:r>
            <a:r>
              <a:rPr lang="en-US" altLang="en-US" sz="2400" dirty="0"/>
              <a:t>COVID-19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16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about Endocrine Patients and COVID-19?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sz="2400" dirty="0"/>
              <a:t>Patients with active Cushing’s syndrome have an impaired immune response and are more likely to </a:t>
            </a:r>
            <a:r>
              <a:rPr lang="en-US" sz="2400" dirty="0"/>
              <a:t>get sick </a:t>
            </a:r>
            <a:r>
              <a:rPr lang="en-US" altLang="en-US" sz="2400" dirty="0"/>
              <a:t>from</a:t>
            </a:r>
            <a:r>
              <a:rPr lang="en-US" sz="2400" dirty="0"/>
              <a:t> </a:t>
            </a:r>
            <a:r>
              <a:rPr lang="en-US" altLang="en-US" sz="2400" dirty="0"/>
              <a:t>COVID-19. </a:t>
            </a:r>
          </a:p>
          <a:p>
            <a:r>
              <a:rPr lang="en-US" altLang="en-US" sz="2400" dirty="0"/>
              <a:t>They should go on medical treatment for Cushing’s but should try to avoid adrenal insufficiency.</a:t>
            </a:r>
          </a:p>
          <a:p>
            <a:r>
              <a:rPr lang="en-US" altLang="en-US" sz="2400" dirty="0"/>
              <a:t>Patients with properly treated Addison’s disease have an impaired immune response due to a T-cell problem (those with central adrenal insufficiency and adrenalectomy are probably not in this category).</a:t>
            </a:r>
          </a:p>
          <a:p>
            <a:r>
              <a:rPr lang="en-US" sz="2400" dirty="0"/>
              <a:t>Adrenally insufficient  patients undertreated may do slightly worse, but patients over-treated are likely to do much worse. </a:t>
            </a:r>
          </a:p>
          <a:p>
            <a:r>
              <a:rPr lang="en-US" sz="2400" dirty="0"/>
              <a:t>So Addison’s patients should </a:t>
            </a:r>
            <a:r>
              <a:rPr lang="en-US" sz="2400" u="sng" dirty="0"/>
              <a:t>not</a:t>
            </a:r>
            <a:r>
              <a:rPr lang="en-US" sz="2400" dirty="0"/>
              <a:t> stress-dose unless they are sick.</a:t>
            </a:r>
          </a:p>
        </p:txBody>
      </p:sp>
    </p:spTree>
    <p:extLst>
      <p:ext uri="{BB962C8B-B14F-4D97-AF65-F5344CB8AC3E}">
        <p14:creationId xmlns:p14="http://schemas.microsoft.com/office/powerpoint/2010/main" val="240212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about Growth Hormone Deficient Patients and COVID-19?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sz="2400" dirty="0"/>
              <a:t>Patients with hypopituitarism and untreated growth hormone deficiency probably have a lower immune response and more likely to get sick.</a:t>
            </a:r>
          </a:p>
          <a:p>
            <a:r>
              <a:rPr lang="en-US" sz="2400" dirty="0"/>
              <a:t>Patient with treated growth hormone should be ok</a:t>
            </a:r>
          </a:p>
        </p:txBody>
      </p:sp>
    </p:spTree>
    <p:extLst>
      <p:ext uri="{BB962C8B-B14F-4D97-AF65-F5344CB8AC3E}">
        <p14:creationId xmlns:p14="http://schemas.microsoft.com/office/powerpoint/2010/main" val="3663219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Who with adrenal insufficiency should stress-dose?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7909" y="1410513"/>
            <a:ext cx="8715970" cy="4525963"/>
          </a:xfrm>
        </p:spPr>
        <p:txBody>
          <a:bodyPr/>
          <a:lstStyle/>
          <a:p>
            <a:r>
              <a:rPr lang="en-US" altLang="en-US" sz="2400" dirty="0"/>
              <a:t>Concerned about getting COVID-19- definitely not</a:t>
            </a:r>
          </a:p>
          <a:p>
            <a:r>
              <a:rPr lang="en-US" altLang="en-US" sz="2400" dirty="0"/>
              <a:t>Have COVID-19, but not sick (no fever, vomiting)- no stress dose</a:t>
            </a:r>
          </a:p>
          <a:p>
            <a:r>
              <a:rPr lang="en-US" altLang="en-US" sz="2400" dirty="0"/>
              <a:t>With COVID-19, shortness of breath  and sick-stress-dose and go to ER</a:t>
            </a:r>
          </a:p>
          <a:p>
            <a:r>
              <a:rPr lang="en-US" altLang="en-US" sz="2400" dirty="0"/>
              <a:t>Endocrinologist statement and AACE guidelines-</a:t>
            </a:r>
            <a:r>
              <a:rPr lang="en-US" sz="2400" dirty="0"/>
              <a:t> “sick day rules” for our known patients with primary and secondary adrenal insufficiency taking glucocorticoid replacement therapy. As it relates to COVID-19, any patient with a dry continuous cough and fever should immediately double their daily oral glucocorticoid dose and continue on this regimen until the fever has subsided. </a:t>
            </a:r>
          </a:p>
          <a:p>
            <a:r>
              <a:rPr lang="en-US" altLang="en-US" sz="2400" u="sng" dirty="0"/>
              <a:t>Some </a:t>
            </a:r>
            <a:r>
              <a:rPr lang="en-US" altLang="en-US" sz="2400" dirty="0"/>
              <a:t>that are slightly sick, but not short of breath, can stress dose and stay home.</a:t>
            </a:r>
            <a:endParaRPr lang="en-US" sz="2400" dirty="0"/>
          </a:p>
          <a:p>
            <a:r>
              <a:rPr lang="en-US" altLang="en-US" sz="2400" dirty="0"/>
              <a:t>Most of these patients should go to the hospital</a:t>
            </a:r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8723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Who with adrenal insufficiency should stress-dose?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199" y="1410513"/>
            <a:ext cx="8516679" cy="4525963"/>
          </a:xfrm>
        </p:spPr>
        <p:txBody>
          <a:bodyPr/>
          <a:lstStyle/>
          <a:p>
            <a:r>
              <a:rPr lang="en-US" altLang="en-US" sz="2400" dirty="0"/>
              <a:t>Make sure you drink fluids, take in salt.</a:t>
            </a:r>
          </a:p>
          <a:p>
            <a:r>
              <a:rPr lang="en-US" altLang="en-US" sz="2400" dirty="0"/>
              <a:t>Patients with diabetes insipidus should take in more fluids.</a:t>
            </a:r>
          </a:p>
          <a:p>
            <a:r>
              <a:rPr lang="en-US" altLang="en-US" sz="2400" dirty="0"/>
              <a:t>I would stress dose by doubling your hydrocortisone, not tripling as Dr. </a:t>
            </a:r>
            <a:r>
              <a:rPr lang="en-US" altLang="en-US" sz="2400" dirty="0" err="1"/>
              <a:t>Findling</a:t>
            </a:r>
            <a:r>
              <a:rPr lang="en-US" altLang="en-US" sz="2400" dirty="0"/>
              <a:t> recommended.</a:t>
            </a:r>
          </a:p>
          <a:p>
            <a:r>
              <a:rPr lang="en-US" altLang="en-US" sz="2400" dirty="0"/>
              <a:t>See my quotes in </a:t>
            </a:r>
            <a:r>
              <a:rPr lang="en-US" altLang="en-US" sz="2400" dirty="0">
                <a:hlinkClick r:id="rId3"/>
              </a:rPr>
              <a:t>Endocrine Today</a:t>
            </a:r>
            <a:endParaRPr lang="en-US" altLang="en-US" sz="2400" dirty="0"/>
          </a:p>
          <a:p>
            <a:r>
              <a:rPr lang="en-US" altLang="en-US" sz="2400" dirty="0"/>
              <a:t>Download Dr. Friedman’s </a:t>
            </a:r>
            <a:r>
              <a:rPr lang="en-US" altLang="en-US" sz="2400" dirty="0">
                <a:hlinkClick r:id="rId4"/>
              </a:rPr>
              <a:t>adrenal crisis letter </a:t>
            </a:r>
            <a:r>
              <a:rPr lang="en-US" altLang="en-US" sz="2400" dirty="0"/>
              <a:t>to bring to emergency rooms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0368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Those with the following conditions are not more likely to get sick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sz="2400" dirty="0"/>
              <a:t>Thyroid disease (hypothyroidism, Grave’s, Hashimoto’s, hypothyroidism)</a:t>
            </a:r>
          </a:p>
          <a:p>
            <a:r>
              <a:rPr lang="en-US" altLang="en-US" sz="2400" dirty="0"/>
              <a:t>Hypopituitarism if ACTH-cortisol axis is preserved, or replaced) and growth hormone is replaced</a:t>
            </a:r>
          </a:p>
          <a:p>
            <a:r>
              <a:rPr lang="en-US" altLang="en-US" sz="2400" dirty="0"/>
              <a:t>Menopause/perimenopause</a:t>
            </a:r>
          </a:p>
          <a:p>
            <a:r>
              <a:rPr lang="en-US" altLang="en-US" sz="2400" dirty="0"/>
              <a:t>Hypogonadism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83153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Do medicines make it worse?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sz="2400" dirty="0"/>
              <a:t>ACE inhibitors-</a:t>
            </a:r>
            <a:r>
              <a:rPr lang="en-US" altLang="en-US" sz="2400" dirty="0" err="1"/>
              <a:t>benzapril</a:t>
            </a:r>
            <a:r>
              <a:rPr lang="en-US" altLang="en-US" sz="2400" dirty="0"/>
              <a:t>, lisinopril</a:t>
            </a:r>
          </a:p>
          <a:p>
            <a:r>
              <a:rPr lang="en-US" altLang="en-US" sz="2400" dirty="0"/>
              <a:t>ARB-losartan</a:t>
            </a:r>
          </a:p>
          <a:p>
            <a:r>
              <a:rPr lang="en-US" altLang="en-US" sz="2400" dirty="0"/>
              <a:t>NSAIDS, Motrin, Advil, ibuprofen</a:t>
            </a:r>
          </a:p>
          <a:p>
            <a:r>
              <a:rPr lang="en-US" altLang="en-US" sz="2400" dirty="0"/>
              <a:t>All unproven, patients should stay on or discuss with their doctor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964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Medication supplies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altLang="en-US" sz="2400" dirty="0"/>
              <a:t>Some reports of some pharmacies being out of hydrocortisone</a:t>
            </a:r>
          </a:p>
          <a:p>
            <a:r>
              <a:rPr lang="en-US" altLang="en-US" sz="2400" dirty="0"/>
              <a:t>Most pharmacies and mail-orders have it.</a:t>
            </a:r>
          </a:p>
          <a:p>
            <a:r>
              <a:rPr lang="en-US" altLang="en-US" sz="2400" dirty="0"/>
              <a:t>Patients should not request to switch to prednisone or other type of long-lasting glucocorticoid </a:t>
            </a:r>
          </a:p>
          <a:p>
            <a:r>
              <a:rPr lang="en-US" sz="2400" dirty="0"/>
              <a:t>Many patients have requested extra supply of their medications. </a:t>
            </a:r>
          </a:p>
          <a:p>
            <a:r>
              <a:rPr lang="en-US" altLang="en-US" sz="2400" dirty="0"/>
              <a:t>Dr. Friedman recommends to not stock-pile</a:t>
            </a:r>
          </a:p>
          <a:p>
            <a:r>
              <a:rPr lang="en-US" sz="2400" dirty="0"/>
              <a:t>Most insurances do not allow this and carefully monitor medication use. </a:t>
            </a:r>
          </a:p>
          <a:p>
            <a:r>
              <a:rPr lang="en-US" sz="2400" dirty="0"/>
              <a:t>Dr. Friedman strongly recommends patients to use a mail-order pharmacy and sign up for auto-refills so that they get a consistent supply of their medications.</a:t>
            </a:r>
          </a:p>
          <a:p>
            <a:r>
              <a:rPr lang="en-US" sz="2400" dirty="0"/>
              <a:t>Contact our office/ pharmacy well in advance as processing times may be slower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6804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Medication supplies (2)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Patients have expressed concern that raw materials coming from China for the use of manufacturing of drugs may be limited. </a:t>
            </a:r>
          </a:p>
          <a:p>
            <a:pPr lvl="0"/>
            <a:r>
              <a:rPr lang="en-US" dirty="0"/>
              <a:t>This has turned out not to be true and the rate of infection of COVID-19 in China is reducing.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74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What is the difference between COVID-19 and Coronavirus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There are lots of Coronaviruses including some types of the common cold.</a:t>
            </a:r>
          </a:p>
          <a:p>
            <a:pPr lvl="0"/>
            <a:r>
              <a:rPr lang="en-US" dirty="0"/>
              <a:t>COVID-19 is the novel Coronavirus that originated in Wuhan China in December 2019</a:t>
            </a:r>
          </a:p>
          <a:p>
            <a:pPr lvl="0"/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998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When will the pandemic end?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No one knows</a:t>
            </a:r>
          </a:p>
          <a:p>
            <a:pPr lvl="0"/>
            <a:r>
              <a:rPr lang="en-US" dirty="0"/>
              <a:t>Dr. Friedman thinks we will be in this for awhile, maybe late summer at the earliest.</a:t>
            </a:r>
          </a:p>
          <a:p>
            <a:pPr lvl="0"/>
            <a:r>
              <a:rPr lang="en-US" dirty="0"/>
              <a:t>Current rate of transmission is for every infected patient, two people get it.</a:t>
            </a:r>
          </a:p>
          <a:p>
            <a:pPr lvl="0"/>
            <a:r>
              <a:rPr lang="en-US" dirty="0"/>
              <a:t>Restrictions will only end with the rate of transmission is less than one.</a:t>
            </a:r>
          </a:p>
          <a:p>
            <a:pPr lvl="0"/>
            <a:r>
              <a:rPr lang="en-US" dirty="0"/>
              <a:t>Restrictions will end only when the rates are coming down.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4767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When will the pandemic end?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Some people think it will decline when it is warmer, but it is still going strong in areas like Singapore where the temperature is in the 90s.</a:t>
            </a:r>
          </a:p>
          <a:p>
            <a:pPr lvl="0"/>
            <a:r>
              <a:rPr lang="en-US" dirty="0"/>
              <a:t>May resurge in the fall when flu season starts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353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will end the pandemic?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sz="2400" dirty="0"/>
              <a:t>Strict social isolation</a:t>
            </a:r>
          </a:p>
          <a:p>
            <a:pPr lvl="0"/>
            <a:r>
              <a:rPr lang="en-US" sz="2400" dirty="0"/>
              <a:t>Rapid tests and readily available tests for the virus </a:t>
            </a:r>
          </a:p>
          <a:p>
            <a:pPr lvl="0"/>
            <a:r>
              <a:rPr lang="en-US" sz="2400" dirty="0"/>
              <a:t>Herd immunity</a:t>
            </a:r>
          </a:p>
          <a:p>
            <a:pPr lvl="0"/>
            <a:r>
              <a:rPr lang="en-US" sz="2400" dirty="0"/>
              <a:t>Antibody tests</a:t>
            </a:r>
          </a:p>
          <a:p>
            <a:pPr lvl="0"/>
            <a:r>
              <a:rPr lang="en-US" sz="2400" dirty="0"/>
              <a:t>FDA-approved treatments (will help prevent people from dying)</a:t>
            </a:r>
          </a:p>
          <a:p>
            <a:pPr lvl="0"/>
            <a:r>
              <a:rPr lang="en-US" sz="2400" dirty="0"/>
              <a:t>CRISP-R technology -blocks the RNA from replicating- will be very specific but very expensive.</a:t>
            </a:r>
          </a:p>
          <a:p>
            <a:pPr lvl="0"/>
            <a:r>
              <a:rPr lang="en-US" sz="2400" dirty="0"/>
              <a:t>FDA-approved preventions from getting sick (like PREP for HIV)</a:t>
            </a:r>
          </a:p>
          <a:p>
            <a:pPr lvl="0"/>
            <a:r>
              <a:rPr lang="en-US" sz="2400" dirty="0"/>
              <a:t>Vaccines</a:t>
            </a:r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419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Dr. Friedman’s Concern About Emotional Well-being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400" dirty="0"/>
              <a:t>Tough time emotionally</a:t>
            </a:r>
          </a:p>
          <a:p>
            <a:r>
              <a:rPr lang="en-US" sz="2400" dirty="0"/>
              <a:t>Lots of stress, anxiety, family battles</a:t>
            </a:r>
          </a:p>
          <a:p>
            <a:r>
              <a:rPr lang="en-US" sz="2400" dirty="0"/>
              <a:t>Distancing, but not social isolation</a:t>
            </a:r>
          </a:p>
          <a:p>
            <a:r>
              <a:rPr lang="en-US" sz="2400" dirty="0"/>
              <a:t>Reach out and call/facetime/Zoom a friend or family member</a:t>
            </a:r>
          </a:p>
          <a:p>
            <a:r>
              <a:rPr lang="en-US" sz="2400" dirty="0"/>
              <a:t>Keep exercising</a:t>
            </a:r>
          </a:p>
          <a:p>
            <a:r>
              <a:rPr lang="en-US" sz="2400" dirty="0"/>
              <a:t>Get out and walk or go on a bike ride</a:t>
            </a:r>
          </a:p>
          <a:p>
            <a:r>
              <a:rPr lang="en-US" sz="2400" dirty="0"/>
              <a:t>Use online exercise resources</a:t>
            </a:r>
          </a:p>
          <a:p>
            <a:r>
              <a:rPr lang="en-US" sz="2400" dirty="0"/>
              <a:t>Think about your creator/be introspective</a:t>
            </a:r>
          </a:p>
        </p:txBody>
      </p:sp>
    </p:spTree>
    <p:extLst>
      <p:ext uri="{BB962C8B-B14F-4D97-AF65-F5344CB8AC3E}">
        <p14:creationId xmlns:p14="http://schemas.microsoft.com/office/powerpoint/2010/main" val="4007529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Dr. Friedman’s Concern About Financial Well-being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400" dirty="0"/>
              <a:t>Tough time financially</a:t>
            </a:r>
          </a:p>
          <a:p>
            <a:r>
              <a:rPr lang="en-US" sz="2400" dirty="0"/>
              <a:t>Many people out of work</a:t>
            </a:r>
          </a:p>
          <a:p>
            <a:r>
              <a:rPr lang="en-US" sz="2400" dirty="0"/>
              <a:t>They can’t pay other people who lose their job</a:t>
            </a:r>
          </a:p>
          <a:p>
            <a:r>
              <a:rPr lang="en-US" sz="2400" dirty="0"/>
              <a:t>Its going to be a long recovery</a:t>
            </a:r>
          </a:p>
          <a:p>
            <a:r>
              <a:rPr lang="en-US" sz="2400" dirty="0"/>
              <a:t>People may need to reinvent themselves to take advantage of the situation</a:t>
            </a:r>
          </a:p>
          <a:p>
            <a:r>
              <a:rPr lang="en-US" sz="2400" dirty="0"/>
              <a:t>Try to keep paying your workers, if you can. </a:t>
            </a:r>
          </a:p>
        </p:txBody>
      </p:sp>
    </p:spTree>
    <p:extLst>
      <p:ext uri="{BB962C8B-B14F-4D97-AF65-F5344CB8AC3E}">
        <p14:creationId xmlns:p14="http://schemas.microsoft.com/office/powerpoint/2010/main" val="204962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is Dr. Friedman doing to see his patients?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en-US" sz="2400" dirty="0"/>
              <a:t>During the COVID-19 pandemic, </a:t>
            </a:r>
            <a:r>
              <a:rPr lang="en-US" sz="2400" u="sng" dirty="0"/>
              <a:t>Dr. Friedman is now approved for telemedicine appointments</a:t>
            </a:r>
            <a:r>
              <a:rPr lang="en-US" sz="2400" dirty="0"/>
              <a:t> for both in-state and out-of-state patients and is encouraging patients to see him remotely via FaceTime. </a:t>
            </a:r>
          </a:p>
          <a:p>
            <a:pPr lvl="0"/>
            <a:r>
              <a:rPr lang="en-US" sz="2400" dirty="0"/>
              <a:t>Telemedicine appointments should be booked using the regular Tuesday night slots -either for new patients (45 minutes) or </a:t>
            </a:r>
            <a:r>
              <a:rPr lang="en-US" sz="2400" dirty="0" err="1"/>
              <a:t>followup</a:t>
            </a:r>
            <a:r>
              <a:rPr lang="en-US" sz="2400" dirty="0"/>
              <a:t> appointment (30 minutes) with the same deposit.</a:t>
            </a:r>
          </a:p>
          <a:p>
            <a:pPr lvl="0"/>
            <a:r>
              <a:rPr lang="en-US" sz="2400" dirty="0"/>
              <a:t>We are no longer doing in person appointment unless absolutely necessary.</a:t>
            </a:r>
          </a:p>
        </p:txBody>
      </p:sp>
    </p:spTree>
    <p:extLst>
      <p:ext uri="{BB962C8B-B14F-4D97-AF65-F5344CB8AC3E}">
        <p14:creationId xmlns:p14="http://schemas.microsoft.com/office/powerpoint/2010/main" val="1115584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19A3AE41-9670-E04C-B6C9-DB983585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cs typeface="+mj-cs"/>
              </a:rPr>
              <a:t>What is Dr. Friedman doing to see his patients?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FB2425A4-5520-7349-ABCD-349D74D6F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686800" cy="4525963"/>
          </a:xfrm>
        </p:spPr>
        <p:txBody>
          <a:bodyPr/>
          <a:lstStyle/>
          <a:p>
            <a:pPr lvl="0"/>
            <a:r>
              <a:rPr lang="en-US" dirty="0"/>
              <a:t>For those who will schedule an appointment that will occur during April or May and who lost their job or had their income reduced by 50%, he will be sending them an Amazon gift card ($75 for growth hormone stimulation tests, $50 for new patients and $25 for </a:t>
            </a:r>
            <a:r>
              <a:rPr lang="en-US" dirty="0" err="1"/>
              <a:t>followup</a:t>
            </a:r>
            <a:r>
              <a:rPr lang="en-US" dirty="0"/>
              <a:t> appointments). </a:t>
            </a:r>
          </a:p>
          <a:p>
            <a:pPr lvl="0"/>
            <a:r>
              <a:rPr lang="en-US" dirty="0"/>
              <a:t>This can not be requested retroactively (once already booked). </a:t>
            </a:r>
          </a:p>
          <a:p>
            <a:pPr lvl="0"/>
            <a:r>
              <a:rPr lang="en-US" dirty="0"/>
              <a:t>Email us at </a:t>
            </a:r>
            <a:r>
              <a:rPr lang="en-US" u="sng" dirty="0">
                <a:hlinkClick r:id="rId3"/>
              </a:rPr>
              <a:t>mail@goodhormonehealth.com</a:t>
            </a:r>
            <a:r>
              <a:rPr lang="en-US" dirty="0"/>
              <a:t> when you make your appointment if you qualify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9162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B983FE80-B3C6-6B4E-9274-04001600E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5850" y="1028700"/>
            <a:ext cx="5829300" cy="857250"/>
          </a:xfrm>
        </p:spPr>
        <p:txBody>
          <a:bodyPr/>
          <a:lstStyle/>
          <a:p>
            <a:pPr>
              <a:defRPr/>
            </a:pPr>
            <a:r>
              <a:rPr lang="en-US" sz="2700" dirty="0"/>
              <a:t>Stay healthy my friend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22BBD58E-91D1-E345-9F66-7E1261220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47775" y="1771650"/>
            <a:ext cx="5829300" cy="3086100"/>
          </a:xfrm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Goudy Old Style" charset="0"/>
              </a:rPr>
              <a:t>Questions? </a:t>
            </a:r>
            <a:r>
              <a:rPr lang="en-US" altLang="en-US" sz="2800" b="1" i="1" dirty="0"/>
              <a:t>Please use the chat button</a:t>
            </a:r>
          </a:p>
          <a:p>
            <a:pPr eaLnBrk="1" hangingPunct="1"/>
            <a:r>
              <a:rPr lang="en-US" altLang="en-US" sz="2800" b="1" i="1" dirty="0"/>
              <a:t>Thank you for sharing your time tonight!</a:t>
            </a:r>
          </a:p>
          <a:p>
            <a:pPr eaLnBrk="1" hangingPunct="1"/>
            <a:r>
              <a:rPr lang="en-US" altLang="en-US" sz="2800" dirty="0"/>
              <a:t>If you have any more questions after tonight or want an appointment, please email: </a:t>
            </a:r>
            <a:r>
              <a:rPr lang="en-US" altLang="en-US" sz="2800" dirty="0" err="1"/>
              <a:t>mail@goodhormonehealth.com</a:t>
            </a:r>
            <a:endParaRPr lang="en-US" altLang="en-US" sz="2800" dirty="0"/>
          </a:p>
          <a:p>
            <a:r>
              <a:rPr lang="en-US" altLang="en-US" sz="2800" dirty="0" err="1"/>
              <a:t>www.goodhormonehealth.com</a:t>
            </a:r>
            <a:r>
              <a:rPr lang="en-US" altLang="en-US" sz="2800" dirty="0"/>
              <a:t> </a:t>
            </a:r>
          </a:p>
          <a:p>
            <a:r>
              <a:rPr lang="en-US" altLang="ja-JP" sz="2800" dirty="0"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t>Webinar will be posted in a few days</a:t>
            </a:r>
          </a:p>
        </p:txBody>
      </p:sp>
    </p:spTree>
    <p:extLst>
      <p:ext uri="{BB962C8B-B14F-4D97-AF65-F5344CB8AC3E}">
        <p14:creationId xmlns:p14="http://schemas.microsoft.com/office/powerpoint/2010/main" val="30098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Coronavirus and Dr. Friedman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As far I know, I have one patient (D.S.) sick with coronavirus. I wish her a speedy recovery</a:t>
            </a:r>
          </a:p>
          <a:p>
            <a:pPr lvl="0"/>
            <a:r>
              <a:rPr lang="en-US" dirty="0"/>
              <a:t>My prayers are with all the other patients sick with coronavirus.</a:t>
            </a:r>
          </a:p>
          <a:p>
            <a:pPr lvl="0"/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64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Caveats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Dr. Friedman was wrong about the coronavirus when patients asked him about it in February</a:t>
            </a:r>
          </a:p>
          <a:p>
            <a:pPr lvl="0"/>
            <a:r>
              <a:rPr lang="en-US" dirty="0"/>
              <a:t>It has proven to be more contagious and serious than anyone predicted</a:t>
            </a:r>
          </a:p>
          <a:p>
            <a:pPr lvl="0"/>
            <a:r>
              <a:rPr lang="en-US" dirty="0"/>
              <a:t>It’s future course is unpredictable.</a:t>
            </a:r>
          </a:p>
          <a:p>
            <a:pPr lvl="0"/>
            <a:r>
              <a:rPr lang="en-US" dirty="0"/>
              <a:t>Dr. Friedman is not an infectious disease doctor or primary care doctor. </a:t>
            </a:r>
          </a:p>
          <a:p>
            <a:pPr lvl="0"/>
            <a:r>
              <a:rPr lang="en-US" dirty="0"/>
              <a:t>Patients should contact their primary care doctor for non-endocrine questions, letters for work or testing kits, etc.</a:t>
            </a:r>
          </a:p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759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A5B9DB83-F1EB-C441-B8F6-8E289E8F9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Transmission of COVID-19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DF0C8557-3415-0D4E-B006-A793353D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D8B1BC-E844-5E4C-AB76-55299CE83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78" y="1600200"/>
            <a:ext cx="805162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>
            <a:extLst>
              <a:ext uri="{FF2B5EF4-FFF2-40B4-BE49-F238E27FC236}">
                <a16:creationId xmlns:a16="http://schemas.microsoft.com/office/drawing/2014/main" id="{63D78BA8-FE9C-F148-80FE-9F91BD322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Transmission of COVID-19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82275" name="Rectangle 1027">
            <a:extLst>
              <a:ext uri="{FF2B5EF4-FFF2-40B4-BE49-F238E27FC236}">
                <a16:creationId xmlns:a16="http://schemas.microsoft.com/office/drawing/2014/main" id="{12FEEF4B-85E5-3843-9CC0-9B643C501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New evidence has found that people are contagious 2 days </a:t>
            </a:r>
            <a:r>
              <a:rPr lang="en-US" sz="2400" b="1" dirty="0">
                <a:cs typeface="+mn-cs"/>
              </a:rPr>
              <a:t>before</a:t>
            </a:r>
            <a:r>
              <a:rPr lang="en-US" sz="2400" dirty="0">
                <a:cs typeface="+mn-cs"/>
              </a:rPr>
              <a:t> they get symptoms.</a:t>
            </a:r>
          </a:p>
          <a:p>
            <a:pPr>
              <a:defRPr/>
            </a:pPr>
            <a:r>
              <a:rPr lang="en-US" sz="2400" dirty="0"/>
              <a:t>A single cough </a:t>
            </a:r>
            <a:r>
              <a:rPr lang="en-US" sz="2400" b="1" dirty="0">
                <a:hlinkClick r:id="rId3"/>
              </a:rPr>
              <a:t>can produce up to 3,000 droplets</a:t>
            </a:r>
            <a:endParaRPr lang="en-US" sz="2400" b="1" dirty="0"/>
          </a:p>
          <a:p>
            <a:pPr>
              <a:defRPr/>
            </a:pPr>
            <a:r>
              <a:rPr lang="en-US" sz="2400" dirty="0"/>
              <a:t>To gain access to your body, the viral droplets must enter through the eyes, the nose or the mouth. 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If some who is infected coughs on you and you are right in front of that patient, there is a good chance you will get it.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The farther away you are, the less chance you will get it, so that by being 6 feet away from someone who has it, there is almost no chance of getting it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That is why social distancing of 6 feet is recommended.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That is why stay at home laws have been passed</a:t>
            </a:r>
          </a:p>
        </p:txBody>
      </p:sp>
    </p:spTree>
    <p:extLst>
      <p:ext uri="{BB962C8B-B14F-4D97-AF65-F5344CB8AC3E}">
        <p14:creationId xmlns:p14="http://schemas.microsoft.com/office/powerpoint/2010/main" val="201039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>
            <a:extLst>
              <a:ext uri="{FF2B5EF4-FFF2-40B4-BE49-F238E27FC236}">
                <a16:creationId xmlns:a16="http://schemas.microsoft.com/office/drawing/2014/main" id="{63D78BA8-FE9C-F148-80FE-9F91BD322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Transmission of COVID-19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82275" name="Rectangle 1027">
            <a:extLst>
              <a:ext uri="{FF2B5EF4-FFF2-40B4-BE49-F238E27FC236}">
                <a16:creationId xmlns:a16="http://schemas.microsoft.com/office/drawing/2014/main" id="{12FEEF4B-85E5-3843-9CC0-9B643C501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133" dirty="0">
                <a:cs typeface="+mn-cs"/>
              </a:rPr>
              <a:t>If someone  who is infected (even with no symptoms) coughs or sneezes on a something, the particles can land on the surface. </a:t>
            </a:r>
          </a:p>
          <a:p>
            <a:pPr>
              <a:defRPr/>
            </a:pPr>
            <a:r>
              <a:rPr lang="en-US" sz="2133" dirty="0">
                <a:cs typeface="+mn-cs"/>
              </a:rPr>
              <a:t>You can touch the surface, pick up the particles and then touch your mouth and then your face and get infected.</a:t>
            </a:r>
          </a:p>
          <a:p>
            <a:pPr>
              <a:defRPr/>
            </a:pPr>
            <a:r>
              <a:rPr lang="en-US" sz="2133" dirty="0">
                <a:cs typeface="+mn-cs"/>
              </a:rPr>
              <a:t>The virus may remain viable for up to 3 days on hard surfaces like metal, glad and plastic.</a:t>
            </a:r>
          </a:p>
          <a:p>
            <a:pPr>
              <a:defRPr/>
            </a:pPr>
            <a:r>
              <a:rPr lang="en-US" sz="2133" dirty="0">
                <a:cs typeface="+mn-cs"/>
              </a:rPr>
              <a:t>Porous surfaces like clothes and hair do not harbor the virus</a:t>
            </a:r>
          </a:p>
          <a:p>
            <a:pPr>
              <a:defRPr/>
            </a:pPr>
            <a:r>
              <a:rPr lang="en-US" sz="2133" dirty="0">
                <a:cs typeface="+mn-cs"/>
              </a:rPr>
              <a:t>Potentially an infected asymptomatic person touches a box of cereal at a store, then picks up another one, and you touch the infected one, and then touch your mouth, you could get infected.</a:t>
            </a:r>
          </a:p>
          <a:p>
            <a:pPr>
              <a:defRPr/>
            </a:pPr>
            <a:r>
              <a:rPr lang="en-US" sz="2133" dirty="0">
                <a:cs typeface="+mn-cs"/>
              </a:rPr>
              <a:t>That is why wearing gloves, especially in public places is recommend</a:t>
            </a:r>
          </a:p>
          <a:p>
            <a:pPr>
              <a:defRPr/>
            </a:pPr>
            <a:r>
              <a:rPr lang="en-US" sz="2133" dirty="0">
                <a:cs typeface="+mn-cs"/>
              </a:rPr>
              <a:t>That is why not touching your face is recommended</a:t>
            </a:r>
          </a:p>
          <a:p>
            <a:pPr>
              <a:defRPr/>
            </a:pPr>
            <a:r>
              <a:rPr lang="en-US" sz="2133" dirty="0">
                <a:cs typeface="+mn-cs"/>
              </a:rPr>
              <a:t>That why frequent hand washing or using hand sanitizer for 20 seconds is recommended.</a:t>
            </a:r>
          </a:p>
          <a:p>
            <a:pPr>
              <a:defRPr/>
            </a:pPr>
            <a:endParaRPr lang="en-US" sz="2133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96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>
            <a:extLst>
              <a:ext uri="{FF2B5EF4-FFF2-40B4-BE49-F238E27FC236}">
                <a16:creationId xmlns:a16="http://schemas.microsoft.com/office/drawing/2014/main" id="{63D78BA8-FE9C-F148-80FE-9F91BD3224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Transmission of COVID-19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82275" name="Rectangle 1027">
            <a:extLst>
              <a:ext uri="{FF2B5EF4-FFF2-40B4-BE49-F238E27FC236}">
                <a16:creationId xmlns:a16="http://schemas.microsoft.com/office/drawing/2014/main" id="{12FEEF4B-85E5-3843-9CC0-9B643C5019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Universal precautions, everyone should be cautious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Act as if you are infected and the person in front of you is infected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No need to take off your clothes or shower when you come inside.</a:t>
            </a:r>
          </a:p>
        </p:txBody>
      </p:sp>
    </p:spTree>
    <p:extLst>
      <p:ext uri="{BB962C8B-B14F-4D97-AF65-F5344CB8AC3E}">
        <p14:creationId xmlns:p14="http://schemas.microsoft.com/office/powerpoint/2010/main" val="3795041052"/>
      </p:ext>
    </p:extLst>
  </p:cSld>
  <p:clrMapOvr>
    <a:masterClrMapping/>
  </p:clrMapOvr>
</p:sld>
</file>

<file path=ppt/theme/theme1.xml><?xml version="1.0" encoding="utf-8"?>
<a:theme xmlns:a="http://schemas.openxmlformats.org/drawingml/2006/main" name="Dr.Da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Dr.Dae.thmx</Template>
  <TotalTime>7793</TotalTime>
  <Words>2288</Words>
  <Application>Microsoft Macintosh PowerPoint</Application>
  <PresentationFormat>On-screen Show (4:3)</PresentationFormat>
  <Paragraphs>232</Paragraphs>
  <Slides>37</Slides>
  <Notes>36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ＭＳ Ｐゴシック</vt:lpstr>
      <vt:lpstr>ヒラギノ角ゴ Pro W3</vt:lpstr>
      <vt:lpstr>Arial</vt:lpstr>
      <vt:lpstr>Calibri</vt:lpstr>
      <vt:lpstr>Goudy Old Style</vt:lpstr>
      <vt:lpstr>Dr.Dae</vt:lpstr>
      <vt:lpstr>PowerPoint Presentation</vt:lpstr>
      <vt:lpstr>What we will discuss tonight</vt:lpstr>
      <vt:lpstr>What is the difference between COVID-19 and Coronavirus</vt:lpstr>
      <vt:lpstr>Coronavirus and Dr. Friedman</vt:lpstr>
      <vt:lpstr>Caveats</vt:lpstr>
      <vt:lpstr>Transmission of COVID-19</vt:lpstr>
      <vt:lpstr>Transmission of COVID-19</vt:lpstr>
      <vt:lpstr>Transmission of COVID-19</vt:lpstr>
      <vt:lpstr>Transmission of COVID-19</vt:lpstr>
      <vt:lpstr>What are the symptoms of COVID-19</vt:lpstr>
      <vt:lpstr>What should everyone do to not get infected?</vt:lpstr>
      <vt:lpstr>What should everyone do to not get infected?</vt:lpstr>
      <vt:lpstr>What should everyone do to not get infected?</vt:lpstr>
      <vt:lpstr>What about wearing a mask?</vt:lpstr>
      <vt:lpstr>What about wearing a mask?</vt:lpstr>
      <vt:lpstr>What about wearing an N95 mask?</vt:lpstr>
      <vt:lpstr>Potential hotspots</vt:lpstr>
      <vt:lpstr>Dr. Friedman recommended I go get my blood tests done-What should I do?</vt:lpstr>
      <vt:lpstr>How is COVID-19 tested?</vt:lpstr>
      <vt:lpstr>Should I be tested for COVID-19?</vt:lpstr>
      <vt:lpstr>Who is at a higher rate of getting sick with COVID-19?</vt:lpstr>
      <vt:lpstr>What about Endocrine Patients and COVID-19?</vt:lpstr>
      <vt:lpstr>What about Growth Hormone Deficient Patients and COVID-19?</vt:lpstr>
      <vt:lpstr>Who with adrenal insufficiency should stress-dose?</vt:lpstr>
      <vt:lpstr>Who with adrenal insufficiency should stress-dose?</vt:lpstr>
      <vt:lpstr>Those with the following conditions are not more likely to get sick</vt:lpstr>
      <vt:lpstr>Do medicines make it worse?</vt:lpstr>
      <vt:lpstr>Medication supplies</vt:lpstr>
      <vt:lpstr>Medication supplies (2)</vt:lpstr>
      <vt:lpstr>When will the pandemic end?</vt:lpstr>
      <vt:lpstr>When will the pandemic end?</vt:lpstr>
      <vt:lpstr>What will end the pandemic?</vt:lpstr>
      <vt:lpstr>Dr. Friedman’s Concern About Emotional Well-being</vt:lpstr>
      <vt:lpstr>Dr. Friedman’s Concern About Financial Well-being</vt:lpstr>
      <vt:lpstr>What is Dr. Friedman doing to see his patients?</vt:lpstr>
      <vt:lpstr>What is Dr. Friedman doing to see his patients?</vt:lpstr>
      <vt:lpstr>Stay healthy my friend</vt:lpstr>
    </vt:vector>
  </TitlesOfParts>
  <Company>healthydaes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Daemon Jones</dc:creator>
  <cp:lastModifiedBy>Theodore Friedman</cp:lastModifiedBy>
  <cp:revision>140</cp:revision>
  <dcterms:created xsi:type="dcterms:W3CDTF">2009-10-15T18:55:35Z</dcterms:created>
  <dcterms:modified xsi:type="dcterms:W3CDTF">2020-04-06T03:16:23Z</dcterms:modified>
</cp:coreProperties>
</file>