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0"/>
  </p:notesMasterIdLst>
  <p:handoutMasterIdLst>
    <p:handoutMasterId r:id="rId51"/>
  </p:handoutMasterIdLst>
  <p:sldIdLst>
    <p:sldId id="256" r:id="rId2"/>
    <p:sldId id="284" r:id="rId3"/>
    <p:sldId id="322" r:id="rId4"/>
    <p:sldId id="384" r:id="rId5"/>
    <p:sldId id="385" r:id="rId6"/>
    <p:sldId id="387" r:id="rId7"/>
    <p:sldId id="391" r:id="rId8"/>
    <p:sldId id="276" r:id="rId9"/>
    <p:sldId id="297" r:id="rId10"/>
    <p:sldId id="392" r:id="rId11"/>
    <p:sldId id="393" r:id="rId12"/>
    <p:sldId id="1513" r:id="rId13"/>
    <p:sldId id="1516" r:id="rId14"/>
    <p:sldId id="395" r:id="rId15"/>
    <p:sldId id="397" r:id="rId16"/>
    <p:sldId id="270" r:id="rId17"/>
    <p:sldId id="273" r:id="rId18"/>
    <p:sldId id="401" r:id="rId19"/>
    <p:sldId id="1520" r:id="rId20"/>
    <p:sldId id="1521" r:id="rId21"/>
    <p:sldId id="1540" r:id="rId22"/>
    <p:sldId id="1522" r:id="rId23"/>
    <p:sldId id="1523" r:id="rId24"/>
    <p:sldId id="1524" r:id="rId25"/>
    <p:sldId id="1525" r:id="rId26"/>
    <p:sldId id="1526" r:id="rId27"/>
    <p:sldId id="1541" r:id="rId28"/>
    <p:sldId id="1527" r:id="rId29"/>
    <p:sldId id="1528" r:id="rId30"/>
    <p:sldId id="1529" r:id="rId31"/>
    <p:sldId id="1531" r:id="rId32"/>
    <p:sldId id="1530" r:id="rId33"/>
    <p:sldId id="1509" r:id="rId34"/>
    <p:sldId id="1533" r:id="rId35"/>
    <p:sldId id="1534" r:id="rId36"/>
    <p:sldId id="1535" r:id="rId37"/>
    <p:sldId id="1536" r:id="rId38"/>
    <p:sldId id="1537" r:id="rId39"/>
    <p:sldId id="1538" r:id="rId40"/>
    <p:sldId id="1517" r:id="rId41"/>
    <p:sldId id="388" r:id="rId42"/>
    <p:sldId id="389" r:id="rId43"/>
    <p:sldId id="1508" r:id="rId44"/>
    <p:sldId id="1518" r:id="rId45"/>
    <p:sldId id="1539" r:id="rId46"/>
    <p:sldId id="1532" r:id="rId47"/>
    <p:sldId id="1519" r:id="rId48"/>
    <p:sldId id="381" r:id="rId49"/>
  </p:sldIdLst>
  <p:sldSz cx="10287000" cy="6858000" type="35mm"/>
  <p:notesSz cx="17526000" cy="231775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pitchFamily="2"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pitchFamily="2"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pitchFamily="2"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pitchFamily="2"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2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51"/>
    <p:restoredTop sz="93137"/>
  </p:normalViewPr>
  <p:slideViewPr>
    <p:cSldViewPr snapToGrid="0">
      <p:cViewPr varScale="1">
        <p:scale>
          <a:sx n="115" d="100"/>
          <a:sy n="115" d="100"/>
        </p:scale>
        <p:origin x="1704" y="200"/>
      </p:cViewPr>
      <p:guideLst>
        <p:guide orient="horz" pos="2160"/>
        <p:guide pos="3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F5F3731-CC1B-9840-B535-AB3B9E1940FA}"/>
              </a:ext>
            </a:extLst>
          </p:cNvPr>
          <p:cNvSpPr>
            <a:spLocks noGrp="1" noChangeArrowheads="1"/>
          </p:cNvSpPr>
          <p:nvPr>
            <p:ph type="body" sz="quarter" idx="3"/>
          </p:nvPr>
        </p:nvSpPr>
        <p:spPr bwMode="auto">
          <a:xfrm>
            <a:off x="2338388" y="11009313"/>
            <a:ext cx="12850812" cy="10429875"/>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234950" tIns="117475" rIns="234950" bIns="11747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1" name="Rectangle 3">
            <a:extLst>
              <a:ext uri="{FF2B5EF4-FFF2-40B4-BE49-F238E27FC236}">
                <a16:creationId xmlns:a16="http://schemas.microsoft.com/office/drawing/2014/main" id="{A8803798-BE2C-6D3D-744E-7E2859D37809}"/>
              </a:ext>
            </a:extLst>
          </p:cNvPr>
          <p:cNvSpPr>
            <a:spLocks noGrp="1" noRot="1" noChangeAspect="1" noChangeArrowheads="1" noTextEdit="1"/>
          </p:cNvSpPr>
          <p:nvPr>
            <p:ph type="sldImg" idx="2"/>
          </p:nvPr>
        </p:nvSpPr>
        <p:spPr bwMode="auto">
          <a:xfrm>
            <a:off x="6184900" y="4364038"/>
            <a:ext cx="5156200" cy="34417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 bg1="lt1" tx1="dk1" bg2="lt2" tx2="dk2" accent1="accent1" accent2="accent2" accent3="accent3" accent4="accent4" accent5="accent5" accent6="accent6" hlink="hlink" folHlink="folHlink"/>
  <p:notesStyle>
    <a:lvl1pPr algn="l" defTabSz="2319338" rtl="0" eaLnBrk="0" fontAlgn="base" hangingPunct="0">
      <a:spcBef>
        <a:spcPct val="30000"/>
      </a:spcBef>
      <a:spcAft>
        <a:spcPct val="0"/>
      </a:spcAft>
      <a:defRPr sz="3000" kern="1200">
        <a:solidFill>
          <a:schemeClr val="tx1"/>
        </a:solidFill>
        <a:latin typeface="Times" charset="0"/>
        <a:ea typeface="ＭＳ Ｐゴシック" charset="0"/>
        <a:cs typeface="ＭＳ Ｐゴシック" charset="0"/>
      </a:defRPr>
    </a:lvl1pPr>
    <a:lvl2pPr marL="1160463" algn="l" defTabSz="2319338" rtl="0" eaLnBrk="0" fontAlgn="base" hangingPunct="0">
      <a:spcBef>
        <a:spcPct val="30000"/>
      </a:spcBef>
      <a:spcAft>
        <a:spcPct val="0"/>
      </a:spcAft>
      <a:defRPr sz="3000" kern="1200">
        <a:solidFill>
          <a:schemeClr val="tx1"/>
        </a:solidFill>
        <a:latin typeface="Times" charset="0"/>
        <a:ea typeface="ＭＳ Ｐゴシック" charset="0"/>
        <a:cs typeface="+mn-cs"/>
      </a:defRPr>
    </a:lvl2pPr>
    <a:lvl3pPr marL="2319338" algn="l" defTabSz="2319338" rtl="0" eaLnBrk="0" fontAlgn="base" hangingPunct="0">
      <a:spcBef>
        <a:spcPct val="30000"/>
      </a:spcBef>
      <a:spcAft>
        <a:spcPct val="0"/>
      </a:spcAft>
      <a:defRPr sz="3000" kern="1200">
        <a:solidFill>
          <a:schemeClr val="tx1"/>
        </a:solidFill>
        <a:latin typeface="Times" charset="0"/>
        <a:ea typeface="ＭＳ Ｐゴシック" charset="0"/>
        <a:cs typeface="+mn-cs"/>
      </a:defRPr>
    </a:lvl3pPr>
    <a:lvl4pPr marL="3481388" algn="l" defTabSz="2319338" rtl="0" eaLnBrk="0" fontAlgn="base" hangingPunct="0">
      <a:spcBef>
        <a:spcPct val="30000"/>
      </a:spcBef>
      <a:spcAft>
        <a:spcPct val="0"/>
      </a:spcAft>
      <a:defRPr sz="3000" kern="1200">
        <a:solidFill>
          <a:schemeClr val="tx1"/>
        </a:solidFill>
        <a:latin typeface="Times" charset="0"/>
        <a:ea typeface="ＭＳ Ｐゴシック" charset="0"/>
        <a:cs typeface="+mn-cs"/>
      </a:defRPr>
    </a:lvl4pPr>
    <a:lvl5pPr marL="4641850" algn="l" defTabSz="2319338" rtl="0" eaLnBrk="0" fontAlgn="base" hangingPunct="0">
      <a:spcBef>
        <a:spcPct val="30000"/>
      </a:spcBef>
      <a:spcAft>
        <a:spcPct val="0"/>
      </a:spcAft>
      <a:defRPr sz="3000" kern="1200">
        <a:solidFill>
          <a:schemeClr val="tx1"/>
        </a:solidFill>
        <a:latin typeface="Times"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a:extLst>
              <a:ext uri="{FF2B5EF4-FFF2-40B4-BE49-F238E27FC236}">
                <a16:creationId xmlns:a16="http://schemas.microsoft.com/office/drawing/2014/main" id="{27C83EED-B1F1-E406-CE83-CA7447B5311F}"/>
              </a:ext>
            </a:extLst>
          </p:cNvPr>
          <p:cNvSpPr>
            <a:spLocks noGrp="1" noRot="1" noChangeAspect="1" noChangeArrowheads="1" noTextEdit="1"/>
          </p:cNvSpPr>
          <p:nvPr>
            <p:ph type="sldImg"/>
          </p:nvPr>
        </p:nvSpPr>
        <p:spPr>
          <a:xfrm>
            <a:off x="6181725" y="4364038"/>
            <a:ext cx="5162550" cy="3441700"/>
          </a:xfrm>
          <a:ln/>
        </p:spPr>
      </p:sp>
      <p:sp>
        <p:nvSpPr>
          <p:cNvPr id="197635" name="Rectangle 3">
            <a:extLst>
              <a:ext uri="{FF2B5EF4-FFF2-40B4-BE49-F238E27FC236}">
                <a16:creationId xmlns:a16="http://schemas.microsoft.com/office/drawing/2014/main" id="{F4382E7D-C70D-2E4F-92FD-AFF4AB6417FA}"/>
              </a:ext>
            </a:extLst>
          </p:cNvPr>
          <p:cNvSpPr>
            <a:spLocks noGrp="1" noChangeArrowheads="1"/>
          </p:cNvSpPr>
          <p:nvPr>
            <p:ph type="body" idx="1"/>
          </p:nvPr>
        </p:nvSpPr>
        <p:spPr/>
        <p:txBody>
          <a:bodyPr/>
          <a:lstStyle/>
          <a:p>
            <a:pPr>
              <a:defRPr/>
            </a:pPr>
            <a:endParaRPr lang="en-US" dirty="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a:extLst>
              <a:ext uri="{FF2B5EF4-FFF2-40B4-BE49-F238E27FC236}">
                <a16:creationId xmlns:a16="http://schemas.microsoft.com/office/drawing/2014/main" id="{2B484807-9392-4365-B21D-EA9A4261664F}"/>
              </a:ext>
            </a:extLst>
          </p:cNvPr>
          <p:cNvSpPr>
            <a:spLocks noGrp="1" noChangeArrowheads="1"/>
          </p:cNvSpPr>
          <p:nvPr>
            <p:ph type="ftr" sz="quarter" idx="4"/>
          </p:nvPr>
        </p:nvSpPr>
        <p:spPr/>
        <p:txBody>
          <a:bodyPr/>
          <a:lstStyle/>
          <a:p>
            <a:pPr>
              <a:defRPr/>
            </a:pPr>
            <a:r>
              <a:rPr lang="en-US" altLang="en-US"/>
              <a:t>02-05-1219-A; EX 36570</a:t>
            </a:r>
          </a:p>
          <a:p>
            <a:pPr>
              <a:defRPr/>
            </a:pPr>
            <a:r>
              <a:rPr lang="en-US" altLang="en-US"/>
              <a:t>©2005 AMYLIN PHARMACEUTICALS, INC. AND ELI LILLY AND COMPANY. </a:t>
            </a:r>
          </a:p>
        </p:txBody>
      </p:sp>
      <p:sp>
        <p:nvSpPr>
          <p:cNvPr id="7" name="Rectangle 7">
            <a:extLst>
              <a:ext uri="{FF2B5EF4-FFF2-40B4-BE49-F238E27FC236}">
                <a16:creationId xmlns:a16="http://schemas.microsoft.com/office/drawing/2014/main" id="{F21831B1-934F-4ACC-B997-9E52EBE14492}"/>
              </a:ext>
            </a:extLst>
          </p:cNvPr>
          <p:cNvSpPr>
            <a:spLocks noGrp="1" noChangeArrowheads="1"/>
          </p:cNvSpPr>
          <p:nvPr>
            <p:ph type="sldNum" sz="quarter" idx="5"/>
          </p:nvPr>
        </p:nvSpPr>
        <p:spPr/>
        <p:txBody>
          <a:bodyPr/>
          <a:lstStyle/>
          <a:p>
            <a:pPr>
              <a:defRPr/>
            </a:pPr>
            <a:fld id="{637F826B-F186-408E-B760-63114BDDE9DB}" type="slidenum">
              <a:rPr lang="en-US" altLang="en-US" smtClean="0"/>
              <a:pPr>
                <a:defRPr/>
              </a:pPr>
              <a:t>9</a:t>
            </a:fld>
            <a:endParaRPr lang="en-US" altLang="en-US"/>
          </a:p>
        </p:txBody>
      </p:sp>
      <p:sp>
        <p:nvSpPr>
          <p:cNvPr id="62468" name="Rectangle 2"/>
          <p:cNvSpPr>
            <a:spLocks noGrp="1" noRot="1" noChangeAspect="1" noChangeArrowheads="1" noTextEdit="1"/>
          </p:cNvSpPr>
          <p:nvPr>
            <p:ph type="sldImg"/>
          </p:nvPr>
        </p:nvSpPr>
        <p:spPr bwMode="auto">
          <a:xfrm>
            <a:off x="161925" y="393700"/>
            <a:ext cx="4138613" cy="27606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9" name="Rectangle 3"/>
          <p:cNvSpPr>
            <a:spLocks noGrp="1" noChangeArrowheads="1"/>
          </p:cNvSpPr>
          <p:nvPr>
            <p:ph type="body" idx="1"/>
          </p:nvPr>
        </p:nvSpPr>
        <p:spPr bwMode="auto">
          <a:xfrm>
            <a:off x="399204" y="3310230"/>
            <a:ext cx="6377517" cy="58393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a:t>Required</a:t>
            </a:r>
          </a:p>
          <a:p>
            <a:pPr lvl="1" eaLnBrk="1" hangingPunct="1"/>
            <a:endParaRPr lang="en-US" altLang="en-US"/>
          </a:p>
          <a:p>
            <a:pPr eaLnBrk="1" hangingPunct="1"/>
            <a:r>
              <a:rPr lang="en-US" altLang="en-US"/>
              <a:t>DISCUSSION POINTS:</a:t>
            </a:r>
          </a:p>
          <a:p>
            <a:pPr lvl="1" eaLnBrk="1" hangingPunct="1"/>
            <a:r>
              <a:rPr lang="en-US" altLang="en-US"/>
              <a:t>--Upon food ingestion, GLP-1 is secreted into the circulation from L cells of small intestine. </a:t>
            </a:r>
          </a:p>
          <a:p>
            <a:pPr lvl="1" eaLnBrk="1" hangingPunct="1"/>
            <a:r>
              <a:rPr lang="en-US" altLang="en-US"/>
              <a:t>--GLP-1 increases beta-cell response by enhancing glucose-dependent insulin secretion. </a:t>
            </a:r>
          </a:p>
          <a:p>
            <a:pPr lvl="1" eaLnBrk="1" hangingPunct="1"/>
            <a:r>
              <a:rPr lang="en-US" altLang="en-US"/>
              <a:t>--GLP-1 decreases beta-cell workload and hence the demand for insulin secretion by:</a:t>
            </a:r>
          </a:p>
          <a:p>
            <a:pPr lvl="2" eaLnBrk="1" hangingPunct="1"/>
            <a:r>
              <a:rPr lang="en-US" altLang="en-US"/>
              <a:t>--Regulating the rate of gastric emptying such that meal nutrients are delivered to the small intestine and, in turn, absorbed into the circulation more smoothly, reducing peak nutrient absorption and insulin demand (beta-cell workload)</a:t>
            </a:r>
          </a:p>
          <a:p>
            <a:pPr lvl="2" eaLnBrk="1" hangingPunct="1"/>
            <a:r>
              <a:rPr lang="en-US" altLang="en-US"/>
              <a:t>--Decreasing postprandial glucagon secretion from pancreatic alpha cells, which helps to maintain the counterregulatory balance between insulin and glucagon  </a:t>
            </a:r>
          </a:p>
          <a:p>
            <a:pPr lvl="2" eaLnBrk="1" hangingPunct="1"/>
            <a:r>
              <a:rPr lang="en-US" altLang="en-US"/>
              <a:t>--Reducing postprandial glucagon secretion, GLP-1 has an indirect benefit on beta-cell workload, since decreased glucagon secretion will produce decreased postprandial hepatic glucose output</a:t>
            </a:r>
          </a:p>
          <a:p>
            <a:pPr lvl="2" eaLnBrk="1" hangingPunct="1"/>
            <a:r>
              <a:rPr lang="en-US" altLang="en-US"/>
              <a:t>--Having effects on the central nervous system, resulting in increased satiety (sensation of satisfaction with food intake) and a reduction of food intake</a:t>
            </a:r>
          </a:p>
          <a:p>
            <a:pPr lvl="1" eaLnBrk="1" hangingPunct="1"/>
            <a:r>
              <a:rPr lang="en-US" altLang="en-US"/>
              <a:t>--By decreasing beta-cell workload and improving beta-cell response, GLP-1 is an important regulator of glucose homeostasis.</a:t>
            </a:r>
          </a:p>
          <a:p>
            <a:pPr lvl="1" eaLnBrk="1" hangingPunct="1"/>
            <a:endParaRPr lang="en-US" altLang="en-US"/>
          </a:p>
          <a:p>
            <a:pPr eaLnBrk="1" hangingPunct="1"/>
            <a:r>
              <a:rPr lang="en-US" altLang="en-US"/>
              <a:t>SLIDE BACKGROUND:</a:t>
            </a:r>
          </a:p>
          <a:p>
            <a:pPr lvl="1" eaLnBrk="1" hangingPunct="1"/>
            <a:r>
              <a:rPr lang="en-US" altLang="en-US"/>
              <a:t>--Effect on Beta-cell: Drucker DJ. Diabetes. 1998; 47:159-169</a:t>
            </a:r>
          </a:p>
          <a:p>
            <a:pPr lvl="1" eaLnBrk="1" hangingPunct="1"/>
            <a:r>
              <a:rPr lang="en-US" altLang="en-US"/>
              <a:t>--Effect on Alpha cell:  Larsson H, et al. Acta Physiol Scand. 1997; 160:413-422</a:t>
            </a:r>
          </a:p>
          <a:p>
            <a:pPr lvl="1" eaLnBrk="1" hangingPunct="1"/>
            <a:r>
              <a:rPr lang="en-US" altLang="en-US"/>
              <a:t>--Effects on Liver: Larsson H, et al. Acta Physiol Scand. 1997; 160:413-422</a:t>
            </a:r>
          </a:p>
          <a:p>
            <a:pPr lvl="1" eaLnBrk="1" hangingPunct="1"/>
            <a:r>
              <a:rPr lang="en-US" altLang="en-US"/>
              <a:t>--Effects on Stomach: Nauck MA, et al. Diabetologia. 1996; 39:1546-1553</a:t>
            </a:r>
          </a:p>
          <a:p>
            <a:pPr lvl="1" eaLnBrk="1" hangingPunct="1"/>
            <a:r>
              <a:rPr lang="en-US" altLang="en-US"/>
              <a:t>--Effects on CNS: Flint A, et al. J Clin Invest. 1998; 101:515-520</a:t>
            </a:r>
          </a:p>
          <a:p>
            <a:pPr lvl="1" eaLnBrk="1" hangingPunct="1"/>
            <a:endParaRPr lang="en-US" altLang="en-US"/>
          </a:p>
        </p:txBody>
      </p:sp>
    </p:spTree>
    <p:extLst>
      <p:ext uri="{BB962C8B-B14F-4D97-AF65-F5344CB8AC3E}">
        <p14:creationId xmlns:p14="http://schemas.microsoft.com/office/powerpoint/2010/main" val="1594397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p:cNvSpPr>
            <a:spLocks noGrp="1" noRot="1" noChangeAspect="1" noChangeArrowheads="1" noTextEdit="1"/>
          </p:cNvSpPr>
          <p:nvPr>
            <p:ph type="sldImg"/>
          </p:nvPr>
        </p:nvSpPr>
        <p:spPr bwMode="auto">
          <a:xfrm>
            <a:off x="1077913" y="914400"/>
            <a:ext cx="4700587" cy="3135313"/>
          </a:xfrm>
          <a:prstGeom prst="rect">
            <a:avLst/>
          </a:prstGeom>
          <a:solidFill>
            <a:srgbClr val="FFFFFF"/>
          </a:solidFill>
          <a:ln>
            <a:solidFill>
              <a:srgbClr val="000000"/>
            </a:solidFill>
            <a:miter lim="800000"/>
            <a:headEnd/>
            <a:tailEnd/>
          </a:ln>
        </p:spPr>
      </p:sp>
      <p:sp>
        <p:nvSpPr>
          <p:cNvPr id="13314" name="Text Box 2"/>
          <p:cNvSpPr txBox="1">
            <a:spLocks noGrp="1" noChangeArrowheads="1"/>
          </p:cNvSpPr>
          <p:nvPr>
            <p:ph type="body" idx="1"/>
          </p:nvPr>
        </p:nvSpPr>
        <p:spPr bwMode="auto">
          <a:xfrm>
            <a:off x="1046350" y="4352637"/>
            <a:ext cx="4770904" cy="4120818"/>
          </a:xfrm>
          <a:prstGeom prst="rect">
            <a:avLst/>
          </a:prstGeom>
          <a:noFill/>
          <a:ln>
            <a:miter lim="800000"/>
            <a:headEnd/>
            <a:tailEnd/>
          </a:ln>
        </p:spPr>
        <p:txBody>
          <a:bodyPr lIns="0" tIns="0" rIns="0" bIns="0">
            <a:spAutoFit/>
          </a:bodyPr>
          <a:lstStyle/>
          <a:p>
            <a:pPr marL="193749" indent="-193749">
              <a:lnSpc>
                <a:spcPct val="97000"/>
              </a:lnSpc>
              <a:spcBef>
                <a:spcPct val="0"/>
              </a:spcBef>
              <a:buSzPct val="45000"/>
              <a:tabLst>
                <a:tab pos="649628" algn="l"/>
                <a:tab pos="1299256" algn="l"/>
                <a:tab pos="1948884" algn="l"/>
                <a:tab pos="2598511" algn="l"/>
                <a:tab pos="3248139" algn="l"/>
                <a:tab pos="3897767" algn="l"/>
                <a:tab pos="4547395" algn="l"/>
              </a:tabLst>
            </a:pPr>
            <a:r>
              <a:rPr lang="en-GB" dirty="0">
                <a:latin typeface="Arial" charset="0"/>
                <a:ea typeface="Gothic" charset="0"/>
                <a:cs typeface="Gothic" charset="0"/>
              </a:rPr>
              <a:t>Figure 2 Effect of Once-Weekly </a:t>
            </a:r>
            <a:r>
              <a:rPr lang="en-GB" dirty="0" err="1">
                <a:latin typeface="Arial" charset="0"/>
                <a:ea typeface="Gothic" charset="0"/>
                <a:cs typeface="Gothic" charset="0"/>
              </a:rPr>
              <a:t>Tirzepatide</a:t>
            </a:r>
            <a:r>
              <a:rPr lang="en-GB" dirty="0">
                <a:latin typeface="Arial" charset="0"/>
                <a:ea typeface="Gothic" charset="0"/>
                <a:cs typeface="Gothic" charset="0"/>
              </a:rPr>
              <a:t>, as Compared with </a:t>
            </a:r>
            <a:r>
              <a:rPr lang="en-GB" dirty="0" err="1">
                <a:latin typeface="Arial" charset="0"/>
                <a:ea typeface="Gothic" charset="0"/>
                <a:cs typeface="Gothic" charset="0"/>
              </a:rPr>
              <a:t>Semaglutide</a:t>
            </a:r>
            <a:r>
              <a:rPr lang="en-GB" dirty="0">
                <a:latin typeface="Arial" charset="0"/>
                <a:ea typeface="Gothic" charset="0"/>
                <a:cs typeface="Gothic" charset="0"/>
              </a:rPr>
              <a:t>, on Body Weight, the Percentage of Patients Who Met Weight-Loss Goals, and the Lipid Profile. Least-squares means (±SE) are presented, unless otherwise noted. Error bars indicate the standard error. Panel A shows the change from baseline in body weight at 40 weeks, as assessed with analysis of covariance with multiple imputation for treatment for missing weight at 40 weeks (treatment-regimen </a:t>
            </a:r>
            <a:r>
              <a:rPr lang="en-GB" dirty="0" err="1">
                <a:latin typeface="Arial" charset="0"/>
                <a:ea typeface="Gothic" charset="0"/>
                <a:cs typeface="Gothic" charset="0"/>
              </a:rPr>
              <a:t>estimand</a:t>
            </a:r>
            <a:r>
              <a:rPr lang="en-GB" dirty="0">
                <a:latin typeface="Arial" charset="0"/>
                <a:ea typeface="Gothic" charset="0"/>
                <a:cs typeface="Gothic" charset="0"/>
              </a:rPr>
              <a:t>). ETDs are least-squares means (95% confidence interval) at 40 weeks in the modified intention-to-treat population. Panel B shows the change from baseline in body weight over time, derived from a mixed-model repeated-measures analysis (efficacy </a:t>
            </a:r>
            <a:r>
              <a:rPr lang="en-GB" dirty="0" err="1">
                <a:latin typeface="Arial" charset="0"/>
                <a:ea typeface="Gothic" charset="0"/>
                <a:cs typeface="Gothic" charset="0"/>
              </a:rPr>
              <a:t>estimand</a:t>
            </a:r>
            <a:r>
              <a:rPr lang="en-GB" dirty="0">
                <a:latin typeface="Arial" charset="0"/>
                <a:ea typeface="Gothic" charset="0"/>
                <a:cs typeface="Gothic" charset="0"/>
              </a:rPr>
              <a:t>). The </a:t>
            </a:r>
            <a:r>
              <a:rPr lang="en-GB" dirty="0" err="1">
                <a:latin typeface="Arial" charset="0"/>
                <a:ea typeface="Gothic" charset="0"/>
                <a:cs typeface="Gothic" charset="0"/>
              </a:rPr>
              <a:t>percent</a:t>
            </a:r>
            <a:r>
              <a:rPr lang="en-GB" dirty="0">
                <a:latin typeface="Arial" charset="0"/>
                <a:ea typeface="Gothic" charset="0"/>
                <a:cs typeface="Gothic" charset="0"/>
              </a:rPr>
              <a:t> changes from baseline values at 40 weeks are shown in parentheses. Arrows indicate the times at which the maintenance doses of </a:t>
            </a:r>
            <a:r>
              <a:rPr lang="en-GB" dirty="0" err="1">
                <a:latin typeface="Arial" charset="0"/>
                <a:ea typeface="Gothic" charset="0"/>
                <a:cs typeface="Gothic" charset="0"/>
              </a:rPr>
              <a:t>tirzepatide</a:t>
            </a:r>
            <a:r>
              <a:rPr lang="en-GB" dirty="0">
                <a:latin typeface="Arial" charset="0"/>
                <a:ea typeface="Gothic" charset="0"/>
                <a:cs typeface="Gothic" charset="0"/>
              </a:rPr>
              <a:t> (5 mg, 10 mg, or 15 mg) and </a:t>
            </a:r>
            <a:r>
              <a:rPr lang="en-GB" dirty="0" err="1">
                <a:latin typeface="Arial" charset="0"/>
                <a:ea typeface="Gothic" charset="0"/>
                <a:cs typeface="Gothic" charset="0"/>
              </a:rPr>
              <a:t>semaglutide</a:t>
            </a:r>
            <a:r>
              <a:rPr lang="en-GB" dirty="0">
                <a:latin typeface="Arial" charset="0"/>
                <a:ea typeface="Gothic" charset="0"/>
                <a:cs typeface="Gothic" charset="0"/>
              </a:rPr>
              <a:t> 1 mg were achieved. Panel C shows the percentage of patients who had body-weight reductions of at least 5%, 10%, or 15% from baseline to week 40 (treatment-regimen </a:t>
            </a:r>
            <a:r>
              <a:rPr lang="en-GB" dirty="0" err="1">
                <a:latin typeface="Arial" charset="0"/>
                <a:ea typeface="Gothic" charset="0"/>
                <a:cs typeface="Gothic" charset="0"/>
              </a:rPr>
              <a:t>estimand</a:t>
            </a:r>
            <a:r>
              <a:rPr lang="en-GB" dirty="0">
                <a:latin typeface="Arial" charset="0"/>
                <a:ea typeface="Gothic" charset="0"/>
                <a:cs typeface="Gothic" charset="0"/>
              </a:rPr>
              <a:t>). The percentage was calculated with the use of Rubin’s rules by combining the percentages of patients who met the target in imputed data sets. Panel D shows the </a:t>
            </a:r>
            <a:r>
              <a:rPr lang="en-GB" dirty="0" err="1">
                <a:latin typeface="Arial" charset="0"/>
                <a:ea typeface="Gothic" charset="0"/>
                <a:cs typeface="Gothic" charset="0"/>
              </a:rPr>
              <a:t>percent</a:t>
            </a:r>
            <a:r>
              <a:rPr lang="en-GB" dirty="0">
                <a:latin typeface="Arial" charset="0"/>
                <a:ea typeface="Gothic" charset="0"/>
                <a:cs typeface="Gothic" charset="0"/>
              </a:rPr>
              <a:t> change (±SE) from baseline in lipid levels at 40 weeks, as estimated with the use of log transformation. HDL denotes high-density lipoprotein, LDL low-density lipoprotein, and VLDL very-low-density lipoprotein.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81725" y="4364038"/>
            <a:ext cx="5162550" cy="34417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06776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a:t>Click to edit Master title style</a:t>
            </a:r>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827368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2062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483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9607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43443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73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97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765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6289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13985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099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68287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81566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B4283D5-4CBF-F48E-41A7-B37421C77900}"/>
              </a:ext>
            </a:extLst>
          </p:cNvPr>
          <p:cNvSpPr>
            <a:spLocks noGrp="1" noChangeArrowheads="1"/>
          </p:cNvSpPr>
          <p:nvPr>
            <p:ph type="title"/>
          </p:nvPr>
        </p:nvSpPr>
        <p:spPr bwMode="auto">
          <a:xfrm>
            <a:off x="12573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93A1614-F8FD-917E-6F6E-EE15CC942043}"/>
              </a:ext>
            </a:extLst>
          </p:cNvPr>
          <p:cNvSpPr>
            <a:spLocks noGrp="1" noChangeArrowheads="1"/>
          </p:cNvSpPr>
          <p:nvPr>
            <p:ph type="body" idx="1"/>
          </p:nvPr>
        </p:nvSpPr>
        <p:spPr bwMode="auto">
          <a:xfrm>
            <a:off x="12573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p:titleStyle>
    <p:bodyStyle>
      <a:lvl1pPr marL="342900" indent="-342900" algn="l" rtl="0" eaLnBrk="0" fontAlgn="base" hangingPunct="0">
        <a:spcBef>
          <a:spcPct val="20000"/>
        </a:spcBef>
        <a:spcAft>
          <a:spcPct val="0"/>
        </a:spcAft>
        <a:buClr>
          <a:schemeClr val="tx1"/>
        </a:buClr>
        <a:buSzPct val="100000"/>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ea typeface="+mn-ea"/>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mn-lt"/>
          <a:ea typeface="+mn-ea"/>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mn-lt"/>
          <a:ea typeface="+mn-ea"/>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mn-lt"/>
          <a:ea typeface="+mn-ea"/>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acebook.com/goodhormonehealth"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rxlist.com/script/main/art.asp?articlekey=101642" TargetMode="External"/><Relationship Id="rId2" Type="http://schemas.openxmlformats.org/officeDocument/2006/relationships/hyperlink" Target="https://www.rxlist.com/script/main/art.asp?articlekey=24997"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www.goodhormonehealth.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medlineplus.gov/druginfo/meds/a695033.html" TargetMode="External"/><Relationship Id="rId2" Type="http://schemas.openxmlformats.org/officeDocument/2006/relationships/hyperlink" Target="https://medlineplus.gov/druginfo/meds/a612037.html" TargetMode="External"/><Relationship Id="rId1" Type="http://schemas.openxmlformats.org/officeDocument/2006/relationships/slideLayout" Target="../slideLayouts/slideLayout2.xml"/><Relationship Id="rId4" Type="http://schemas.openxmlformats.org/officeDocument/2006/relationships/hyperlink" Target="https://medlineplus.gov/druginfo/meds/a601244.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emf"/><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a:extLst>
              <a:ext uri="{FF2B5EF4-FFF2-40B4-BE49-F238E27FC236}">
                <a16:creationId xmlns:a16="http://schemas.microsoft.com/office/drawing/2014/main" id="{D8FA00A8-E881-1183-87B9-76C1F5AFBC4C}"/>
              </a:ext>
            </a:extLst>
          </p:cNvPr>
          <p:cNvSpPr>
            <a:spLocks noGrp="1" noChangeArrowheads="1"/>
          </p:cNvSpPr>
          <p:nvPr>
            <p:ph type="title"/>
          </p:nvPr>
        </p:nvSpPr>
        <p:spPr>
          <a:xfrm>
            <a:off x="918117" y="3700463"/>
            <a:ext cx="7797800" cy="1143000"/>
          </a:xfrm>
        </p:spPr>
        <p:txBody>
          <a:bodyPr/>
          <a:lstStyle/>
          <a:p>
            <a:r>
              <a:rPr lang="en-US" altLang="en-US" sz="2800" dirty="0">
                <a:solidFill>
                  <a:srgbClr val="FAFD00"/>
                </a:solidFill>
              </a:rPr>
              <a:t>Theodore C. Friedman, M.D., Ph.D.</a:t>
            </a:r>
            <a:br>
              <a:rPr lang="en-US" altLang="en-US" sz="2800" dirty="0">
                <a:solidFill>
                  <a:srgbClr val="FAFD00"/>
                </a:solidFill>
              </a:rPr>
            </a:br>
            <a:r>
              <a:rPr lang="en-US" altLang="en-US" sz="2800" dirty="0">
                <a:solidFill>
                  <a:srgbClr val="FAFD00"/>
                </a:solidFill>
              </a:rPr>
              <a:t> (the Wiz) </a:t>
            </a:r>
            <a:br>
              <a:rPr lang="en-US" altLang="en-US" sz="2800" dirty="0">
                <a:solidFill>
                  <a:srgbClr val="FAFD00"/>
                </a:solidFill>
              </a:rPr>
            </a:br>
            <a:r>
              <a:rPr lang="en-US" altLang="en-US" sz="2800" dirty="0">
                <a:solidFill>
                  <a:srgbClr val="FAFD00"/>
                </a:solidFill>
              </a:rPr>
              <a:t>Professor of Medicine-UCLA</a:t>
            </a:r>
            <a:br>
              <a:rPr lang="en-US" altLang="en-US" sz="2800" dirty="0">
                <a:solidFill>
                  <a:srgbClr val="FAFD00"/>
                </a:solidFill>
              </a:rPr>
            </a:br>
            <a:r>
              <a:rPr lang="en-US" altLang="en-US" sz="2800" dirty="0">
                <a:solidFill>
                  <a:srgbClr val="FAFD00"/>
                </a:solidFill>
              </a:rPr>
              <a:t>Chairman, Department of Internal Medicine</a:t>
            </a:r>
            <a:br>
              <a:rPr lang="en-US" altLang="en-US" sz="2800" dirty="0">
                <a:solidFill>
                  <a:srgbClr val="FAFD00"/>
                </a:solidFill>
              </a:rPr>
            </a:br>
            <a:r>
              <a:rPr lang="en-US" altLang="en-US" sz="2800" dirty="0">
                <a:solidFill>
                  <a:srgbClr val="FAFD00"/>
                </a:solidFill>
              </a:rPr>
              <a:t>Charles R. Drew University</a:t>
            </a:r>
            <a:br>
              <a:rPr lang="en-US" altLang="en-US" sz="2800" dirty="0">
                <a:solidFill>
                  <a:srgbClr val="FAFD00"/>
                </a:solidFill>
              </a:rPr>
            </a:br>
            <a:r>
              <a:rPr lang="en-US" altLang="en-US" sz="2800" dirty="0">
                <a:solidFill>
                  <a:srgbClr val="FAFD00"/>
                </a:solidFill>
              </a:rPr>
              <a:t>Dr. Friedman’s Endocrinology Clinic</a:t>
            </a:r>
            <a:br>
              <a:rPr lang="en-US" altLang="en-US" sz="2800" dirty="0">
                <a:solidFill>
                  <a:srgbClr val="FAFD00"/>
                </a:solidFill>
              </a:rPr>
            </a:br>
            <a:r>
              <a:rPr lang="en-US" sz="2400" dirty="0">
                <a:effectLst/>
                <a:latin typeface="Arial" panose="020B0604020202020204" pitchFamily="34" charset="0"/>
                <a:ea typeface="Calibri" panose="020F0502020204030204" pitchFamily="34" charset="0"/>
                <a:cs typeface="Arial" panose="020B0604020202020204" pitchFamily="34" charset="0"/>
              </a:rPr>
              <a:t>Compounded </a:t>
            </a:r>
            <a:r>
              <a:rPr lang="en-US" sz="2400" dirty="0" err="1">
                <a:effectLst/>
                <a:latin typeface="Arial" panose="020B0604020202020204" pitchFamily="34" charset="0"/>
                <a:ea typeface="Calibri" panose="020F0502020204030204" pitchFamily="34" charset="0"/>
                <a:cs typeface="Arial" panose="020B0604020202020204" pitchFamily="34" charset="0"/>
              </a:rPr>
              <a:t>Tirzepatide</a:t>
            </a:r>
            <a:r>
              <a:rPr lang="en-US" sz="2400" dirty="0">
                <a:effectLst/>
                <a:latin typeface="Arial" panose="020B0604020202020204" pitchFamily="34" charset="0"/>
                <a:ea typeface="Calibri" panose="020F0502020204030204" pitchFamily="34" charset="0"/>
                <a:cs typeface="Arial" panose="020B0604020202020204" pitchFamily="34" charset="0"/>
              </a:rPr>
              <a:t> vs </a:t>
            </a:r>
            <a:r>
              <a:rPr lang="en-US" sz="2400" dirty="0" err="1">
                <a:effectLst/>
                <a:latin typeface="Arial" panose="020B0604020202020204" pitchFamily="34" charset="0"/>
                <a:ea typeface="Calibri" panose="020F0502020204030204" pitchFamily="34" charset="0"/>
                <a:cs typeface="Arial" panose="020B0604020202020204" pitchFamily="34" charset="0"/>
              </a:rPr>
              <a:t>Semaglutide</a:t>
            </a:r>
            <a:r>
              <a:rPr lang="en-US" sz="2400" dirty="0">
                <a:effectLst/>
                <a:latin typeface="Arial" panose="020B0604020202020204" pitchFamily="34" charset="0"/>
                <a:ea typeface="Calibri" panose="020F0502020204030204" pitchFamily="34" charset="0"/>
                <a:cs typeface="Arial" panose="020B0604020202020204" pitchFamily="34" charset="0"/>
              </a:rPr>
              <a:t> for patients with endocrine problems</a:t>
            </a:r>
            <a:r>
              <a:rPr lang="en-US" sz="2400" dirty="0">
                <a:effectLst/>
                <a:latin typeface="Arial" panose="020B0604020202020204" pitchFamily="34" charset="0"/>
                <a:cs typeface="Arial" panose="020B0604020202020204" pitchFamily="34" charset="0"/>
              </a:rPr>
              <a:t> </a:t>
            </a:r>
            <a:br>
              <a:rPr lang="en-US" altLang="en-US" sz="3200" dirty="0"/>
            </a:br>
            <a:r>
              <a:rPr lang="en-US" sz="1800" u="sng" dirty="0">
                <a:solidFill>
                  <a:srgbClr val="FFFF00"/>
                </a:solidFill>
                <a:effectLst/>
                <a:latin typeface="Helvetica Neue LT Std 67 Medium" panose="02000503000000020004" pitchFamily="2" charset="0"/>
                <a:ea typeface="Calibri" panose="020F0502020204030204" pitchFamily="34" charset="0"/>
                <a:cs typeface="Times New Roman" panose="02020603050405020304" pitchFamily="18" charset="0"/>
              </a:rPr>
              <a:t>Join on Facebook Live - </a:t>
            </a:r>
            <a:r>
              <a:rPr lang="en-US" sz="1800" u="sng" dirty="0">
                <a:solidFill>
                  <a:srgbClr val="0563C1"/>
                </a:solidFill>
                <a:effectLst/>
                <a:latin typeface="Helvetica Neue LT Std 67 Medium" panose="02000503000000020004" pitchFamily="2" charset="0"/>
                <a:ea typeface="Calibri" panose="020F0502020204030204" pitchFamily="34" charset="0"/>
                <a:cs typeface="Times New Roman" panose="02020603050405020304" pitchFamily="18" charset="0"/>
                <a:hlinkClick r:id="rId3"/>
              </a:rPr>
              <a:t>https://www.facebook.com/goodhormonehealth</a:t>
            </a:r>
            <a:r>
              <a:rPr lang="en-US" sz="1800" u="sng" dirty="0">
                <a:solidFill>
                  <a:srgbClr val="0563C1"/>
                </a:solidFill>
                <a:effectLst/>
                <a:latin typeface="Helvetica Neue LT Std 67 Medium" panose="02000503000000020004" pitchFamily="2" charset="0"/>
                <a:ea typeface="Calibri" panose="020F0502020204030204" pitchFamily="34" charset="0"/>
                <a:cs typeface="Times New Roman" panose="02020603050405020304" pitchFamily="18" charset="0"/>
              </a:rPr>
              <a:t> </a:t>
            </a:r>
            <a:br>
              <a:rPr lang="en-US" altLang="en-US" sz="3200" dirty="0"/>
            </a:br>
            <a:r>
              <a:rPr lang="en-US" altLang="en-US" sz="3200" dirty="0" err="1">
                <a:solidFill>
                  <a:srgbClr val="FFFF00"/>
                </a:solidFill>
              </a:rPr>
              <a:t>GoodHormoneHealth</a:t>
            </a:r>
            <a:r>
              <a:rPr lang="en-US" altLang="en-US" sz="3200" dirty="0">
                <a:solidFill>
                  <a:srgbClr val="FFFF00"/>
                </a:solidFill>
              </a:rPr>
              <a:t> Webinar</a:t>
            </a:r>
            <a:br>
              <a:rPr lang="en-US" altLang="en-US" sz="2800" dirty="0">
                <a:solidFill>
                  <a:srgbClr val="FAFD00"/>
                </a:solidFill>
              </a:rPr>
            </a:br>
            <a:br>
              <a:rPr lang="en-US" altLang="en-US" sz="2800" dirty="0">
                <a:solidFill>
                  <a:srgbClr val="FAFD00"/>
                </a:solidFill>
              </a:rPr>
            </a:br>
            <a:r>
              <a:rPr lang="en-US" altLang="en-US" sz="2800" dirty="0">
                <a:solidFill>
                  <a:srgbClr val="FAFD00"/>
                </a:solidFill>
              </a:rPr>
              <a:t>November 17, 2024</a:t>
            </a:r>
            <a:br>
              <a:rPr lang="en-US" altLang="en-US" sz="2800" dirty="0">
                <a:solidFill>
                  <a:srgbClr val="FAFD00"/>
                </a:solidFill>
              </a:rPr>
            </a:br>
            <a:br>
              <a:rPr lang="en-US" altLang="en-US" sz="3600" dirty="0">
                <a:solidFill>
                  <a:srgbClr val="FAFD00"/>
                </a:solidFill>
              </a:rPr>
            </a:br>
            <a:br>
              <a:rPr lang="en-US" altLang="en-US" sz="3600" dirty="0">
                <a:solidFill>
                  <a:srgbClr val="FAFD00"/>
                </a:solidFill>
              </a:rPr>
            </a:br>
            <a:endParaRPr lang="en-US" altLang="en-US" sz="3600" dirty="0">
              <a:solidFill>
                <a:srgbClr val="FAFD00"/>
              </a:solidFill>
            </a:endParaRPr>
          </a:p>
        </p:txBody>
      </p:sp>
      <p:pic>
        <p:nvPicPr>
          <p:cNvPr id="4098" name="Picture 2">
            <a:extLst>
              <a:ext uri="{FF2B5EF4-FFF2-40B4-BE49-F238E27FC236}">
                <a16:creationId xmlns:a16="http://schemas.microsoft.com/office/drawing/2014/main" id="{983807FB-E153-3C8C-004E-C07474D087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4384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a:extLst>
              <a:ext uri="{FF2B5EF4-FFF2-40B4-BE49-F238E27FC236}">
                <a16:creationId xmlns:a16="http://schemas.microsoft.com/office/drawing/2014/main" id="{22AC953F-17A8-78B3-2FC4-2F331C9287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8038" y="176213"/>
            <a:ext cx="183832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436167AC-9398-A0C5-1177-2493A0FE7568}"/>
              </a:ext>
            </a:extLst>
          </p:cNvPr>
          <p:cNvSpPr>
            <a:spLocks noGrp="1" noChangeArrowheads="1"/>
          </p:cNvSpPr>
          <p:nvPr>
            <p:ph type="title"/>
          </p:nvPr>
        </p:nvSpPr>
        <p:spPr>
          <a:xfrm>
            <a:off x="1257300" y="228600"/>
            <a:ext cx="8321598" cy="1143000"/>
          </a:xfrm>
        </p:spPr>
        <p:txBody>
          <a:bodyPr/>
          <a:lstStyle/>
          <a:p>
            <a:pPr lvl="1"/>
            <a:r>
              <a:rPr lang="en-US" sz="4400" dirty="0" err="1">
                <a:solidFill>
                  <a:srgbClr val="FF0000"/>
                </a:solidFill>
                <a:effectLst/>
                <a:latin typeface="Times New Roman" panose="02020603050405020304" pitchFamily="18" charset="0"/>
                <a:ea typeface="Calibri" panose="020F0502020204030204" pitchFamily="34" charset="0"/>
              </a:rPr>
              <a:t>Semaglutide</a:t>
            </a:r>
            <a:r>
              <a:rPr lang="en-US" sz="4400" dirty="0">
                <a:solidFill>
                  <a:srgbClr val="FF0000"/>
                </a:solidFill>
                <a:effectLst/>
                <a:latin typeface="Times New Roman" panose="02020603050405020304" pitchFamily="18" charset="0"/>
                <a:ea typeface="Calibri" panose="020F0502020204030204" pitchFamily="34" charset="0"/>
              </a:rPr>
              <a:t> (Ozempic)</a:t>
            </a:r>
            <a:endParaRPr lang="en-US" sz="4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170" name="Rectangle 3">
            <a:extLst>
              <a:ext uri="{FF2B5EF4-FFF2-40B4-BE49-F238E27FC236}">
                <a16:creationId xmlns:a16="http://schemas.microsoft.com/office/drawing/2014/main" id="{E370A8A4-8CE1-000D-E0B9-46B6728C9DCA}"/>
              </a:ext>
            </a:extLst>
          </p:cNvPr>
          <p:cNvSpPr>
            <a:spLocks noGrp="1" noChangeArrowheads="1"/>
          </p:cNvSpPr>
          <p:nvPr>
            <p:ph type="body" idx="1"/>
          </p:nvPr>
        </p:nvSpPr>
        <p:spPr>
          <a:xfrm>
            <a:off x="1257300" y="1371600"/>
            <a:ext cx="7772400" cy="4114800"/>
          </a:xfrm>
        </p:spPr>
        <p:txBody>
          <a:bodyPr/>
          <a:lstStyle/>
          <a:p>
            <a:pPr marL="0" marR="0" algn="just">
              <a:spcBef>
                <a:spcPts val="0"/>
              </a:spcBef>
              <a:spcAft>
                <a:spcPts val="0"/>
              </a:spcAft>
            </a:pPr>
            <a:r>
              <a:rPr lang="en-US" sz="1800" dirty="0" err="1">
                <a:solidFill>
                  <a:srgbClr val="FFFF00"/>
                </a:solidFill>
                <a:effectLst/>
                <a:latin typeface="Times New Roman" panose="02020603050405020304" pitchFamily="18" charset="0"/>
                <a:ea typeface="Calibri" panose="020F0502020204030204" pitchFamily="34" charset="0"/>
              </a:rPr>
              <a:t>Semaglutide</a:t>
            </a:r>
            <a:r>
              <a:rPr lang="en-US" sz="1800" dirty="0">
                <a:solidFill>
                  <a:srgbClr val="FFFF00"/>
                </a:solidFill>
                <a:effectLst/>
                <a:latin typeface="Times New Roman" panose="02020603050405020304" pitchFamily="18" charset="0"/>
                <a:ea typeface="Calibri" panose="020F0502020204030204" pitchFamily="34" charset="0"/>
              </a:rPr>
              <a:t> (Ozempic) is a diabetes medicine that leads to profound and sustained weight loss. </a:t>
            </a:r>
          </a:p>
          <a:p>
            <a:pPr marL="0" marR="0" algn="just">
              <a:spcBef>
                <a:spcPts val="0"/>
              </a:spcBef>
              <a:spcAft>
                <a:spcPts val="0"/>
              </a:spcAft>
            </a:pPr>
            <a:r>
              <a:rPr lang="en-US" sz="1800" dirty="0">
                <a:solidFill>
                  <a:srgbClr val="FFFF00"/>
                </a:solidFill>
                <a:effectLst/>
                <a:latin typeface="Times New Roman" panose="02020603050405020304" pitchFamily="18" charset="0"/>
                <a:ea typeface="Calibri" panose="020F0502020204030204" pitchFamily="34" charset="0"/>
              </a:rPr>
              <a:t>It is not an amphetamine like drug so patients who have side effects on </a:t>
            </a:r>
            <a:r>
              <a:rPr lang="en-US" sz="1800" dirty="0">
                <a:solidFill>
                  <a:srgbClr val="FFFF00"/>
                </a:solidFill>
                <a:effectLst/>
                <a:latin typeface="Times New Roman" panose="02020603050405020304" pitchFamily="18" charset="0"/>
                <a:ea typeface="Times New Roman" panose="02020603050405020304" pitchFamily="18" charset="0"/>
              </a:rPr>
              <a:t>Phentermine or Phendimetrazine are likely to tolerate </a:t>
            </a:r>
            <a:r>
              <a:rPr lang="en-US" sz="1800" dirty="0">
                <a:solidFill>
                  <a:srgbClr val="FFFF00"/>
                </a:solidFill>
                <a:effectLst/>
                <a:latin typeface="Times New Roman" panose="02020603050405020304" pitchFamily="18" charset="0"/>
                <a:ea typeface="Calibri" panose="020F0502020204030204" pitchFamily="34" charset="0"/>
              </a:rPr>
              <a:t>Ozempic. </a:t>
            </a:r>
          </a:p>
          <a:p>
            <a:pPr marL="0" marR="0" algn="just">
              <a:spcBef>
                <a:spcPts val="0"/>
              </a:spcBef>
              <a:spcAft>
                <a:spcPts val="0"/>
              </a:spcAft>
            </a:pPr>
            <a:r>
              <a:rPr lang="en-US" sz="1800" dirty="0">
                <a:solidFill>
                  <a:srgbClr val="FFFF00"/>
                </a:solidFill>
                <a:effectLst/>
                <a:latin typeface="Times New Roman" panose="02020603050405020304" pitchFamily="18" charset="0"/>
                <a:ea typeface="Calibri" panose="020F0502020204030204" pitchFamily="34" charset="0"/>
              </a:rPr>
              <a:t>To avoid side effects including nausea (which is common) and feeling full, it is recommended to go up gradually on the dose of Ozempic (0.25 mg weekly for 1 month, then 0.5 mg weekly for 1 month, then 1 mg weekly). </a:t>
            </a:r>
          </a:p>
          <a:p>
            <a:pPr marL="0" marR="0" algn="just">
              <a:spcBef>
                <a:spcPts val="0"/>
              </a:spcBef>
              <a:spcAft>
                <a:spcPts val="0"/>
              </a:spcAft>
            </a:pPr>
            <a:r>
              <a:rPr lang="en-US" sz="1800" dirty="0">
                <a:solidFill>
                  <a:srgbClr val="FFFF00"/>
                </a:solidFill>
                <a:latin typeface="Times New Roman" panose="02020603050405020304" pitchFamily="18" charset="0"/>
                <a:ea typeface="Calibri" panose="020F0502020204030204" pitchFamily="34" charset="0"/>
              </a:rPr>
              <a:t>Some patients do fine on a lower dose.</a:t>
            </a:r>
            <a:endParaRPr lang="en-US" sz="1800" dirty="0">
              <a:solidFill>
                <a:srgbClr val="FFFF00"/>
              </a:solidFill>
              <a:effectLst/>
              <a:latin typeface="Times New Roman" panose="02020603050405020304" pitchFamily="18" charset="0"/>
              <a:ea typeface="Calibri" panose="020F0502020204030204" pitchFamily="34" charset="0"/>
            </a:endParaRPr>
          </a:p>
          <a:p>
            <a:pPr marL="0" marR="0" algn="just">
              <a:spcBef>
                <a:spcPts val="0"/>
              </a:spcBef>
              <a:spcAft>
                <a:spcPts val="0"/>
              </a:spcAft>
            </a:pPr>
            <a:r>
              <a:rPr lang="en-US" sz="1800" dirty="0">
                <a:solidFill>
                  <a:srgbClr val="FFFF00"/>
                </a:solidFill>
                <a:effectLst/>
                <a:latin typeface="Times New Roman" panose="02020603050405020304" pitchFamily="18" charset="0"/>
                <a:ea typeface="Calibri" panose="020F0502020204030204" pitchFamily="34" charset="0"/>
              </a:rPr>
              <a:t>The 2 mg dose has recently been approved and patients can go right from the 1 mg dose to the 2 mg and get an additional weight loss effect. </a:t>
            </a:r>
          </a:p>
          <a:p>
            <a:pPr marL="0" marR="0" algn="just">
              <a:spcBef>
                <a:spcPts val="0"/>
              </a:spcBef>
              <a:spcAft>
                <a:spcPts val="0"/>
              </a:spcAft>
            </a:pPr>
            <a:r>
              <a:rPr lang="en-US" sz="1800" dirty="0">
                <a:solidFill>
                  <a:srgbClr val="FFFF00"/>
                </a:solidFill>
                <a:effectLst/>
                <a:latin typeface="Times New Roman" panose="02020603050405020304" pitchFamily="18" charset="0"/>
                <a:ea typeface="Calibri" panose="020F0502020204030204" pitchFamily="34" charset="0"/>
              </a:rPr>
              <a:t>I recommend </a:t>
            </a:r>
            <a:r>
              <a:rPr lang="en-US" sz="1800" dirty="0">
                <a:solidFill>
                  <a:srgbClr val="FFFF00"/>
                </a:solidFill>
                <a:latin typeface="Times New Roman" panose="02020603050405020304" pitchFamily="18" charset="0"/>
                <a:ea typeface="Calibri" panose="020F0502020204030204" pitchFamily="34" charset="0"/>
              </a:rPr>
              <a:t>taking the 2 mg dose every 10 days for the first 2 doses.</a:t>
            </a:r>
            <a:endParaRPr lang="en-US" sz="1800" dirty="0">
              <a:solidFill>
                <a:srgbClr val="FFFF00"/>
              </a:solidFill>
              <a:effectLst/>
              <a:latin typeface="Times New Roman" panose="02020603050405020304" pitchFamily="18" charset="0"/>
              <a:ea typeface="Calibri" panose="020F0502020204030204" pitchFamily="34" charset="0"/>
            </a:endParaRPr>
          </a:p>
          <a:p>
            <a:pPr marL="0" marR="0" algn="just">
              <a:spcBef>
                <a:spcPts val="0"/>
              </a:spcBef>
              <a:spcAft>
                <a:spcPts val="0"/>
              </a:spcAft>
            </a:pPr>
            <a:r>
              <a:rPr lang="en-US" sz="1800" dirty="0">
                <a:solidFill>
                  <a:srgbClr val="FFFF00"/>
                </a:solidFill>
                <a:effectLst/>
                <a:latin typeface="Times New Roman" panose="02020603050405020304" pitchFamily="18" charset="0"/>
                <a:ea typeface="Calibri" panose="020F0502020204030204" pitchFamily="34" charset="0"/>
              </a:rPr>
              <a:t>If you get mild nausea, go down to a lower dose (go to 0.25 mg a week, if on 0.5.mg). </a:t>
            </a:r>
          </a:p>
          <a:p>
            <a:pPr marL="0" marR="0" algn="just">
              <a:spcBef>
                <a:spcPts val="0"/>
              </a:spcBef>
              <a:spcAft>
                <a:spcPts val="0"/>
              </a:spcAft>
            </a:pPr>
            <a:r>
              <a:rPr lang="en-US" sz="1800" dirty="0">
                <a:solidFill>
                  <a:srgbClr val="FFFF00"/>
                </a:solidFill>
                <a:latin typeface="Times New Roman" panose="02020603050405020304" pitchFamily="18" charset="0"/>
                <a:ea typeface="Calibri" panose="020F0502020204030204" pitchFamily="34" charset="0"/>
              </a:rPr>
              <a:t>We can prescribe Zofran for the nausea </a:t>
            </a:r>
            <a:endParaRPr lang="en-US" sz="1800" dirty="0">
              <a:solidFill>
                <a:srgbClr val="FFFF00"/>
              </a:solidFill>
              <a:effectLst/>
              <a:latin typeface="Times New Roman" panose="02020603050405020304" pitchFamily="18" charset="0"/>
              <a:ea typeface="Calibri" panose="020F0502020204030204" pitchFamily="34" charset="0"/>
            </a:endParaRPr>
          </a:p>
          <a:p>
            <a:pPr marL="0" indent="0">
              <a:buNone/>
            </a:pPr>
            <a:endParaRPr lang="en-US" sz="1800" dirty="0">
              <a:effectLst/>
              <a:latin typeface="Times New Roman" panose="02020603050405020304" pitchFamily="18" charset="0"/>
              <a:ea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a:p>
            <a:pPr marL="0" indent="0">
              <a:buNone/>
            </a:pPr>
            <a:endParaRPr lang="en-US" altLang="en-US" sz="2000" dirty="0"/>
          </a:p>
        </p:txBody>
      </p:sp>
    </p:spTree>
    <p:extLst>
      <p:ext uri="{BB962C8B-B14F-4D97-AF65-F5344CB8AC3E}">
        <p14:creationId xmlns:p14="http://schemas.microsoft.com/office/powerpoint/2010/main" val="2251525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436167AC-9398-A0C5-1177-2493A0FE7568}"/>
              </a:ext>
            </a:extLst>
          </p:cNvPr>
          <p:cNvSpPr>
            <a:spLocks noGrp="1" noChangeArrowheads="1"/>
          </p:cNvSpPr>
          <p:nvPr>
            <p:ph type="title"/>
          </p:nvPr>
        </p:nvSpPr>
        <p:spPr>
          <a:xfrm>
            <a:off x="1257300" y="228600"/>
            <a:ext cx="8321598" cy="1143000"/>
          </a:xfrm>
        </p:spPr>
        <p:txBody>
          <a:bodyPr/>
          <a:lstStyle/>
          <a:p>
            <a:pPr lvl="1"/>
            <a:r>
              <a:rPr lang="en-US" sz="4400" dirty="0" err="1">
                <a:solidFill>
                  <a:srgbClr val="FF0000"/>
                </a:solidFill>
                <a:effectLst/>
                <a:latin typeface="Times New Roman" panose="02020603050405020304" pitchFamily="18" charset="0"/>
                <a:ea typeface="Calibri" panose="020F0502020204030204" pitchFamily="34" charset="0"/>
              </a:rPr>
              <a:t>Semaglutide</a:t>
            </a:r>
            <a:r>
              <a:rPr lang="en-US" sz="4400" dirty="0">
                <a:solidFill>
                  <a:srgbClr val="FF0000"/>
                </a:solidFill>
                <a:effectLst/>
                <a:latin typeface="Times New Roman" panose="02020603050405020304" pitchFamily="18" charset="0"/>
                <a:ea typeface="Calibri" panose="020F0502020204030204" pitchFamily="34" charset="0"/>
              </a:rPr>
              <a:t> (Ozempic)-clicks</a:t>
            </a:r>
            <a:endParaRPr lang="en-US" sz="4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170" name="Rectangle 3">
            <a:extLst>
              <a:ext uri="{FF2B5EF4-FFF2-40B4-BE49-F238E27FC236}">
                <a16:creationId xmlns:a16="http://schemas.microsoft.com/office/drawing/2014/main" id="{E370A8A4-8CE1-000D-E0B9-46B6728C9DCA}"/>
              </a:ext>
            </a:extLst>
          </p:cNvPr>
          <p:cNvSpPr>
            <a:spLocks noGrp="1" noChangeArrowheads="1"/>
          </p:cNvSpPr>
          <p:nvPr>
            <p:ph type="body" idx="1"/>
          </p:nvPr>
        </p:nvSpPr>
        <p:spPr>
          <a:xfrm>
            <a:off x="1257300" y="1371600"/>
            <a:ext cx="7772400" cy="4114800"/>
          </a:xfrm>
        </p:spPr>
        <p:txBody>
          <a:bodyPr/>
          <a:lstStyle/>
          <a:p>
            <a:pPr marL="0" algn="just">
              <a:spcBef>
                <a:spcPts val="0"/>
              </a:spcBef>
              <a:spcAft>
                <a:spcPts val="0"/>
              </a:spcAft>
            </a:pPr>
            <a:r>
              <a:rPr lang="en-US" sz="1800" dirty="0">
                <a:solidFill>
                  <a:srgbClr val="FFFF00"/>
                </a:solidFill>
                <a:effectLst/>
                <a:latin typeface="Times New Roman" panose="02020603050405020304" pitchFamily="18" charset="0"/>
                <a:ea typeface="Calibri" panose="020F0502020204030204" pitchFamily="34" charset="0"/>
              </a:rPr>
              <a:t>18 clicks is 0.25 mg, so patients who develop nausea can go down in clicks.</a:t>
            </a:r>
          </a:p>
          <a:p>
            <a:pPr marL="0" algn="just">
              <a:spcBef>
                <a:spcPts val="0"/>
              </a:spcBef>
              <a:spcAft>
                <a:spcPts val="0"/>
              </a:spcAft>
            </a:pPr>
            <a:r>
              <a:rPr lang="en-US" sz="1800" dirty="0">
                <a:solidFill>
                  <a:srgbClr val="FFFF00"/>
                </a:solidFill>
                <a:effectLst/>
                <a:latin typeface="Times New Roman" panose="02020603050405020304" pitchFamily="18" charset="0"/>
                <a:ea typeface="Calibri" panose="020F0502020204030204" pitchFamily="34" charset="0"/>
              </a:rPr>
              <a:t>If the nausea is severe, stop the Ozempic until the nausea resolves, then restart at 8 clicks and go up by 5 clicks every 2 weeks as tolerated.. </a:t>
            </a:r>
          </a:p>
          <a:p>
            <a:pPr marL="0" marR="0" algn="just">
              <a:spcBef>
                <a:spcPts val="0"/>
              </a:spcBef>
              <a:spcAft>
                <a:spcPts val="0"/>
              </a:spcAft>
            </a:pPr>
            <a:r>
              <a:rPr lang="en-US" sz="1800" dirty="0">
                <a:solidFill>
                  <a:srgbClr val="FFFF00"/>
                </a:solidFill>
                <a:effectLst/>
                <a:latin typeface="Times New Roman" panose="02020603050405020304" pitchFamily="18" charset="0"/>
                <a:ea typeface="Calibri" panose="020F0502020204030204" pitchFamily="34" charset="0"/>
              </a:rPr>
              <a:t>The weight loss is greater at higher doses. Other side effects include vomiting, diarrhea and constipation. </a:t>
            </a:r>
          </a:p>
          <a:p>
            <a:pPr marL="0" marR="0" algn="just">
              <a:spcBef>
                <a:spcPts val="0"/>
              </a:spcBef>
              <a:spcAft>
                <a:spcPts val="0"/>
              </a:spcAft>
            </a:pPr>
            <a:r>
              <a:rPr lang="en-US" sz="1800" dirty="0">
                <a:solidFill>
                  <a:srgbClr val="FFFF00"/>
                </a:solidFill>
                <a:effectLst/>
                <a:latin typeface="Times New Roman" panose="02020603050405020304" pitchFamily="18" charset="0"/>
                <a:ea typeface="Calibri" panose="020F0502020204030204" pitchFamily="34" charset="0"/>
              </a:rPr>
              <a:t>Ozempic lowers HbA1c (only modestly if already low), has cardioprotective and renal protective effects and improves PCOS and fatty liver disease. </a:t>
            </a:r>
          </a:p>
          <a:p>
            <a:pPr marL="0" marR="0" algn="just">
              <a:spcBef>
                <a:spcPts val="0"/>
              </a:spcBef>
              <a:spcAft>
                <a:spcPts val="0"/>
              </a:spcAft>
            </a:pPr>
            <a:r>
              <a:rPr lang="en-US" sz="1800" dirty="0">
                <a:solidFill>
                  <a:srgbClr val="FFFF00"/>
                </a:solidFill>
                <a:effectLst/>
                <a:latin typeface="Times New Roman" panose="02020603050405020304" pitchFamily="18" charset="0"/>
                <a:ea typeface="Calibri" panose="020F0502020204030204" pitchFamily="34" charset="0"/>
              </a:rPr>
              <a:t>It usually doesn’t give low blood sugars.</a:t>
            </a:r>
          </a:p>
          <a:p>
            <a:pPr marL="0" marR="0" algn="just">
              <a:spcBef>
                <a:spcPts val="0"/>
              </a:spcBef>
              <a:spcAft>
                <a:spcPts val="0"/>
              </a:spcAft>
            </a:pPr>
            <a:r>
              <a:rPr lang="en-US" sz="1800" dirty="0">
                <a:solidFill>
                  <a:srgbClr val="FFFF00"/>
                </a:solidFill>
                <a:latin typeface="Times New Roman" panose="02020603050405020304" pitchFamily="18" charset="0"/>
                <a:ea typeface="Calibri" panose="020F0502020204030204" pitchFamily="34" charset="0"/>
              </a:rPr>
              <a:t>Side effects</a:t>
            </a:r>
            <a:endParaRPr lang="en-US" sz="1800" dirty="0">
              <a:solidFill>
                <a:srgbClr val="FFFF00"/>
              </a:solidFill>
              <a:effectLst/>
              <a:latin typeface="Times New Roman" panose="02020603050405020304" pitchFamily="18" charset="0"/>
              <a:ea typeface="Calibri" panose="020F0502020204030204" pitchFamily="34" charset="0"/>
            </a:endParaRPr>
          </a:p>
          <a:p>
            <a:pPr lvl="1" indent="-342900">
              <a:lnSpc>
                <a:spcPct val="150000"/>
              </a:lnSpc>
              <a:spcBef>
                <a:spcPts val="0"/>
              </a:spcBef>
              <a:spcAft>
                <a:spcPts val="0"/>
              </a:spcAft>
              <a:buSzPts val="1000"/>
              <a:buFont typeface="Symbol" pitchFamily="2" charset="2"/>
              <a:buChar char=""/>
              <a:tabLst>
                <a:tab pos="0" algn="l"/>
              </a:tabLst>
            </a:pPr>
            <a:r>
              <a:rPr lang="en-US" sz="1400" dirty="0">
                <a:effectLst/>
                <a:latin typeface="Times New Roman" panose="02020603050405020304" pitchFamily="18" charset="0"/>
                <a:ea typeface="Calibri" panose="020F0502020204030204" pitchFamily="34" charset="0"/>
              </a:rPr>
              <a:t>Nausea</a:t>
            </a:r>
          </a:p>
          <a:p>
            <a:pPr lvl="1" indent="-342900">
              <a:lnSpc>
                <a:spcPct val="150000"/>
              </a:lnSpc>
              <a:spcBef>
                <a:spcPts val="0"/>
              </a:spcBef>
              <a:spcAft>
                <a:spcPts val="0"/>
              </a:spcAft>
              <a:buSzPts val="1000"/>
              <a:buFont typeface="Symbol" pitchFamily="2" charset="2"/>
              <a:buChar char=""/>
              <a:tabLst>
                <a:tab pos="0" algn="l"/>
              </a:tabLst>
            </a:pPr>
            <a:r>
              <a:rPr lang="en-US" sz="1400" dirty="0">
                <a:effectLst/>
                <a:latin typeface="Times New Roman" panose="02020603050405020304" pitchFamily="18" charset="0"/>
                <a:ea typeface="Calibri" panose="020F0502020204030204" pitchFamily="34" charset="0"/>
              </a:rPr>
              <a:t>Feeling full</a:t>
            </a:r>
          </a:p>
          <a:p>
            <a:pPr lvl="1" indent="-342900">
              <a:lnSpc>
                <a:spcPct val="150000"/>
              </a:lnSpc>
              <a:spcBef>
                <a:spcPts val="0"/>
              </a:spcBef>
              <a:spcAft>
                <a:spcPts val="0"/>
              </a:spcAft>
              <a:buSzPts val="1000"/>
              <a:buFont typeface="Symbol" pitchFamily="2" charset="2"/>
              <a:buChar char=""/>
              <a:tabLst>
                <a:tab pos="0" algn="l"/>
              </a:tabLst>
            </a:pPr>
            <a:r>
              <a:rPr lang="en-US" sz="1400" dirty="0">
                <a:effectLst/>
                <a:latin typeface="Times New Roman" panose="02020603050405020304" pitchFamily="18" charset="0"/>
                <a:ea typeface="Calibri" panose="020F0502020204030204" pitchFamily="34" charset="0"/>
              </a:rPr>
              <a:t>Vomiting</a:t>
            </a:r>
          </a:p>
          <a:p>
            <a:pPr lvl="1" indent="-342900">
              <a:lnSpc>
                <a:spcPct val="150000"/>
              </a:lnSpc>
              <a:spcBef>
                <a:spcPts val="0"/>
              </a:spcBef>
              <a:spcAft>
                <a:spcPts val="0"/>
              </a:spcAft>
              <a:buSzPts val="1000"/>
              <a:buFont typeface="Symbol" pitchFamily="2" charset="2"/>
              <a:buChar char=""/>
              <a:tabLst>
                <a:tab pos="0" algn="l"/>
              </a:tabLst>
            </a:pPr>
            <a:r>
              <a:rPr lang="en-US" sz="1400" dirty="0">
                <a:latin typeface="Times New Roman" panose="02020603050405020304" pitchFamily="18" charset="0"/>
                <a:ea typeface="Calibri" panose="020F0502020204030204" pitchFamily="34" charset="0"/>
              </a:rPr>
              <a:t>Food stuck in your chest</a:t>
            </a:r>
            <a:endParaRPr lang="en-US" sz="1400" dirty="0">
              <a:effectLst/>
              <a:latin typeface="Times New Roman" panose="02020603050405020304" pitchFamily="18" charset="0"/>
              <a:ea typeface="Calibri" panose="020F0502020204030204" pitchFamily="34" charset="0"/>
            </a:endParaRPr>
          </a:p>
          <a:p>
            <a:pPr lvl="1" indent="-342900">
              <a:lnSpc>
                <a:spcPct val="150000"/>
              </a:lnSpc>
              <a:spcBef>
                <a:spcPts val="0"/>
              </a:spcBef>
              <a:spcAft>
                <a:spcPts val="0"/>
              </a:spcAft>
              <a:buSzPts val="1000"/>
              <a:buFont typeface="Symbol" pitchFamily="2" charset="2"/>
              <a:buChar char=""/>
              <a:tabLst>
                <a:tab pos="0" algn="l"/>
              </a:tabLst>
            </a:pPr>
            <a:r>
              <a:rPr lang="en-US" sz="1400" dirty="0">
                <a:effectLst/>
                <a:latin typeface="Times New Roman" panose="02020603050405020304" pitchFamily="18" charset="0"/>
                <a:ea typeface="Calibri" panose="020F0502020204030204" pitchFamily="34" charset="0"/>
              </a:rPr>
              <a:t>abdominal pain</a:t>
            </a:r>
          </a:p>
          <a:p>
            <a:pPr lvl="1" indent="-342900">
              <a:lnSpc>
                <a:spcPct val="150000"/>
              </a:lnSpc>
              <a:spcBef>
                <a:spcPts val="0"/>
              </a:spcBef>
              <a:spcAft>
                <a:spcPts val="0"/>
              </a:spcAft>
              <a:buSzPts val="1000"/>
              <a:buFont typeface="Symbol" pitchFamily="2" charset="2"/>
              <a:buChar char=""/>
              <a:tabLst>
                <a:tab pos="0" algn="l"/>
              </a:tabLst>
            </a:pPr>
            <a:r>
              <a:rPr lang="en-US" sz="1400" dirty="0">
                <a:effectLst/>
                <a:latin typeface="Times New Roman" panose="02020603050405020304" pitchFamily="18" charset="0"/>
                <a:ea typeface="Calibri" panose="020F0502020204030204" pitchFamily="34" charset="0"/>
              </a:rPr>
              <a:t>loss of appetite</a:t>
            </a:r>
          </a:p>
          <a:p>
            <a:pPr lvl="1" indent="-342900">
              <a:lnSpc>
                <a:spcPct val="150000"/>
              </a:lnSpc>
              <a:spcBef>
                <a:spcPts val="0"/>
              </a:spcBef>
              <a:spcAft>
                <a:spcPts val="0"/>
              </a:spcAft>
              <a:buSzPts val="1000"/>
              <a:buFont typeface="Symbol" pitchFamily="2" charset="2"/>
              <a:buChar char=""/>
              <a:tabLst>
                <a:tab pos="0" algn="l"/>
              </a:tabLst>
            </a:pPr>
            <a:r>
              <a:rPr lang="en-US" sz="1400" dirty="0">
                <a:effectLst/>
                <a:latin typeface="Times New Roman" panose="02020603050405020304" pitchFamily="18" charset="0"/>
                <a:ea typeface="Calibri" panose="020F0502020204030204" pitchFamily="34" charset="0"/>
              </a:rPr>
              <a:t>diarrhea</a:t>
            </a:r>
          </a:p>
          <a:p>
            <a:pPr lvl="1" indent="-342900">
              <a:lnSpc>
                <a:spcPct val="150000"/>
              </a:lnSpc>
              <a:spcBef>
                <a:spcPts val="0"/>
              </a:spcBef>
              <a:spcAft>
                <a:spcPts val="0"/>
              </a:spcAft>
              <a:buSzPts val="1000"/>
              <a:buFont typeface="Symbol" pitchFamily="2" charset="2"/>
              <a:buChar char=""/>
              <a:tabLst>
                <a:tab pos="0" algn="l"/>
              </a:tabLst>
            </a:pPr>
            <a:r>
              <a:rPr lang="en-US" sz="1400" dirty="0">
                <a:effectLst/>
                <a:latin typeface="Times New Roman" panose="02020603050405020304" pitchFamily="18" charset="0"/>
                <a:ea typeface="Times New Roman" panose="02020603050405020304" pitchFamily="18" charset="0"/>
              </a:rPr>
              <a:t>constipation</a:t>
            </a:r>
            <a:r>
              <a:rPr lang="en-US" sz="700" dirty="0">
                <a:effectLst/>
              </a:rPr>
              <a:t> </a:t>
            </a:r>
            <a:endParaRPr lang="en-US" sz="1400" dirty="0">
              <a:effectLst/>
              <a:latin typeface="Times New Roman" panose="02020603050405020304" pitchFamily="18" charset="0"/>
              <a:ea typeface="Calibri" panose="020F0502020204030204" pitchFamily="34" charset="0"/>
            </a:endParaRPr>
          </a:p>
          <a:p>
            <a:pPr marL="0" marR="0" algn="just">
              <a:spcBef>
                <a:spcPts val="0"/>
              </a:spcBef>
              <a:spcAft>
                <a:spcPts val="0"/>
              </a:spcAft>
            </a:pPr>
            <a:endParaRPr lang="en-US" sz="1800" dirty="0">
              <a:solidFill>
                <a:srgbClr val="FFFF00"/>
              </a:solidFill>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endParaRPr lang="en-US" sz="1800" dirty="0">
              <a:solidFill>
                <a:srgbClr val="FFFF00"/>
              </a:solidFill>
              <a:effectLst/>
              <a:latin typeface="Times New Roman" panose="02020603050405020304" pitchFamily="18" charset="0"/>
              <a:ea typeface="Times New Roman" panose="02020603050405020304" pitchFamily="18" charset="0"/>
            </a:endParaRPr>
          </a:p>
          <a:p>
            <a:pPr marL="0" indent="0">
              <a:buNone/>
            </a:pPr>
            <a:endParaRPr lang="en-US" sz="1800" dirty="0">
              <a:effectLst/>
              <a:latin typeface="Times New Roman" panose="02020603050405020304" pitchFamily="18" charset="0"/>
              <a:ea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a:p>
            <a:pPr marL="0" indent="0">
              <a:buNone/>
            </a:pPr>
            <a:endParaRPr lang="en-US" altLang="en-US" sz="2000" dirty="0"/>
          </a:p>
        </p:txBody>
      </p:sp>
    </p:spTree>
    <p:extLst>
      <p:ext uri="{BB962C8B-B14F-4D97-AF65-F5344CB8AC3E}">
        <p14:creationId xmlns:p14="http://schemas.microsoft.com/office/powerpoint/2010/main" val="3083047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436167AC-9398-A0C5-1177-2493A0FE7568}"/>
              </a:ext>
            </a:extLst>
          </p:cNvPr>
          <p:cNvSpPr>
            <a:spLocks noGrp="1" noChangeArrowheads="1"/>
          </p:cNvSpPr>
          <p:nvPr>
            <p:ph type="title"/>
          </p:nvPr>
        </p:nvSpPr>
        <p:spPr>
          <a:xfrm>
            <a:off x="1257300" y="228600"/>
            <a:ext cx="8321598" cy="1143000"/>
          </a:xfrm>
        </p:spPr>
        <p:txBody>
          <a:bodyPr/>
          <a:lstStyle/>
          <a:p>
            <a:pPr lvl="1"/>
            <a:r>
              <a:rPr lang="en-US" sz="4400" dirty="0" err="1">
                <a:solidFill>
                  <a:srgbClr val="FF0000"/>
                </a:solidFill>
                <a:effectLst/>
                <a:latin typeface="Times New Roman" panose="02020603050405020304" pitchFamily="18" charset="0"/>
                <a:ea typeface="Calibri" panose="020F0502020204030204" pitchFamily="34" charset="0"/>
              </a:rPr>
              <a:t>Semaglutide</a:t>
            </a:r>
            <a:r>
              <a:rPr lang="en-US" sz="4400" dirty="0">
                <a:solidFill>
                  <a:srgbClr val="FF0000"/>
                </a:solidFill>
                <a:effectLst/>
                <a:latin typeface="Times New Roman" panose="02020603050405020304" pitchFamily="18" charset="0"/>
                <a:ea typeface="Calibri" panose="020F0502020204030204" pitchFamily="34" charset="0"/>
              </a:rPr>
              <a:t> (Ozempic)</a:t>
            </a:r>
            <a:endParaRPr lang="en-US" sz="4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170" name="Rectangle 3">
            <a:extLst>
              <a:ext uri="{FF2B5EF4-FFF2-40B4-BE49-F238E27FC236}">
                <a16:creationId xmlns:a16="http://schemas.microsoft.com/office/drawing/2014/main" id="{E370A8A4-8CE1-000D-E0B9-46B6728C9DCA}"/>
              </a:ext>
            </a:extLst>
          </p:cNvPr>
          <p:cNvSpPr>
            <a:spLocks noGrp="1" noChangeArrowheads="1"/>
          </p:cNvSpPr>
          <p:nvPr>
            <p:ph type="body" idx="1"/>
          </p:nvPr>
        </p:nvSpPr>
        <p:spPr>
          <a:xfrm>
            <a:off x="1257300" y="1371600"/>
            <a:ext cx="7772400" cy="4114800"/>
          </a:xfrm>
        </p:spPr>
        <p:txBody>
          <a:bodyPr/>
          <a:lstStyle/>
          <a:p>
            <a:pPr marL="0" marR="0" indent="0" algn="just">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Ozempic is an expensive medicine, so patients should check with their insurance to see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if they cover Ozempic (used for diabetes) or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Wegovy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(used for weight loss) and what is the approval process. </a:t>
            </a:r>
          </a:p>
          <a:p>
            <a:pPr marL="0" marR="0" algn="just">
              <a:spcBef>
                <a:spcPts val="0"/>
              </a:spcBef>
              <a:spcAft>
                <a:spcPts val="0"/>
              </a:spcAft>
            </a:pPr>
            <a:r>
              <a:rPr lang="en-US" sz="1800" dirty="0">
                <a:latin typeface="Times New Roman" panose="02020603050405020304" pitchFamily="18" charset="0"/>
                <a:ea typeface="Calibri" panose="020F0502020204030204" pitchFamily="34" charset="0"/>
                <a:cs typeface="Times New Roman" panose="02020603050405020304" pitchFamily="18" charset="0"/>
              </a:rPr>
              <a:t>Insurance companies vary in their coverage and are getting more strict with coverages</a:t>
            </a:r>
          </a:p>
          <a:p>
            <a:pPr marL="0" algn="just">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Some require bein</a:t>
            </a:r>
            <a:r>
              <a:rPr lang="en-US" sz="1800" dirty="0">
                <a:latin typeface="Times New Roman" panose="02020603050405020304" pitchFamily="18" charset="0"/>
                <a:ea typeface="Calibri" panose="020F0502020204030204" pitchFamily="34" charset="0"/>
                <a:cs typeface="Times New Roman" panose="02020603050405020304" pitchFamily="18" charset="0"/>
              </a:rPr>
              <a:t>g on less expensive GLP-1R drugs (</a:t>
            </a:r>
            <a:r>
              <a:rPr lang="en-US" sz="1800" dirty="0">
                <a:effectLst/>
                <a:latin typeface="Times New Roman" panose="02020603050405020304" pitchFamily="18" charset="0"/>
                <a:cs typeface="Times New Roman" panose="02020603050405020304" pitchFamily="18" charset="0"/>
              </a:rPr>
              <a:t>Trulicity, Victoza) before Ozempic.</a:t>
            </a:r>
          </a:p>
          <a:p>
            <a:pPr marL="0" algn="just">
              <a:spcBef>
                <a:spcPts val="0"/>
              </a:spcBef>
              <a:spcAft>
                <a:spcPts val="0"/>
              </a:spcAft>
            </a:pP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8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Now compounded </a:t>
            </a:r>
            <a:r>
              <a:rPr lang="en-US" sz="1800" dirty="0" err="1">
                <a:solidFill>
                  <a:srgbClr val="FF0000"/>
                </a:solidFill>
                <a:effectLst/>
                <a:latin typeface="Times New Roman" panose="02020603050405020304" pitchFamily="18" charset="0"/>
                <a:ea typeface="Calibri" panose="020F0502020204030204" pitchFamily="34" charset="0"/>
              </a:rPr>
              <a:t>Semaglutide</a:t>
            </a:r>
            <a:r>
              <a:rPr lang="en-US" sz="1800" dirty="0">
                <a:solidFill>
                  <a:srgbClr val="FF0000"/>
                </a:solidFill>
                <a:effectLst/>
                <a:latin typeface="Times New Roman" panose="02020603050405020304" pitchFamily="18" charset="0"/>
                <a:ea typeface="Calibri" panose="020F0502020204030204" pitchFamily="34" charset="0"/>
              </a:rPr>
              <a:t> (Ozempic) </a:t>
            </a:r>
            <a:r>
              <a:rPr lang="en-US" sz="1800" dirty="0">
                <a:solidFill>
                  <a:srgbClr val="FFFF00"/>
                </a:solidFill>
                <a:latin typeface="Times New Roman" panose="02020603050405020304" pitchFamily="18" charset="0"/>
                <a:ea typeface="Calibri" panose="020F0502020204030204" pitchFamily="34" charset="0"/>
              </a:rPr>
              <a:t>is available</a:t>
            </a:r>
            <a:endParaRPr lang="en-US" sz="18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endParaRPr lang="en-US" sz="1800" dirty="0">
              <a:solidFill>
                <a:srgbClr val="FFFF00"/>
              </a:solidFill>
              <a:effectLst/>
              <a:latin typeface="Times New Roman" panose="02020603050405020304" pitchFamily="18" charset="0"/>
              <a:ea typeface="Times New Roman" panose="02020603050405020304" pitchFamily="18" charset="0"/>
            </a:endParaRPr>
          </a:p>
          <a:p>
            <a:pPr marL="0" indent="0">
              <a:buNone/>
            </a:pPr>
            <a:endParaRPr lang="en-US" sz="1800" dirty="0">
              <a:effectLst/>
              <a:latin typeface="Times New Roman" panose="02020603050405020304" pitchFamily="18" charset="0"/>
              <a:ea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a:p>
            <a:pPr marL="0" indent="0">
              <a:buNone/>
            </a:pPr>
            <a:endParaRPr lang="en-US" altLang="en-US" sz="2000" dirty="0"/>
          </a:p>
        </p:txBody>
      </p:sp>
    </p:spTree>
    <p:extLst>
      <p:ext uri="{BB962C8B-B14F-4D97-AF65-F5344CB8AC3E}">
        <p14:creationId xmlns:p14="http://schemas.microsoft.com/office/powerpoint/2010/main" val="1926302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436167AC-9398-A0C5-1177-2493A0FE7568}"/>
              </a:ext>
            </a:extLst>
          </p:cNvPr>
          <p:cNvSpPr>
            <a:spLocks noGrp="1" noChangeArrowheads="1"/>
          </p:cNvSpPr>
          <p:nvPr>
            <p:ph type="title"/>
          </p:nvPr>
        </p:nvSpPr>
        <p:spPr>
          <a:xfrm>
            <a:off x="1257300" y="228600"/>
            <a:ext cx="8321598" cy="1143000"/>
          </a:xfrm>
        </p:spPr>
        <p:txBody>
          <a:bodyPr/>
          <a:lstStyle/>
          <a:p>
            <a:pPr lvl="1"/>
            <a:r>
              <a:rPr lang="en-US" dirty="0">
                <a:solidFill>
                  <a:srgbClr val="FF0000"/>
                </a:solidFill>
                <a:latin typeface="Times New Roman" panose="02020603050405020304" pitchFamily="18" charset="0"/>
                <a:ea typeface="Calibri" panose="020F0502020204030204" pitchFamily="34" charset="0"/>
              </a:rPr>
              <a:t>Long-term side effects (</a:t>
            </a:r>
            <a:r>
              <a:rPr lang="en-US" sz="4400" dirty="0">
                <a:solidFill>
                  <a:srgbClr val="FF0000"/>
                </a:solidFill>
                <a:effectLst/>
                <a:latin typeface="Times New Roman" panose="02020603050405020304" pitchFamily="18" charset="0"/>
                <a:ea typeface="Calibri" panose="020F0502020204030204" pitchFamily="34" charset="0"/>
              </a:rPr>
              <a:t>Ozempic)</a:t>
            </a:r>
            <a:endParaRPr lang="en-US" sz="4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170" name="Rectangle 3">
            <a:extLst>
              <a:ext uri="{FF2B5EF4-FFF2-40B4-BE49-F238E27FC236}">
                <a16:creationId xmlns:a16="http://schemas.microsoft.com/office/drawing/2014/main" id="{E370A8A4-8CE1-000D-E0B9-46B6728C9DCA}"/>
              </a:ext>
            </a:extLst>
          </p:cNvPr>
          <p:cNvSpPr>
            <a:spLocks noGrp="1" noChangeArrowheads="1"/>
          </p:cNvSpPr>
          <p:nvPr>
            <p:ph type="body" idx="1"/>
          </p:nvPr>
        </p:nvSpPr>
        <p:spPr>
          <a:xfrm>
            <a:off x="1257300" y="1371600"/>
            <a:ext cx="7772400" cy="4114800"/>
          </a:xfrm>
        </p:spPr>
        <p:txBody>
          <a:bodyPr/>
          <a:lstStyle/>
          <a:p>
            <a:pPr marL="0" marR="0" indent="0" algn="just">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Unknown</a:t>
            </a:r>
          </a:p>
          <a:p>
            <a:pPr marL="0" marR="0" algn="just">
              <a:spcBef>
                <a:spcPts val="0"/>
              </a:spcBef>
              <a:spcAft>
                <a:spcPts val="0"/>
              </a:spcAft>
            </a:pPr>
            <a:r>
              <a:rPr lang="en-US" sz="1800" dirty="0">
                <a:latin typeface="Times New Roman" panose="02020603050405020304" pitchFamily="18" charset="0"/>
                <a:ea typeface="Times New Roman" panose="02020603050405020304" pitchFamily="18" charset="0"/>
                <a:cs typeface="Times New Roman" panose="02020603050405020304" pitchFamily="18" charset="0"/>
              </a:rPr>
              <a:t>Many but not all weight loss meds (</a:t>
            </a:r>
            <a:r>
              <a:rPr lang="en-US" sz="1800" dirty="0" err="1">
                <a:latin typeface="Times New Roman" panose="02020603050405020304" pitchFamily="18" charset="0"/>
                <a:ea typeface="Times New Roman" panose="02020603050405020304" pitchFamily="18" charset="0"/>
                <a:cs typeface="Times New Roman" panose="02020603050405020304" pitchFamily="18" charset="0"/>
              </a:rPr>
              <a:t>Phen</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/Fen,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Lorcaserin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i="0" u="none" strike="noStrike" dirty="0">
                <a:solidFill>
                  <a:srgbClr val="FFFF00"/>
                </a:solidFill>
                <a:effectLst/>
                <a:latin typeface="Times New Roman" panose="02020603050405020304" pitchFamily="18" charset="0"/>
                <a:cs typeface="Times New Roman" panose="02020603050405020304" pitchFamily="18" charset="0"/>
              </a:rPr>
              <a:t>Sibutramine) we</a:t>
            </a:r>
            <a:r>
              <a:rPr lang="en-US" sz="1800" dirty="0">
                <a:solidFill>
                  <a:srgbClr val="FFFF00"/>
                </a:solidFill>
                <a:latin typeface="Times New Roman" panose="02020603050405020304" pitchFamily="18" charset="0"/>
                <a:cs typeface="Times New Roman" panose="02020603050405020304" pitchFamily="18" charset="0"/>
              </a:rPr>
              <a:t>re found to have long term side effects and pulled from the market.</a:t>
            </a:r>
          </a:p>
          <a:p>
            <a:pPr marL="0" marR="0" algn="just">
              <a:spcBef>
                <a:spcPts val="0"/>
              </a:spcBef>
              <a:spcAft>
                <a:spcPts val="0"/>
              </a:spcAft>
            </a:pPr>
            <a:r>
              <a:rPr lang="en-US" sz="18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I don’t think this will happen with Ozempic</a:t>
            </a:r>
          </a:p>
          <a:p>
            <a:pPr marL="0" marR="0" algn="just">
              <a:spcBef>
                <a:spcPts val="0"/>
              </a:spcBef>
              <a:spcAft>
                <a:spcPts val="0"/>
              </a:spcAft>
            </a:pPr>
            <a:r>
              <a:rPr lang="en-US" sz="18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In rats, it causes a rare type of thyroid cancer called medullary thyroid Cancer</a:t>
            </a:r>
          </a:p>
          <a:p>
            <a:pPr marL="0" marR="0" algn="just">
              <a:spcBef>
                <a:spcPts val="0"/>
              </a:spcBef>
              <a:spcAft>
                <a:spcPts val="0"/>
              </a:spcAft>
            </a:pPr>
            <a:r>
              <a:rPr lang="en-US" sz="18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In p</a:t>
            </a:r>
            <a:r>
              <a:rPr lang="en-US" sz="18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eople a few, but not most studies have found a slight increase in papillary thyroid cancer. </a:t>
            </a:r>
          </a:p>
          <a:p>
            <a:pPr marL="0" marR="0" algn="just">
              <a:spcBef>
                <a:spcPts val="0"/>
              </a:spcBef>
              <a:spcAft>
                <a:spcPts val="0"/>
              </a:spcAft>
            </a:pPr>
            <a:r>
              <a:rPr lang="en-US" sz="18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I don’t think this a a concern and don’t recommend anything to monitor or prevent it.</a:t>
            </a:r>
          </a:p>
          <a:p>
            <a:pPr marL="0" marR="0" algn="just">
              <a:spcBef>
                <a:spcPts val="0"/>
              </a:spcBef>
              <a:spcAft>
                <a:spcPts val="0"/>
              </a:spcAft>
            </a:pPr>
            <a:r>
              <a:rPr lang="en-US" sz="18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But only take Ozempic if you need it</a:t>
            </a:r>
          </a:p>
          <a:p>
            <a:pPr marL="0" marR="0" indent="0" algn="just">
              <a:spcBef>
                <a:spcPts val="0"/>
              </a:spcBef>
              <a:spcAft>
                <a:spcPts val="0"/>
              </a:spcAft>
              <a:buNone/>
            </a:pPr>
            <a:endParaRPr lang="en-US" sz="18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endParaRPr lang="en-US" sz="18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endParaRPr lang="en-US" sz="1800" dirty="0">
              <a:solidFill>
                <a:srgbClr val="FFFF00"/>
              </a:solidFill>
              <a:effectLst/>
              <a:latin typeface="Times New Roman" panose="02020603050405020304" pitchFamily="18" charset="0"/>
              <a:ea typeface="Times New Roman" panose="02020603050405020304" pitchFamily="18" charset="0"/>
            </a:endParaRPr>
          </a:p>
          <a:p>
            <a:pPr marL="0" indent="0">
              <a:buNone/>
            </a:pPr>
            <a:endParaRPr lang="en-US" sz="1800" dirty="0">
              <a:effectLst/>
              <a:latin typeface="Times New Roman" panose="02020603050405020304" pitchFamily="18" charset="0"/>
              <a:ea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a:p>
            <a:pPr marL="0" indent="0">
              <a:buNone/>
            </a:pPr>
            <a:endParaRPr lang="en-US" altLang="en-US" sz="2000" dirty="0"/>
          </a:p>
        </p:txBody>
      </p:sp>
    </p:spTree>
    <p:extLst>
      <p:ext uri="{BB962C8B-B14F-4D97-AF65-F5344CB8AC3E}">
        <p14:creationId xmlns:p14="http://schemas.microsoft.com/office/powerpoint/2010/main" val="1125014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436167AC-9398-A0C5-1177-2493A0FE7568}"/>
              </a:ext>
            </a:extLst>
          </p:cNvPr>
          <p:cNvSpPr>
            <a:spLocks noGrp="1" noChangeArrowheads="1"/>
          </p:cNvSpPr>
          <p:nvPr>
            <p:ph type="title"/>
          </p:nvPr>
        </p:nvSpPr>
        <p:spPr>
          <a:xfrm>
            <a:off x="1257300" y="228600"/>
            <a:ext cx="8321598" cy="1143000"/>
          </a:xfrm>
        </p:spPr>
        <p:txBody>
          <a:bodyPr/>
          <a:lstStyle/>
          <a:p>
            <a:pPr lvl="1"/>
            <a:r>
              <a:rPr lang="en-US" dirty="0" err="1">
                <a:solidFill>
                  <a:srgbClr val="FF0000"/>
                </a:solidFill>
                <a:effectLst/>
                <a:latin typeface="Times New Roman" panose="02020603050405020304" pitchFamily="18" charset="0"/>
                <a:ea typeface="Calibri" panose="020F0502020204030204" pitchFamily="34" charset="0"/>
              </a:rPr>
              <a:t>Semaglutide</a:t>
            </a:r>
            <a:r>
              <a:rPr lang="en-US" dirty="0">
                <a:solidFill>
                  <a:srgbClr val="FF0000"/>
                </a:solidFill>
                <a:effectLst/>
                <a:latin typeface="Times New Roman" panose="02020603050405020304" pitchFamily="18" charset="0"/>
                <a:ea typeface="Calibri" panose="020F0502020204030204" pitchFamily="34" charset="0"/>
              </a:rPr>
              <a:t> (</a:t>
            </a:r>
            <a:r>
              <a:rPr lang="en-US" dirty="0" err="1">
                <a:solidFill>
                  <a:srgbClr val="FF0000"/>
                </a:solidFill>
                <a:effectLst/>
                <a:latin typeface="Times New Roman" panose="02020603050405020304" pitchFamily="18" charset="0"/>
                <a:ea typeface="Calibri" panose="020F0502020204030204" pitchFamily="34" charset="0"/>
              </a:rPr>
              <a:t>Wegovy</a:t>
            </a:r>
            <a:r>
              <a:rPr lang="en-US" dirty="0">
                <a:solidFill>
                  <a:srgbClr val="FF0000"/>
                </a:solidFill>
                <a:effectLst/>
                <a:latin typeface="Times New Roman" panose="02020603050405020304" pitchFamily="18" charset="0"/>
                <a:ea typeface="Calibri" panose="020F0502020204030204" pitchFamily="34" charset="0"/>
              </a:rPr>
              <a:t>) </a:t>
            </a: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170" name="Rectangle 3">
            <a:extLst>
              <a:ext uri="{FF2B5EF4-FFF2-40B4-BE49-F238E27FC236}">
                <a16:creationId xmlns:a16="http://schemas.microsoft.com/office/drawing/2014/main" id="{E370A8A4-8CE1-000D-E0B9-46B6728C9DCA}"/>
              </a:ext>
            </a:extLst>
          </p:cNvPr>
          <p:cNvSpPr>
            <a:spLocks noGrp="1" noChangeArrowheads="1"/>
          </p:cNvSpPr>
          <p:nvPr>
            <p:ph type="body" idx="1"/>
          </p:nvPr>
        </p:nvSpPr>
        <p:spPr>
          <a:xfrm>
            <a:off x="1257300" y="1371600"/>
            <a:ext cx="7772400" cy="4114800"/>
          </a:xfrm>
        </p:spPr>
        <p:txBody>
          <a:bodyPr/>
          <a:lstStyle/>
          <a:p>
            <a:pPr marL="0" marR="0" algn="just">
              <a:spcBef>
                <a:spcPts val="0"/>
              </a:spcBef>
              <a:spcAft>
                <a:spcPts val="0"/>
              </a:spcAft>
            </a:pP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Times New Roman" panose="02020603050405020304" pitchFamily="18" charset="0"/>
              </a:rPr>
              <a:t>Wegovy</a:t>
            </a:r>
            <a:r>
              <a:rPr lang="en-US" sz="1800" dirty="0">
                <a:effectLst/>
                <a:latin typeface="Times New Roman" panose="02020603050405020304" pitchFamily="18" charset="0"/>
                <a:ea typeface="Times New Roman" panose="02020603050405020304" pitchFamily="18" charset="0"/>
              </a:rPr>
              <a:t> and Ozempic are the same drug, but </a:t>
            </a:r>
            <a:r>
              <a:rPr lang="en-US" sz="1800" dirty="0" err="1">
                <a:effectLst/>
                <a:latin typeface="Times New Roman" panose="02020603050405020304" pitchFamily="18" charset="0"/>
                <a:ea typeface="Times New Roman" panose="02020603050405020304" pitchFamily="18" charset="0"/>
              </a:rPr>
              <a:t>Wegovy</a:t>
            </a:r>
            <a:r>
              <a:rPr lang="en-US" sz="1800" dirty="0">
                <a:effectLst/>
                <a:latin typeface="Times New Roman" panose="02020603050405020304" pitchFamily="18" charset="0"/>
                <a:ea typeface="Times New Roman" panose="02020603050405020304" pitchFamily="18" charset="0"/>
              </a:rPr>
              <a:t> is approved for weight loss. </a:t>
            </a: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It comes in 0.25 mg, 0.5 mg, 1 mg, 1.7 mg and 2.4 mg delivery pens and does not allow partial dosing (clicks). </a:t>
            </a: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Patients should stay on each dose for 1 month and only go up if they are not experiencing side effects. </a:t>
            </a: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There is a shortage of the medications, patients should try different pharmacies. </a:t>
            </a: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Its side effects are similar to Ozempic.</a:t>
            </a:r>
            <a:r>
              <a:rPr lang="en-US" sz="1100" dirty="0">
                <a:effectLst/>
              </a:rPr>
              <a:t> </a:t>
            </a: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endParaRPr lang="en-US" sz="1800" dirty="0">
              <a:solidFill>
                <a:srgbClr val="FFFF00"/>
              </a:solidFill>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endParaRPr lang="en-US" sz="1800" dirty="0">
              <a:solidFill>
                <a:srgbClr val="FFFF00"/>
              </a:solidFill>
              <a:effectLst/>
              <a:latin typeface="Times New Roman" panose="02020603050405020304" pitchFamily="18" charset="0"/>
              <a:ea typeface="Times New Roman" panose="02020603050405020304" pitchFamily="18" charset="0"/>
            </a:endParaRPr>
          </a:p>
          <a:p>
            <a:pPr marL="0" indent="0">
              <a:buNone/>
            </a:pPr>
            <a:endParaRPr lang="en-US" sz="1800" dirty="0">
              <a:effectLst/>
              <a:latin typeface="Times New Roman" panose="02020603050405020304" pitchFamily="18" charset="0"/>
              <a:ea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a:p>
            <a:pPr marL="0" indent="0">
              <a:buNone/>
            </a:pPr>
            <a:endParaRPr lang="en-US" altLang="en-US" sz="2000" dirty="0"/>
          </a:p>
        </p:txBody>
      </p:sp>
    </p:spTree>
    <p:extLst>
      <p:ext uri="{BB962C8B-B14F-4D97-AF65-F5344CB8AC3E}">
        <p14:creationId xmlns:p14="http://schemas.microsoft.com/office/powerpoint/2010/main" val="4198641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436167AC-9398-A0C5-1177-2493A0FE7568}"/>
              </a:ext>
            </a:extLst>
          </p:cNvPr>
          <p:cNvSpPr>
            <a:spLocks noGrp="1" noChangeArrowheads="1"/>
          </p:cNvSpPr>
          <p:nvPr>
            <p:ph type="title"/>
          </p:nvPr>
        </p:nvSpPr>
        <p:spPr>
          <a:xfrm>
            <a:off x="1138819" y="228600"/>
            <a:ext cx="8321598" cy="1143000"/>
          </a:xfrm>
        </p:spPr>
        <p:txBody>
          <a:bodyPr/>
          <a:lstStyle/>
          <a:p>
            <a:pPr lvl="1"/>
            <a:r>
              <a:rPr lang="en-US" sz="4400" dirty="0" err="1">
                <a:solidFill>
                  <a:srgbClr val="FFC000"/>
                </a:solidFill>
                <a:effectLst/>
                <a:latin typeface="Times New Roman" panose="02020603050405020304" pitchFamily="18" charset="0"/>
                <a:ea typeface="Times New Roman" panose="02020603050405020304" pitchFamily="18" charset="0"/>
              </a:rPr>
              <a:t>Mounjaro</a:t>
            </a:r>
            <a:r>
              <a:rPr lang="en-US" sz="4400" dirty="0">
                <a:solidFill>
                  <a:srgbClr val="FFC000"/>
                </a:solidFill>
                <a:effectLst/>
                <a:latin typeface="Times New Roman" panose="02020603050405020304" pitchFamily="18" charset="0"/>
                <a:ea typeface="Times New Roman" panose="02020603050405020304" pitchFamily="18" charset="0"/>
              </a:rPr>
              <a:t> (</a:t>
            </a:r>
            <a:r>
              <a:rPr lang="en-US" sz="4400" dirty="0" err="1">
                <a:solidFill>
                  <a:srgbClr val="FFC000"/>
                </a:solidFill>
                <a:effectLst/>
                <a:latin typeface="Times New Roman" panose="02020603050405020304" pitchFamily="18" charset="0"/>
                <a:ea typeface="Times New Roman" panose="02020603050405020304" pitchFamily="18" charset="0"/>
              </a:rPr>
              <a:t>tirzepatide</a:t>
            </a:r>
            <a:r>
              <a:rPr lang="en-US" sz="4400" dirty="0">
                <a:solidFill>
                  <a:srgbClr val="FFC000"/>
                </a:solidFill>
                <a:effectLst/>
                <a:latin typeface="Times New Roman" panose="02020603050405020304" pitchFamily="18" charset="0"/>
                <a:ea typeface="Times New Roman" panose="02020603050405020304" pitchFamily="18" charset="0"/>
              </a:rPr>
              <a:t>)</a:t>
            </a:r>
            <a:endParaRPr lang="en-US"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170" name="Rectangle 3">
            <a:extLst>
              <a:ext uri="{FF2B5EF4-FFF2-40B4-BE49-F238E27FC236}">
                <a16:creationId xmlns:a16="http://schemas.microsoft.com/office/drawing/2014/main" id="{E370A8A4-8CE1-000D-E0B9-46B6728C9DCA}"/>
              </a:ext>
            </a:extLst>
          </p:cNvPr>
          <p:cNvSpPr>
            <a:spLocks noGrp="1" noChangeArrowheads="1"/>
          </p:cNvSpPr>
          <p:nvPr>
            <p:ph type="body" idx="1"/>
          </p:nvPr>
        </p:nvSpPr>
        <p:spPr>
          <a:xfrm>
            <a:off x="1257300" y="1371600"/>
            <a:ext cx="7772400" cy="4114800"/>
          </a:xfrm>
        </p:spPr>
        <p:txBody>
          <a:bodyPr/>
          <a:lstStyle/>
          <a:p>
            <a:pPr marL="0" marR="0" algn="just">
              <a:spcBef>
                <a:spcPts val="0"/>
              </a:spcBef>
              <a:spcAft>
                <a:spcPts val="0"/>
              </a:spcAft>
            </a:pPr>
            <a:r>
              <a:rPr lang="en-US" sz="1800" dirty="0" err="1">
                <a:effectLst/>
                <a:latin typeface="Times New Roman" panose="02020603050405020304" pitchFamily="18" charset="0"/>
                <a:ea typeface="Times New Roman" panose="02020603050405020304" pitchFamily="18" charset="0"/>
              </a:rPr>
              <a:t>Mounjaro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tirzepatide</a:t>
            </a:r>
            <a:r>
              <a:rPr lang="en-US" sz="1800" dirty="0">
                <a:effectLst/>
                <a:latin typeface="Times New Roman" panose="02020603050405020304" pitchFamily="18" charset="0"/>
                <a:ea typeface="Times New Roman" panose="02020603050405020304" pitchFamily="18" charset="0"/>
              </a:rPr>
              <a:t>) is a newer diabetes drug that is called a dual incretin (GLP-1 plus GIP).</a:t>
            </a:r>
          </a:p>
          <a:p>
            <a:pPr marL="0" marR="0" algn="just">
              <a:spcBef>
                <a:spcPts val="0"/>
              </a:spcBef>
              <a:spcAft>
                <a:spcPts val="0"/>
              </a:spcAft>
            </a:pPr>
            <a:r>
              <a:rPr lang="en-US" sz="1800" dirty="0" err="1">
                <a:latin typeface="Times New Roman" panose="02020603050405020304" pitchFamily="18" charset="0"/>
                <a:ea typeface="Times New Roman" panose="02020603050405020304" pitchFamily="18" charset="0"/>
              </a:rPr>
              <a:t>Zepbound</a:t>
            </a:r>
            <a:r>
              <a:rPr lang="en-US" sz="1800" dirty="0">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a:t>
            </a:r>
            <a:r>
              <a:rPr lang="en-US" sz="1800" dirty="0" err="1">
                <a:effectLst/>
                <a:latin typeface="Times New Roman" panose="02020603050405020304" pitchFamily="18" charset="0"/>
                <a:ea typeface="Times New Roman" panose="02020603050405020304" pitchFamily="18" charset="0"/>
              </a:rPr>
              <a:t>tirzepatide</a:t>
            </a:r>
            <a:r>
              <a:rPr lang="en-US" sz="1800" dirty="0">
                <a:effectLst/>
                <a:latin typeface="Times New Roman" panose="02020603050405020304" pitchFamily="18" charset="0"/>
                <a:ea typeface="Times New Roman" panose="02020603050405020304" pitchFamily="18" charset="0"/>
              </a:rPr>
              <a:t>) is </a:t>
            </a:r>
            <a:r>
              <a:rPr lang="en-US" sz="1800" dirty="0">
                <a:latin typeface="Times New Roman" panose="02020603050405020304" pitchFamily="18" charset="0"/>
                <a:ea typeface="Times New Roman" panose="02020603050405020304" pitchFamily="18" charset="0"/>
              </a:rPr>
              <a:t>FDA-approved for weight loss</a:t>
            </a: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 It has very impressive weight loss properties with patients on the highest dose losing up to 25 pounds. </a:t>
            </a:r>
          </a:p>
          <a:p>
            <a:pPr marL="0" marR="0" algn="just">
              <a:spcBef>
                <a:spcPts val="0"/>
              </a:spcBef>
              <a:spcAft>
                <a:spcPts val="0"/>
              </a:spcAft>
            </a:pPr>
            <a:r>
              <a:rPr lang="en-US" sz="1800" dirty="0">
                <a:latin typeface="Times New Roman" panose="02020603050405020304" pitchFamily="18" charset="0"/>
                <a:ea typeface="Times New Roman" panose="02020603050405020304" pitchFamily="18" charset="0"/>
              </a:rPr>
              <a:t>It can reverse sleep apnea and get patients off CPAP</a:t>
            </a: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It is given once a week like Ozempic and has similar side effects as Ozempic including nausea, diarrhea, decreased appetite, vomiting, constipation, indigestion, and abdominal pain. </a:t>
            </a:r>
          </a:p>
          <a:p>
            <a:pPr marL="0" marR="0" algn="just">
              <a:spcBef>
                <a:spcPts val="0"/>
              </a:spcBef>
              <a:spcAft>
                <a:spcPts val="0"/>
              </a:spcAft>
            </a:pPr>
            <a:r>
              <a:rPr lang="en-US" sz="1800" dirty="0">
                <a:latin typeface="Times New Roman" panose="02020603050405020304" pitchFamily="18" charset="0"/>
                <a:ea typeface="Times New Roman" panose="02020603050405020304" pitchFamily="18" charset="0"/>
              </a:rPr>
              <a:t>But the nausea side effect is considerably less due to the GIP</a:t>
            </a: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The doses are 2.5 mg, 5 mg, 7.5 mg, 10 mg, 12.5 mg, or 15 mg per 0.5 mL in single-dose pen and a patient should stay on the same dose for 4 weeks and only go up the higher dose if no side effects are present. </a:t>
            </a:r>
          </a:p>
          <a:p>
            <a:pPr marL="0" algn="just">
              <a:spcBef>
                <a:spcPts val="0"/>
              </a:spcBef>
              <a:spcAft>
                <a:spcPts val="0"/>
              </a:spcAft>
            </a:pPr>
            <a:r>
              <a:rPr lang="en-US" sz="1800" dirty="0">
                <a:solidFill>
                  <a:srgbClr val="FFFF00"/>
                </a:solidFill>
                <a:latin typeface="Times New Roman" panose="02020603050405020304" pitchFamily="18" charset="0"/>
                <a:ea typeface="Calibri" panose="020F0502020204030204" pitchFamily="34" charset="0"/>
              </a:rPr>
              <a:t>Some patients do fine on a lower dose.</a:t>
            </a:r>
          </a:p>
          <a:p>
            <a:pPr marL="0" algn="just">
              <a:spcBef>
                <a:spcPts val="0"/>
              </a:spcBef>
              <a:spcAft>
                <a:spcPts val="0"/>
              </a:spcAft>
            </a:pPr>
            <a:r>
              <a:rPr lang="en-US" sz="18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Now compounded </a:t>
            </a:r>
            <a:r>
              <a:rPr lang="en-US" sz="1800" dirty="0" err="1">
                <a:solidFill>
                  <a:srgbClr val="FFC000"/>
                </a:solidFill>
                <a:effectLst/>
                <a:latin typeface="Times New Roman" panose="02020603050405020304" pitchFamily="18" charset="0"/>
                <a:ea typeface="Times New Roman" panose="02020603050405020304" pitchFamily="18" charset="0"/>
              </a:rPr>
              <a:t>Mounjaro</a:t>
            </a:r>
            <a:r>
              <a:rPr lang="en-US" sz="1800" dirty="0">
                <a:solidFill>
                  <a:srgbClr val="FFC000"/>
                </a:solidFill>
                <a:effectLst/>
                <a:latin typeface="Times New Roman" panose="02020603050405020304" pitchFamily="18" charset="0"/>
                <a:ea typeface="Times New Roman" panose="02020603050405020304" pitchFamily="18" charset="0"/>
              </a:rPr>
              <a:t> (</a:t>
            </a:r>
            <a:r>
              <a:rPr lang="en-US" sz="1800" dirty="0" err="1">
                <a:solidFill>
                  <a:srgbClr val="FFC000"/>
                </a:solidFill>
                <a:effectLst/>
                <a:latin typeface="Times New Roman" panose="02020603050405020304" pitchFamily="18" charset="0"/>
                <a:ea typeface="Times New Roman" panose="02020603050405020304" pitchFamily="18" charset="0"/>
              </a:rPr>
              <a:t>tirzepatide</a:t>
            </a:r>
            <a:r>
              <a:rPr lang="en-US" sz="1800" dirty="0">
                <a:solidFill>
                  <a:srgbClr val="FFC000"/>
                </a:solidFill>
                <a:effectLst/>
                <a:latin typeface="Times New Roman" panose="02020603050405020304" pitchFamily="18" charset="0"/>
                <a:ea typeface="Times New Roman" panose="02020603050405020304" pitchFamily="18" charset="0"/>
              </a:rPr>
              <a:t>) </a:t>
            </a:r>
            <a:r>
              <a:rPr lang="en-US" sz="1800" dirty="0">
                <a:solidFill>
                  <a:srgbClr val="FFFF00"/>
                </a:solidFill>
                <a:latin typeface="Times New Roman" panose="02020603050405020304" pitchFamily="18" charset="0"/>
                <a:ea typeface="Calibri" panose="020F0502020204030204" pitchFamily="34" charset="0"/>
              </a:rPr>
              <a:t>is available</a:t>
            </a:r>
            <a:endParaRPr lang="en-US" sz="18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algn="just">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endParaRPr lang="en-US" sz="1800" dirty="0">
              <a:solidFill>
                <a:srgbClr val="FFFF00"/>
              </a:solidFill>
              <a:effectLst/>
              <a:latin typeface="Times New Roman" panose="02020603050405020304" pitchFamily="18" charset="0"/>
              <a:ea typeface="Times New Roman" panose="02020603050405020304" pitchFamily="18" charset="0"/>
            </a:endParaRPr>
          </a:p>
          <a:p>
            <a:pPr marL="0" indent="0">
              <a:buNone/>
            </a:pPr>
            <a:endParaRPr lang="en-US" sz="1800" dirty="0">
              <a:effectLst/>
              <a:latin typeface="Times New Roman" panose="02020603050405020304" pitchFamily="18" charset="0"/>
              <a:ea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a:p>
            <a:pPr marL="0" indent="0">
              <a:buNone/>
            </a:pPr>
            <a:endParaRPr lang="en-US" altLang="en-US" sz="2000" dirty="0"/>
          </a:p>
        </p:txBody>
      </p:sp>
    </p:spTree>
    <p:extLst>
      <p:ext uri="{BB962C8B-B14F-4D97-AF65-F5344CB8AC3E}">
        <p14:creationId xmlns:p14="http://schemas.microsoft.com/office/powerpoint/2010/main" val="2533583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a:xfrm>
            <a:off x="1269419" y="1643785"/>
            <a:ext cx="7610476" cy="2674471"/>
          </a:xfrm>
        </p:spPr>
        <p:txBody>
          <a:bodyPr/>
          <a:lstStyle/>
          <a:p>
            <a:r>
              <a:rPr lang="en-US" dirty="0" err="1">
                <a:solidFill>
                  <a:schemeClr val="tx1"/>
                </a:solidFill>
              </a:rPr>
              <a:t>Tirzepatide</a:t>
            </a:r>
            <a:r>
              <a:rPr lang="en-US" dirty="0">
                <a:solidFill>
                  <a:schemeClr val="tx1"/>
                </a:solidFill>
              </a:rPr>
              <a:t> “</a:t>
            </a:r>
            <a:r>
              <a:rPr lang="en-US" dirty="0" err="1">
                <a:solidFill>
                  <a:schemeClr val="tx1"/>
                </a:solidFill>
              </a:rPr>
              <a:t>twincretin</a:t>
            </a:r>
            <a:r>
              <a:rPr lang="en-US" dirty="0">
                <a:solidFill>
                  <a:schemeClr val="tx1"/>
                </a:solidFill>
              </a:rPr>
              <a:t>” </a:t>
            </a:r>
            <a:r>
              <a:rPr lang="en-US" dirty="0"/>
              <a:t>is a dual glucose-dependent insulinotropic polypeptide (GIP) and glucagon- like peptide-1 (GLP-1) receptor agonist</a:t>
            </a:r>
          </a:p>
          <a:p>
            <a:endParaRPr lang="en-US" dirty="0"/>
          </a:p>
        </p:txBody>
      </p:sp>
      <p:sp>
        <p:nvSpPr>
          <p:cNvPr id="5" name="TextBox 4"/>
          <p:cNvSpPr txBox="1"/>
          <p:nvPr/>
        </p:nvSpPr>
        <p:spPr>
          <a:xfrm>
            <a:off x="1688726" y="4133590"/>
            <a:ext cx="1490253" cy="461665"/>
          </a:xfrm>
          <a:prstGeom prst="rect">
            <a:avLst/>
          </a:prstGeom>
          <a:noFill/>
        </p:spPr>
        <p:txBody>
          <a:bodyPr wrap="square" rtlCol="0">
            <a:spAutoFit/>
          </a:bodyPr>
          <a:lstStyle/>
          <a:p>
            <a:pPr algn="ctr"/>
            <a:r>
              <a:rPr lang="en-US" dirty="0"/>
              <a:t>GLP</a:t>
            </a:r>
          </a:p>
        </p:txBody>
      </p:sp>
      <p:sp>
        <p:nvSpPr>
          <p:cNvPr id="6" name="TextBox 5"/>
          <p:cNvSpPr txBox="1"/>
          <p:nvPr/>
        </p:nvSpPr>
        <p:spPr>
          <a:xfrm>
            <a:off x="4076505" y="4133590"/>
            <a:ext cx="1490253" cy="461665"/>
          </a:xfrm>
          <a:prstGeom prst="rect">
            <a:avLst/>
          </a:prstGeom>
          <a:noFill/>
        </p:spPr>
        <p:txBody>
          <a:bodyPr wrap="square" rtlCol="0">
            <a:spAutoFit/>
          </a:bodyPr>
          <a:lstStyle/>
          <a:p>
            <a:pPr algn="ctr"/>
            <a:r>
              <a:rPr lang="en-US" dirty="0"/>
              <a:t>GIP</a:t>
            </a:r>
          </a:p>
        </p:txBody>
      </p:sp>
      <p:cxnSp>
        <p:nvCxnSpPr>
          <p:cNvPr id="8" name="Straight Arrow Connector 7"/>
          <p:cNvCxnSpPr/>
          <p:nvPr/>
        </p:nvCxnSpPr>
        <p:spPr>
          <a:xfrm>
            <a:off x="2433852" y="4502922"/>
            <a:ext cx="1224600" cy="5118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433852" y="5144311"/>
            <a:ext cx="2513992" cy="830997"/>
          </a:xfrm>
          <a:prstGeom prst="rect">
            <a:avLst/>
          </a:prstGeom>
          <a:noFill/>
          <a:ln>
            <a:solidFill>
              <a:srgbClr val="21449B"/>
            </a:solidFill>
          </a:ln>
        </p:spPr>
        <p:txBody>
          <a:bodyPr wrap="square" rtlCol="0">
            <a:spAutoFit/>
          </a:bodyPr>
          <a:lstStyle/>
          <a:p>
            <a:pPr algn="ctr"/>
            <a:r>
              <a:rPr lang="en-US" dirty="0"/>
              <a:t>Enhanced </a:t>
            </a:r>
            <a:r>
              <a:rPr lang="en-US" dirty="0" err="1"/>
              <a:t>Incretin</a:t>
            </a:r>
            <a:r>
              <a:rPr lang="en-US" dirty="0"/>
              <a:t> effects</a:t>
            </a:r>
          </a:p>
        </p:txBody>
      </p:sp>
      <p:cxnSp>
        <p:nvCxnSpPr>
          <p:cNvPr id="11" name="Straight Arrow Connector 10"/>
          <p:cNvCxnSpPr>
            <a:cxnSpLocks/>
            <a:stCxn id="6" idx="2"/>
          </p:cNvCxnSpPr>
          <p:nvPr/>
        </p:nvCxnSpPr>
        <p:spPr>
          <a:xfrm flipH="1">
            <a:off x="3796140" y="4595255"/>
            <a:ext cx="1025492" cy="4194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17A8AEA9-7D83-2B40-B4E9-7F62F014E914}"/>
              </a:ext>
            </a:extLst>
          </p:cNvPr>
          <p:cNvSpPr txBox="1"/>
          <p:nvPr/>
        </p:nvSpPr>
        <p:spPr>
          <a:xfrm>
            <a:off x="2296487" y="5926920"/>
            <a:ext cx="2963449" cy="830997"/>
          </a:xfrm>
          <a:prstGeom prst="rect">
            <a:avLst/>
          </a:prstGeom>
          <a:noFill/>
          <a:ln>
            <a:solidFill>
              <a:srgbClr val="21449B"/>
            </a:solidFill>
          </a:ln>
        </p:spPr>
        <p:txBody>
          <a:bodyPr wrap="square" rtlCol="0">
            <a:spAutoFit/>
          </a:bodyPr>
          <a:lstStyle/>
          <a:p>
            <a:pPr algn="ctr"/>
            <a:r>
              <a:rPr lang="en-US" dirty="0"/>
              <a:t>“Incretin” GI peptides that lower glucose</a:t>
            </a:r>
          </a:p>
        </p:txBody>
      </p:sp>
      <p:pic>
        <p:nvPicPr>
          <p:cNvPr id="15" name="Picture 14" descr="A diagram of a type 2 diabetes&#10;&#10;Description automatically generated">
            <a:extLst>
              <a:ext uri="{FF2B5EF4-FFF2-40B4-BE49-F238E27FC236}">
                <a16:creationId xmlns:a16="http://schemas.microsoft.com/office/drawing/2014/main" id="{0F80FD5B-60F0-F212-6C52-4C6F79F54DB4}"/>
              </a:ext>
            </a:extLst>
          </p:cNvPr>
          <p:cNvPicPr>
            <a:picLocks noChangeAspect="1"/>
          </p:cNvPicPr>
          <p:nvPr/>
        </p:nvPicPr>
        <p:blipFill>
          <a:blip r:embed="rId2"/>
          <a:stretch>
            <a:fillRect/>
          </a:stretch>
        </p:blipFill>
        <p:spPr>
          <a:xfrm>
            <a:off x="6122879" y="4133590"/>
            <a:ext cx="3502141" cy="2519526"/>
          </a:xfrm>
          <a:prstGeom prst="rect">
            <a:avLst/>
          </a:prstGeom>
        </p:spPr>
      </p:pic>
    </p:spTree>
    <p:extLst>
      <p:ext uri="{BB962C8B-B14F-4D97-AF65-F5344CB8AC3E}">
        <p14:creationId xmlns:p14="http://schemas.microsoft.com/office/powerpoint/2010/main" val="4040466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954541" y="101712"/>
            <a:ext cx="8494560" cy="448969"/>
          </a:xfrm>
          <a:prstGeom prst="rect">
            <a:avLst/>
          </a:prstGeom>
          <a:noFill/>
          <a:ln w="9525">
            <a:noFill/>
            <a:miter lim="800000"/>
            <a:headEnd/>
            <a:tailEnd/>
          </a:ln>
        </p:spPr>
        <p:txBody>
          <a:bodyPr lIns="0" tIns="0" rIns="0" bIns="0">
            <a:spAutoFit/>
          </a:bodyPr>
          <a:lstStyle/>
          <a:p>
            <a:pPr algn="ctr">
              <a:lnSpc>
                <a:spcPct val="97000"/>
              </a:lnSpc>
              <a:buClr>
                <a:srgbClr val="FFFFFF"/>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500" b="1" dirty="0" err="1">
                <a:latin typeface="Arial" charset="0"/>
              </a:rPr>
              <a:t>Effect of Once-Weekly Tirzepatide, as Compared with Semaglutide, on Body Weight, the Percentage of Patients Who Met Weight-Loss Goals, and the Lipid Profile.</a:t>
            </a:r>
            <a:endParaRPr lang="en-GB" sz="1500" b="1" dirty="0">
              <a:latin typeface="Arial" charset="0"/>
            </a:endParaRPr>
          </a:p>
        </p:txBody>
      </p:sp>
      <p:pic>
        <p:nvPicPr>
          <p:cNvPr id="5122" name="Picture 2"/>
          <p:cNvPicPr>
            <a:picLocks noChangeAspect="1" noChangeArrowheads="1"/>
          </p:cNvPicPr>
          <p:nvPr/>
        </p:nvPicPr>
        <p:blipFill>
          <a:blip r:embed="rId3" cstate="print"/>
          <a:srcRect/>
          <a:stretch>
            <a:fillRect/>
          </a:stretch>
        </p:blipFill>
        <p:spPr bwMode="auto">
          <a:xfrm>
            <a:off x="6883021" y="6270419"/>
            <a:ext cx="2566080" cy="432045"/>
          </a:xfrm>
          <a:prstGeom prst="rect">
            <a:avLst/>
          </a:prstGeom>
          <a:noFill/>
        </p:spPr>
      </p:pic>
      <p:sp>
        <p:nvSpPr>
          <p:cNvPr id="5124" name="Text Box 4"/>
          <p:cNvSpPr txBox="1">
            <a:spLocks noChangeArrowheads="1"/>
          </p:cNvSpPr>
          <p:nvPr/>
        </p:nvSpPr>
        <p:spPr bwMode="auto">
          <a:xfrm>
            <a:off x="2254079" y="5972309"/>
            <a:ext cx="5758684" cy="165045"/>
          </a:xfrm>
          <a:prstGeom prst="rect">
            <a:avLst/>
          </a:prstGeom>
          <a:noFill/>
          <a:ln w="9525">
            <a:noFill/>
            <a:miter lim="800000"/>
            <a:headEnd/>
            <a:tailEnd/>
          </a:ln>
        </p:spPr>
        <p:txBody>
          <a:bodyPr lIns="0" tIns="0" rIns="0" bIns="0">
            <a:spAutoFit/>
          </a:bodyPr>
          <a:lstStyle/>
          <a:p>
            <a:pPr>
              <a:lnSpc>
                <a:spcPct val="97000"/>
              </a:lnSpc>
              <a:buClr>
                <a:srgbClr val="FFFFFF"/>
              </a:buClr>
              <a:buSzPct val="45000"/>
              <a:tabLst>
                <a:tab pos="656650" algn="l"/>
                <a:tab pos="1313299" algn="l"/>
                <a:tab pos="1969949" algn="l"/>
                <a:tab pos="2626599" algn="l"/>
                <a:tab pos="3283248" algn="l"/>
              </a:tabLst>
            </a:pPr>
            <a:r>
              <a:rPr lang="en-GB" sz="1100" b="1">
                <a:solidFill>
                  <a:srgbClr val="FFFFFF"/>
                </a:solidFill>
                <a:latin typeface="Arial" charset="0"/>
              </a:rPr>
              <a:t>Frías JP et al. N Engl J Med 2021;385:503-515</a:t>
            </a:r>
            <a:endParaRPr lang="en-GB" sz="1100" b="1" dirty="0">
              <a:solidFill>
                <a:srgbClr val="FFFFFF"/>
              </a:solidFill>
              <a:latin typeface="Arial" charset="0"/>
            </a:endParaRPr>
          </a:p>
        </p:txBody>
      </p:sp>
      <p:pic>
        <p:nvPicPr>
          <p:cNvPr id="2" name="Picture 1" descr="Screen Shot 2021-11-01 at 5.21.3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3395" y="550681"/>
            <a:ext cx="7615756" cy="6307319"/>
          </a:xfrm>
          <a:prstGeom prst="rect">
            <a:avLst/>
          </a:prstGeom>
        </p:spPr>
      </p:pic>
      <p:sp>
        <p:nvSpPr>
          <p:cNvPr id="6" name="Oval 5">
            <a:extLst>
              <a:ext uri="{FF2B5EF4-FFF2-40B4-BE49-F238E27FC236}">
                <a16:creationId xmlns:a16="http://schemas.microsoft.com/office/drawing/2014/main" id="{9A91C71A-3347-754D-B7F5-1AE410D60C2C}"/>
              </a:ext>
            </a:extLst>
          </p:cNvPr>
          <p:cNvSpPr/>
          <p:nvPr/>
        </p:nvSpPr>
        <p:spPr>
          <a:xfrm>
            <a:off x="7696695" y="2315688"/>
            <a:ext cx="950026" cy="1341912"/>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2877254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436167AC-9398-A0C5-1177-2493A0FE7568}"/>
              </a:ext>
            </a:extLst>
          </p:cNvPr>
          <p:cNvSpPr>
            <a:spLocks noGrp="1" noChangeArrowheads="1"/>
          </p:cNvSpPr>
          <p:nvPr>
            <p:ph type="title"/>
          </p:nvPr>
        </p:nvSpPr>
        <p:spPr>
          <a:xfrm>
            <a:off x="1257300" y="228600"/>
            <a:ext cx="8321598" cy="1143000"/>
          </a:xfrm>
        </p:spPr>
        <p:txBody>
          <a:bodyPr/>
          <a:lstStyle/>
          <a:p>
            <a:pPr marR="0" lvl="0">
              <a:spcBef>
                <a:spcPts val="0"/>
              </a:spcBef>
              <a:spcAft>
                <a:spcPts val="0"/>
              </a:spcAft>
              <a:tabLst>
                <a:tab pos="457200" algn="l"/>
              </a:tabLst>
            </a:pP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How do you get insurance coverage?</a:t>
            </a:r>
          </a:p>
        </p:txBody>
      </p:sp>
      <p:sp>
        <p:nvSpPr>
          <p:cNvPr id="7170" name="Rectangle 3">
            <a:extLst>
              <a:ext uri="{FF2B5EF4-FFF2-40B4-BE49-F238E27FC236}">
                <a16:creationId xmlns:a16="http://schemas.microsoft.com/office/drawing/2014/main" id="{E370A8A4-8CE1-000D-E0B9-46B6728C9DCA}"/>
              </a:ext>
            </a:extLst>
          </p:cNvPr>
          <p:cNvSpPr>
            <a:spLocks noGrp="1" noChangeArrowheads="1"/>
          </p:cNvSpPr>
          <p:nvPr>
            <p:ph type="body" idx="1"/>
          </p:nvPr>
        </p:nvSpPr>
        <p:spPr>
          <a:xfrm>
            <a:off x="1257300" y="1371600"/>
            <a:ext cx="7772400" cy="4114800"/>
          </a:xfrm>
        </p:spPr>
        <p:txBody>
          <a:bodyPr/>
          <a:lstStyle/>
          <a:p>
            <a:pPr marL="0" marR="0">
              <a:spcBef>
                <a:spcPts val="0"/>
              </a:spcBef>
              <a:spcAft>
                <a:spcPts val="0"/>
              </a:spcAft>
            </a:pPr>
            <a:r>
              <a:rPr lang="en-US" sz="1800" dirty="0">
                <a:effectLst/>
                <a:latin typeface="Times New Roman" panose="02020603050405020304" pitchFamily="18" charset="0"/>
                <a:ea typeface="Calibri" panose="020F0502020204030204" pitchFamily="34" charset="0"/>
              </a:rPr>
              <a:t>Call up your insurance to see if they cover weight loss medicines (many don’t cover at all). </a:t>
            </a:r>
          </a:p>
          <a:p>
            <a:pPr marL="0" marR="0">
              <a:spcBef>
                <a:spcPts val="0"/>
              </a:spcBef>
              <a:spcAft>
                <a:spcPts val="0"/>
              </a:spcAft>
            </a:pPr>
            <a:r>
              <a:rPr lang="en-US" sz="1800" dirty="0">
                <a:latin typeface="Times New Roman" panose="02020603050405020304" pitchFamily="18" charset="0"/>
                <a:ea typeface="Times New Roman" panose="02020603050405020304" pitchFamily="18" charset="0"/>
              </a:rPr>
              <a:t>Ask the criteria for coverage and if there is a pre-auth form</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Ask </a:t>
            </a:r>
            <a:r>
              <a:rPr lang="en-US" sz="1800" dirty="0">
                <a:latin typeface="Times New Roman" panose="02020603050405020304" pitchFamily="18" charset="0"/>
                <a:ea typeface="Times New Roman" panose="02020603050405020304" pitchFamily="18" charset="0"/>
              </a:rPr>
              <a:t>what the criteria for coverage of Ozempic is (do you have to diabetes or does insulin resistance or pre-diabetes qualify or PCOS qualify)</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I</a:t>
            </a:r>
            <a:r>
              <a:rPr lang="en-US" sz="1800" dirty="0">
                <a:latin typeface="Times New Roman" panose="02020603050405020304" pitchFamily="18" charset="0"/>
                <a:ea typeface="Times New Roman" panose="02020603050405020304" pitchFamily="18" charset="0"/>
              </a:rPr>
              <a:t>f no coverage for these medicines, appeals or face-to-face appeals are unlikely to be successful.</a:t>
            </a:r>
          </a:p>
          <a:p>
            <a:pPr marL="0" marR="0">
              <a:spcBef>
                <a:spcPts val="0"/>
              </a:spcBef>
              <a:spcAft>
                <a:spcPts val="0"/>
              </a:spcAft>
            </a:pPr>
            <a:r>
              <a:rPr lang="en-US" sz="1800" dirty="0">
                <a:latin typeface="Times New Roman" panose="02020603050405020304" pitchFamily="18" charset="0"/>
                <a:ea typeface="Times New Roman" panose="02020603050405020304" pitchFamily="18" charset="0"/>
              </a:rPr>
              <a:t>Go to compounded options</a:t>
            </a:r>
          </a:p>
          <a:p>
            <a:pPr marL="0" indent="0">
              <a:buNone/>
            </a:pPr>
            <a:endParaRPr lang="en-US" altLang="en-US" sz="2000" dirty="0"/>
          </a:p>
        </p:txBody>
      </p:sp>
    </p:spTree>
    <p:extLst>
      <p:ext uri="{BB962C8B-B14F-4D97-AF65-F5344CB8AC3E}">
        <p14:creationId xmlns:p14="http://schemas.microsoft.com/office/powerpoint/2010/main" val="1835473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B20E7-AA39-0CF3-6D8D-3502C9CE96CF}"/>
            </a:ext>
          </a:extLst>
        </p:cNvPr>
        <p:cNvGrpSpPr/>
        <p:nvPr/>
      </p:nvGrpSpPr>
      <p:grpSpPr>
        <a:xfrm>
          <a:off x="0" y="0"/>
          <a:ext cx="0" cy="0"/>
          <a:chOff x="0" y="0"/>
          <a:chExt cx="0" cy="0"/>
        </a:xfrm>
      </p:grpSpPr>
      <p:sp>
        <p:nvSpPr>
          <p:cNvPr id="7169" name="Rectangle 2">
            <a:extLst>
              <a:ext uri="{FF2B5EF4-FFF2-40B4-BE49-F238E27FC236}">
                <a16:creationId xmlns:a16="http://schemas.microsoft.com/office/drawing/2014/main" id="{4A0B6D83-9212-C2EF-6052-B4C79D2A6958}"/>
              </a:ext>
            </a:extLst>
          </p:cNvPr>
          <p:cNvSpPr>
            <a:spLocks noGrp="1" noChangeArrowheads="1"/>
          </p:cNvSpPr>
          <p:nvPr>
            <p:ph type="title"/>
          </p:nvPr>
        </p:nvSpPr>
        <p:spPr>
          <a:xfrm>
            <a:off x="1257300" y="228600"/>
            <a:ext cx="8321598" cy="1143000"/>
          </a:xfrm>
        </p:spPr>
        <p:txBody>
          <a:bodyPr/>
          <a:lstStyle/>
          <a:p>
            <a:pPr marL="0" marR="0">
              <a:lnSpc>
                <a:spcPct val="107000"/>
              </a:lnSpc>
              <a:spcAft>
                <a:spcPts val="4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Compounding Pharmacies that Compound GLP-1RAs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170" name="Rectangle 3">
            <a:extLst>
              <a:ext uri="{FF2B5EF4-FFF2-40B4-BE49-F238E27FC236}">
                <a16:creationId xmlns:a16="http://schemas.microsoft.com/office/drawing/2014/main" id="{019CD264-D40E-69BE-09D4-EB1C0C5F66B3}"/>
              </a:ext>
            </a:extLst>
          </p:cNvPr>
          <p:cNvSpPr>
            <a:spLocks noGrp="1" noChangeArrowheads="1"/>
          </p:cNvSpPr>
          <p:nvPr>
            <p:ph type="body" idx="1"/>
          </p:nvPr>
        </p:nvSpPr>
        <p:spPr>
          <a:xfrm>
            <a:off x="1257300" y="1371600"/>
            <a:ext cx="7772400" cy="4114800"/>
          </a:xfrm>
        </p:spPr>
        <p:txBody>
          <a:bodyPr/>
          <a:lstStyle/>
          <a:p>
            <a:pPr marL="0" marR="0">
              <a:spcBef>
                <a:spcPts val="0"/>
              </a:spcBef>
              <a:spcAft>
                <a:spcPts val="0"/>
              </a:spcAft>
            </a:pPr>
            <a:r>
              <a:rPr lang="en-US" sz="1800" dirty="0">
                <a:effectLst/>
                <a:latin typeface="Times New Roman" panose="02020603050405020304" pitchFamily="18" charset="0"/>
                <a:ea typeface="Aptos" panose="020B0004020202020204" pitchFamily="34" charset="0"/>
              </a:rPr>
              <a:t>With the increasing demand for GLP-1RAs, high commercial cost and limited supply, compounded pharmacies started compounding these drugs for the patients at a fraction of the cost of brand-name drugs at commercial pharmacies. </a:t>
            </a:r>
          </a:p>
          <a:p>
            <a:pPr marL="0" marR="0">
              <a:spcBef>
                <a:spcPts val="0"/>
              </a:spcBef>
              <a:spcAft>
                <a:spcPts val="0"/>
              </a:spcAft>
            </a:pPr>
            <a:r>
              <a:rPr lang="en-US" sz="1800" dirty="0">
                <a:effectLst/>
                <a:latin typeface="Times New Roman" panose="02020603050405020304" pitchFamily="18" charset="0"/>
                <a:ea typeface="Aptos" panose="020B0004020202020204" pitchFamily="34" charset="0"/>
              </a:rPr>
              <a:t>They were allowed to do this because the FDA deemed that there was a shortage of brand-name drugs, </a:t>
            </a:r>
          </a:p>
          <a:p>
            <a:pPr marL="0" marR="0">
              <a:spcBef>
                <a:spcPts val="0"/>
              </a:spcBef>
              <a:spcAft>
                <a:spcPts val="0"/>
              </a:spcAft>
            </a:pPr>
            <a:r>
              <a:rPr lang="en-US" sz="1800" dirty="0">
                <a:latin typeface="Times New Roman" panose="02020603050405020304" pitchFamily="18" charset="0"/>
                <a:ea typeface="Aptos" panose="020B0004020202020204" pitchFamily="34" charset="0"/>
              </a:rPr>
              <a:t>S</a:t>
            </a:r>
            <a:r>
              <a:rPr lang="en-US" sz="1800" dirty="0">
                <a:effectLst/>
                <a:latin typeface="Times New Roman" panose="02020603050405020304" pitchFamily="18" charset="0"/>
                <a:ea typeface="Aptos" panose="020B0004020202020204" pitchFamily="34" charset="0"/>
              </a:rPr>
              <a:t>ince they were compounding </a:t>
            </a:r>
            <a:r>
              <a:rPr lang="en-US" sz="1800" dirty="0" err="1">
                <a:effectLst/>
                <a:latin typeface="Times New Roman" panose="02020603050405020304" pitchFamily="18" charset="0"/>
                <a:ea typeface="Aptos" panose="020B0004020202020204" pitchFamily="34" charset="0"/>
              </a:rPr>
              <a:t>Tirzepatide</a:t>
            </a:r>
            <a:r>
              <a:rPr lang="en-US" sz="1800" dirty="0">
                <a:effectLst/>
                <a:latin typeface="Times New Roman" panose="02020603050405020304" pitchFamily="18" charset="0"/>
                <a:ea typeface="Aptos" panose="020B0004020202020204" pitchFamily="34" charset="0"/>
              </a:rPr>
              <a:t> and </a:t>
            </a:r>
            <a:r>
              <a:rPr lang="en-US" sz="1800" dirty="0" err="1">
                <a:effectLst/>
                <a:latin typeface="Times New Roman" panose="02020603050405020304" pitchFamily="18" charset="0"/>
                <a:ea typeface="Aptos" panose="020B0004020202020204" pitchFamily="34" charset="0"/>
              </a:rPr>
              <a:t>Semaglutide</a:t>
            </a:r>
            <a:r>
              <a:rPr lang="en-US" sz="1800" dirty="0">
                <a:effectLst/>
                <a:latin typeface="Times New Roman" panose="02020603050405020304" pitchFamily="18" charset="0"/>
                <a:ea typeface="Aptos" panose="020B0004020202020204" pitchFamily="34" charset="0"/>
              </a:rPr>
              <a:t> and not the brand-names Ozempic, </a:t>
            </a:r>
            <a:r>
              <a:rPr lang="en-US" sz="1800" dirty="0" err="1">
                <a:effectLst/>
                <a:latin typeface="Times New Roman" panose="02020603050405020304" pitchFamily="18" charset="0"/>
                <a:ea typeface="Aptos" panose="020B0004020202020204" pitchFamily="34" charset="0"/>
              </a:rPr>
              <a:t>Wegovy</a:t>
            </a:r>
            <a:r>
              <a:rPr lang="en-US" sz="1800" dirty="0">
                <a:effectLst/>
                <a:latin typeface="Times New Roman" panose="02020603050405020304" pitchFamily="18" charset="0"/>
                <a:ea typeface="Aptos" panose="020B0004020202020204" pitchFamily="34" charset="0"/>
              </a:rPr>
              <a:t>, </a:t>
            </a:r>
            <a:r>
              <a:rPr lang="en-US" sz="1800" dirty="0" err="1">
                <a:effectLst/>
                <a:latin typeface="Times New Roman" panose="02020603050405020304" pitchFamily="18" charset="0"/>
                <a:ea typeface="Aptos" panose="020B0004020202020204" pitchFamily="34" charset="0"/>
              </a:rPr>
              <a:t>Mounjaro</a:t>
            </a:r>
            <a:r>
              <a:rPr lang="en-US" sz="1800" dirty="0">
                <a:effectLst/>
                <a:latin typeface="Times New Roman" panose="02020603050405020304" pitchFamily="18" charset="0"/>
                <a:ea typeface="Aptos" panose="020B0004020202020204" pitchFamily="34" charset="0"/>
              </a:rPr>
              <a:t> and </a:t>
            </a:r>
            <a:r>
              <a:rPr lang="en-US" sz="1800" dirty="0" err="1">
                <a:effectLst/>
                <a:latin typeface="Times New Roman" panose="02020603050405020304" pitchFamily="18" charset="0"/>
                <a:ea typeface="Aptos" panose="020B0004020202020204" pitchFamily="34" charset="0"/>
              </a:rPr>
              <a:t>Zepbound</a:t>
            </a:r>
            <a:r>
              <a:rPr lang="en-US" sz="1800" dirty="0">
                <a:effectLst/>
                <a:latin typeface="Times New Roman" panose="02020603050405020304" pitchFamily="18" charset="0"/>
                <a:ea typeface="Aptos" panose="020B0004020202020204" pitchFamily="34" charset="0"/>
              </a:rPr>
              <a:t>, </a:t>
            </a:r>
          </a:p>
          <a:p>
            <a:pPr marL="0" marR="0">
              <a:spcBef>
                <a:spcPts val="0"/>
              </a:spcBef>
              <a:spcAft>
                <a:spcPts val="0"/>
              </a:spcAft>
            </a:pPr>
            <a:r>
              <a:rPr lang="en-US" sz="1800" dirty="0">
                <a:effectLst/>
                <a:latin typeface="Times New Roman" panose="02020603050405020304" pitchFamily="18" charset="0"/>
                <a:ea typeface="Aptos" panose="020B0004020202020204" pitchFamily="34" charset="0"/>
              </a:rPr>
              <a:t>And because they were able to supply in-between dose or added ingredients such as Glycine + B12. </a:t>
            </a:r>
            <a:endParaRPr lang="en-US" altLang="en-US" sz="2000" dirty="0"/>
          </a:p>
        </p:txBody>
      </p:sp>
    </p:spTree>
    <p:extLst>
      <p:ext uri="{BB962C8B-B14F-4D97-AF65-F5344CB8AC3E}">
        <p14:creationId xmlns:p14="http://schemas.microsoft.com/office/powerpoint/2010/main" val="3765447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a:extLst>
              <a:ext uri="{FF2B5EF4-FFF2-40B4-BE49-F238E27FC236}">
                <a16:creationId xmlns:a16="http://schemas.microsoft.com/office/drawing/2014/main" id="{CFA4CD46-F1E1-B32A-2B1C-28DE3753970C}"/>
              </a:ext>
            </a:extLst>
          </p:cNvPr>
          <p:cNvSpPr>
            <a:spLocks noGrp="1" noChangeArrowheads="1"/>
          </p:cNvSpPr>
          <p:nvPr>
            <p:ph type="title"/>
          </p:nvPr>
        </p:nvSpPr>
        <p:spPr>
          <a:xfrm>
            <a:off x="1333500" y="304800"/>
            <a:ext cx="7620000" cy="1143000"/>
          </a:xfrm>
        </p:spPr>
        <p:txBody>
          <a:bodyPr/>
          <a:lstStyle/>
          <a:p>
            <a:r>
              <a:rPr lang="en-US" altLang="en-US" dirty="0"/>
              <a:t>Outline</a:t>
            </a:r>
          </a:p>
        </p:txBody>
      </p:sp>
      <p:sp>
        <p:nvSpPr>
          <p:cNvPr id="6146" name="Rectangle 3">
            <a:extLst>
              <a:ext uri="{FF2B5EF4-FFF2-40B4-BE49-F238E27FC236}">
                <a16:creationId xmlns:a16="http://schemas.microsoft.com/office/drawing/2014/main" id="{A094997B-F408-082D-D363-E20C80BDA5FC}"/>
              </a:ext>
            </a:extLst>
          </p:cNvPr>
          <p:cNvSpPr>
            <a:spLocks noGrp="1" noChangeArrowheads="1"/>
          </p:cNvSpPr>
          <p:nvPr>
            <p:ph type="body" idx="1"/>
          </p:nvPr>
        </p:nvSpPr>
        <p:spPr>
          <a:xfrm>
            <a:off x="1257300" y="1524000"/>
            <a:ext cx="7162800" cy="3505200"/>
          </a:xfrm>
        </p:spPr>
        <p:txBody>
          <a:bodyPr/>
          <a:lstStyle/>
          <a:p>
            <a:pPr marL="342900" marR="0" lvl="0" indent="-342900">
              <a:buFont typeface="Times New Roman" panose="02020603050405020304" pitchFamily="18" charset="0"/>
              <a:buChar char="•"/>
              <a:tabLst>
                <a:tab pos="457200" algn="l"/>
              </a:tabLst>
            </a:pPr>
            <a:r>
              <a:rPr lang="en-US" sz="1800" dirty="0">
                <a:solidFill>
                  <a:srgbClr val="FFFF00"/>
                </a:solidFill>
                <a:effectLst/>
                <a:latin typeface="Arial" panose="020B0604020202020204" pitchFamily="34" charset="0"/>
                <a:ea typeface="Calibri" panose="020F0502020204030204" pitchFamily="34" charset="0"/>
                <a:cs typeface="Arial" panose="020B0604020202020204" pitchFamily="34" charset="0"/>
              </a:rPr>
              <a:t>Who should go on weight-loss medications?</a:t>
            </a:r>
          </a:p>
          <a:p>
            <a:pPr marL="342900" marR="0" lvl="0" indent="-342900">
              <a:buFont typeface="Times New Roman" panose="02020603050405020304" pitchFamily="18" charset="0"/>
              <a:buChar char="•"/>
              <a:tabLst>
                <a:tab pos="457200" algn="l"/>
              </a:tabLst>
            </a:pPr>
            <a:r>
              <a:rPr lang="en-US" sz="1800" dirty="0">
                <a:solidFill>
                  <a:srgbClr val="FFFF00"/>
                </a:solidFill>
                <a:effectLst/>
                <a:latin typeface="Arial" panose="020B0604020202020204" pitchFamily="34" charset="0"/>
                <a:ea typeface="Calibri" panose="020F0502020204030204" pitchFamily="34" charset="0"/>
                <a:cs typeface="Arial" panose="020B0604020202020204" pitchFamily="34" charset="0"/>
              </a:rPr>
              <a:t>What are the side effects? </a:t>
            </a:r>
          </a:p>
          <a:p>
            <a:pPr marL="342900" marR="0" lvl="0" indent="-342900">
              <a:buFont typeface="Times New Roman" panose="02020603050405020304" pitchFamily="18" charset="0"/>
              <a:buChar char="•"/>
              <a:tabLst>
                <a:tab pos="457200" algn="l"/>
              </a:tabLst>
            </a:pPr>
            <a:r>
              <a:rPr lang="en-US" sz="1800" dirty="0">
                <a:solidFill>
                  <a:srgbClr val="FFFF00"/>
                </a:solidFill>
                <a:effectLst/>
                <a:latin typeface="Arial" panose="020B0604020202020204" pitchFamily="34" charset="0"/>
                <a:ea typeface="Calibri" panose="020F0502020204030204" pitchFamily="34" charset="0"/>
                <a:cs typeface="Arial" panose="020B0604020202020204" pitchFamily="34" charset="0"/>
              </a:rPr>
              <a:t>How do they work with diet and exercise?</a:t>
            </a:r>
          </a:p>
          <a:p>
            <a:pPr marL="342900" marR="0" lvl="0" indent="-342900">
              <a:buFont typeface="Times New Roman" panose="02020603050405020304" pitchFamily="18" charset="0"/>
              <a:buChar char="•"/>
              <a:tabLst>
                <a:tab pos="457200" algn="l"/>
              </a:tabLst>
            </a:pPr>
            <a:r>
              <a:rPr lang="en-US" sz="1800" dirty="0">
                <a:solidFill>
                  <a:srgbClr val="FFFF00"/>
                </a:solidFill>
                <a:effectLst/>
                <a:latin typeface="Arial" panose="020B0604020202020204" pitchFamily="34" charset="0"/>
                <a:ea typeface="Calibri" panose="020F0502020204030204" pitchFamily="34" charset="0"/>
                <a:cs typeface="Arial" panose="020B0604020202020204" pitchFamily="34" charset="0"/>
              </a:rPr>
              <a:t>What is the difference between </a:t>
            </a:r>
            <a:r>
              <a:rPr lang="en-US" sz="1800" dirty="0" err="1">
                <a:solidFill>
                  <a:srgbClr val="FFFF00"/>
                </a:solidFill>
                <a:effectLst/>
                <a:latin typeface="Arial" panose="020B0604020202020204" pitchFamily="34" charset="0"/>
                <a:ea typeface="Calibri" panose="020F0502020204030204" pitchFamily="34" charset="0"/>
                <a:cs typeface="Arial" panose="020B0604020202020204" pitchFamily="34" charset="0"/>
              </a:rPr>
              <a:t>Tirzepatide</a:t>
            </a:r>
            <a:r>
              <a:rPr lang="en-US" sz="1800" dirty="0">
                <a:solidFill>
                  <a:srgbClr val="FFFF00"/>
                </a:solidFill>
                <a:effectLst/>
                <a:latin typeface="Arial" panose="020B0604020202020204" pitchFamily="34" charset="0"/>
                <a:ea typeface="Calibri" panose="020F0502020204030204" pitchFamily="34" charset="0"/>
                <a:cs typeface="Arial" panose="020B0604020202020204" pitchFamily="34" charset="0"/>
              </a:rPr>
              <a:t> and </a:t>
            </a:r>
            <a:r>
              <a:rPr lang="en-US" sz="1800" dirty="0" err="1">
                <a:solidFill>
                  <a:srgbClr val="FFFF00"/>
                </a:solidFill>
                <a:effectLst/>
                <a:latin typeface="Arial" panose="020B0604020202020204" pitchFamily="34" charset="0"/>
                <a:ea typeface="Calibri" panose="020F0502020204030204" pitchFamily="34" charset="0"/>
                <a:cs typeface="Arial" panose="020B0604020202020204" pitchFamily="34" charset="0"/>
              </a:rPr>
              <a:t>Semaglutide</a:t>
            </a:r>
            <a:r>
              <a:rPr lang="en-US" sz="1800" dirty="0">
                <a:solidFill>
                  <a:srgbClr val="FFFF00"/>
                </a:solidFill>
                <a:effectLst/>
                <a:latin typeface="Arial" panose="020B0604020202020204" pitchFamily="34" charset="0"/>
                <a:ea typeface="Calibri" panose="020F0502020204030204" pitchFamily="34" charset="0"/>
                <a:cs typeface="Arial" panose="020B0604020202020204" pitchFamily="34" charset="0"/>
              </a:rPr>
              <a:t>?</a:t>
            </a:r>
          </a:p>
          <a:p>
            <a:pPr marL="342900" marR="0" lvl="0" indent="-342900">
              <a:buFont typeface="Times New Roman" panose="02020603050405020304" pitchFamily="18" charset="0"/>
              <a:buChar char="•"/>
              <a:tabLst>
                <a:tab pos="457200" algn="l"/>
              </a:tabLst>
            </a:pPr>
            <a:r>
              <a:rPr lang="en-US" sz="1800" dirty="0">
                <a:solidFill>
                  <a:srgbClr val="FFFF00"/>
                </a:solidFill>
                <a:effectLst/>
                <a:latin typeface="Arial" panose="020B0604020202020204" pitchFamily="34" charset="0"/>
                <a:ea typeface="Calibri" panose="020F0502020204030204" pitchFamily="34" charset="0"/>
                <a:cs typeface="Arial" panose="020B0604020202020204" pitchFamily="34" charset="0"/>
              </a:rPr>
              <a:t>Are compounded medications safe?</a:t>
            </a:r>
          </a:p>
          <a:p>
            <a:pPr marL="342900" marR="0" lvl="0" indent="-342900">
              <a:buFont typeface="Times New Roman" panose="02020603050405020304" pitchFamily="18" charset="0"/>
              <a:buChar char="•"/>
              <a:tabLst>
                <a:tab pos="457200" algn="l"/>
              </a:tabLst>
            </a:pPr>
            <a:r>
              <a:rPr lang="en-US" sz="1800" dirty="0">
                <a:solidFill>
                  <a:srgbClr val="FFFF00"/>
                </a:solidFill>
                <a:effectLst/>
                <a:latin typeface="Arial" panose="020B0604020202020204" pitchFamily="34" charset="0"/>
                <a:ea typeface="Calibri" panose="020F0502020204030204" pitchFamily="34" charset="0"/>
                <a:cs typeface="Arial" panose="020B0604020202020204" pitchFamily="34" charset="0"/>
              </a:rPr>
              <a:t>Will they be discontinued?</a:t>
            </a:r>
          </a:p>
          <a:p>
            <a:pPr marL="342900" marR="0" lvl="0" indent="-342900">
              <a:buFont typeface="Times New Roman" panose="02020603050405020304" pitchFamily="18" charset="0"/>
              <a:buChar char="•"/>
              <a:tabLst>
                <a:tab pos="457200" algn="l"/>
              </a:tabLst>
            </a:pPr>
            <a:r>
              <a:rPr lang="en-US" sz="1800" dirty="0">
                <a:solidFill>
                  <a:srgbClr val="FFFF00"/>
                </a:solidFill>
                <a:effectLst/>
                <a:latin typeface="Arial" panose="020B0604020202020204" pitchFamily="34" charset="0"/>
                <a:ea typeface="Calibri" panose="020F0502020204030204" pitchFamily="34" charset="0"/>
                <a:cs typeface="Arial" panose="020B0604020202020204" pitchFamily="34" charset="0"/>
              </a:rPr>
              <a:t>How do you work with Dr. Friedman’s office to get the compounded medications?</a:t>
            </a:r>
          </a:p>
          <a:p>
            <a:pPr marL="342900" marR="0" lvl="0" indent="-342900">
              <a:buFont typeface="Times New Roman" panose="02020603050405020304" pitchFamily="18" charset="0"/>
              <a:buChar char="•"/>
              <a:tabLst>
                <a:tab pos="457200" algn="l"/>
              </a:tabLst>
            </a:pPr>
            <a:r>
              <a:rPr lang="en-US" sz="1800" dirty="0">
                <a:solidFill>
                  <a:srgbClr val="FFFF00"/>
                </a:solidFill>
                <a:effectLst/>
                <a:latin typeface="Arial" panose="020B0604020202020204" pitchFamily="34" charset="0"/>
                <a:ea typeface="Calibri" panose="020F0502020204030204" pitchFamily="34" charset="0"/>
                <a:cs typeface="Arial" panose="020B0604020202020204" pitchFamily="34" charset="0"/>
              </a:rPr>
              <a:t>There will be an opportunity for patients to share their experience on Facebook</a:t>
            </a:r>
          </a:p>
        </p:txBody>
      </p:sp>
      <p:pic>
        <p:nvPicPr>
          <p:cNvPr id="6147" name="Picture 6" descr="MMj02347170000[1]">
            <a:extLst>
              <a:ext uri="{FF2B5EF4-FFF2-40B4-BE49-F238E27FC236}">
                <a16:creationId xmlns:a16="http://schemas.microsoft.com/office/drawing/2014/main" id="{05B02C90-B3AA-DAB0-E53F-811548940FB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986713" y="5105400"/>
            <a:ext cx="1096962"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59051-53BB-79D8-8D68-898347C9FEDA}"/>
            </a:ext>
          </a:extLst>
        </p:cNvPr>
        <p:cNvGrpSpPr/>
        <p:nvPr/>
      </p:nvGrpSpPr>
      <p:grpSpPr>
        <a:xfrm>
          <a:off x="0" y="0"/>
          <a:ext cx="0" cy="0"/>
          <a:chOff x="0" y="0"/>
          <a:chExt cx="0" cy="0"/>
        </a:xfrm>
      </p:grpSpPr>
      <p:sp>
        <p:nvSpPr>
          <p:cNvPr id="7169" name="Rectangle 2">
            <a:extLst>
              <a:ext uri="{FF2B5EF4-FFF2-40B4-BE49-F238E27FC236}">
                <a16:creationId xmlns:a16="http://schemas.microsoft.com/office/drawing/2014/main" id="{6861C4C8-FAB5-5264-9A0C-D0FF10746AAD}"/>
              </a:ext>
            </a:extLst>
          </p:cNvPr>
          <p:cNvSpPr>
            <a:spLocks noGrp="1" noChangeArrowheads="1"/>
          </p:cNvSpPr>
          <p:nvPr>
            <p:ph type="title"/>
          </p:nvPr>
        </p:nvSpPr>
        <p:spPr>
          <a:xfrm>
            <a:off x="1257300" y="228600"/>
            <a:ext cx="8321598" cy="1143000"/>
          </a:xfrm>
        </p:spPr>
        <p:txBody>
          <a:bodyPr/>
          <a:lstStyle/>
          <a:p>
            <a:pPr marL="0" marR="0">
              <a:lnSpc>
                <a:spcPct val="107000"/>
              </a:lnSpc>
              <a:spcAft>
                <a:spcPts val="4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Compounding Pharmacies that Compound GLP-1RAs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170" name="Rectangle 3">
            <a:extLst>
              <a:ext uri="{FF2B5EF4-FFF2-40B4-BE49-F238E27FC236}">
                <a16:creationId xmlns:a16="http://schemas.microsoft.com/office/drawing/2014/main" id="{019DEC52-8D38-E7EB-C82C-FF4290623278}"/>
              </a:ext>
            </a:extLst>
          </p:cNvPr>
          <p:cNvSpPr>
            <a:spLocks noGrp="1" noChangeArrowheads="1"/>
          </p:cNvSpPr>
          <p:nvPr>
            <p:ph type="body" idx="1"/>
          </p:nvPr>
        </p:nvSpPr>
        <p:spPr>
          <a:xfrm>
            <a:off x="1257300" y="1371600"/>
            <a:ext cx="7772400" cy="4114800"/>
          </a:xfrm>
        </p:spPr>
        <p:txBody>
          <a:bodyPr/>
          <a:lstStyle/>
          <a:p>
            <a:pPr marL="0" marR="0">
              <a:spcBef>
                <a:spcPts val="0"/>
              </a:spcBef>
              <a:spcAft>
                <a:spcPts val="0"/>
              </a:spcAft>
            </a:pPr>
            <a:r>
              <a:rPr lang="en-US" sz="1800" dirty="0">
                <a:effectLst/>
                <a:latin typeface="Times New Roman" panose="02020603050405020304" pitchFamily="18" charset="0"/>
                <a:ea typeface="Aptos" panose="020B0004020202020204" pitchFamily="34" charset="0"/>
              </a:rPr>
              <a:t>However, in October 2024, the FDA under influence from Lilly declared the shortage of </a:t>
            </a:r>
            <a:r>
              <a:rPr lang="en-US" sz="1800" dirty="0" err="1">
                <a:effectLst/>
                <a:latin typeface="Times New Roman" panose="02020603050405020304" pitchFamily="18" charset="0"/>
                <a:ea typeface="Aptos" panose="020B0004020202020204" pitchFamily="34" charset="0"/>
              </a:rPr>
              <a:t>Mounjaro</a:t>
            </a:r>
            <a:r>
              <a:rPr lang="en-US" sz="1800" dirty="0">
                <a:effectLst/>
                <a:latin typeface="Times New Roman" panose="02020603050405020304" pitchFamily="18" charset="0"/>
                <a:ea typeface="Aptos" panose="020B0004020202020204" pitchFamily="34" charset="0"/>
              </a:rPr>
              <a:t> and </a:t>
            </a:r>
            <a:r>
              <a:rPr lang="en-US" sz="1800" dirty="0" err="1">
                <a:effectLst/>
                <a:latin typeface="Times New Roman" panose="02020603050405020304" pitchFamily="18" charset="0"/>
                <a:ea typeface="Aptos" panose="020B0004020202020204" pitchFamily="34" charset="0"/>
              </a:rPr>
              <a:t>Zepbound</a:t>
            </a:r>
            <a:r>
              <a:rPr lang="en-US" sz="1800" dirty="0">
                <a:effectLst/>
                <a:latin typeface="Times New Roman" panose="02020603050405020304" pitchFamily="18" charset="0"/>
                <a:ea typeface="Aptos" panose="020B0004020202020204" pitchFamily="34" charset="0"/>
              </a:rPr>
              <a:t> “resolved” and told compounding pharmacies to stop distributing compounded versions of these drugs. </a:t>
            </a:r>
          </a:p>
          <a:p>
            <a:pPr marL="0" marR="0">
              <a:spcBef>
                <a:spcPts val="0"/>
              </a:spcBef>
              <a:spcAft>
                <a:spcPts val="0"/>
              </a:spcAft>
            </a:pPr>
            <a:r>
              <a:rPr lang="en-US" sz="1800" dirty="0">
                <a:effectLst/>
                <a:latin typeface="Times New Roman" panose="02020603050405020304" pitchFamily="18" charset="0"/>
                <a:ea typeface="Aptos" panose="020B0004020202020204" pitchFamily="34" charset="0"/>
              </a:rPr>
              <a:t>However, the shortage of </a:t>
            </a:r>
            <a:r>
              <a:rPr lang="en-US" sz="1800" dirty="0" err="1">
                <a:effectLst/>
                <a:latin typeface="Times New Roman" panose="02020603050405020304" pitchFamily="18" charset="0"/>
                <a:ea typeface="Aptos" panose="020B0004020202020204" pitchFamily="34" charset="0"/>
              </a:rPr>
              <a:t>Mounjaro</a:t>
            </a:r>
            <a:r>
              <a:rPr lang="en-US" sz="1800" dirty="0">
                <a:effectLst/>
                <a:latin typeface="Times New Roman" panose="02020603050405020304" pitchFamily="18" charset="0"/>
                <a:ea typeface="Aptos" panose="020B0004020202020204" pitchFamily="34" charset="0"/>
              </a:rPr>
              <a:t> and </a:t>
            </a:r>
            <a:r>
              <a:rPr lang="en-US" sz="1800" dirty="0" err="1">
                <a:effectLst/>
                <a:latin typeface="Times New Roman" panose="02020603050405020304" pitchFamily="18" charset="0"/>
                <a:ea typeface="Aptos" panose="020B0004020202020204" pitchFamily="34" charset="0"/>
              </a:rPr>
              <a:t>Zepbound</a:t>
            </a:r>
            <a:r>
              <a:rPr lang="en-US" sz="1800" dirty="0">
                <a:effectLst/>
                <a:latin typeface="Times New Roman" panose="02020603050405020304" pitchFamily="18" charset="0"/>
                <a:ea typeface="Aptos" panose="020B0004020202020204" pitchFamily="34" charset="0"/>
              </a:rPr>
              <a:t> was not over and there is legal action between compounding pharmacies and the FDA. </a:t>
            </a:r>
          </a:p>
          <a:p>
            <a:pPr marL="0" marR="0">
              <a:spcBef>
                <a:spcPts val="0"/>
              </a:spcBef>
              <a:spcAft>
                <a:spcPts val="0"/>
              </a:spcAft>
            </a:pPr>
            <a:r>
              <a:rPr lang="en-US" sz="1800" dirty="0">
                <a:effectLst/>
                <a:latin typeface="Times New Roman" panose="02020603050405020304" pitchFamily="18" charset="0"/>
                <a:ea typeface="Aptos" panose="020B0004020202020204" pitchFamily="34" charset="0"/>
              </a:rPr>
              <a:t>The FDA announced later in October 2024 that compounding pharmacies can continue making </a:t>
            </a:r>
            <a:r>
              <a:rPr lang="en-US" sz="1800" dirty="0" err="1">
                <a:effectLst/>
                <a:latin typeface="Times New Roman" panose="02020603050405020304" pitchFamily="18" charset="0"/>
                <a:ea typeface="Aptos" panose="020B0004020202020204" pitchFamily="34" charset="0"/>
              </a:rPr>
              <a:t>Tirzepatide</a:t>
            </a:r>
            <a:r>
              <a:rPr lang="en-US" sz="1800" dirty="0">
                <a:effectLst/>
                <a:latin typeface="Times New Roman" panose="02020603050405020304" pitchFamily="18" charset="0"/>
                <a:ea typeface="Aptos" panose="020B0004020202020204" pitchFamily="34" charset="0"/>
              </a:rPr>
              <a:t> while the FDA reconsiders its decision to remove the drug from its shortage list. </a:t>
            </a:r>
          </a:p>
          <a:p>
            <a:pPr marL="0" marR="0">
              <a:spcBef>
                <a:spcPts val="0"/>
              </a:spcBef>
              <a:spcAft>
                <a:spcPts val="0"/>
              </a:spcAft>
            </a:pPr>
            <a:r>
              <a:rPr lang="en-US" sz="1800" dirty="0">
                <a:effectLst/>
                <a:latin typeface="Times New Roman" panose="02020603050405020304" pitchFamily="18" charset="0"/>
                <a:ea typeface="Aptos" panose="020B0004020202020204" pitchFamily="34" charset="0"/>
              </a:rPr>
              <a:t>Dr. Friedman agrees that compounding pharmacies are supplying a helpful service to patients and should continue to supply these medicines. </a:t>
            </a:r>
          </a:p>
        </p:txBody>
      </p:sp>
    </p:spTree>
    <p:extLst>
      <p:ext uri="{BB962C8B-B14F-4D97-AF65-F5344CB8AC3E}">
        <p14:creationId xmlns:p14="http://schemas.microsoft.com/office/powerpoint/2010/main" val="4043331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66F6B-D825-3699-3A14-239071D3824D}"/>
            </a:ext>
          </a:extLst>
        </p:cNvPr>
        <p:cNvGrpSpPr/>
        <p:nvPr/>
      </p:nvGrpSpPr>
      <p:grpSpPr>
        <a:xfrm>
          <a:off x="0" y="0"/>
          <a:ext cx="0" cy="0"/>
          <a:chOff x="0" y="0"/>
          <a:chExt cx="0" cy="0"/>
        </a:xfrm>
      </p:grpSpPr>
      <p:sp>
        <p:nvSpPr>
          <p:cNvPr id="7169" name="Rectangle 2">
            <a:extLst>
              <a:ext uri="{FF2B5EF4-FFF2-40B4-BE49-F238E27FC236}">
                <a16:creationId xmlns:a16="http://schemas.microsoft.com/office/drawing/2014/main" id="{8FCC4070-E34E-454E-5777-F53373E11605}"/>
              </a:ext>
            </a:extLst>
          </p:cNvPr>
          <p:cNvSpPr>
            <a:spLocks noGrp="1" noChangeArrowheads="1"/>
          </p:cNvSpPr>
          <p:nvPr>
            <p:ph type="title"/>
          </p:nvPr>
        </p:nvSpPr>
        <p:spPr>
          <a:xfrm>
            <a:off x="1257300" y="228600"/>
            <a:ext cx="8321598" cy="1143000"/>
          </a:xfrm>
        </p:spPr>
        <p:txBody>
          <a:bodyPr/>
          <a:lstStyle/>
          <a:p>
            <a:pPr marL="0" marR="0">
              <a:lnSpc>
                <a:spcPct val="107000"/>
              </a:lnSpc>
              <a:spcAft>
                <a:spcPts val="4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Will Compounding Pharmacies be allowed to continue to Compound GLP-1RAs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170" name="Rectangle 3">
            <a:extLst>
              <a:ext uri="{FF2B5EF4-FFF2-40B4-BE49-F238E27FC236}">
                <a16:creationId xmlns:a16="http://schemas.microsoft.com/office/drawing/2014/main" id="{FCBB3BA4-D004-B1C7-67EC-B4395A866B8C}"/>
              </a:ext>
            </a:extLst>
          </p:cNvPr>
          <p:cNvSpPr>
            <a:spLocks noGrp="1" noChangeArrowheads="1"/>
          </p:cNvSpPr>
          <p:nvPr>
            <p:ph type="body" idx="1"/>
          </p:nvPr>
        </p:nvSpPr>
        <p:spPr>
          <a:xfrm>
            <a:off x="1257300" y="1371600"/>
            <a:ext cx="7772400" cy="4114800"/>
          </a:xfrm>
        </p:spPr>
        <p:txBody>
          <a:bodyPr/>
          <a:lstStyle/>
          <a:p>
            <a:pPr marL="0" marR="0">
              <a:spcBef>
                <a:spcPts val="0"/>
              </a:spcBef>
              <a:spcAft>
                <a:spcPts val="0"/>
              </a:spcAft>
            </a:pPr>
            <a:r>
              <a:rPr lang="en-US" sz="1800" dirty="0">
                <a:effectLst/>
                <a:latin typeface="Times New Roman" panose="02020603050405020304" pitchFamily="18" charset="0"/>
                <a:ea typeface="Aptos" panose="020B0004020202020204" pitchFamily="34" charset="0"/>
              </a:rPr>
              <a:t>Although he cannot predict the future, Dr. Friedman expects compounding pharmacies to continue to supply these drugs and expand their use as providers realize these are good options for patients.</a:t>
            </a:r>
          </a:p>
          <a:p>
            <a:pPr marL="0" marR="0">
              <a:spcBef>
                <a:spcPts val="0"/>
              </a:spcBef>
              <a:spcAft>
                <a:spcPts val="0"/>
              </a:spcAft>
            </a:pPr>
            <a:r>
              <a:rPr lang="en-US" sz="1800" dirty="0">
                <a:effectLst/>
                <a:latin typeface="Times New Roman" panose="02020603050405020304" pitchFamily="18" charset="0"/>
                <a:ea typeface="Aptos" panose="020B0004020202020204" pitchFamily="34" charset="0"/>
              </a:rPr>
              <a:t> Dr. Friedman posits that Lilly pressured the FDA to say the shortage was over purely for profit</a:t>
            </a:r>
            <a:r>
              <a:rPr lang="en-US" sz="1800" dirty="0">
                <a:latin typeface="Times New Roman" panose="02020603050405020304" pitchFamily="18" charset="0"/>
                <a:ea typeface="Aptos" panose="020B0004020202020204" pitchFamily="34" charset="0"/>
              </a:rPr>
              <a:t>-</a:t>
            </a:r>
            <a:r>
              <a:rPr lang="en-US" sz="1800" dirty="0">
                <a:effectLst/>
                <a:latin typeface="Times New Roman" panose="02020603050405020304" pitchFamily="18" charset="0"/>
                <a:ea typeface="Aptos" panose="020B0004020202020204" pitchFamily="34" charset="0"/>
              </a:rPr>
              <a:t>making reasons.</a:t>
            </a:r>
            <a:r>
              <a:rPr lang="en-US" sz="1200" dirty="0">
                <a:effectLst/>
              </a:rPr>
              <a:t> </a:t>
            </a:r>
            <a:endParaRPr lang="en-US" altLang="en-US" sz="2000" dirty="0"/>
          </a:p>
        </p:txBody>
      </p:sp>
    </p:spTree>
    <p:extLst>
      <p:ext uri="{BB962C8B-B14F-4D97-AF65-F5344CB8AC3E}">
        <p14:creationId xmlns:p14="http://schemas.microsoft.com/office/powerpoint/2010/main" val="20722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61F507-D1A6-68A7-46B2-BBACDD6850E8}"/>
            </a:ext>
          </a:extLst>
        </p:cNvPr>
        <p:cNvGrpSpPr/>
        <p:nvPr/>
      </p:nvGrpSpPr>
      <p:grpSpPr>
        <a:xfrm>
          <a:off x="0" y="0"/>
          <a:ext cx="0" cy="0"/>
          <a:chOff x="0" y="0"/>
          <a:chExt cx="0" cy="0"/>
        </a:xfrm>
      </p:grpSpPr>
      <p:sp>
        <p:nvSpPr>
          <p:cNvPr id="7169" name="Rectangle 2">
            <a:extLst>
              <a:ext uri="{FF2B5EF4-FFF2-40B4-BE49-F238E27FC236}">
                <a16:creationId xmlns:a16="http://schemas.microsoft.com/office/drawing/2014/main" id="{FB51BDF4-8BAA-C5C5-1535-C3617227FA34}"/>
              </a:ext>
            </a:extLst>
          </p:cNvPr>
          <p:cNvSpPr>
            <a:spLocks noGrp="1" noChangeArrowheads="1"/>
          </p:cNvSpPr>
          <p:nvPr>
            <p:ph type="title"/>
          </p:nvPr>
        </p:nvSpPr>
        <p:spPr>
          <a:xfrm>
            <a:off x="1257300" y="228600"/>
            <a:ext cx="8321598" cy="1143000"/>
          </a:xfrm>
        </p:spPr>
        <p:txBody>
          <a:bodyPr/>
          <a:lstStyle/>
          <a:p>
            <a:pPr marL="0" marR="0">
              <a:lnSpc>
                <a:spcPct val="107000"/>
              </a:lnSpc>
              <a:spcAft>
                <a:spcPts val="400"/>
              </a:spcAft>
            </a:pP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Individual Dosing</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170" name="Rectangle 3">
            <a:extLst>
              <a:ext uri="{FF2B5EF4-FFF2-40B4-BE49-F238E27FC236}">
                <a16:creationId xmlns:a16="http://schemas.microsoft.com/office/drawing/2014/main" id="{F187CDD2-A558-0C68-1241-559087A3941F}"/>
              </a:ext>
            </a:extLst>
          </p:cNvPr>
          <p:cNvSpPr>
            <a:spLocks noGrp="1" noChangeArrowheads="1"/>
          </p:cNvSpPr>
          <p:nvPr>
            <p:ph type="body" idx="1"/>
          </p:nvPr>
        </p:nvSpPr>
        <p:spPr>
          <a:xfrm>
            <a:off x="1257300" y="1371600"/>
            <a:ext cx="7772400" cy="4114800"/>
          </a:xfrm>
        </p:spPr>
        <p:txBody>
          <a:bodyPr/>
          <a:lstStyle/>
          <a:p>
            <a:pPr marL="0" marR="0" algn="just">
              <a:lnSpc>
                <a:spcPct val="107000"/>
              </a:lnSpc>
              <a:spcAft>
                <a:spcPts val="4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Another advantage of GLP-1RAs from compounding pharmacies over brand name products is that compounding pharmacies prescribed vials and syringes, so the dose can be individualized, while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Wegovy</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Zepbound</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and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Mounjaro</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come as single-use, fixed-dose cartridges. </a:t>
            </a:r>
          </a:p>
          <a:p>
            <a:pPr marL="0" marR="0" algn="just">
              <a:lnSpc>
                <a:spcPct val="107000"/>
              </a:lnSpc>
              <a:spcAft>
                <a:spcPts val="4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Ozempic is designed for multiple fixed-dose delivery, but by using “clicks” patients can give individualized dosing. </a:t>
            </a:r>
          </a:p>
        </p:txBody>
      </p:sp>
      <p:pic>
        <p:nvPicPr>
          <p:cNvPr id="2" name="Picture 35" descr="Ozempic® pen 0.25 mg or 0.5 mg">
            <a:extLst>
              <a:ext uri="{FF2B5EF4-FFF2-40B4-BE49-F238E27FC236}">
                <a16:creationId xmlns:a16="http://schemas.microsoft.com/office/drawing/2014/main" id="{FC9BC1F1-A117-01E2-B1A2-93B2AED899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56856"/>
            <a:ext cx="36576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6" descr="Beginning and maintenance doses">
            <a:extLst>
              <a:ext uri="{FF2B5EF4-FFF2-40B4-BE49-F238E27FC236}">
                <a16:creationId xmlns:a16="http://schemas.microsoft.com/office/drawing/2014/main" id="{0D248AD4-3078-70D1-45BD-5BB9E8FA9A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815" y="4529689"/>
            <a:ext cx="2743200" cy="13411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white pen with green and black text&#10;&#10;Description automatically generated">
            <a:extLst>
              <a:ext uri="{FF2B5EF4-FFF2-40B4-BE49-F238E27FC236}">
                <a16:creationId xmlns:a16="http://schemas.microsoft.com/office/drawing/2014/main" id="{342933A8-7F6C-9DE9-16DD-EB71AFD607D4}"/>
              </a:ext>
            </a:extLst>
          </p:cNvPr>
          <p:cNvPicPr>
            <a:picLocks noChangeAspect="1"/>
          </p:cNvPicPr>
          <p:nvPr/>
        </p:nvPicPr>
        <p:blipFill>
          <a:blip r:embed="rId4"/>
          <a:stretch>
            <a:fillRect/>
          </a:stretch>
        </p:blipFill>
        <p:spPr>
          <a:xfrm>
            <a:off x="3657600" y="4168698"/>
            <a:ext cx="2453268" cy="1373830"/>
          </a:xfrm>
          <a:prstGeom prst="rect">
            <a:avLst/>
          </a:prstGeom>
        </p:spPr>
      </p:pic>
      <p:pic>
        <p:nvPicPr>
          <p:cNvPr id="7" name="Picture 6" descr="A close up of a pen&#10;&#10;Description automatically generated">
            <a:extLst>
              <a:ext uri="{FF2B5EF4-FFF2-40B4-BE49-F238E27FC236}">
                <a16:creationId xmlns:a16="http://schemas.microsoft.com/office/drawing/2014/main" id="{33AAD5B9-F4BC-7DDB-2607-A27BE251805F}"/>
              </a:ext>
            </a:extLst>
          </p:cNvPr>
          <p:cNvPicPr>
            <a:picLocks noChangeAspect="1"/>
          </p:cNvPicPr>
          <p:nvPr/>
        </p:nvPicPr>
        <p:blipFill>
          <a:blip r:embed="rId5"/>
          <a:stretch>
            <a:fillRect/>
          </a:stretch>
        </p:blipFill>
        <p:spPr>
          <a:xfrm>
            <a:off x="7679739" y="3308196"/>
            <a:ext cx="2041072" cy="1143000"/>
          </a:xfrm>
          <a:prstGeom prst="rect">
            <a:avLst/>
          </a:prstGeom>
        </p:spPr>
      </p:pic>
      <p:pic>
        <p:nvPicPr>
          <p:cNvPr id="9" name="Picture 8" descr="A white and blue stick with a label&#10;&#10;Description automatically generated">
            <a:extLst>
              <a:ext uri="{FF2B5EF4-FFF2-40B4-BE49-F238E27FC236}">
                <a16:creationId xmlns:a16="http://schemas.microsoft.com/office/drawing/2014/main" id="{C27ECFFC-CB59-EF89-DBB5-E74B1743A2B7}"/>
              </a:ext>
            </a:extLst>
          </p:cNvPr>
          <p:cNvPicPr>
            <a:picLocks noChangeAspect="1"/>
          </p:cNvPicPr>
          <p:nvPr/>
        </p:nvPicPr>
        <p:blipFill>
          <a:blip r:embed="rId6"/>
          <a:stretch>
            <a:fillRect/>
          </a:stretch>
        </p:blipFill>
        <p:spPr>
          <a:xfrm>
            <a:off x="7409986" y="5104118"/>
            <a:ext cx="2168911" cy="1624590"/>
          </a:xfrm>
          <a:prstGeom prst="rect">
            <a:avLst/>
          </a:prstGeom>
        </p:spPr>
      </p:pic>
    </p:spTree>
    <p:extLst>
      <p:ext uri="{BB962C8B-B14F-4D97-AF65-F5344CB8AC3E}">
        <p14:creationId xmlns:p14="http://schemas.microsoft.com/office/powerpoint/2010/main" val="3330805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96B04-73F2-AE5A-8E0F-E588D70DC042}"/>
            </a:ext>
          </a:extLst>
        </p:cNvPr>
        <p:cNvGrpSpPr/>
        <p:nvPr/>
      </p:nvGrpSpPr>
      <p:grpSpPr>
        <a:xfrm>
          <a:off x="0" y="0"/>
          <a:ext cx="0" cy="0"/>
          <a:chOff x="0" y="0"/>
          <a:chExt cx="0" cy="0"/>
        </a:xfrm>
      </p:grpSpPr>
      <p:sp>
        <p:nvSpPr>
          <p:cNvPr id="7169" name="Rectangle 2">
            <a:extLst>
              <a:ext uri="{FF2B5EF4-FFF2-40B4-BE49-F238E27FC236}">
                <a16:creationId xmlns:a16="http://schemas.microsoft.com/office/drawing/2014/main" id="{6668EA41-84D6-7DE3-045B-8DA6D2D22FF8}"/>
              </a:ext>
            </a:extLst>
          </p:cNvPr>
          <p:cNvSpPr>
            <a:spLocks noGrp="1" noChangeArrowheads="1"/>
          </p:cNvSpPr>
          <p:nvPr>
            <p:ph type="title"/>
          </p:nvPr>
        </p:nvSpPr>
        <p:spPr>
          <a:xfrm>
            <a:off x="1257300" y="228600"/>
            <a:ext cx="8321598" cy="1143000"/>
          </a:xfrm>
        </p:spPr>
        <p:txBody>
          <a:bodyPr/>
          <a:lstStyle/>
          <a:p>
            <a:pPr marL="0" marR="0">
              <a:lnSpc>
                <a:spcPct val="107000"/>
              </a:lnSpc>
              <a:spcAft>
                <a:spcPts val="400"/>
              </a:spcAft>
            </a:pP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Individual Dosing</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170" name="Rectangle 3">
            <a:extLst>
              <a:ext uri="{FF2B5EF4-FFF2-40B4-BE49-F238E27FC236}">
                <a16:creationId xmlns:a16="http://schemas.microsoft.com/office/drawing/2014/main" id="{863D9D94-58F3-C6FF-7052-B767A442C7C6}"/>
              </a:ext>
            </a:extLst>
          </p:cNvPr>
          <p:cNvSpPr>
            <a:spLocks noGrp="1" noChangeArrowheads="1"/>
          </p:cNvSpPr>
          <p:nvPr>
            <p:ph type="body" idx="1"/>
          </p:nvPr>
        </p:nvSpPr>
        <p:spPr>
          <a:xfrm>
            <a:off x="1257300" y="1371600"/>
            <a:ext cx="7772400" cy="4114800"/>
          </a:xfrm>
        </p:spPr>
        <p:txBody>
          <a:bodyPr/>
          <a:lstStyle/>
          <a:p>
            <a:pPr marL="0" marR="0" algn="just">
              <a:lnSpc>
                <a:spcPct val="107000"/>
              </a:lnSpc>
              <a:spcAft>
                <a:spcPts val="4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In contrast, compounding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Semaglutide</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and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Tirzepatide</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can be given in whatever dose the patient and doctor decide on. </a:t>
            </a:r>
          </a:p>
          <a:p>
            <a:pPr marL="0" marR="0" algn="just">
              <a:lnSpc>
                <a:spcPct val="107000"/>
              </a:lnSpc>
              <a:spcAft>
                <a:spcPts val="4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Patients can start on a very low dose (micro-dosing) and work their way up, so side effects are minimized. </a:t>
            </a:r>
          </a:p>
          <a:p>
            <a:pPr marL="0" marR="0" algn="just">
              <a:lnSpc>
                <a:spcPct val="107000"/>
              </a:lnSpc>
              <a:spcAft>
                <a:spcPts val="4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Patients have the leeway to adjust their own dose depending on appetite suppression and side effects, as well as costs. </a:t>
            </a:r>
          </a:p>
          <a:p>
            <a:pPr marL="0" marR="0" algn="just">
              <a:lnSpc>
                <a:spcPct val="107000"/>
              </a:lnSpc>
              <a:spcAft>
                <a:spcPts val="4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This is a major advantage of the compounded drugs.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 name="Picture 1" descr="A close-up of a vial&#10;&#10;Description automatically generated">
            <a:extLst>
              <a:ext uri="{FF2B5EF4-FFF2-40B4-BE49-F238E27FC236}">
                <a16:creationId xmlns:a16="http://schemas.microsoft.com/office/drawing/2014/main" id="{543AA555-BD6A-BF9B-958D-06C8B4FB1EB9}"/>
              </a:ext>
            </a:extLst>
          </p:cNvPr>
          <p:cNvPicPr>
            <a:picLocks noChangeAspect="1"/>
          </p:cNvPicPr>
          <p:nvPr/>
        </p:nvPicPr>
        <p:blipFill rotWithShape="1">
          <a:blip r:embed="rId2">
            <a:extLst>
              <a:ext uri="{28A0092B-C50C-407E-A947-70E740481C1C}">
                <a14:useLocalDpi xmlns:a14="http://schemas.microsoft.com/office/drawing/2010/main" val="0"/>
              </a:ext>
            </a:extLst>
          </a:blip>
          <a:srcRect t="14075" r="25577"/>
          <a:stretch/>
        </p:blipFill>
        <p:spPr bwMode="auto">
          <a:xfrm rot="5400000">
            <a:off x="2859271" y="4260544"/>
            <a:ext cx="1708878" cy="1501119"/>
          </a:xfrm>
          <a:prstGeom prst="rect">
            <a:avLst/>
          </a:prstGeom>
          <a:ln>
            <a:noFill/>
          </a:ln>
          <a:extLst>
            <a:ext uri="{53640926-AAD7-44D8-BBD7-CCE9431645EC}">
              <a14:shadowObscured xmlns:a14="http://schemas.microsoft.com/office/drawing/2010/main"/>
            </a:ext>
          </a:extLst>
        </p:spPr>
      </p:pic>
      <p:pic>
        <p:nvPicPr>
          <p:cNvPr id="3" name="Picture 2" descr="A syringe with a cap&#10;&#10;Description automatically generated">
            <a:extLst>
              <a:ext uri="{FF2B5EF4-FFF2-40B4-BE49-F238E27FC236}">
                <a16:creationId xmlns:a16="http://schemas.microsoft.com/office/drawing/2014/main" id="{A6FDDC6F-34AA-9901-0887-5D6FB6A0A8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982302" y="4421131"/>
            <a:ext cx="2083851" cy="1563254"/>
          </a:xfrm>
          <a:prstGeom prst="rect">
            <a:avLst/>
          </a:prstGeom>
        </p:spPr>
      </p:pic>
    </p:spTree>
    <p:extLst>
      <p:ext uri="{BB962C8B-B14F-4D97-AF65-F5344CB8AC3E}">
        <p14:creationId xmlns:p14="http://schemas.microsoft.com/office/powerpoint/2010/main" val="2138118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E9730-737D-B2E3-93C3-ADCB97CB1700}"/>
            </a:ext>
          </a:extLst>
        </p:cNvPr>
        <p:cNvGrpSpPr/>
        <p:nvPr/>
      </p:nvGrpSpPr>
      <p:grpSpPr>
        <a:xfrm>
          <a:off x="0" y="0"/>
          <a:ext cx="0" cy="0"/>
          <a:chOff x="0" y="0"/>
          <a:chExt cx="0" cy="0"/>
        </a:xfrm>
      </p:grpSpPr>
      <p:sp>
        <p:nvSpPr>
          <p:cNvPr id="7169" name="Rectangle 2">
            <a:extLst>
              <a:ext uri="{FF2B5EF4-FFF2-40B4-BE49-F238E27FC236}">
                <a16:creationId xmlns:a16="http://schemas.microsoft.com/office/drawing/2014/main" id="{22A4069A-B818-B0D0-33F6-B5D0EC80432C}"/>
              </a:ext>
            </a:extLst>
          </p:cNvPr>
          <p:cNvSpPr>
            <a:spLocks noGrp="1" noChangeArrowheads="1"/>
          </p:cNvSpPr>
          <p:nvPr>
            <p:ph type="title"/>
          </p:nvPr>
        </p:nvSpPr>
        <p:spPr>
          <a:xfrm>
            <a:off x="1257300" y="228600"/>
            <a:ext cx="8321598" cy="1143000"/>
          </a:xfrm>
        </p:spPr>
        <p:txBody>
          <a:bodyPr/>
          <a:lstStyle/>
          <a:p>
            <a:pPr marL="0" marR="0">
              <a:lnSpc>
                <a:spcPct val="107000"/>
              </a:lnSpc>
              <a:spcAft>
                <a:spcPts val="400"/>
              </a:spcAft>
            </a:pPr>
            <a:r>
              <a:rPr lang="en-US" sz="2800" b="1" kern="100" dirty="0">
                <a:effectLst/>
                <a:latin typeface="Times New Roman" panose="02020603050405020304" pitchFamily="18" charset="0"/>
                <a:ea typeface="Aptos" panose="020B0004020202020204" pitchFamily="34" charset="0"/>
                <a:cs typeface="Times New Roman" panose="02020603050405020304" pitchFamily="18" charset="0"/>
              </a:rPr>
              <a:t>Are Compounding Pharmacies safe? </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170" name="Rectangle 3">
            <a:extLst>
              <a:ext uri="{FF2B5EF4-FFF2-40B4-BE49-F238E27FC236}">
                <a16:creationId xmlns:a16="http://schemas.microsoft.com/office/drawing/2014/main" id="{B63F6E7B-BDEE-FB24-09B4-00B40112DF92}"/>
              </a:ext>
            </a:extLst>
          </p:cNvPr>
          <p:cNvSpPr>
            <a:spLocks noGrp="1" noChangeArrowheads="1"/>
          </p:cNvSpPr>
          <p:nvPr>
            <p:ph type="body" idx="1"/>
          </p:nvPr>
        </p:nvSpPr>
        <p:spPr>
          <a:xfrm>
            <a:off x="1257300" y="1371600"/>
            <a:ext cx="7772400" cy="4114800"/>
          </a:xfrm>
        </p:spPr>
        <p:txBody>
          <a:bodyPr/>
          <a:lstStyle/>
          <a:p>
            <a:pPr marL="0" marR="0" algn="just">
              <a:lnSpc>
                <a:spcPct val="107000"/>
              </a:lnSpc>
              <a:spcAft>
                <a:spcPts val="4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First it depends on the compounding pharmacy. </a:t>
            </a:r>
          </a:p>
          <a:p>
            <a:pPr marL="0" marR="0" algn="just">
              <a:lnSpc>
                <a:spcPct val="107000"/>
              </a:lnSpc>
              <a:spcAft>
                <a:spcPts val="4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Dr. Friedman has researched compounding pharmacies across the country and has found a few that he trusts to make a safe product. </a:t>
            </a:r>
          </a:p>
          <a:p>
            <a:pPr marL="0" marR="0" algn="just">
              <a:lnSpc>
                <a:spcPct val="107000"/>
              </a:lnSpc>
              <a:spcAft>
                <a:spcPts val="4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He does not recommend random compounding pharmacies on the internet or using companies that have virtual doctors prescribing these medicines to patients at a profit without having a doctor-patient relationship. </a:t>
            </a:r>
          </a:p>
          <a:p>
            <a:pPr marL="0" marR="0" algn="just">
              <a:lnSpc>
                <a:spcPct val="107000"/>
              </a:lnSpc>
              <a:spcAft>
                <a:spcPts val="4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Dr. Friedman only recommends compounding pharmacies that are Accredited by the Pharmacy Compounding Accreditation Board (PCAB). </a:t>
            </a:r>
          </a:p>
          <a:p>
            <a:pPr marL="0" marR="0" algn="just">
              <a:lnSpc>
                <a:spcPct val="107000"/>
              </a:lnSpc>
              <a:spcAft>
                <a:spcPts val="4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At the compounding pharmacies below, each batch is tested for sterility and potency by a 3rd party independent laboratory and provides a Certificate of Analysis.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358128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350A5-7922-E3ED-6391-EFEDBC533731}"/>
            </a:ext>
          </a:extLst>
        </p:cNvPr>
        <p:cNvGrpSpPr/>
        <p:nvPr/>
      </p:nvGrpSpPr>
      <p:grpSpPr>
        <a:xfrm>
          <a:off x="0" y="0"/>
          <a:ext cx="0" cy="0"/>
          <a:chOff x="0" y="0"/>
          <a:chExt cx="0" cy="0"/>
        </a:xfrm>
      </p:grpSpPr>
      <p:sp>
        <p:nvSpPr>
          <p:cNvPr id="7169" name="Rectangle 2">
            <a:extLst>
              <a:ext uri="{FF2B5EF4-FFF2-40B4-BE49-F238E27FC236}">
                <a16:creationId xmlns:a16="http://schemas.microsoft.com/office/drawing/2014/main" id="{151278BB-259D-70C6-F9EE-F3B38BEFE02C}"/>
              </a:ext>
            </a:extLst>
          </p:cNvPr>
          <p:cNvSpPr>
            <a:spLocks noGrp="1" noChangeArrowheads="1"/>
          </p:cNvSpPr>
          <p:nvPr>
            <p:ph type="title"/>
          </p:nvPr>
        </p:nvSpPr>
        <p:spPr>
          <a:xfrm>
            <a:off x="1257300" y="228600"/>
            <a:ext cx="8321598" cy="1143000"/>
          </a:xfrm>
        </p:spPr>
        <p:txBody>
          <a:bodyPr/>
          <a:lstStyle/>
          <a:p>
            <a:pPr marL="0" marR="0">
              <a:lnSpc>
                <a:spcPct val="107000"/>
              </a:lnSpc>
              <a:spcAft>
                <a:spcPts val="400"/>
              </a:spcAft>
            </a:pPr>
            <a:r>
              <a:rPr lang="en-US" sz="2800" b="1" kern="100" dirty="0">
                <a:effectLst/>
                <a:latin typeface="Times New Roman" panose="02020603050405020304" pitchFamily="18" charset="0"/>
                <a:ea typeface="Aptos" panose="020B0004020202020204" pitchFamily="34" charset="0"/>
                <a:cs typeface="Times New Roman" panose="02020603050405020304" pitchFamily="18" charset="0"/>
              </a:rPr>
              <a:t>Are Compounding Pharmacies safe? </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170" name="Rectangle 3">
            <a:extLst>
              <a:ext uri="{FF2B5EF4-FFF2-40B4-BE49-F238E27FC236}">
                <a16:creationId xmlns:a16="http://schemas.microsoft.com/office/drawing/2014/main" id="{944F9A80-46E2-6DA3-1518-74FD3D2DAC98}"/>
              </a:ext>
            </a:extLst>
          </p:cNvPr>
          <p:cNvSpPr>
            <a:spLocks noGrp="1" noChangeArrowheads="1"/>
          </p:cNvSpPr>
          <p:nvPr>
            <p:ph type="body" idx="1"/>
          </p:nvPr>
        </p:nvSpPr>
        <p:spPr>
          <a:xfrm>
            <a:off x="1257300" y="1371600"/>
            <a:ext cx="7772400" cy="4114800"/>
          </a:xfrm>
        </p:spPr>
        <p:txBody>
          <a:bodyPr/>
          <a:lstStyle/>
          <a:p>
            <a:pPr marL="0" marR="0" algn="just">
              <a:lnSpc>
                <a:spcPct val="107000"/>
              </a:lnSpc>
              <a:spcAft>
                <a:spcPts val="4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Second, these medicines, even brand name versions, have side effects. </a:t>
            </a:r>
          </a:p>
          <a:p>
            <a:pPr marL="0" marR="0" algn="just">
              <a:lnSpc>
                <a:spcPct val="107000"/>
              </a:lnSpc>
              <a:spcAft>
                <a:spcPts val="4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While nausea, decreased appetite, and constipation are common for both brand name and compounded pharmacies, more serious side effects including pancreatitis and bowel obstruction can also occur with both sources. </a:t>
            </a:r>
          </a:p>
          <a:p>
            <a:pPr marL="0" marR="0" algn="just">
              <a:lnSpc>
                <a:spcPct val="107000"/>
              </a:lnSpc>
              <a:spcAft>
                <a:spcPts val="4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As these drugs are widely prescribed, the number of these anecdotal side effects may seem large, but as a percentage they are low. </a:t>
            </a:r>
          </a:p>
          <a:p>
            <a:pPr marL="0" marR="0" algn="just">
              <a:lnSpc>
                <a:spcPct val="107000"/>
              </a:lnSpc>
              <a:spcAft>
                <a:spcPts val="4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Dr. Friedman has not seen data that the side effects are more common among compounded pharmacies than brand-name pharmacies. </a:t>
            </a:r>
          </a:p>
          <a:p>
            <a:pPr marL="0" marR="0" algn="just">
              <a:lnSpc>
                <a:spcPct val="107000"/>
              </a:lnSpc>
              <a:spcAft>
                <a:spcPts val="4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In fact, side effects are likely less with compounded versions due to the ability to give individualized dosing.</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3373475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88824-0488-B4A4-B936-A8827260DAD7}"/>
            </a:ext>
          </a:extLst>
        </p:cNvPr>
        <p:cNvGrpSpPr/>
        <p:nvPr/>
      </p:nvGrpSpPr>
      <p:grpSpPr>
        <a:xfrm>
          <a:off x="0" y="0"/>
          <a:ext cx="0" cy="0"/>
          <a:chOff x="0" y="0"/>
          <a:chExt cx="0" cy="0"/>
        </a:xfrm>
      </p:grpSpPr>
      <p:sp>
        <p:nvSpPr>
          <p:cNvPr id="7169" name="Rectangle 2">
            <a:extLst>
              <a:ext uri="{FF2B5EF4-FFF2-40B4-BE49-F238E27FC236}">
                <a16:creationId xmlns:a16="http://schemas.microsoft.com/office/drawing/2014/main" id="{55AA2175-94A3-85C2-6030-B2228005B89B}"/>
              </a:ext>
            </a:extLst>
          </p:cNvPr>
          <p:cNvSpPr>
            <a:spLocks noGrp="1" noChangeArrowheads="1"/>
          </p:cNvSpPr>
          <p:nvPr>
            <p:ph type="title"/>
          </p:nvPr>
        </p:nvSpPr>
        <p:spPr>
          <a:xfrm>
            <a:off x="1257300" y="228600"/>
            <a:ext cx="8321598" cy="1143000"/>
          </a:xfrm>
        </p:spPr>
        <p:txBody>
          <a:bodyPr/>
          <a:lstStyle/>
          <a:p>
            <a:pPr marL="0" marR="0">
              <a:lnSpc>
                <a:spcPct val="107000"/>
              </a:lnSpc>
              <a:spcAft>
                <a:spcPts val="400"/>
              </a:spcAft>
            </a:pPr>
            <a:r>
              <a:rPr lang="en-US" sz="2800" b="1" kern="100" dirty="0">
                <a:effectLst/>
                <a:latin typeface="Times New Roman" panose="02020603050405020304" pitchFamily="18" charset="0"/>
                <a:ea typeface="Aptos" panose="020B0004020202020204" pitchFamily="34" charset="0"/>
                <a:cs typeface="Times New Roman" panose="02020603050405020304" pitchFamily="18" charset="0"/>
              </a:rPr>
              <a:t>Are Compounding Pharmacies safe? </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170" name="Rectangle 3">
            <a:extLst>
              <a:ext uri="{FF2B5EF4-FFF2-40B4-BE49-F238E27FC236}">
                <a16:creationId xmlns:a16="http://schemas.microsoft.com/office/drawing/2014/main" id="{F6CE5939-8046-5318-B447-14BC12DD1D4D}"/>
              </a:ext>
            </a:extLst>
          </p:cNvPr>
          <p:cNvSpPr>
            <a:spLocks noGrp="1" noChangeArrowheads="1"/>
          </p:cNvSpPr>
          <p:nvPr>
            <p:ph type="body" idx="1"/>
          </p:nvPr>
        </p:nvSpPr>
        <p:spPr>
          <a:xfrm>
            <a:off x="1257300" y="1371600"/>
            <a:ext cx="7772400" cy="4114800"/>
          </a:xfrm>
        </p:spPr>
        <p:txBody>
          <a:bodyPr/>
          <a:lstStyle/>
          <a:p>
            <a:pPr marL="0" marR="0" algn="just">
              <a:lnSpc>
                <a:spcPct val="107000"/>
              </a:lnSpc>
              <a:spcAft>
                <a:spcPts val="4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Both compounding pharmacies and pharmaceutics batch process their drugs using sterile conditions. </a:t>
            </a:r>
          </a:p>
          <a:p>
            <a:pPr marL="0" marR="0" algn="just">
              <a:lnSpc>
                <a:spcPct val="107000"/>
              </a:lnSpc>
              <a:spcAft>
                <a:spcPts val="4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While Novo Nordisk and Lilly have spent millions on their production plants and certainly make sure their products are of high quality, </a:t>
            </a:r>
          </a:p>
          <a:p>
            <a:pPr marL="0" marR="0" algn="just">
              <a:lnSpc>
                <a:spcPct val="107000"/>
              </a:lnSpc>
              <a:spcAft>
                <a:spcPts val="4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Dr. Friedman is not convinced that compounded products are inferior.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782044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15558-98E2-9E03-A6A9-B55555A9EA00}"/>
            </a:ext>
          </a:extLst>
        </p:cNvPr>
        <p:cNvGrpSpPr/>
        <p:nvPr/>
      </p:nvGrpSpPr>
      <p:grpSpPr>
        <a:xfrm>
          <a:off x="0" y="0"/>
          <a:ext cx="0" cy="0"/>
          <a:chOff x="0" y="0"/>
          <a:chExt cx="0" cy="0"/>
        </a:xfrm>
      </p:grpSpPr>
      <p:sp>
        <p:nvSpPr>
          <p:cNvPr id="7169" name="Rectangle 2">
            <a:extLst>
              <a:ext uri="{FF2B5EF4-FFF2-40B4-BE49-F238E27FC236}">
                <a16:creationId xmlns:a16="http://schemas.microsoft.com/office/drawing/2014/main" id="{BA6E7B30-1F3E-E39A-3439-BA498595C9CA}"/>
              </a:ext>
            </a:extLst>
          </p:cNvPr>
          <p:cNvSpPr>
            <a:spLocks noGrp="1" noChangeArrowheads="1"/>
          </p:cNvSpPr>
          <p:nvPr>
            <p:ph type="title"/>
          </p:nvPr>
        </p:nvSpPr>
        <p:spPr>
          <a:xfrm>
            <a:off x="1257300" y="228600"/>
            <a:ext cx="8321598" cy="1143000"/>
          </a:xfrm>
        </p:spPr>
        <p:txBody>
          <a:bodyPr/>
          <a:lstStyle/>
          <a:p>
            <a:pPr marL="0" marR="0">
              <a:lnSpc>
                <a:spcPct val="107000"/>
              </a:lnSpc>
              <a:spcAft>
                <a:spcPts val="400"/>
              </a:spcAft>
            </a:pPr>
            <a:r>
              <a:rPr lang="en-US" sz="2400" b="0" i="0" u="none" strike="noStrike" dirty="0">
                <a:effectLst/>
                <a:latin typeface="Times New Roman" panose="02020603050405020304" pitchFamily="18" charset="0"/>
                <a:cs typeface="Times New Roman" panose="02020603050405020304" pitchFamily="18" charset="0"/>
              </a:rPr>
              <a:t>503A vs 503B compounding pharmacies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170" name="Rectangle 3">
            <a:extLst>
              <a:ext uri="{FF2B5EF4-FFF2-40B4-BE49-F238E27FC236}">
                <a16:creationId xmlns:a16="http://schemas.microsoft.com/office/drawing/2014/main" id="{EAE8DCBD-1BB5-DE72-F194-11CFA0CBE8A5}"/>
              </a:ext>
            </a:extLst>
          </p:cNvPr>
          <p:cNvSpPr>
            <a:spLocks noGrp="1" noChangeArrowheads="1"/>
          </p:cNvSpPr>
          <p:nvPr>
            <p:ph type="body" idx="1"/>
          </p:nvPr>
        </p:nvSpPr>
        <p:spPr>
          <a:xfrm>
            <a:off x="1257300" y="1371600"/>
            <a:ext cx="7772400" cy="4114800"/>
          </a:xfrm>
        </p:spPr>
        <p:txBody>
          <a:bodyPr/>
          <a:lstStyle/>
          <a:p>
            <a:pPr algn="l">
              <a:buFont typeface="Arial" panose="020B0604020202020204" pitchFamily="34" charset="0"/>
              <a:buChar char="•"/>
            </a:pPr>
            <a:r>
              <a:rPr lang="en-US" sz="1800" b="0" i="0" u="none" strike="noStrike" dirty="0">
                <a:effectLst/>
                <a:latin typeface="Times New Roman" panose="02020603050405020304" pitchFamily="18" charset="0"/>
                <a:cs typeface="Times New Roman" panose="02020603050405020304" pitchFamily="18" charset="0"/>
              </a:rPr>
              <a:t>The FDA has designated 503A compounding pharmacies as those that compound according to prescriptions specific to particular patients and are required by state boards of pharmacy to comply with USP and other guidelines.</a:t>
            </a:r>
          </a:p>
          <a:p>
            <a:pPr algn="l">
              <a:buFont typeface="Arial" panose="020B0604020202020204" pitchFamily="34" charset="0"/>
              <a:buChar char="•"/>
            </a:pPr>
            <a:r>
              <a:rPr lang="en-US" sz="1800" b="0" i="0" u="none" strike="noStrike" dirty="0">
                <a:effectLst/>
                <a:latin typeface="Times New Roman" panose="02020603050405020304" pitchFamily="18" charset="0"/>
                <a:cs typeface="Times New Roman" panose="02020603050405020304" pitchFamily="18" charset="0"/>
              </a:rPr>
              <a:t>The FDA has designated 503B compounding pharmacies as those with outsourcing facilities that may manufacture large batches with or without prescriptions to be sold to healthcare facilities for office use only.</a:t>
            </a:r>
          </a:p>
          <a:p>
            <a:pPr algn="l">
              <a:buFont typeface="Arial" panose="020B0604020202020204" pitchFamily="34" charset="0"/>
              <a:buChar char="•"/>
            </a:pPr>
            <a:r>
              <a:rPr lang="en-US" sz="1800" b="0" i="0" u="none" strike="noStrike" dirty="0">
                <a:effectLst/>
                <a:latin typeface="Times New Roman" panose="02020603050405020304" pitchFamily="18" charset="0"/>
                <a:cs typeface="Times New Roman" panose="02020603050405020304" pitchFamily="18" charset="0"/>
              </a:rPr>
              <a:t>Unlike a 503A facility, 503B compounding pharmacies must validate every process according to CGMP.</a:t>
            </a:r>
          </a:p>
        </p:txBody>
      </p:sp>
    </p:spTree>
    <p:extLst>
      <p:ext uri="{BB962C8B-B14F-4D97-AF65-F5344CB8AC3E}">
        <p14:creationId xmlns:p14="http://schemas.microsoft.com/office/powerpoint/2010/main" val="1513804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15E1E-0990-2CA9-D352-B4AB8B5D782F}"/>
            </a:ext>
          </a:extLst>
        </p:cNvPr>
        <p:cNvGrpSpPr/>
        <p:nvPr/>
      </p:nvGrpSpPr>
      <p:grpSpPr>
        <a:xfrm>
          <a:off x="0" y="0"/>
          <a:ext cx="0" cy="0"/>
          <a:chOff x="0" y="0"/>
          <a:chExt cx="0" cy="0"/>
        </a:xfrm>
      </p:grpSpPr>
      <p:sp>
        <p:nvSpPr>
          <p:cNvPr id="7169" name="Rectangle 2">
            <a:extLst>
              <a:ext uri="{FF2B5EF4-FFF2-40B4-BE49-F238E27FC236}">
                <a16:creationId xmlns:a16="http://schemas.microsoft.com/office/drawing/2014/main" id="{8A18A9A8-19F1-7637-E8A4-F4E131C6869D}"/>
              </a:ext>
            </a:extLst>
          </p:cNvPr>
          <p:cNvSpPr>
            <a:spLocks noGrp="1" noChangeArrowheads="1"/>
          </p:cNvSpPr>
          <p:nvPr>
            <p:ph type="title"/>
          </p:nvPr>
        </p:nvSpPr>
        <p:spPr>
          <a:xfrm>
            <a:off x="1257300" y="228600"/>
            <a:ext cx="8321598" cy="1143000"/>
          </a:xfrm>
        </p:spPr>
        <p:txBody>
          <a:bodyPr/>
          <a:lstStyle/>
          <a:p>
            <a:pPr marL="0" marR="0">
              <a:lnSpc>
                <a:spcPct val="107000"/>
              </a:lnSpc>
              <a:spcAft>
                <a:spcPts val="4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Which Compounding pharmacies does Dr. Friedman use for GLP-1RAs?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170" name="Rectangle 3">
            <a:extLst>
              <a:ext uri="{FF2B5EF4-FFF2-40B4-BE49-F238E27FC236}">
                <a16:creationId xmlns:a16="http://schemas.microsoft.com/office/drawing/2014/main" id="{4DA52FE2-74EB-1813-5126-0B3BD1C8D5EB}"/>
              </a:ext>
            </a:extLst>
          </p:cNvPr>
          <p:cNvSpPr>
            <a:spLocks noGrp="1" noChangeArrowheads="1"/>
          </p:cNvSpPr>
          <p:nvPr>
            <p:ph type="body" idx="1"/>
          </p:nvPr>
        </p:nvSpPr>
        <p:spPr>
          <a:xfrm>
            <a:off x="1257300" y="1371600"/>
            <a:ext cx="7772400" cy="4114800"/>
          </a:xfrm>
        </p:spPr>
        <p:txBody>
          <a:bodyPr/>
          <a:lstStyle/>
          <a:p>
            <a:pPr marL="0" marR="0" algn="just">
              <a:lnSpc>
                <a:spcPct val="107000"/>
              </a:lnSpc>
              <a:spcAft>
                <a:spcPts val="400"/>
              </a:spcAft>
            </a:pPr>
            <a:r>
              <a:rPr lang="en-US" sz="1800" dirty="0">
                <a:effectLst/>
                <a:latin typeface="Times New Roman" panose="02020603050405020304" pitchFamily="18" charset="0"/>
                <a:ea typeface="Aptos" panose="020B0004020202020204" pitchFamily="34" charset="0"/>
              </a:rPr>
              <a:t>Because of their excellent service and reliability and ability to ship both </a:t>
            </a:r>
            <a:r>
              <a:rPr lang="en-US" sz="1800" dirty="0" err="1">
                <a:effectLst/>
                <a:latin typeface="Times New Roman" panose="02020603050405020304" pitchFamily="18" charset="0"/>
                <a:ea typeface="Aptos" panose="020B0004020202020204" pitchFamily="34" charset="0"/>
              </a:rPr>
              <a:t>semaglutide</a:t>
            </a:r>
            <a:r>
              <a:rPr lang="en-US" sz="1800" dirty="0">
                <a:effectLst/>
                <a:latin typeface="Times New Roman" panose="02020603050405020304" pitchFamily="18" charset="0"/>
                <a:ea typeface="Aptos" panose="020B0004020202020204" pitchFamily="34" charset="0"/>
              </a:rPr>
              <a:t> and </a:t>
            </a:r>
            <a:r>
              <a:rPr lang="en-US" sz="1800" dirty="0" err="1">
                <a:effectLst/>
                <a:latin typeface="Times New Roman" panose="02020603050405020304" pitchFamily="18" charset="0"/>
                <a:ea typeface="Aptos" panose="020B0004020202020204" pitchFamily="34" charset="0"/>
              </a:rPr>
              <a:t>tirzepatide</a:t>
            </a:r>
            <a:r>
              <a:rPr lang="en-US" sz="1800" dirty="0">
                <a:effectLst/>
                <a:latin typeface="Times New Roman" panose="02020603050405020304" pitchFamily="18" charset="0"/>
                <a:ea typeface="Aptos" panose="020B0004020202020204" pitchFamily="34" charset="0"/>
              </a:rPr>
              <a:t> to 45 states, Dr. Friedman’s go to compounding pharmacy is </a:t>
            </a:r>
            <a:r>
              <a:rPr lang="en-US" sz="1800" b="1" dirty="0">
                <a:effectLst/>
                <a:latin typeface="Times New Roman" panose="02020603050405020304" pitchFamily="18" charset="0"/>
                <a:ea typeface="Aptos" panose="020B0004020202020204" pitchFamily="34" charset="0"/>
              </a:rPr>
              <a:t>University Compounding Pharmacy (UCP) </a:t>
            </a:r>
            <a:r>
              <a:rPr lang="en-US" sz="1800" dirty="0">
                <a:effectLst/>
                <a:latin typeface="Times New Roman" panose="02020603050405020304" pitchFamily="18" charset="0"/>
                <a:ea typeface="Aptos" panose="020B0004020202020204" pitchFamily="34" charset="0"/>
              </a:rPr>
              <a:t>which is a</a:t>
            </a:r>
            <a:r>
              <a:rPr lang="en-US" sz="1800" b="1" dirty="0">
                <a:effectLst/>
                <a:latin typeface="Times New Roman" panose="02020603050405020304" pitchFamily="18" charset="0"/>
                <a:ea typeface="Aptos" panose="020B0004020202020204" pitchFamily="34" charset="0"/>
              </a:rPr>
              <a:t> </a:t>
            </a:r>
            <a:r>
              <a:rPr lang="en-US" sz="1800" dirty="0">
                <a:effectLst/>
                <a:latin typeface="Times New Roman" panose="02020603050405020304" pitchFamily="18" charset="0"/>
                <a:ea typeface="Aptos" panose="020B0004020202020204" pitchFamily="34" charset="0"/>
              </a:rPr>
              <a:t>503A pharmacy. </a:t>
            </a:r>
          </a:p>
          <a:p>
            <a:pPr marL="0" marR="0" algn="just">
              <a:lnSpc>
                <a:spcPct val="107000"/>
              </a:lnSpc>
              <a:spcAft>
                <a:spcPts val="400"/>
              </a:spcAft>
            </a:pPr>
            <a:r>
              <a:rPr lang="en-US" sz="1800" dirty="0">
                <a:effectLst/>
                <a:latin typeface="Times New Roman" panose="02020603050405020304" pitchFamily="18" charset="0"/>
                <a:ea typeface="Aptos" panose="020B0004020202020204" pitchFamily="34" charset="0"/>
              </a:rPr>
              <a:t>Dr. Friedman has used this pharmacy based in San Diego for decades for compounded testosterone. Their price is reasonable, and they can ship multiple vials with each order. They ship to all states except Alabama, Arkansas, Iowa, Mississippi, North Carolina, and Washington DC. </a:t>
            </a:r>
          </a:p>
          <a:p>
            <a:pPr marL="0" marR="0" algn="just">
              <a:lnSpc>
                <a:spcPct val="107000"/>
              </a:lnSpc>
              <a:spcAft>
                <a:spcPts val="400"/>
              </a:spcAft>
            </a:pPr>
            <a:r>
              <a:rPr lang="en-US" sz="1800" dirty="0">
                <a:effectLst/>
                <a:latin typeface="Times New Roman" panose="02020603050405020304" pitchFamily="18" charset="0"/>
                <a:ea typeface="Aptos" panose="020B0004020202020204" pitchFamily="34" charset="0"/>
              </a:rPr>
              <a:t>Prescribing is easy and after Dr. Friedman prescribes your medicine, they contact you for shipping and billing information (patients pay them directly). </a:t>
            </a:r>
          </a:p>
          <a:p>
            <a:pPr marL="0" marR="0" algn="just">
              <a:lnSpc>
                <a:spcPct val="107000"/>
              </a:lnSpc>
              <a:spcAft>
                <a:spcPts val="400"/>
              </a:spcAft>
            </a:pPr>
            <a:r>
              <a:rPr lang="en-US" sz="1800" dirty="0">
                <a:effectLst/>
                <a:latin typeface="Times New Roman" panose="02020603050405020304" pitchFamily="18" charset="0"/>
                <a:ea typeface="Aptos" panose="020B0004020202020204" pitchFamily="34" charset="0"/>
              </a:rPr>
              <a:t>The vials plus free syringes and alcohol pads arrive refrigerated in 2-3 days.</a:t>
            </a:r>
          </a:p>
          <a:p>
            <a:pPr marL="0" marR="0" algn="just">
              <a:lnSpc>
                <a:spcPct val="107000"/>
              </a:lnSpc>
              <a:spcAft>
                <a:spcPts val="400"/>
              </a:spcAft>
            </a:pPr>
            <a:r>
              <a:rPr lang="en-US" sz="1800" dirty="0">
                <a:effectLst/>
                <a:latin typeface="Times New Roman" panose="02020603050405020304" pitchFamily="18" charset="0"/>
                <a:ea typeface="Aptos" panose="020B0004020202020204" pitchFamily="34" charset="0"/>
              </a:rPr>
              <a:t> The price for </a:t>
            </a:r>
            <a:r>
              <a:rPr lang="en-US" sz="1800" b="1" dirty="0" err="1">
                <a:effectLst/>
                <a:latin typeface="Times New Roman" panose="02020603050405020304" pitchFamily="18" charset="0"/>
                <a:ea typeface="Aptos" panose="020B0004020202020204" pitchFamily="34" charset="0"/>
              </a:rPr>
              <a:t>Tirzepatide</a:t>
            </a:r>
            <a:r>
              <a:rPr lang="en-US" sz="1800" dirty="0">
                <a:effectLst/>
                <a:latin typeface="Times New Roman" panose="02020603050405020304" pitchFamily="18" charset="0"/>
                <a:ea typeface="Aptos" panose="020B0004020202020204" pitchFamily="34" charset="0"/>
              </a:rPr>
              <a:t> Injectable 20 mg/mL (1 mL vial) is $200 plus shipping (usually $25 per shipment) for 1 vial, $325 for 2 vials, $450 for 3 vials.</a:t>
            </a:r>
          </a:p>
          <a:p>
            <a:pPr marL="0" marR="0" algn="just">
              <a:lnSpc>
                <a:spcPct val="107000"/>
              </a:lnSpc>
              <a:spcAft>
                <a:spcPts val="400"/>
              </a:spcAft>
            </a:pPr>
            <a:r>
              <a:rPr lang="en-US" sz="1800" dirty="0">
                <a:effectLst/>
                <a:latin typeface="Times New Roman" panose="02020603050405020304" pitchFamily="18" charset="0"/>
                <a:ea typeface="Aptos" panose="020B0004020202020204" pitchFamily="34" charset="0"/>
              </a:rPr>
              <a:t>Depending on the dose, each vial typically last 2 months.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868269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5FB38-4734-597B-CC24-1540B6014A11}"/>
            </a:ext>
          </a:extLst>
        </p:cNvPr>
        <p:cNvGrpSpPr/>
        <p:nvPr/>
      </p:nvGrpSpPr>
      <p:grpSpPr>
        <a:xfrm>
          <a:off x="0" y="0"/>
          <a:ext cx="0" cy="0"/>
          <a:chOff x="0" y="0"/>
          <a:chExt cx="0" cy="0"/>
        </a:xfrm>
      </p:grpSpPr>
      <p:sp>
        <p:nvSpPr>
          <p:cNvPr id="7169" name="Rectangle 2">
            <a:extLst>
              <a:ext uri="{FF2B5EF4-FFF2-40B4-BE49-F238E27FC236}">
                <a16:creationId xmlns:a16="http://schemas.microsoft.com/office/drawing/2014/main" id="{E8DA2CEB-76A5-4FD8-79FE-0263283BB787}"/>
              </a:ext>
            </a:extLst>
          </p:cNvPr>
          <p:cNvSpPr>
            <a:spLocks noGrp="1" noChangeArrowheads="1"/>
          </p:cNvSpPr>
          <p:nvPr>
            <p:ph type="title"/>
          </p:nvPr>
        </p:nvSpPr>
        <p:spPr>
          <a:xfrm>
            <a:off x="1257300" y="228600"/>
            <a:ext cx="8321598" cy="1143000"/>
          </a:xfrm>
        </p:spPr>
        <p:txBody>
          <a:bodyPr/>
          <a:lstStyle/>
          <a:p>
            <a:pPr marL="0" marR="0">
              <a:lnSpc>
                <a:spcPct val="107000"/>
              </a:lnSpc>
              <a:spcAft>
                <a:spcPts val="4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UCP</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170" name="Rectangle 3">
            <a:extLst>
              <a:ext uri="{FF2B5EF4-FFF2-40B4-BE49-F238E27FC236}">
                <a16:creationId xmlns:a16="http://schemas.microsoft.com/office/drawing/2014/main" id="{F146D67B-DD5E-66CB-BE5E-A5B35AC83E72}"/>
              </a:ext>
            </a:extLst>
          </p:cNvPr>
          <p:cNvSpPr>
            <a:spLocks noGrp="1" noChangeArrowheads="1"/>
          </p:cNvSpPr>
          <p:nvPr>
            <p:ph type="body" idx="1"/>
          </p:nvPr>
        </p:nvSpPr>
        <p:spPr>
          <a:xfrm>
            <a:off x="1257300" y="1371600"/>
            <a:ext cx="7772400" cy="4114800"/>
          </a:xfrm>
        </p:spPr>
        <p:txBody>
          <a:bodyPr/>
          <a:lstStyle/>
          <a:p>
            <a:pPr marL="0" marR="0" algn="just">
              <a:lnSpc>
                <a:spcPct val="107000"/>
              </a:lnSpc>
              <a:spcAft>
                <a:spcPts val="4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UCP also has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Semaglutide</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(TWO) with Cyanocobalamin (B12) 2 mg-0.4 mg/mL #1 mL (2 mg of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Semaglutide</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/vial) - Price $199 and </a:t>
            </a:r>
          </a:p>
          <a:p>
            <a:pPr marL="0" marR="0" algn="just">
              <a:lnSpc>
                <a:spcPct val="107000"/>
              </a:lnSpc>
              <a:spcAft>
                <a:spcPts val="400"/>
              </a:spcAft>
            </a:pP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Semaglutide</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(FIVE) / Cyanocobalamin (B12) 5 mg-0.4 mg/mL #2 mL (10 mg of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Semaglutide</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/vial) - Price $299</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201142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436167AC-9398-A0C5-1177-2493A0FE7568}"/>
              </a:ext>
            </a:extLst>
          </p:cNvPr>
          <p:cNvSpPr>
            <a:spLocks noGrp="1" noChangeArrowheads="1"/>
          </p:cNvSpPr>
          <p:nvPr>
            <p:ph type="title"/>
          </p:nvPr>
        </p:nvSpPr>
        <p:spPr/>
        <p:txBody>
          <a:bodyPr/>
          <a:lstStyle/>
          <a:p>
            <a:r>
              <a:rPr lang="en-US" altLang="en-US" dirty="0"/>
              <a:t>Focus on Health and Wellness</a:t>
            </a:r>
          </a:p>
        </p:txBody>
      </p:sp>
      <p:sp>
        <p:nvSpPr>
          <p:cNvPr id="7170" name="Rectangle 3">
            <a:extLst>
              <a:ext uri="{FF2B5EF4-FFF2-40B4-BE49-F238E27FC236}">
                <a16:creationId xmlns:a16="http://schemas.microsoft.com/office/drawing/2014/main" id="{E370A8A4-8CE1-000D-E0B9-46B6728C9DCA}"/>
              </a:ext>
            </a:extLst>
          </p:cNvPr>
          <p:cNvSpPr>
            <a:spLocks noGrp="1" noChangeArrowheads="1"/>
          </p:cNvSpPr>
          <p:nvPr>
            <p:ph type="body" idx="1"/>
          </p:nvPr>
        </p:nvSpPr>
        <p:spPr/>
        <p:txBody>
          <a:bodyPr/>
          <a:lstStyle/>
          <a:p>
            <a:r>
              <a:rPr lang="en-US" sz="1800" dirty="0">
                <a:effectLst/>
                <a:latin typeface="Times New Roman" panose="02020603050405020304" pitchFamily="18" charset="0"/>
                <a:ea typeface="Times New Roman" panose="02020603050405020304" pitchFamily="18" charset="0"/>
              </a:rPr>
              <a:t>My main approach to weight loss is to rule out any endocrine problems, such as hypothyroidism, Cushing syndrome, or growth hormone deficiency, that may lead to weight gain. </a:t>
            </a:r>
          </a:p>
          <a:p>
            <a:r>
              <a:rPr lang="en-US" sz="1800" dirty="0">
                <a:effectLst/>
                <a:latin typeface="Times New Roman" panose="02020603050405020304" pitchFamily="18" charset="0"/>
                <a:ea typeface="Times New Roman" panose="02020603050405020304" pitchFamily="18" charset="0"/>
              </a:rPr>
              <a:t>Simultaneous I encourage the patient to consume a low-calorie diet, and I often recommends eating a large quantity of vegetables, as they are low in calories with a large amount of nutrition, as well as to move. </a:t>
            </a:r>
          </a:p>
          <a:p>
            <a:r>
              <a:rPr lang="en-US" altLang="en-US" sz="1800" dirty="0">
                <a:latin typeface="Times New Roman" panose="02020603050405020304" pitchFamily="18" charset="0"/>
              </a:rPr>
              <a:t>Get a good night sleep</a:t>
            </a:r>
          </a:p>
          <a:p>
            <a:r>
              <a:rPr lang="en-US" altLang="en-US" sz="1800" dirty="0">
                <a:latin typeface="Times New Roman" panose="02020603050405020304" pitchFamily="18" charset="0"/>
              </a:rPr>
              <a:t>Good mental health</a:t>
            </a:r>
          </a:p>
          <a:p>
            <a:r>
              <a:rPr lang="en-US" altLang="en-US" sz="1800" dirty="0">
                <a:latin typeface="Times New Roman" panose="02020603050405020304" pitchFamily="18" charset="0"/>
              </a:rPr>
              <a:t>Be out in nature</a:t>
            </a:r>
          </a:p>
          <a:p>
            <a:r>
              <a:rPr lang="en-US" altLang="en-US" sz="1800" dirty="0">
                <a:latin typeface="Times New Roman" panose="02020603050405020304" pitchFamily="18" charset="0"/>
              </a:rPr>
              <a:t>Avoid stress or at least don’t let stress bother you.</a:t>
            </a:r>
            <a:endParaRPr lang="en-US"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CB628-95CE-5E29-74C8-5A3233E4C8F4}"/>
            </a:ext>
          </a:extLst>
        </p:cNvPr>
        <p:cNvGrpSpPr/>
        <p:nvPr/>
      </p:nvGrpSpPr>
      <p:grpSpPr>
        <a:xfrm>
          <a:off x="0" y="0"/>
          <a:ext cx="0" cy="0"/>
          <a:chOff x="0" y="0"/>
          <a:chExt cx="0" cy="0"/>
        </a:xfrm>
      </p:grpSpPr>
      <p:sp>
        <p:nvSpPr>
          <p:cNvPr id="7169" name="Rectangle 2">
            <a:extLst>
              <a:ext uri="{FF2B5EF4-FFF2-40B4-BE49-F238E27FC236}">
                <a16:creationId xmlns:a16="http://schemas.microsoft.com/office/drawing/2014/main" id="{3A4D0158-56F5-27AB-B73A-0DFD1FA98C9F}"/>
              </a:ext>
            </a:extLst>
          </p:cNvPr>
          <p:cNvSpPr>
            <a:spLocks noGrp="1" noChangeArrowheads="1"/>
          </p:cNvSpPr>
          <p:nvPr>
            <p:ph type="title"/>
          </p:nvPr>
        </p:nvSpPr>
        <p:spPr>
          <a:xfrm>
            <a:off x="1257300" y="228600"/>
            <a:ext cx="8321598" cy="1143000"/>
          </a:xfrm>
        </p:spPr>
        <p:txBody>
          <a:bodyPr/>
          <a:lstStyle/>
          <a:p>
            <a:pPr marL="0" marR="0">
              <a:lnSpc>
                <a:spcPct val="107000"/>
              </a:lnSpc>
              <a:spcAft>
                <a:spcPts val="400"/>
              </a:spcAft>
            </a:pPr>
            <a:r>
              <a:rPr lang="en-US" sz="2400" b="1" kern="100">
                <a:effectLst/>
                <a:latin typeface="Times New Roman" panose="02020603050405020304" pitchFamily="18" charset="0"/>
                <a:ea typeface="Aptos" panose="020B0004020202020204" pitchFamily="34" charset="0"/>
                <a:cs typeface="Times New Roman" panose="02020603050405020304" pitchFamily="18" charset="0"/>
              </a:rPr>
              <a:t>UCP</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215426E2-BE59-96F2-89F2-4D301B951DC6}"/>
              </a:ext>
            </a:extLst>
          </p:cNvPr>
          <p:cNvGraphicFramePr>
            <a:graphicFrameLocks noGrp="1"/>
          </p:cNvGraphicFramePr>
          <p:nvPr>
            <p:extLst>
              <p:ext uri="{D42A27DB-BD31-4B8C-83A1-F6EECF244321}">
                <p14:modId xmlns:p14="http://schemas.microsoft.com/office/powerpoint/2010/main" val="1842452443"/>
              </p:ext>
            </p:extLst>
          </p:nvPr>
        </p:nvGraphicFramePr>
        <p:xfrm>
          <a:off x="2076218" y="1695612"/>
          <a:ext cx="7156990" cy="3656973"/>
        </p:xfrm>
        <a:graphic>
          <a:graphicData uri="http://schemas.openxmlformats.org/drawingml/2006/table">
            <a:tbl>
              <a:tblPr firstRow="1" firstCol="1" bandRow="1">
                <a:tableStyleId>{5C22544A-7EE6-4342-B048-85BDC9FD1C3A}</a:tableStyleId>
              </a:tblPr>
              <a:tblGrid>
                <a:gridCol w="1632960">
                  <a:extLst>
                    <a:ext uri="{9D8B030D-6E8A-4147-A177-3AD203B41FA5}">
                      <a16:colId xmlns:a16="http://schemas.microsoft.com/office/drawing/2014/main" val="3569965541"/>
                    </a:ext>
                  </a:extLst>
                </a:gridCol>
                <a:gridCol w="1227563">
                  <a:extLst>
                    <a:ext uri="{9D8B030D-6E8A-4147-A177-3AD203B41FA5}">
                      <a16:colId xmlns:a16="http://schemas.microsoft.com/office/drawing/2014/main" val="2953809497"/>
                    </a:ext>
                  </a:extLst>
                </a:gridCol>
                <a:gridCol w="597111">
                  <a:extLst>
                    <a:ext uri="{9D8B030D-6E8A-4147-A177-3AD203B41FA5}">
                      <a16:colId xmlns:a16="http://schemas.microsoft.com/office/drawing/2014/main" val="2951010121"/>
                    </a:ext>
                  </a:extLst>
                </a:gridCol>
                <a:gridCol w="1312430">
                  <a:extLst>
                    <a:ext uri="{9D8B030D-6E8A-4147-A177-3AD203B41FA5}">
                      <a16:colId xmlns:a16="http://schemas.microsoft.com/office/drawing/2014/main" val="2466139448"/>
                    </a:ext>
                  </a:extLst>
                </a:gridCol>
                <a:gridCol w="886572">
                  <a:extLst>
                    <a:ext uri="{9D8B030D-6E8A-4147-A177-3AD203B41FA5}">
                      <a16:colId xmlns:a16="http://schemas.microsoft.com/office/drawing/2014/main" val="350039985"/>
                    </a:ext>
                  </a:extLst>
                </a:gridCol>
                <a:gridCol w="750177">
                  <a:extLst>
                    <a:ext uri="{9D8B030D-6E8A-4147-A177-3AD203B41FA5}">
                      <a16:colId xmlns:a16="http://schemas.microsoft.com/office/drawing/2014/main" val="3127337553"/>
                    </a:ext>
                  </a:extLst>
                </a:gridCol>
                <a:gridCol w="750177">
                  <a:extLst>
                    <a:ext uri="{9D8B030D-6E8A-4147-A177-3AD203B41FA5}">
                      <a16:colId xmlns:a16="http://schemas.microsoft.com/office/drawing/2014/main" val="3400644928"/>
                    </a:ext>
                  </a:extLst>
                </a:gridCol>
              </a:tblGrid>
              <a:tr h="768615">
                <a:tc>
                  <a:txBody>
                    <a:bodyPr/>
                    <a:lstStyle/>
                    <a:p>
                      <a:pPr marL="0" marR="0" algn="l">
                        <a:lnSpc>
                          <a:spcPct val="107000"/>
                        </a:lnSpc>
                        <a:spcAft>
                          <a:spcPts val="400"/>
                        </a:spcAft>
                      </a:pPr>
                      <a:r>
                        <a:rPr lang="en-US" sz="900" kern="100">
                          <a:effectLst/>
                        </a:rPr>
                        <a:t>UCP</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400"/>
                        </a:spcAft>
                      </a:pPr>
                      <a:r>
                        <a:rPr lang="en-US" sz="900" kern="100">
                          <a:effectLst/>
                        </a:rPr>
                        <a:t>How to order</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400"/>
                        </a:spcAft>
                      </a:pPr>
                      <a:r>
                        <a:rPr lang="en-US" sz="900" kern="100">
                          <a:effectLst/>
                        </a:rPr>
                        <a:t>Mg per vial</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400"/>
                        </a:spcAft>
                      </a:pPr>
                      <a:r>
                        <a:rPr lang="en-US" sz="900" kern="100">
                          <a:effectLst/>
                        </a:rPr>
                        <a:t>Typical Dosing Regimen recommend by Dr. Friedman</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400"/>
                        </a:spcAft>
                      </a:pPr>
                      <a:r>
                        <a:rPr lang="en-US" sz="900" kern="100">
                          <a:effectLst/>
                        </a:rPr>
                        <a:t>Theoretical doses per vial*</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400"/>
                        </a:spcAft>
                      </a:pPr>
                      <a:r>
                        <a:rPr lang="en-US" sz="900" kern="100">
                          <a:effectLst/>
                        </a:rPr>
                        <a:t>Cost per vial*</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400"/>
                        </a:spcAft>
                      </a:pPr>
                      <a:r>
                        <a:rPr lang="en-US" sz="900" kern="100">
                          <a:effectLst/>
                        </a:rPr>
                        <a:t>State</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8198247"/>
                  </a:ext>
                </a:extLst>
              </a:tr>
              <a:tr h="962786">
                <a:tc>
                  <a:txBody>
                    <a:bodyPr/>
                    <a:lstStyle/>
                    <a:p>
                      <a:pPr marL="0" marR="0" algn="l">
                        <a:lnSpc>
                          <a:spcPct val="107000"/>
                        </a:lnSpc>
                        <a:spcAft>
                          <a:spcPts val="400"/>
                        </a:spcAft>
                      </a:pPr>
                      <a:r>
                        <a:rPr lang="en-US" sz="900" kern="100">
                          <a:effectLst/>
                        </a:rPr>
                        <a:t>Tirzepatide</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400"/>
                        </a:spcAft>
                      </a:pPr>
                      <a:r>
                        <a:rPr lang="en-US" sz="900" kern="100">
                          <a:effectLst/>
                        </a:rPr>
                        <a:t>20 mg/mL</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400"/>
                        </a:spcAft>
                      </a:pPr>
                      <a:r>
                        <a:rPr lang="en-US" sz="900" kern="100">
                          <a:effectLst/>
                        </a:rPr>
                        <a:t>20 mg</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400"/>
                        </a:spcAft>
                      </a:pPr>
                      <a:r>
                        <a:rPr lang="en-US" sz="900" kern="100" dirty="0">
                          <a:effectLst/>
                        </a:rPr>
                        <a:t>2 mg (0.1mL) weekly for 4 weeks, then 4 mg weekly until your next appointment</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400"/>
                        </a:spcAft>
                      </a:pPr>
                      <a:r>
                        <a:rPr lang="en-US" sz="900" kern="100">
                          <a:effectLst/>
                        </a:rPr>
                        <a:t>7</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400"/>
                        </a:spcAft>
                      </a:pPr>
                      <a:r>
                        <a:rPr lang="en-US" sz="900" kern="100">
                          <a:effectLst/>
                        </a:rPr>
                        <a:t>$200</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400"/>
                        </a:spcAft>
                      </a:pPr>
                      <a:r>
                        <a:rPr lang="en-US" sz="900" kern="100" dirty="0">
                          <a:effectLst/>
                        </a:rPr>
                        <a:t>45 states including CA</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01405906"/>
                  </a:ext>
                </a:extLst>
              </a:tr>
              <a:tr h="962786">
                <a:tc>
                  <a:txBody>
                    <a:bodyPr/>
                    <a:lstStyle/>
                    <a:p>
                      <a:pPr marL="0" marR="0" algn="l">
                        <a:lnSpc>
                          <a:spcPct val="107000"/>
                        </a:lnSpc>
                        <a:spcAft>
                          <a:spcPts val="400"/>
                        </a:spcAft>
                      </a:pPr>
                      <a:r>
                        <a:rPr lang="en-US" sz="900" kern="100">
                          <a:effectLst/>
                        </a:rPr>
                        <a:t>Semaglutide/ B12 TWO</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400"/>
                        </a:spcAft>
                      </a:pPr>
                      <a:r>
                        <a:rPr lang="en-US" sz="900" kern="100">
                          <a:effectLst/>
                        </a:rPr>
                        <a:t>2 mg-0.4 mg/mL #1 mL</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400"/>
                        </a:spcAft>
                      </a:pPr>
                      <a:r>
                        <a:rPr lang="en-US" sz="900" kern="100">
                          <a:effectLst/>
                        </a:rPr>
                        <a:t>2 mg</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400"/>
                        </a:spcAft>
                      </a:pPr>
                      <a:r>
                        <a:rPr lang="en-US" sz="900" kern="100">
                          <a:effectLst/>
                        </a:rPr>
                        <a:t>0.25 mg weekly for 4 weeks, then 0.5 mg weekly for 2 weeks, then go to 5 mg vial</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400"/>
                        </a:spcAft>
                      </a:pPr>
                      <a:r>
                        <a:rPr lang="en-US" sz="900" kern="100">
                          <a:effectLst/>
                        </a:rPr>
                        <a:t>6</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400"/>
                        </a:spcAft>
                      </a:pPr>
                      <a:r>
                        <a:rPr lang="en-US" sz="900" kern="100">
                          <a:effectLst/>
                        </a:rPr>
                        <a:t>$199</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400"/>
                        </a:spcAft>
                      </a:pPr>
                      <a:r>
                        <a:rPr lang="en-US" sz="900" kern="100" dirty="0">
                          <a:effectLst/>
                        </a:rPr>
                        <a:t>45 states including CA</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42795058"/>
                  </a:ext>
                </a:extLst>
              </a:tr>
              <a:tr h="962786">
                <a:tc>
                  <a:txBody>
                    <a:bodyPr/>
                    <a:lstStyle/>
                    <a:p>
                      <a:pPr marL="0" marR="0" algn="l">
                        <a:lnSpc>
                          <a:spcPct val="107000"/>
                        </a:lnSpc>
                        <a:spcAft>
                          <a:spcPts val="400"/>
                        </a:spcAft>
                      </a:pPr>
                      <a:r>
                        <a:rPr lang="en-US" sz="900" kern="100">
                          <a:effectLst/>
                        </a:rPr>
                        <a:t>Semaglutide/ B12 FIVE</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400"/>
                        </a:spcAft>
                      </a:pPr>
                      <a:r>
                        <a:rPr lang="en-US" sz="900" kern="100">
                          <a:effectLst/>
                        </a:rPr>
                        <a:t>5 mg-0.4 mg/mL #2 mL</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400"/>
                        </a:spcAft>
                      </a:pPr>
                      <a:r>
                        <a:rPr lang="en-US" sz="900" kern="100" dirty="0">
                          <a:effectLst/>
                        </a:rPr>
                        <a:t>5 mg</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400"/>
                        </a:spcAft>
                      </a:pPr>
                      <a:r>
                        <a:rPr lang="en-US" sz="900" kern="100">
                          <a:effectLst/>
                        </a:rPr>
                        <a:t>0.25 mg weekly for 4 weeks, then 0.5 mg weekly for 4 weeks, then 1 mg weekly for 2weeks</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400"/>
                        </a:spcAft>
                      </a:pPr>
                      <a:r>
                        <a:rPr lang="en-US" sz="900" kern="100">
                          <a:effectLst/>
                        </a:rPr>
                        <a:t>10</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400"/>
                        </a:spcAft>
                      </a:pPr>
                      <a:r>
                        <a:rPr lang="en-US" sz="900" kern="100">
                          <a:effectLst/>
                        </a:rPr>
                        <a:t>$299</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400"/>
                        </a:spcAft>
                      </a:pPr>
                      <a:r>
                        <a:rPr lang="en-US" sz="900" kern="100" dirty="0">
                          <a:effectLst/>
                        </a:rPr>
                        <a:t>45 states including CA</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76884703"/>
                  </a:ext>
                </a:extLst>
              </a:tr>
            </a:tbl>
          </a:graphicData>
        </a:graphic>
      </p:graphicFrame>
      <p:sp>
        <p:nvSpPr>
          <p:cNvPr id="4" name="TextBox 3">
            <a:extLst>
              <a:ext uri="{FF2B5EF4-FFF2-40B4-BE49-F238E27FC236}">
                <a16:creationId xmlns:a16="http://schemas.microsoft.com/office/drawing/2014/main" id="{C6827058-886A-96F0-E854-4A3C32346A7F}"/>
              </a:ext>
            </a:extLst>
          </p:cNvPr>
          <p:cNvSpPr txBox="1"/>
          <p:nvPr/>
        </p:nvSpPr>
        <p:spPr>
          <a:xfrm>
            <a:off x="1580685" y="5463423"/>
            <a:ext cx="8410808" cy="866263"/>
          </a:xfrm>
          <a:prstGeom prst="rect">
            <a:avLst/>
          </a:prstGeom>
          <a:noFill/>
        </p:spPr>
        <p:txBody>
          <a:bodyPr wrap="square">
            <a:spAutoFit/>
          </a:bodyPr>
          <a:lstStyle/>
          <a:p>
            <a:pPr marL="0" marR="0" algn="just">
              <a:lnSpc>
                <a:spcPct val="107000"/>
              </a:lnSpc>
              <a:spcAft>
                <a:spcPts val="4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*Based on typical dosing; shipping charges are extra (usually $25 per shipment).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075537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E36B7-F7CA-79F5-2D61-54CCE3F5FAE1}"/>
            </a:ext>
          </a:extLst>
        </p:cNvPr>
        <p:cNvGrpSpPr/>
        <p:nvPr/>
      </p:nvGrpSpPr>
      <p:grpSpPr>
        <a:xfrm>
          <a:off x="0" y="0"/>
          <a:ext cx="0" cy="0"/>
          <a:chOff x="0" y="0"/>
          <a:chExt cx="0" cy="0"/>
        </a:xfrm>
      </p:grpSpPr>
      <p:sp>
        <p:nvSpPr>
          <p:cNvPr id="7169" name="Rectangle 2">
            <a:extLst>
              <a:ext uri="{FF2B5EF4-FFF2-40B4-BE49-F238E27FC236}">
                <a16:creationId xmlns:a16="http://schemas.microsoft.com/office/drawing/2014/main" id="{CB29052C-27FA-8246-D96D-8740960D1E05}"/>
              </a:ext>
            </a:extLst>
          </p:cNvPr>
          <p:cNvSpPr>
            <a:spLocks noGrp="1" noChangeArrowheads="1"/>
          </p:cNvSpPr>
          <p:nvPr>
            <p:ph type="title"/>
          </p:nvPr>
        </p:nvSpPr>
        <p:spPr>
          <a:xfrm>
            <a:off x="1179241" y="0"/>
            <a:ext cx="8321598" cy="1143000"/>
          </a:xfrm>
        </p:spPr>
        <p:txBody>
          <a:bodyPr/>
          <a:lstStyle/>
          <a:p>
            <a:pPr marL="0" marR="0">
              <a:lnSpc>
                <a:spcPct val="107000"/>
              </a:lnSpc>
              <a:spcAft>
                <a:spcPts val="4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Strive Pharmacy</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17D8EA0A-B15B-A606-2C43-1234947775F1}"/>
              </a:ext>
            </a:extLst>
          </p:cNvPr>
          <p:cNvSpPr txBox="1"/>
          <p:nvPr/>
        </p:nvSpPr>
        <p:spPr>
          <a:xfrm>
            <a:off x="618892" y="1069843"/>
            <a:ext cx="8410808" cy="2300758"/>
          </a:xfrm>
          <a:prstGeom prst="rect">
            <a:avLst/>
          </a:prstGeom>
          <a:noFill/>
        </p:spPr>
        <p:txBody>
          <a:bodyPr wrap="square">
            <a:spAutoFit/>
          </a:bodyPr>
          <a:lstStyle/>
          <a:p>
            <a:pPr marL="0" marR="0" algn="just">
              <a:lnSpc>
                <a:spcPct val="107000"/>
              </a:lnSpc>
              <a:spcAft>
                <a:spcPts val="4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Strive Pharmacy, which compounds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Semaglutide</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(brand name Ozempic,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Wegovy</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and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Tirzepatide</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(brand name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Mounjaro</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Zepbound</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is a 503B compounding pharmacy that offers GLP-1RAs to patients at a low price in 31 states including California. </a:t>
            </a:r>
          </a:p>
          <a:p>
            <a:pPr marL="0" marR="0" algn="just">
              <a:lnSpc>
                <a:spcPct val="107000"/>
              </a:lnSpc>
              <a:spcAft>
                <a:spcPts val="4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For Strive pharmacy, patients pay Dr. Friedman directly. </a:t>
            </a:r>
          </a:p>
          <a:p>
            <a:pPr marL="0" marR="0" algn="just">
              <a:lnSpc>
                <a:spcPct val="107000"/>
              </a:lnSpc>
              <a:spcAft>
                <a:spcPts val="400"/>
              </a:spcAft>
            </a:pPr>
            <a:r>
              <a:rPr lang="en-US" sz="1800" dirty="0">
                <a:effectLst/>
                <a:latin typeface="Times New Roman" panose="02020603050405020304" pitchFamily="18" charset="0"/>
                <a:ea typeface="Aptos" panose="020B0004020202020204" pitchFamily="34" charset="0"/>
              </a:rPr>
              <a:t>Dr. Friedman will ask the patient for a PayPal payment of $299 with instructions to submit the PayPal receipt, state of residence, preferred drug and number of vials.</a:t>
            </a: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gn="just">
              <a:lnSpc>
                <a:spcPct val="107000"/>
              </a:lnSpc>
              <a:spcAft>
                <a:spcPts val="4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There are 3 options available at Strive Pharmacy, as seen in this table:</a:t>
            </a:r>
            <a:endParaRPr lang="en-US" sz="1800" kern="100" dirty="0">
              <a:latin typeface="Times New Roman" panose="02020603050405020304" pitchFamily="18" charset="0"/>
              <a:ea typeface="Aptos" panose="020B000402020202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DF8F38DA-5604-81A7-5F49-F2BC409AB0D6}"/>
              </a:ext>
            </a:extLst>
          </p:cNvPr>
          <p:cNvGraphicFramePr>
            <a:graphicFrameLocks noGrp="1"/>
          </p:cNvGraphicFramePr>
          <p:nvPr>
            <p:extLst>
              <p:ext uri="{D42A27DB-BD31-4B8C-83A1-F6EECF244321}">
                <p14:modId xmlns:p14="http://schemas.microsoft.com/office/powerpoint/2010/main" val="318816282"/>
              </p:ext>
            </p:extLst>
          </p:nvPr>
        </p:nvGraphicFramePr>
        <p:xfrm>
          <a:off x="2143125" y="3620089"/>
          <a:ext cx="6000750" cy="2323594"/>
        </p:xfrm>
        <a:graphic>
          <a:graphicData uri="http://schemas.openxmlformats.org/drawingml/2006/table">
            <a:tbl>
              <a:tblPr firstRow="1" firstCol="1" bandRow="1">
                <a:tableStyleId>{5C22544A-7EE6-4342-B048-85BDC9FD1C3A}</a:tableStyleId>
              </a:tblPr>
              <a:tblGrid>
                <a:gridCol w="1369149">
                  <a:extLst>
                    <a:ext uri="{9D8B030D-6E8A-4147-A177-3AD203B41FA5}">
                      <a16:colId xmlns:a16="http://schemas.microsoft.com/office/drawing/2014/main" val="1680405704"/>
                    </a:ext>
                  </a:extLst>
                </a:gridCol>
                <a:gridCol w="1029245">
                  <a:extLst>
                    <a:ext uri="{9D8B030D-6E8A-4147-A177-3AD203B41FA5}">
                      <a16:colId xmlns:a16="http://schemas.microsoft.com/office/drawing/2014/main" val="1826268888"/>
                    </a:ext>
                  </a:extLst>
                </a:gridCol>
                <a:gridCol w="514622">
                  <a:extLst>
                    <a:ext uri="{9D8B030D-6E8A-4147-A177-3AD203B41FA5}">
                      <a16:colId xmlns:a16="http://schemas.microsoft.com/office/drawing/2014/main" val="1650650985"/>
                    </a:ext>
                  </a:extLst>
                </a:gridCol>
                <a:gridCol w="1086425">
                  <a:extLst>
                    <a:ext uri="{9D8B030D-6E8A-4147-A177-3AD203B41FA5}">
                      <a16:colId xmlns:a16="http://schemas.microsoft.com/office/drawing/2014/main" val="1769342885"/>
                    </a:ext>
                  </a:extLst>
                </a:gridCol>
                <a:gridCol w="743343">
                  <a:extLst>
                    <a:ext uri="{9D8B030D-6E8A-4147-A177-3AD203B41FA5}">
                      <a16:colId xmlns:a16="http://schemas.microsoft.com/office/drawing/2014/main" val="3771095314"/>
                    </a:ext>
                  </a:extLst>
                </a:gridCol>
                <a:gridCol w="628983">
                  <a:extLst>
                    <a:ext uri="{9D8B030D-6E8A-4147-A177-3AD203B41FA5}">
                      <a16:colId xmlns:a16="http://schemas.microsoft.com/office/drawing/2014/main" val="3905296226"/>
                    </a:ext>
                  </a:extLst>
                </a:gridCol>
                <a:gridCol w="628983">
                  <a:extLst>
                    <a:ext uri="{9D8B030D-6E8A-4147-A177-3AD203B41FA5}">
                      <a16:colId xmlns:a16="http://schemas.microsoft.com/office/drawing/2014/main" val="4159947628"/>
                    </a:ext>
                  </a:extLst>
                </a:gridCol>
              </a:tblGrid>
              <a:tr h="0">
                <a:tc>
                  <a:txBody>
                    <a:bodyPr/>
                    <a:lstStyle/>
                    <a:p>
                      <a:pPr marL="0" marR="0" algn="l">
                        <a:lnSpc>
                          <a:spcPct val="107000"/>
                        </a:lnSpc>
                        <a:spcAft>
                          <a:spcPts val="400"/>
                        </a:spcAft>
                      </a:pPr>
                      <a:r>
                        <a:rPr lang="en-US" sz="900" kern="100">
                          <a:effectLst/>
                        </a:rPr>
                        <a:t>Strive</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400"/>
                        </a:spcAft>
                      </a:pPr>
                      <a:r>
                        <a:rPr lang="en-US" sz="900" kern="100">
                          <a:effectLst/>
                        </a:rPr>
                        <a:t>How to order</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400"/>
                        </a:spcAft>
                      </a:pPr>
                      <a:r>
                        <a:rPr lang="en-US" sz="900" kern="100">
                          <a:effectLst/>
                        </a:rPr>
                        <a:t>Mg per vial</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400"/>
                        </a:spcAft>
                      </a:pPr>
                      <a:r>
                        <a:rPr lang="en-US" sz="900" kern="100">
                          <a:effectLst/>
                        </a:rPr>
                        <a:t>Use for which dose</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400"/>
                        </a:spcAft>
                      </a:pPr>
                      <a:r>
                        <a:rPr lang="en-US" sz="900" kern="100">
                          <a:effectLst/>
                        </a:rPr>
                        <a:t>Theoretical doses per vial*</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400"/>
                        </a:spcAft>
                      </a:pPr>
                      <a:r>
                        <a:rPr lang="en-US" sz="900" kern="100">
                          <a:effectLst/>
                        </a:rPr>
                        <a:t>Cost per vial*</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400"/>
                        </a:spcAft>
                      </a:pPr>
                      <a:r>
                        <a:rPr lang="en-US" sz="900" kern="100">
                          <a:effectLst/>
                        </a:rPr>
                        <a:t>State</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93755153"/>
                  </a:ext>
                </a:extLst>
              </a:tr>
              <a:tr h="0">
                <a:tc>
                  <a:txBody>
                    <a:bodyPr/>
                    <a:lstStyle/>
                    <a:p>
                      <a:pPr marL="0" marR="0" algn="l">
                        <a:lnSpc>
                          <a:spcPct val="107000"/>
                        </a:lnSpc>
                        <a:spcAft>
                          <a:spcPts val="400"/>
                        </a:spcAft>
                      </a:pPr>
                      <a:r>
                        <a:rPr lang="en-US" sz="900" kern="100">
                          <a:effectLst/>
                        </a:rPr>
                        <a:t>Semaglutide#</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400"/>
                        </a:spcAft>
                      </a:pPr>
                      <a:r>
                        <a:rPr lang="en-US" sz="900" kern="100">
                          <a:effectLst/>
                        </a:rPr>
                        <a:t>2.5 mg/ml - 2 ml vial</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400"/>
                        </a:spcAft>
                      </a:pPr>
                      <a:r>
                        <a:rPr lang="en-US" sz="900" kern="100">
                          <a:effectLst/>
                        </a:rPr>
                        <a:t>5 mg</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400"/>
                        </a:spcAft>
                      </a:pPr>
                      <a:r>
                        <a:rPr lang="en-US" sz="900" kern="100">
                          <a:effectLst/>
                        </a:rPr>
                        <a:t>0.25 mg weekly for 4 weeks, then .5 mg weekly for 4 weeks, then 1 mg weekly for 2 weeks</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400"/>
                        </a:spcAft>
                      </a:pPr>
                      <a:r>
                        <a:rPr lang="en-US" sz="900" kern="100">
                          <a:effectLst/>
                        </a:rPr>
                        <a:t>10</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400"/>
                        </a:spcAft>
                      </a:pPr>
                      <a:r>
                        <a:rPr lang="en-US" sz="900" kern="100">
                          <a:effectLst/>
                        </a:rPr>
                        <a:t>$299</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400"/>
                        </a:spcAft>
                      </a:pPr>
                      <a:r>
                        <a:rPr lang="en-US" sz="900" kern="100">
                          <a:effectLst/>
                        </a:rPr>
                        <a:t>CA</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3103472"/>
                  </a:ext>
                </a:extLst>
              </a:tr>
              <a:tr h="0">
                <a:tc>
                  <a:txBody>
                    <a:bodyPr/>
                    <a:lstStyle/>
                    <a:p>
                      <a:pPr marL="0" marR="0" algn="l">
                        <a:lnSpc>
                          <a:spcPct val="107000"/>
                        </a:lnSpc>
                        <a:spcAft>
                          <a:spcPts val="400"/>
                        </a:spcAft>
                      </a:pPr>
                      <a:r>
                        <a:rPr lang="en-US" sz="900" kern="100">
                          <a:effectLst/>
                        </a:rPr>
                        <a:t>Semaglutide/Glycine/B12</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400"/>
                        </a:spcAft>
                      </a:pPr>
                      <a:r>
                        <a:rPr lang="en-US" sz="900" kern="100">
                          <a:effectLst/>
                        </a:rPr>
                        <a:t>5mg/5mg/1mg/mL 2 ml vial</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400"/>
                        </a:spcAft>
                      </a:pPr>
                      <a:r>
                        <a:rPr lang="en-US" sz="900" kern="100">
                          <a:effectLst/>
                        </a:rPr>
                        <a:t>10 mg</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400"/>
                        </a:spcAft>
                      </a:pPr>
                      <a:r>
                        <a:rPr lang="en-US" sz="900" kern="100">
                          <a:effectLst/>
                        </a:rPr>
                        <a:t>0.25 mg weekly for 4 weeks, then 0.5 mg weekly for 4 weeks, then 1 mg weekly for 7 weeks</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400"/>
                        </a:spcAft>
                      </a:pPr>
                      <a:r>
                        <a:rPr lang="en-US" sz="900" kern="100">
                          <a:effectLst/>
                        </a:rPr>
                        <a:t>15</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400"/>
                        </a:spcAft>
                      </a:pPr>
                      <a:r>
                        <a:rPr lang="en-US" sz="900" kern="100">
                          <a:effectLst/>
                        </a:rPr>
                        <a:t>$299</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400"/>
                        </a:spcAft>
                      </a:pPr>
                      <a:r>
                        <a:rPr lang="en-US" sz="900" kern="100">
                          <a:effectLst/>
                        </a:rPr>
                        <a:t>Out of CA</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60671148"/>
                  </a:ext>
                </a:extLst>
              </a:tr>
              <a:tr h="0">
                <a:tc>
                  <a:txBody>
                    <a:bodyPr/>
                    <a:lstStyle/>
                    <a:p>
                      <a:pPr marL="0" marR="0" algn="l">
                        <a:lnSpc>
                          <a:spcPct val="107000"/>
                        </a:lnSpc>
                        <a:spcAft>
                          <a:spcPts val="400"/>
                        </a:spcAft>
                      </a:pPr>
                      <a:r>
                        <a:rPr lang="en-US" sz="900" kern="100">
                          <a:effectLst/>
                        </a:rPr>
                        <a:t>Tirzepatide/Glycine/B12</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400"/>
                        </a:spcAft>
                      </a:pPr>
                      <a:r>
                        <a:rPr lang="en-US" sz="900" kern="100">
                          <a:effectLst/>
                        </a:rPr>
                        <a:t>10mg/5mg/500mcg/mL 2 ml vial</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400"/>
                        </a:spcAft>
                      </a:pPr>
                      <a:r>
                        <a:rPr lang="en-US" sz="900" kern="100">
                          <a:effectLst/>
                        </a:rPr>
                        <a:t>20 mg</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400"/>
                        </a:spcAft>
                      </a:pPr>
                      <a:r>
                        <a:rPr lang="en-US" sz="900" kern="100">
                          <a:effectLst/>
                        </a:rPr>
                        <a:t>2.5 mg weekly for 4 weeks, then 5 mg weekly for 2 weeks</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400"/>
                        </a:spcAft>
                      </a:pPr>
                      <a:r>
                        <a:rPr lang="en-US" sz="900" kern="100">
                          <a:effectLst/>
                        </a:rPr>
                        <a:t>6</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400"/>
                        </a:spcAft>
                      </a:pPr>
                      <a:r>
                        <a:rPr lang="en-US" sz="900" kern="100">
                          <a:effectLst/>
                        </a:rPr>
                        <a:t>$299</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400"/>
                        </a:spcAft>
                      </a:pPr>
                      <a:r>
                        <a:rPr lang="en-US" sz="900" kern="100" dirty="0">
                          <a:effectLst/>
                        </a:rPr>
                        <a:t>Out of CA</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19744767"/>
                  </a:ext>
                </a:extLst>
              </a:tr>
            </a:tbl>
          </a:graphicData>
        </a:graphic>
      </p:graphicFrame>
    </p:spTree>
    <p:extLst>
      <p:ext uri="{BB962C8B-B14F-4D97-AF65-F5344CB8AC3E}">
        <p14:creationId xmlns:p14="http://schemas.microsoft.com/office/powerpoint/2010/main" val="18497171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97897-F3F9-CE86-D355-DB0918447828}"/>
            </a:ext>
          </a:extLst>
        </p:cNvPr>
        <p:cNvGrpSpPr/>
        <p:nvPr/>
      </p:nvGrpSpPr>
      <p:grpSpPr>
        <a:xfrm>
          <a:off x="0" y="0"/>
          <a:ext cx="0" cy="0"/>
          <a:chOff x="0" y="0"/>
          <a:chExt cx="0" cy="0"/>
        </a:xfrm>
      </p:grpSpPr>
      <p:sp>
        <p:nvSpPr>
          <p:cNvPr id="7169" name="Rectangle 2">
            <a:extLst>
              <a:ext uri="{FF2B5EF4-FFF2-40B4-BE49-F238E27FC236}">
                <a16:creationId xmlns:a16="http://schemas.microsoft.com/office/drawing/2014/main" id="{F03391BA-F3C6-52C0-4B45-6181D325F47B}"/>
              </a:ext>
            </a:extLst>
          </p:cNvPr>
          <p:cNvSpPr>
            <a:spLocks noGrp="1" noChangeArrowheads="1"/>
          </p:cNvSpPr>
          <p:nvPr>
            <p:ph type="title"/>
          </p:nvPr>
        </p:nvSpPr>
        <p:spPr>
          <a:xfrm>
            <a:off x="1179241" y="0"/>
            <a:ext cx="8321598" cy="1143000"/>
          </a:xfrm>
        </p:spPr>
        <p:txBody>
          <a:bodyPr/>
          <a:lstStyle/>
          <a:p>
            <a:pPr marL="0" marR="0">
              <a:lnSpc>
                <a:spcPct val="107000"/>
              </a:lnSpc>
              <a:spcAft>
                <a:spcPts val="4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Empower compounding pharmacy</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58D08BB2-4338-1D61-E162-8A065BF83DEF}"/>
              </a:ext>
            </a:extLst>
          </p:cNvPr>
          <p:cNvSpPr txBox="1"/>
          <p:nvPr/>
        </p:nvSpPr>
        <p:spPr>
          <a:xfrm>
            <a:off x="618892" y="1069843"/>
            <a:ext cx="8410808" cy="969111"/>
          </a:xfrm>
          <a:prstGeom prst="rect">
            <a:avLst/>
          </a:prstGeom>
          <a:noFill/>
        </p:spPr>
        <p:txBody>
          <a:bodyPr wrap="square">
            <a:spAutoFit/>
          </a:bodyPr>
          <a:lstStyle/>
          <a:p>
            <a:pPr marL="0" marR="0" algn="just">
              <a:lnSpc>
                <a:spcPct val="107000"/>
              </a:lnSpc>
              <a:spcAft>
                <a:spcPts val="4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For patients in Alabama, Arkansas and North Carolina that are not supplied by UCP or Strive, Dr. Friedman uses </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Empower compounding pharmacy</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For patients on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Semaglutide</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this is a low cost option regardless of state. Patients pay Empower directly.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492C73B7-5BA3-231D-0AC4-7A8693DF9AF8}"/>
              </a:ext>
            </a:extLst>
          </p:cNvPr>
          <p:cNvGraphicFramePr>
            <a:graphicFrameLocks noGrp="1"/>
          </p:cNvGraphicFramePr>
          <p:nvPr>
            <p:extLst>
              <p:ext uri="{D42A27DB-BD31-4B8C-83A1-F6EECF244321}">
                <p14:modId xmlns:p14="http://schemas.microsoft.com/office/powerpoint/2010/main" val="1957294738"/>
              </p:ext>
            </p:extLst>
          </p:nvPr>
        </p:nvGraphicFramePr>
        <p:xfrm>
          <a:off x="2174875" y="2425698"/>
          <a:ext cx="5937250" cy="3388872"/>
        </p:xfrm>
        <a:graphic>
          <a:graphicData uri="http://schemas.openxmlformats.org/drawingml/2006/table">
            <a:tbl>
              <a:tblPr firstRow="1" firstCol="1" bandRow="1">
                <a:tableStyleId>{5C22544A-7EE6-4342-B048-85BDC9FD1C3A}</a:tableStyleId>
              </a:tblPr>
              <a:tblGrid>
                <a:gridCol w="1271905">
                  <a:extLst>
                    <a:ext uri="{9D8B030D-6E8A-4147-A177-3AD203B41FA5}">
                      <a16:colId xmlns:a16="http://schemas.microsoft.com/office/drawing/2014/main" val="491426376"/>
                    </a:ext>
                  </a:extLst>
                </a:gridCol>
                <a:gridCol w="962025">
                  <a:extLst>
                    <a:ext uri="{9D8B030D-6E8A-4147-A177-3AD203B41FA5}">
                      <a16:colId xmlns:a16="http://schemas.microsoft.com/office/drawing/2014/main" val="3230670898"/>
                    </a:ext>
                  </a:extLst>
                </a:gridCol>
                <a:gridCol w="921385">
                  <a:extLst>
                    <a:ext uri="{9D8B030D-6E8A-4147-A177-3AD203B41FA5}">
                      <a16:colId xmlns:a16="http://schemas.microsoft.com/office/drawing/2014/main" val="517678217"/>
                    </a:ext>
                  </a:extLst>
                </a:gridCol>
                <a:gridCol w="975995">
                  <a:extLst>
                    <a:ext uri="{9D8B030D-6E8A-4147-A177-3AD203B41FA5}">
                      <a16:colId xmlns:a16="http://schemas.microsoft.com/office/drawing/2014/main" val="2922811181"/>
                    </a:ext>
                  </a:extLst>
                </a:gridCol>
                <a:gridCol w="856615">
                  <a:extLst>
                    <a:ext uri="{9D8B030D-6E8A-4147-A177-3AD203B41FA5}">
                      <a16:colId xmlns:a16="http://schemas.microsoft.com/office/drawing/2014/main" val="1880279740"/>
                    </a:ext>
                  </a:extLst>
                </a:gridCol>
                <a:gridCol w="949325">
                  <a:extLst>
                    <a:ext uri="{9D8B030D-6E8A-4147-A177-3AD203B41FA5}">
                      <a16:colId xmlns:a16="http://schemas.microsoft.com/office/drawing/2014/main" val="3479855291"/>
                    </a:ext>
                  </a:extLst>
                </a:gridCol>
              </a:tblGrid>
              <a:tr h="437213">
                <a:tc>
                  <a:txBody>
                    <a:bodyPr/>
                    <a:lstStyle/>
                    <a:p>
                      <a:pPr marL="0" marR="0" algn="l">
                        <a:lnSpc>
                          <a:spcPct val="107000"/>
                        </a:lnSpc>
                        <a:spcAft>
                          <a:spcPts val="800"/>
                        </a:spcAft>
                      </a:pPr>
                      <a:r>
                        <a:rPr lang="en-US" sz="1000" kern="100">
                          <a:effectLst/>
                        </a:rPr>
                        <a:t>Empower* product</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800"/>
                        </a:spcAft>
                      </a:pPr>
                      <a:r>
                        <a:rPr lang="en-US" sz="1000" kern="100">
                          <a:effectLst/>
                        </a:rPr>
                        <a:t>How to order</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800"/>
                        </a:spcAft>
                      </a:pPr>
                      <a:r>
                        <a:rPr lang="en-US" sz="1000" kern="100">
                          <a:effectLst/>
                        </a:rPr>
                        <a:t>Mg per vial</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800"/>
                        </a:spcAft>
                      </a:pPr>
                      <a:r>
                        <a:rPr lang="en-US" sz="1000" kern="100">
                          <a:effectLst/>
                        </a:rPr>
                        <a:t>Use for which dose</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800"/>
                        </a:spcAft>
                      </a:pPr>
                      <a:r>
                        <a:rPr lang="en-US" sz="1000" kern="100">
                          <a:effectLst/>
                        </a:rPr>
                        <a:t>Theoretical doses per vial</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800"/>
                        </a:spcAft>
                      </a:pPr>
                      <a:r>
                        <a:rPr lang="en-US" sz="1000" kern="100">
                          <a:effectLst/>
                        </a:rPr>
                        <a:t>Cost per vial**</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63274256"/>
                  </a:ext>
                </a:extLst>
              </a:tr>
              <a:tr h="289423">
                <a:tc>
                  <a:txBody>
                    <a:bodyPr/>
                    <a:lstStyle/>
                    <a:p>
                      <a:pPr marL="0" marR="0" algn="l">
                        <a:lnSpc>
                          <a:spcPct val="107000"/>
                        </a:lnSpc>
                        <a:spcAft>
                          <a:spcPts val="800"/>
                        </a:spcAft>
                      </a:pPr>
                      <a:r>
                        <a:rPr lang="en-US" sz="1000" kern="100">
                          <a:effectLst/>
                        </a:rPr>
                        <a:t>Semaglutide / Cyanocobalamin</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800"/>
                        </a:spcAft>
                      </a:pPr>
                      <a:r>
                        <a:rPr lang="en-US" sz="1000" kern="100">
                          <a:effectLst/>
                        </a:rPr>
                        <a:t>1/0.5 mg/mL 1 mL Vial</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800"/>
                        </a:spcAft>
                      </a:pPr>
                      <a:r>
                        <a:rPr lang="en-US" sz="1000" kern="100">
                          <a:effectLst/>
                        </a:rPr>
                        <a:t>1 mg</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800"/>
                        </a:spcAft>
                      </a:pPr>
                      <a:r>
                        <a:rPr lang="en-US" sz="1000" kern="100">
                          <a:effectLst/>
                        </a:rPr>
                        <a:t>0.25 mg weekly</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800"/>
                        </a:spcAft>
                      </a:pPr>
                      <a:r>
                        <a:rPr lang="en-US" sz="1000" kern="100">
                          <a:effectLst/>
                        </a:rPr>
                        <a:t>4</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800"/>
                        </a:spcAft>
                      </a:pPr>
                      <a:r>
                        <a:rPr lang="en-US" sz="1000" kern="100">
                          <a:effectLst/>
                        </a:rPr>
                        <a:t>86.63</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19785357"/>
                  </a:ext>
                </a:extLst>
              </a:tr>
              <a:tr h="289423">
                <a:tc>
                  <a:txBody>
                    <a:bodyPr/>
                    <a:lstStyle/>
                    <a:p>
                      <a:pPr marL="0" marR="0" algn="l">
                        <a:lnSpc>
                          <a:spcPct val="107000"/>
                        </a:lnSpc>
                        <a:spcAft>
                          <a:spcPts val="800"/>
                        </a:spcAft>
                      </a:pPr>
                      <a:r>
                        <a:rPr lang="en-US" sz="1000" kern="100">
                          <a:effectLst/>
                        </a:rPr>
                        <a:t>Semaglutide / Cyanocobalamin</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800"/>
                        </a:spcAft>
                      </a:pPr>
                      <a:r>
                        <a:rPr lang="en-US" sz="1000" kern="100">
                          <a:effectLst/>
                        </a:rPr>
                        <a:t>1/0.5 mg/mL 2.5 mL Vial</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800"/>
                        </a:spcAft>
                      </a:pPr>
                      <a:r>
                        <a:rPr lang="en-US" sz="1000" kern="100">
                          <a:effectLst/>
                        </a:rPr>
                        <a:t>2.5 mg</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800"/>
                        </a:spcAft>
                      </a:pPr>
                      <a:r>
                        <a:rPr lang="en-US" sz="1000" kern="100">
                          <a:effectLst/>
                        </a:rPr>
                        <a:t>0.5 mg weekly </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800"/>
                        </a:spcAft>
                      </a:pPr>
                      <a:r>
                        <a:rPr lang="en-US" sz="1000" kern="100">
                          <a:effectLst/>
                        </a:rPr>
                        <a:t>5</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800"/>
                        </a:spcAft>
                      </a:pPr>
                      <a:r>
                        <a:rPr lang="en-US" sz="1000" kern="100">
                          <a:effectLst/>
                        </a:rPr>
                        <a:t>114.48</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4310051"/>
                  </a:ext>
                </a:extLst>
              </a:tr>
              <a:tr h="289423">
                <a:tc>
                  <a:txBody>
                    <a:bodyPr/>
                    <a:lstStyle/>
                    <a:p>
                      <a:pPr marL="0" marR="0" algn="l">
                        <a:lnSpc>
                          <a:spcPct val="107000"/>
                        </a:lnSpc>
                        <a:spcAft>
                          <a:spcPts val="800"/>
                        </a:spcAft>
                      </a:pPr>
                      <a:r>
                        <a:rPr lang="en-US" sz="1000" kern="100">
                          <a:effectLst/>
                        </a:rPr>
                        <a:t>Semaglutide / Cyanocobalamin</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800"/>
                        </a:spcAft>
                      </a:pPr>
                      <a:r>
                        <a:rPr lang="en-US" sz="1000" kern="100">
                          <a:effectLst/>
                        </a:rPr>
                        <a:t>5/0.5 mg/mL 1 mL Vial</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800"/>
                        </a:spcAft>
                      </a:pPr>
                      <a:r>
                        <a:rPr lang="en-US" sz="1000" kern="100">
                          <a:effectLst/>
                        </a:rPr>
                        <a:t>5 mg</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800"/>
                        </a:spcAft>
                      </a:pPr>
                      <a:r>
                        <a:rPr lang="en-US" sz="1000" kern="100">
                          <a:effectLst/>
                        </a:rPr>
                        <a:t>1 mg weekly</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800"/>
                        </a:spcAft>
                      </a:pPr>
                      <a:r>
                        <a:rPr lang="en-US" sz="1000" kern="100">
                          <a:effectLst/>
                        </a:rPr>
                        <a:t>5</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800"/>
                        </a:spcAft>
                      </a:pPr>
                      <a:r>
                        <a:rPr lang="en-US" sz="1000" kern="100">
                          <a:effectLst/>
                        </a:rPr>
                        <a:t>150.06</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23144861"/>
                  </a:ext>
                </a:extLst>
              </a:tr>
              <a:tr h="381504">
                <a:tc>
                  <a:txBody>
                    <a:bodyPr/>
                    <a:lstStyle/>
                    <a:p>
                      <a:pPr marL="0" marR="0" algn="l">
                        <a:lnSpc>
                          <a:spcPct val="107000"/>
                        </a:lnSpc>
                        <a:spcAft>
                          <a:spcPts val="800"/>
                        </a:spcAft>
                      </a:pPr>
                      <a:r>
                        <a:rPr lang="en-US" sz="1000" kern="100">
                          <a:effectLst/>
                        </a:rPr>
                        <a:t>Semaglutide / Cyanocobalamin</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800"/>
                        </a:spcAft>
                      </a:pPr>
                      <a:r>
                        <a:rPr lang="en-US" sz="1000" kern="100">
                          <a:effectLst/>
                        </a:rPr>
                        <a:t>5/0.5 mg/mL 2.5 mL Vial</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800"/>
                        </a:spcAft>
                      </a:pPr>
                      <a:r>
                        <a:rPr lang="en-US" sz="1000" kern="100">
                          <a:effectLst/>
                        </a:rPr>
                        <a:t>12.5 mg</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800"/>
                        </a:spcAft>
                      </a:pPr>
                      <a:r>
                        <a:rPr lang="en-US" sz="1000" kern="100">
                          <a:effectLst/>
                        </a:rPr>
                        <a:t>2mg weekly</a:t>
                      </a:r>
                      <a:endParaRPr lang="en-US" sz="1100" kern="100">
                        <a:effectLst/>
                      </a:endParaRPr>
                    </a:p>
                    <a:p>
                      <a:pPr marL="0" marR="0" algn="l">
                        <a:lnSpc>
                          <a:spcPct val="107000"/>
                        </a:lnSpc>
                        <a:spcAft>
                          <a:spcPts val="800"/>
                        </a:spcAft>
                      </a:pPr>
                      <a:r>
                        <a:rPr lang="en-US" sz="1000" kern="100">
                          <a:effectLst/>
                        </a:rPr>
                        <a:t>2.4 mg weekly</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800"/>
                        </a:spcAft>
                      </a:pPr>
                      <a:r>
                        <a:rPr lang="en-US" sz="1000" kern="100">
                          <a:effectLst/>
                        </a:rPr>
                        <a:t>6</a:t>
                      </a:r>
                      <a:endParaRPr lang="en-US" sz="1100" kern="100">
                        <a:effectLst/>
                      </a:endParaRPr>
                    </a:p>
                    <a:p>
                      <a:pPr marL="0" marR="0" algn="l">
                        <a:lnSpc>
                          <a:spcPct val="107000"/>
                        </a:lnSpc>
                        <a:spcAft>
                          <a:spcPts val="800"/>
                        </a:spcAft>
                      </a:pPr>
                      <a:r>
                        <a:rPr lang="en-US" sz="1000" kern="100">
                          <a:effectLst/>
                        </a:rPr>
                        <a:t>5</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800"/>
                        </a:spcAft>
                      </a:pPr>
                      <a:r>
                        <a:rPr lang="en-US" sz="1000" kern="100">
                          <a:effectLst/>
                        </a:rPr>
                        <a:t>230.50</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64555059"/>
                  </a:ext>
                </a:extLst>
              </a:tr>
              <a:tr h="381504">
                <a:tc>
                  <a:txBody>
                    <a:bodyPr/>
                    <a:lstStyle/>
                    <a:p>
                      <a:pPr marL="0" marR="0" algn="l">
                        <a:lnSpc>
                          <a:spcPct val="107000"/>
                        </a:lnSpc>
                        <a:spcAft>
                          <a:spcPts val="800"/>
                        </a:spcAft>
                      </a:pPr>
                      <a:r>
                        <a:rPr lang="en-US" sz="1000" kern="100">
                          <a:effectLst/>
                        </a:rPr>
                        <a:t>Tirzepatide / Niacinamide</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800"/>
                        </a:spcAft>
                      </a:pPr>
                      <a:r>
                        <a:rPr lang="en-US" sz="1000" kern="100">
                          <a:effectLst/>
                        </a:rPr>
                        <a:t>8/2 mg/mL 2.5 mL Vial</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800"/>
                        </a:spcAft>
                      </a:pPr>
                      <a:r>
                        <a:rPr lang="en-US" sz="1000" kern="100">
                          <a:effectLst/>
                        </a:rPr>
                        <a:t>20 mg</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800"/>
                        </a:spcAft>
                      </a:pPr>
                      <a:r>
                        <a:rPr lang="en-US" sz="1000" kern="100">
                          <a:effectLst/>
                        </a:rPr>
                        <a:t>2.5 mg weekly</a:t>
                      </a:r>
                      <a:endParaRPr lang="en-US" sz="1100" kern="100">
                        <a:effectLst/>
                      </a:endParaRPr>
                    </a:p>
                    <a:p>
                      <a:pPr marL="0" marR="0" algn="l">
                        <a:lnSpc>
                          <a:spcPct val="107000"/>
                        </a:lnSpc>
                        <a:spcAft>
                          <a:spcPts val="800"/>
                        </a:spcAft>
                      </a:pPr>
                      <a:r>
                        <a:rPr lang="en-US" sz="1000" kern="100">
                          <a:effectLst/>
                        </a:rPr>
                        <a:t>5 mg weekly</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800"/>
                        </a:spcAft>
                      </a:pPr>
                      <a:r>
                        <a:rPr lang="en-US" sz="1000" kern="100">
                          <a:effectLst/>
                        </a:rPr>
                        <a:t>8</a:t>
                      </a:r>
                      <a:endParaRPr lang="en-US" sz="1100" kern="100">
                        <a:effectLst/>
                      </a:endParaRPr>
                    </a:p>
                    <a:p>
                      <a:pPr marL="0" marR="0" algn="l">
                        <a:lnSpc>
                          <a:spcPct val="107000"/>
                        </a:lnSpc>
                        <a:spcAft>
                          <a:spcPts val="800"/>
                        </a:spcAft>
                      </a:pPr>
                      <a:r>
                        <a:rPr lang="en-US" sz="1000" kern="100">
                          <a:effectLst/>
                        </a:rPr>
                        <a:t>4</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800"/>
                        </a:spcAft>
                      </a:pPr>
                      <a:r>
                        <a:rPr lang="en-US" sz="1000" kern="100">
                          <a:effectLst/>
                        </a:rPr>
                        <a:t>242</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08427539"/>
                  </a:ext>
                </a:extLst>
              </a:tr>
              <a:tr h="381504">
                <a:tc>
                  <a:txBody>
                    <a:bodyPr/>
                    <a:lstStyle/>
                    <a:p>
                      <a:pPr marL="0" marR="0" algn="l">
                        <a:lnSpc>
                          <a:spcPct val="107000"/>
                        </a:lnSpc>
                        <a:spcAft>
                          <a:spcPts val="800"/>
                        </a:spcAft>
                      </a:pPr>
                      <a:r>
                        <a:rPr lang="en-US" sz="1000" kern="100">
                          <a:effectLst/>
                        </a:rPr>
                        <a:t>Tirzepatide / Niacinamide</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800"/>
                        </a:spcAft>
                      </a:pPr>
                      <a:r>
                        <a:rPr lang="en-US" sz="1000" kern="100">
                          <a:effectLst/>
                        </a:rPr>
                        <a:t>17/2 mg/mL 2 mL Vial</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800"/>
                        </a:spcAft>
                      </a:pPr>
                      <a:r>
                        <a:rPr lang="en-US" sz="1000" kern="100">
                          <a:effectLst/>
                        </a:rPr>
                        <a:t>34 mg</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800"/>
                        </a:spcAft>
                      </a:pPr>
                      <a:r>
                        <a:rPr lang="en-US" sz="1000" kern="100">
                          <a:effectLst/>
                        </a:rPr>
                        <a:t>7.5 mg</a:t>
                      </a:r>
                      <a:endParaRPr lang="en-US" sz="1100" kern="100">
                        <a:effectLst/>
                      </a:endParaRPr>
                    </a:p>
                    <a:p>
                      <a:pPr marL="0" marR="0" algn="l">
                        <a:lnSpc>
                          <a:spcPct val="107000"/>
                        </a:lnSpc>
                        <a:spcAft>
                          <a:spcPts val="800"/>
                        </a:spcAft>
                      </a:pPr>
                      <a:r>
                        <a:rPr lang="en-US" sz="1000" kern="100">
                          <a:effectLst/>
                        </a:rPr>
                        <a:t>10 mg</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800"/>
                        </a:spcAft>
                      </a:pPr>
                      <a:r>
                        <a:rPr lang="en-US" sz="1000" kern="100">
                          <a:effectLst/>
                        </a:rPr>
                        <a:t>4</a:t>
                      </a:r>
                      <a:endParaRPr lang="en-US" sz="1100" kern="100">
                        <a:effectLst/>
                      </a:endParaRPr>
                    </a:p>
                    <a:p>
                      <a:pPr marL="0" marR="0" algn="l">
                        <a:lnSpc>
                          <a:spcPct val="107000"/>
                        </a:lnSpc>
                        <a:spcAft>
                          <a:spcPts val="800"/>
                        </a:spcAft>
                      </a:pPr>
                      <a:r>
                        <a:rPr lang="en-US" sz="1000" kern="100">
                          <a:effectLst/>
                        </a:rPr>
                        <a:t>3</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800"/>
                        </a:spcAft>
                      </a:pPr>
                      <a:r>
                        <a:rPr lang="en-US" sz="1000" kern="100">
                          <a:effectLst/>
                        </a:rPr>
                        <a:t>476</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14229774"/>
                  </a:ext>
                </a:extLst>
              </a:tr>
              <a:tr h="621375">
                <a:tc>
                  <a:txBody>
                    <a:bodyPr/>
                    <a:lstStyle/>
                    <a:p>
                      <a:pPr marL="0" marR="0" algn="l">
                        <a:lnSpc>
                          <a:spcPct val="107000"/>
                        </a:lnSpc>
                        <a:spcAft>
                          <a:spcPts val="800"/>
                        </a:spcAft>
                      </a:pPr>
                      <a:r>
                        <a:rPr lang="en-US" sz="1000" kern="100">
                          <a:effectLst/>
                        </a:rPr>
                        <a:t>Tirzepatide / Niacinamide</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800"/>
                        </a:spcAft>
                      </a:pPr>
                      <a:r>
                        <a:rPr lang="en-US" sz="1000" kern="100">
                          <a:effectLst/>
                        </a:rPr>
                        <a:t>17/2 mg/mL 4 mL Vial</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800"/>
                        </a:spcAft>
                      </a:pPr>
                      <a:r>
                        <a:rPr lang="en-US" sz="1000" kern="100">
                          <a:effectLst/>
                        </a:rPr>
                        <a:t>68 mg</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800"/>
                        </a:spcAft>
                      </a:pPr>
                      <a:r>
                        <a:rPr lang="en-US" sz="1000" kern="100">
                          <a:effectLst/>
                        </a:rPr>
                        <a:t>10 mg</a:t>
                      </a:r>
                      <a:endParaRPr lang="en-US" sz="1100" kern="100">
                        <a:effectLst/>
                      </a:endParaRPr>
                    </a:p>
                    <a:p>
                      <a:pPr marL="0" marR="0" algn="l">
                        <a:lnSpc>
                          <a:spcPct val="107000"/>
                        </a:lnSpc>
                        <a:spcAft>
                          <a:spcPts val="800"/>
                        </a:spcAft>
                      </a:pPr>
                      <a:r>
                        <a:rPr lang="en-US" sz="1000" kern="100">
                          <a:effectLst/>
                        </a:rPr>
                        <a:t>12.5 mg</a:t>
                      </a:r>
                      <a:endParaRPr lang="en-US" sz="1100" kern="100">
                        <a:effectLst/>
                      </a:endParaRPr>
                    </a:p>
                    <a:p>
                      <a:pPr marL="0" marR="0" algn="l">
                        <a:lnSpc>
                          <a:spcPct val="107000"/>
                        </a:lnSpc>
                        <a:spcAft>
                          <a:spcPts val="800"/>
                        </a:spcAft>
                      </a:pPr>
                      <a:r>
                        <a:rPr lang="en-US" sz="1000" kern="100">
                          <a:effectLst/>
                        </a:rPr>
                        <a:t>15 mg</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800"/>
                        </a:spcAft>
                      </a:pPr>
                      <a:r>
                        <a:rPr lang="en-US" sz="1000" kern="100">
                          <a:effectLst/>
                        </a:rPr>
                        <a:t>6</a:t>
                      </a:r>
                      <a:endParaRPr lang="en-US" sz="1100" kern="100">
                        <a:effectLst/>
                      </a:endParaRPr>
                    </a:p>
                    <a:p>
                      <a:pPr marL="0" marR="0" algn="l">
                        <a:lnSpc>
                          <a:spcPct val="107000"/>
                        </a:lnSpc>
                        <a:spcAft>
                          <a:spcPts val="800"/>
                        </a:spcAft>
                      </a:pPr>
                      <a:r>
                        <a:rPr lang="en-US" sz="1000" kern="100">
                          <a:effectLst/>
                        </a:rPr>
                        <a:t>5</a:t>
                      </a:r>
                      <a:endParaRPr lang="en-US" sz="1100" kern="100">
                        <a:effectLst/>
                      </a:endParaRPr>
                    </a:p>
                    <a:p>
                      <a:pPr marL="0" marR="0" algn="l">
                        <a:lnSpc>
                          <a:spcPct val="107000"/>
                        </a:lnSpc>
                        <a:spcAft>
                          <a:spcPts val="800"/>
                        </a:spcAft>
                      </a:pPr>
                      <a:r>
                        <a:rPr lang="en-US" sz="1000" kern="100">
                          <a:effectLst/>
                        </a:rPr>
                        <a:t>4</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800"/>
                        </a:spcAft>
                      </a:pPr>
                      <a:r>
                        <a:rPr lang="en-US" sz="1000" kern="100" dirty="0">
                          <a:effectLst/>
                        </a:rPr>
                        <a:t>698</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52059418"/>
                  </a:ext>
                </a:extLst>
              </a:tr>
            </a:tbl>
          </a:graphicData>
        </a:graphic>
      </p:graphicFrame>
      <p:sp>
        <p:nvSpPr>
          <p:cNvPr id="7" name="TextBox 6">
            <a:extLst>
              <a:ext uri="{FF2B5EF4-FFF2-40B4-BE49-F238E27FC236}">
                <a16:creationId xmlns:a16="http://schemas.microsoft.com/office/drawing/2014/main" id="{01A95C07-6FC3-9C02-CD1C-DE5173EBCF6B}"/>
              </a:ext>
            </a:extLst>
          </p:cNvPr>
          <p:cNvSpPr txBox="1"/>
          <p:nvPr/>
        </p:nvSpPr>
        <p:spPr>
          <a:xfrm>
            <a:off x="1770255" y="5988851"/>
            <a:ext cx="6816183" cy="473976"/>
          </a:xfrm>
          <a:prstGeom prst="rect">
            <a:avLst/>
          </a:prstGeom>
          <a:noFill/>
        </p:spPr>
        <p:txBody>
          <a:bodyPr wrap="square">
            <a:spAutoFit/>
          </a:bodyPr>
          <a:lstStyle/>
          <a:p>
            <a:pPr marL="0" marR="0" algn="ctr">
              <a:lnSpc>
                <a:spcPct val="107000"/>
              </a:lnSpc>
              <a:spcAft>
                <a:spcPts val="800"/>
              </a:spcAft>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 Plus overnight shipping charges of $41</a:t>
            </a:r>
          </a:p>
        </p:txBody>
      </p:sp>
    </p:spTree>
    <p:extLst>
      <p:ext uri="{BB962C8B-B14F-4D97-AF65-F5344CB8AC3E}">
        <p14:creationId xmlns:p14="http://schemas.microsoft.com/office/powerpoint/2010/main" val="35642809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436167AC-9398-A0C5-1177-2493A0FE7568}"/>
              </a:ext>
            </a:extLst>
          </p:cNvPr>
          <p:cNvSpPr>
            <a:spLocks noGrp="1" noChangeArrowheads="1"/>
          </p:cNvSpPr>
          <p:nvPr>
            <p:ph type="title"/>
          </p:nvPr>
        </p:nvSpPr>
        <p:spPr>
          <a:xfrm>
            <a:off x="1257300" y="228600"/>
            <a:ext cx="8321598" cy="1143000"/>
          </a:xfrm>
        </p:spPr>
        <p:txBody>
          <a:bodyPr/>
          <a:lstStyle/>
          <a:p>
            <a:pPr marL="0" marR="0">
              <a:lnSpc>
                <a:spcPct val="107000"/>
              </a:lnSpc>
              <a:spcAft>
                <a:spcPts val="400"/>
              </a:spcAft>
            </a:pPr>
            <a:r>
              <a:rPr lang="en-US" sz="2800" b="1" kern="0" dirty="0">
                <a:effectLst/>
                <a:latin typeface="Times New Roman" panose="02020603050405020304" pitchFamily="18" charset="0"/>
                <a:ea typeface="Aptos" panose="020B0004020202020204" pitchFamily="34" charset="0"/>
                <a:cs typeface="Times New Roman" panose="02020603050405020304" pitchFamily="18" charset="0"/>
              </a:rPr>
              <a:t>How long are the compounded vials good for?</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170" name="Rectangle 3">
            <a:extLst>
              <a:ext uri="{FF2B5EF4-FFF2-40B4-BE49-F238E27FC236}">
                <a16:creationId xmlns:a16="http://schemas.microsoft.com/office/drawing/2014/main" id="{E370A8A4-8CE1-000D-E0B9-46B6728C9DCA}"/>
              </a:ext>
            </a:extLst>
          </p:cNvPr>
          <p:cNvSpPr>
            <a:spLocks noGrp="1" noChangeArrowheads="1"/>
          </p:cNvSpPr>
          <p:nvPr>
            <p:ph type="body" idx="1"/>
          </p:nvPr>
        </p:nvSpPr>
        <p:spPr>
          <a:xfrm>
            <a:off x="1257300" y="1371600"/>
            <a:ext cx="7772400" cy="4114800"/>
          </a:xfrm>
        </p:spPr>
        <p:txBody>
          <a:bodyPr/>
          <a:lstStyle/>
          <a:p>
            <a:pPr marL="0" marR="0" algn="just">
              <a:lnSpc>
                <a:spcPct val="107000"/>
              </a:lnSpc>
              <a:spcAft>
                <a:spcPts val="400"/>
              </a:spcAft>
            </a:pPr>
            <a:r>
              <a:rPr lang="en-US" sz="1800" kern="0" dirty="0">
                <a:effectLst/>
                <a:latin typeface="Times New Roman" panose="02020603050405020304" pitchFamily="18" charset="0"/>
                <a:ea typeface="Aptos" panose="020B0004020202020204" pitchFamily="34" charset="0"/>
                <a:cs typeface="Times New Roman" panose="02020603050405020304" pitchFamily="18" charset="0"/>
              </a:rPr>
              <a:t>Officially, the CDC recommends most multidose vial be discarded 28 days from first puncture. </a:t>
            </a:r>
          </a:p>
          <a:p>
            <a:pPr marL="0" marR="0" algn="just">
              <a:lnSpc>
                <a:spcPct val="107000"/>
              </a:lnSpc>
              <a:spcAft>
                <a:spcPts val="400"/>
              </a:spcAft>
            </a:pPr>
            <a:r>
              <a:rPr lang="en-US" sz="1800" kern="0" dirty="0">
                <a:effectLst/>
                <a:latin typeface="Times New Roman" panose="02020603050405020304" pitchFamily="18" charset="0"/>
                <a:ea typeface="Aptos" panose="020B0004020202020204" pitchFamily="34" charset="0"/>
                <a:cs typeface="Times New Roman" panose="02020603050405020304" pitchFamily="18" charset="0"/>
              </a:rPr>
              <a:t>However, UCP has performed potency, stability, and sterility testing which allows them to guarantee the medication unopened for 50 days and is doing testing that confirms that. </a:t>
            </a:r>
          </a:p>
          <a:p>
            <a:pPr marL="0" marR="0" algn="just">
              <a:lnSpc>
                <a:spcPct val="107000"/>
              </a:lnSpc>
              <a:spcAft>
                <a:spcPts val="400"/>
              </a:spcAft>
            </a:pPr>
            <a:r>
              <a:rPr lang="en-US" sz="1800" kern="0" dirty="0">
                <a:effectLst/>
                <a:latin typeface="Times New Roman" panose="02020603050405020304" pitchFamily="18" charset="0"/>
                <a:ea typeface="Aptos" panose="020B0004020202020204" pitchFamily="34" charset="0"/>
                <a:cs typeface="Times New Roman" panose="02020603050405020304" pitchFamily="18" charset="0"/>
              </a:rPr>
              <a:t>Dr. Friedman recommends that refrigerated unopened vials can be used for a year and refrigerated open vials can be kept for 90 days. </a:t>
            </a:r>
          </a:p>
          <a:p>
            <a:pPr marL="0" marR="0" algn="just">
              <a:lnSpc>
                <a:spcPct val="107000"/>
              </a:lnSpc>
              <a:spcAft>
                <a:spcPts val="400"/>
              </a:spcAft>
            </a:pPr>
            <a:r>
              <a:rPr lang="en-US" sz="1800" kern="0" dirty="0">
                <a:effectLst/>
                <a:latin typeface="Times New Roman" panose="02020603050405020304" pitchFamily="18" charset="0"/>
                <a:ea typeface="Aptos" panose="020B0004020202020204" pitchFamily="34" charset="0"/>
                <a:cs typeface="Times New Roman" panose="02020603050405020304" pitchFamily="18" charset="0"/>
              </a:rPr>
              <a:t>We usually start with one vial to make sure you don’t have side effects and can refill it for one to three vials.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86607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071478-0D00-162C-F2CE-DF2CB082C8A1}"/>
            </a:ext>
          </a:extLst>
        </p:cNvPr>
        <p:cNvGrpSpPr/>
        <p:nvPr/>
      </p:nvGrpSpPr>
      <p:grpSpPr>
        <a:xfrm>
          <a:off x="0" y="0"/>
          <a:ext cx="0" cy="0"/>
          <a:chOff x="0" y="0"/>
          <a:chExt cx="0" cy="0"/>
        </a:xfrm>
      </p:grpSpPr>
      <p:sp>
        <p:nvSpPr>
          <p:cNvPr id="7169" name="Rectangle 2">
            <a:extLst>
              <a:ext uri="{FF2B5EF4-FFF2-40B4-BE49-F238E27FC236}">
                <a16:creationId xmlns:a16="http://schemas.microsoft.com/office/drawing/2014/main" id="{87A9AF02-D4A0-5A4C-2558-44FEEB177607}"/>
              </a:ext>
            </a:extLst>
          </p:cNvPr>
          <p:cNvSpPr>
            <a:spLocks noGrp="1" noChangeArrowheads="1"/>
          </p:cNvSpPr>
          <p:nvPr>
            <p:ph type="title"/>
          </p:nvPr>
        </p:nvSpPr>
        <p:spPr>
          <a:xfrm>
            <a:off x="1257300" y="228600"/>
            <a:ext cx="8321598" cy="1143000"/>
          </a:xfrm>
        </p:spPr>
        <p:txBody>
          <a:bodyPr/>
          <a:lstStyle/>
          <a:p>
            <a:pPr>
              <a:lnSpc>
                <a:spcPct val="107000"/>
              </a:lnSpc>
              <a:spcAft>
                <a:spcPts val="400"/>
              </a:spcAft>
            </a:pPr>
            <a:r>
              <a:rPr lang="en-US" sz="2800" b="1" kern="0" dirty="0">
                <a:effectLst/>
                <a:latin typeface="Times New Roman" panose="02020603050405020304" pitchFamily="18" charset="0"/>
                <a:ea typeface="Aptos" panose="020B0004020202020204" pitchFamily="34" charset="0"/>
              </a:rPr>
              <a:t>What dose does Dr. Friedman recommend?</a:t>
            </a:r>
            <a:br>
              <a:rPr lang="en-US" sz="2800" b="1" kern="0" dirty="0">
                <a:effectLst/>
                <a:latin typeface="Times New Roman" panose="02020603050405020304" pitchFamily="18" charset="0"/>
                <a:ea typeface="Aptos" panose="020B0004020202020204" pitchFamily="34" charset="0"/>
              </a:rPr>
            </a:br>
            <a:r>
              <a:rPr lang="en-US" sz="2800" b="1" kern="0" dirty="0">
                <a:effectLst/>
                <a:latin typeface="Times New Roman" panose="02020603050405020304" pitchFamily="18" charset="0"/>
                <a:ea typeface="Aptos" panose="020B0004020202020204" pitchFamily="34" charset="0"/>
              </a:rPr>
              <a:t>Ho</a:t>
            </a:r>
            <a:r>
              <a:rPr lang="en-US" sz="2800" b="1" kern="0" dirty="0">
                <a:effectLst/>
                <a:latin typeface="Times New Roman" panose="02020603050405020304" pitchFamily="18" charset="0"/>
                <a:ea typeface="Aptos" panose="020B0004020202020204" pitchFamily="34" charset="0"/>
                <a:cs typeface="Times New Roman" panose="02020603050405020304" pitchFamily="18" charset="0"/>
              </a:rPr>
              <a:t>w much is a unit?</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170" name="Rectangle 3">
            <a:extLst>
              <a:ext uri="{FF2B5EF4-FFF2-40B4-BE49-F238E27FC236}">
                <a16:creationId xmlns:a16="http://schemas.microsoft.com/office/drawing/2014/main" id="{5B1A6CC3-EB19-6108-A285-3869CF15C18F}"/>
              </a:ext>
            </a:extLst>
          </p:cNvPr>
          <p:cNvSpPr>
            <a:spLocks noGrp="1" noChangeArrowheads="1"/>
          </p:cNvSpPr>
          <p:nvPr>
            <p:ph type="body" idx="1"/>
          </p:nvPr>
        </p:nvSpPr>
        <p:spPr>
          <a:xfrm>
            <a:off x="1257300" y="1371600"/>
            <a:ext cx="7772400" cy="4114800"/>
          </a:xfrm>
        </p:spPr>
        <p:txBody>
          <a:bodyPr/>
          <a:lstStyle/>
          <a:p>
            <a:pPr marL="0" marR="0" algn="just">
              <a:lnSpc>
                <a:spcPct val="107000"/>
              </a:lnSpc>
              <a:spcAft>
                <a:spcPts val="400"/>
              </a:spcAft>
            </a:pPr>
            <a:r>
              <a:rPr lang="en-US" sz="1800" kern="0" dirty="0">
                <a:effectLst/>
                <a:latin typeface="Times New Roman" panose="02020603050405020304" pitchFamily="18" charset="0"/>
                <a:ea typeface="Aptos" panose="020B0004020202020204" pitchFamily="34" charset="0"/>
                <a:cs typeface="Times New Roman" panose="02020603050405020304" pitchFamily="18" charset="0"/>
              </a:rPr>
              <a:t>For weight loss, Dr. Friedman recommends the lowest dose that gives appetite suppression and does not give side effects. </a:t>
            </a:r>
          </a:p>
          <a:p>
            <a:pPr marL="0" marR="0" algn="just">
              <a:lnSpc>
                <a:spcPct val="107000"/>
              </a:lnSpc>
              <a:spcAft>
                <a:spcPts val="400"/>
              </a:spcAft>
            </a:pPr>
            <a:r>
              <a:rPr lang="en-US" sz="1800" kern="0" dirty="0">
                <a:effectLst/>
                <a:latin typeface="Times New Roman" panose="02020603050405020304" pitchFamily="18" charset="0"/>
                <a:ea typeface="Aptos" panose="020B0004020202020204" pitchFamily="34" charset="0"/>
                <a:cs typeface="Times New Roman" panose="02020603050405020304" pitchFamily="18" charset="0"/>
              </a:rPr>
              <a:t>To avoid side effects, Dr. Friedman recommends a slow increase in the dose. </a:t>
            </a:r>
          </a:p>
          <a:p>
            <a:pPr marL="0" marR="0" algn="just">
              <a:lnSpc>
                <a:spcPct val="107000"/>
              </a:lnSpc>
              <a:spcAft>
                <a:spcPts val="400"/>
              </a:spcAft>
            </a:pPr>
            <a:r>
              <a:rPr lang="en-US" sz="1800" kern="0" dirty="0">
                <a:effectLst/>
                <a:latin typeface="Times New Roman" panose="02020603050405020304" pitchFamily="18" charset="0"/>
                <a:ea typeface="Aptos" panose="020B0004020202020204" pitchFamily="34" charset="0"/>
                <a:cs typeface="Times New Roman" panose="02020603050405020304" pitchFamily="18" charset="0"/>
              </a:rPr>
              <a:t>For </a:t>
            </a:r>
            <a:r>
              <a:rPr lang="en-US" sz="1800" kern="0" dirty="0" err="1">
                <a:effectLst/>
                <a:latin typeface="Times New Roman" panose="02020603050405020304" pitchFamily="18" charset="0"/>
                <a:ea typeface="Aptos" panose="020B0004020202020204" pitchFamily="34" charset="0"/>
                <a:cs typeface="Times New Roman" panose="02020603050405020304" pitchFamily="18" charset="0"/>
              </a:rPr>
              <a:t>Tirzepatide</a:t>
            </a:r>
            <a:r>
              <a:rPr lang="en-US" sz="1800" kern="0" dirty="0">
                <a:effectLst/>
                <a:latin typeface="Times New Roman" panose="02020603050405020304" pitchFamily="18" charset="0"/>
                <a:ea typeface="Aptos" panose="020B0004020202020204" pitchFamily="34" charset="0"/>
                <a:cs typeface="Times New Roman" panose="02020603050405020304" pitchFamily="18" charset="0"/>
              </a:rPr>
              <a:t> from UCP, Dr. Friedman recommends starting at 2 mg (0.1 mL=10 units) weekly for a month, then 4 mg (0.2 mL=20 units) weekly for a month, then 6 mg (0.3 mL=30 units) for the next month. </a:t>
            </a:r>
          </a:p>
          <a:p>
            <a:pPr marL="0" marR="0" algn="just">
              <a:lnSpc>
                <a:spcPct val="107000"/>
              </a:lnSpc>
              <a:spcAft>
                <a:spcPts val="400"/>
              </a:spcAft>
            </a:pPr>
            <a:r>
              <a:rPr lang="en-US" sz="1800" kern="0" dirty="0">
                <a:effectLst/>
                <a:latin typeface="Times New Roman" panose="02020603050405020304" pitchFamily="18" charset="0"/>
                <a:ea typeface="Aptos" panose="020B0004020202020204" pitchFamily="34" charset="0"/>
                <a:cs typeface="Times New Roman" panose="02020603050405020304" pitchFamily="18" charset="0"/>
              </a:rPr>
              <a:t>Patients with a history of side effects to GLP-1RA or concern about dosing can start at 1 mg (0.05 mL= 5 units) and those who have been on GLP-1RA before can start at a higher dose such as 5 mg (0.25 mL=25 units). </a:t>
            </a:r>
          </a:p>
        </p:txBody>
      </p:sp>
      <p:pic>
        <p:nvPicPr>
          <p:cNvPr id="2" name="Picture 1" descr="A syringe with a cap&#10;&#10;Description automatically generated">
            <a:extLst>
              <a:ext uri="{FF2B5EF4-FFF2-40B4-BE49-F238E27FC236}">
                <a16:creationId xmlns:a16="http://schemas.microsoft.com/office/drawing/2014/main" id="{DD1FFE2B-8238-8BE0-2C48-E5F41A505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088603" y="4786874"/>
            <a:ext cx="2009961" cy="1507823"/>
          </a:xfrm>
          <a:prstGeom prst="rect">
            <a:avLst/>
          </a:prstGeom>
        </p:spPr>
      </p:pic>
    </p:spTree>
    <p:extLst>
      <p:ext uri="{BB962C8B-B14F-4D97-AF65-F5344CB8AC3E}">
        <p14:creationId xmlns:p14="http://schemas.microsoft.com/office/powerpoint/2010/main" val="676616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BD210-35C2-0615-85B7-4B096A08DE89}"/>
            </a:ext>
          </a:extLst>
        </p:cNvPr>
        <p:cNvGrpSpPr/>
        <p:nvPr/>
      </p:nvGrpSpPr>
      <p:grpSpPr>
        <a:xfrm>
          <a:off x="0" y="0"/>
          <a:ext cx="0" cy="0"/>
          <a:chOff x="0" y="0"/>
          <a:chExt cx="0" cy="0"/>
        </a:xfrm>
      </p:grpSpPr>
      <p:sp>
        <p:nvSpPr>
          <p:cNvPr id="7169" name="Rectangle 2">
            <a:extLst>
              <a:ext uri="{FF2B5EF4-FFF2-40B4-BE49-F238E27FC236}">
                <a16:creationId xmlns:a16="http://schemas.microsoft.com/office/drawing/2014/main" id="{425ABAF6-A681-145B-8497-CC61F638D15F}"/>
              </a:ext>
            </a:extLst>
          </p:cNvPr>
          <p:cNvSpPr>
            <a:spLocks noGrp="1" noChangeArrowheads="1"/>
          </p:cNvSpPr>
          <p:nvPr>
            <p:ph type="title"/>
          </p:nvPr>
        </p:nvSpPr>
        <p:spPr>
          <a:xfrm>
            <a:off x="1257300" y="228600"/>
            <a:ext cx="8321598" cy="1143000"/>
          </a:xfrm>
        </p:spPr>
        <p:txBody>
          <a:bodyPr/>
          <a:lstStyle/>
          <a:p>
            <a:pPr>
              <a:lnSpc>
                <a:spcPct val="107000"/>
              </a:lnSpc>
              <a:spcAft>
                <a:spcPts val="400"/>
              </a:spcAft>
            </a:pPr>
            <a:r>
              <a:rPr lang="en-US" sz="2800" b="1" kern="0" dirty="0">
                <a:effectLst/>
                <a:latin typeface="Times New Roman" panose="02020603050405020304" pitchFamily="18" charset="0"/>
                <a:ea typeface="Aptos" panose="020B0004020202020204" pitchFamily="34" charset="0"/>
              </a:rPr>
              <a:t>What dose does Dr. Friedman recommend?</a:t>
            </a:r>
            <a:br>
              <a:rPr lang="en-US" sz="2800" b="1" kern="0" dirty="0">
                <a:effectLst/>
                <a:latin typeface="Times New Roman" panose="02020603050405020304" pitchFamily="18" charset="0"/>
                <a:ea typeface="Aptos" panose="020B0004020202020204" pitchFamily="34" charset="0"/>
              </a:rPr>
            </a:br>
            <a:r>
              <a:rPr lang="en-US" sz="2800" b="1" kern="0" dirty="0">
                <a:effectLst/>
                <a:latin typeface="Times New Roman" panose="02020603050405020304" pitchFamily="18" charset="0"/>
                <a:ea typeface="Aptos" panose="020B0004020202020204" pitchFamily="34" charset="0"/>
              </a:rPr>
              <a:t>Ho</a:t>
            </a:r>
            <a:r>
              <a:rPr lang="en-US" sz="2800" b="1" kern="0" dirty="0">
                <a:effectLst/>
                <a:latin typeface="Times New Roman" panose="02020603050405020304" pitchFamily="18" charset="0"/>
                <a:ea typeface="Aptos" panose="020B0004020202020204" pitchFamily="34" charset="0"/>
                <a:cs typeface="Times New Roman" panose="02020603050405020304" pitchFamily="18" charset="0"/>
              </a:rPr>
              <a:t>w much is a unit?</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170" name="Rectangle 3">
            <a:extLst>
              <a:ext uri="{FF2B5EF4-FFF2-40B4-BE49-F238E27FC236}">
                <a16:creationId xmlns:a16="http://schemas.microsoft.com/office/drawing/2014/main" id="{14A5B908-15A2-97F0-170C-9586B131BAD5}"/>
              </a:ext>
            </a:extLst>
          </p:cNvPr>
          <p:cNvSpPr>
            <a:spLocks noGrp="1" noChangeArrowheads="1"/>
          </p:cNvSpPr>
          <p:nvPr>
            <p:ph type="body" idx="1"/>
          </p:nvPr>
        </p:nvSpPr>
        <p:spPr>
          <a:xfrm>
            <a:off x="1257300" y="1371600"/>
            <a:ext cx="7772400" cy="4114800"/>
          </a:xfrm>
        </p:spPr>
        <p:txBody>
          <a:bodyPr/>
          <a:lstStyle/>
          <a:p>
            <a:pPr marL="0" marR="0" algn="just">
              <a:lnSpc>
                <a:spcPct val="107000"/>
              </a:lnSpc>
              <a:spcAft>
                <a:spcPts val="400"/>
              </a:spcAft>
            </a:pPr>
            <a:r>
              <a:rPr lang="en-US" sz="1800" kern="0" dirty="0">
                <a:effectLst/>
                <a:latin typeface="Times New Roman" panose="02020603050405020304" pitchFamily="18" charset="0"/>
                <a:ea typeface="Aptos" panose="020B0004020202020204" pitchFamily="34" charset="0"/>
                <a:cs typeface="Times New Roman" panose="02020603050405020304" pitchFamily="18" charset="0"/>
              </a:rPr>
              <a:t>If patients have been off GLP-1RA for more than a month, Dr. Friedman recommends starting back at a lower dose. </a:t>
            </a:r>
          </a:p>
          <a:p>
            <a:pPr marL="0" marR="0" algn="just">
              <a:lnSpc>
                <a:spcPct val="107000"/>
              </a:lnSpc>
              <a:spcAft>
                <a:spcPts val="400"/>
              </a:spcAft>
            </a:pPr>
            <a:r>
              <a:rPr lang="en-US" sz="1800" kern="0" dirty="0">
                <a:effectLst/>
                <a:latin typeface="Times New Roman" panose="02020603050405020304" pitchFamily="18" charset="0"/>
                <a:ea typeface="Aptos" panose="020B0004020202020204" pitchFamily="34" charset="0"/>
                <a:cs typeface="Times New Roman" panose="02020603050405020304" pitchFamily="18" charset="0"/>
              </a:rPr>
              <a:t>If off for less than a month, the same dose can be restarted. </a:t>
            </a:r>
          </a:p>
          <a:p>
            <a:pPr marL="0" marR="0" algn="just">
              <a:lnSpc>
                <a:spcPct val="107000"/>
              </a:lnSpc>
              <a:spcAft>
                <a:spcPts val="400"/>
              </a:spcAft>
            </a:pPr>
            <a:r>
              <a:rPr lang="en-US" sz="1800" kern="0" dirty="0">
                <a:effectLst/>
                <a:latin typeface="Times New Roman" panose="02020603050405020304" pitchFamily="18" charset="0"/>
                <a:ea typeface="Aptos" panose="020B0004020202020204" pitchFamily="34" charset="0"/>
                <a:cs typeface="Times New Roman" panose="02020603050405020304" pitchFamily="18" charset="0"/>
              </a:rPr>
              <a:t>The maximum dose of </a:t>
            </a:r>
            <a:r>
              <a:rPr lang="en-US" sz="1800" kern="0" dirty="0" err="1">
                <a:effectLst/>
                <a:latin typeface="Times New Roman" panose="02020603050405020304" pitchFamily="18" charset="0"/>
                <a:ea typeface="Aptos" panose="020B0004020202020204" pitchFamily="34" charset="0"/>
                <a:cs typeface="Times New Roman" panose="02020603050405020304" pitchFamily="18" charset="0"/>
              </a:rPr>
              <a:t>Tirzepatide</a:t>
            </a:r>
            <a:r>
              <a:rPr lang="en-US" sz="1800" kern="0" dirty="0">
                <a:effectLst/>
                <a:latin typeface="Times New Roman" panose="02020603050405020304" pitchFamily="18" charset="0"/>
                <a:ea typeface="Aptos" panose="020B0004020202020204" pitchFamily="34" charset="0"/>
                <a:cs typeface="Times New Roman" panose="02020603050405020304" pitchFamily="18" charset="0"/>
              </a:rPr>
              <a:t> is 15 mg a week, however the cost is greater at that dose. </a:t>
            </a:r>
          </a:p>
          <a:p>
            <a:pPr marL="0" marR="0" algn="just">
              <a:lnSpc>
                <a:spcPct val="107000"/>
              </a:lnSpc>
              <a:spcAft>
                <a:spcPts val="400"/>
              </a:spcAft>
            </a:pPr>
            <a:r>
              <a:rPr lang="en-US" sz="1800" kern="0" dirty="0">
                <a:effectLst/>
                <a:latin typeface="Times New Roman" panose="02020603050405020304" pitchFamily="18" charset="0"/>
                <a:ea typeface="Aptos" panose="020B0004020202020204" pitchFamily="34" charset="0"/>
                <a:cs typeface="Times New Roman" panose="02020603050405020304" pitchFamily="18" charset="0"/>
              </a:rPr>
              <a:t>Some patients continue to lose weight on a low dose, while others need to keep increasing the dose. </a:t>
            </a:r>
          </a:p>
          <a:p>
            <a:pPr marL="0" marR="0" algn="just">
              <a:lnSpc>
                <a:spcPct val="107000"/>
              </a:lnSpc>
              <a:spcAft>
                <a:spcPts val="400"/>
              </a:spcAft>
            </a:pPr>
            <a:r>
              <a:rPr lang="en-US" sz="1800" dirty="0">
                <a:latin typeface="Times New Roman" panose="02020603050405020304" pitchFamily="18" charset="0"/>
                <a:ea typeface="Aptos" panose="020B0004020202020204" pitchFamily="34" charset="0"/>
                <a:cs typeface="Times New Roman" panose="02020603050405020304" pitchFamily="18" charset="0"/>
              </a:rPr>
              <a:t>If you are at your target weight, you can go on a low dose maintenance dose (2 mg)</a:t>
            </a:r>
          </a:p>
          <a:p>
            <a:pPr marL="0" algn="just">
              <a:lnSpc>
                <a:spcPct val="107000"/>
              </a:lnSpc>
              <a:spcAft>
                <a:spcPts val="4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A unit is the markings on the syringe. 10 units equal 0.1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mLs</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07000"/>
              </a:lnSpc>
              <a:spcAft>
                <a:spcPts val="4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7066411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80F07-42DE-1793-0804-A9767A0C0B53}"/>
            </a:ext>
          </a:extLst>
        </p:cNvPr>
        <p:cNvGrpSpPr/>
        <p:nvPr/>
      </p:nvGrpSpPr>
      <p:grpSpPr>
        <a:xfrm>
          <a:off x="0" y="0"/>
          <a:ext cx="0" cy="0"/>
          <a:chOff x="0" y="0"/>
          <a:chExt cx="0" cy="0"/>
        </a:xfrm>
      </p:grpSpPr>
      <p:sp>
        <p:nvSpPr>
          <p:cNvPr id="7169" name="Rectangle 2">
            <a:extLst>
              <a:ext uri="{FF2B5EF4-FFF2-40B4-BE49-F238E27FC236}">
                <a16:creationId xmlns:a16="http://schemas.microsoft.com/office/drawing/2014/main" id="{60DF9083-6047-1EAC-008A-23E4B667127A}"/>
              </a:ext>
            </a:extLst>
          </p:cNvPr>
          <p:cNvSpPr>
            <a:spLocks noGrp="1" noChangeArrowheads="1"/>
          </p:cNvSpPr>
          <p:nvPr>
            <p:ph type="title"/>
          </p:nvPr>
        </p:nvSpPr>
        <p:spPr>
          <a:xfrm>
            <a:off x="1257300" y="228600"/>
            <a:ext cx="8321598" cy="1143000"/>
          </a:xfrm>
        </p:spPr>
        <p:txBody>
          <a:bodyPr/>
          <a:lstStyle/>
          <a:p>
            <a:pPr>
              <a:lnSpc>
                <a:spcPct val="107000"/>
              </a:lnSpc>
              <a:spcAft>
                <a:spcPts val="400"/>
              </a:spcAft>
            </a:pPr>
            <a:r>
              <a:rPr lang="en-US" sz="2800" b="1" kern="0" dirty="0">
                <a:effectLst/>
                <a:latin typeface="Times New Roman" panose="02020603050405020304" pitchFamily="18" charset="0"/>
                <a:ea typeface="Aptos" panose="020B0004020202020204" pitchFamily="34" charset="0"/>
              </a:rPr>
              <a:t>What dose does Dr. Friedman recommend?</a:t>
            </a:r>
            <a:br>
              <a:rPr lang="en-US" sz="2800" b="1" kern="0" dirty="0">
                <a:effectLst/>
                <a:latin typeface="Times New Roman" panose="02020603050405020304" pitchFamily="18" charset="0"/>
                <a:ea typeface="Aptos" panose="020B0004020202020204" pitchFamily="34" charset="0"/>
              </a:rPr>
            </a:br>
            <a:r>
              <a:rPr lang="en-US" sz="2800" kern="100" dirty="0" err="1">
                <a:effectLst/>
                <a:latin typeface="Times New Roman" panose="02020603050405020304" pitchFamily="18" charset="0"/>
                <a:ea typeface="Aptos" panose="020B0004020202020204" pitchFamily="34" charset="0"/>
                <a:cs typeface="Times New Roman" panose="02020603050405020304" pitchFamily="18" charset="0"/>
              </a:rPr>
              <a:t>Semaglutide</a:t>
            </a:r>
            <a:br>
              <a:rPr lang="en-US" sz="2800" b="1" kern="0" dirty="0">
                <a:effectLst/>
                <a:latin typeface="Times New Roman" panose="02020603050405020304" pitchFamily="18" charset="0"/>
                <a:ea typeface="Aptos" panose="020B0004020202020204" pitchFamily="34" charset="0"/>
              </a:rPr>
            </a:b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170" name="Rectangle 3">
            <a:extLst>
              <a:ext uri="{FF2B5EF4-FFF2-40B4-BE49-F238E27FC236}">
                <a16:creationId xmlns:a16="http://schemas.microsoft.com/office/drawing/2014/main" id="{511CC4CB-AA27-2374-0422-CC381087EACD}"/>
              </a:ext>
            </a:extLst>
          </p:cNvPr>
          <p:cNvSpPr>
            <a:spLocks noGrp="1" noChangeArrowheads="1"/>
          </p:cNvSpPr>
          <p:nvPr>
            <p:ph type="body" idx="1"/>
          </p:nvPr>
        </p:nvSpPr>
        <p:spPr>
          <a:xfrm>
            <a:off x="1257300" y="1371600"/>
            <a:ext cx="7772400" cy="4114800"/>
          </a:xfrm>
        </p:spPr>
        <p:txBody>
          <a:bodyPr/>
          <a:lstStyle/>
          <a:p>
            <a:pPr marL="0" marR="0" algn="just">
              <a:lnSpc>
                <a:spcPct val="107000"/>
              </a:lnSpc>
              <a:spcAft>
                <a:spcPts val="4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For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Semaglutide</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Dr. Friedman also recommends the lowest dose possible with a gradual increase in dosing. </a:t>
            </a:r>
          </a:p>
          <a:p>
            <a:pPr marL="0" marR="0" algn="just">
              <a:lnSpc>
                <a:spcPct val="107000"/>
              </a:lnSpc>
              <a:spcAft>
                <a:spcPts val="4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The maximum dose is 2.4 mg/week, but the cost goes up with higher doses. </a:t>
            </a:r>
          </a:p>
          <a:p>
            <a:pPr marL="0" marR="0" algn="just">
              <a:lnSpc>
                <a:spcPct val="107000"/>
              </a:lnSpc>
              <a:spcAft>
                <a:spcPts val="4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A typical dosing regimen is 0.25 mg weekly for 4 weeks, then 0.5 mg weekly for 4 weeks, then 1 mg weekly for 4 weeks and then increase to 2 mg weekly depending on budget.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0076380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6A8C1-6FAD-C314-5FBB-542E6AA40C19}"/>
            </a:ext>
          </a:extLst>
        </p:cNvPr>
        <p:cNvGrpSpPr/>
        <p:nvPr/>
      </p:nvGrpSpPr>
      <p:grpSpPr>
        <a:xfrm>
          <a:off x="0" y="0"/>
          <a:ext cx="0" cy="0"/>
          <a:chOff x="0" y="0"/>
          <a:chExt cx="0" cy="0"/>
        </a:xfrm>
      </p:grpSpPr>
      <p:sp>
        <p:nvSpPr>
          <p:cNvPr id="7169" name="Rectangle 2">
            <a:extLst>
              <a:ext uri="{FF2B5EF4-FFF2-40B4-BE49-F238E27FC236}">
                <a16:creationId xmlns:a16="http://schemas.microsoft.com/office/drawing/2014/main" id="{3474DA1F-4007-9877-3FF3-A2EF84619042}"/>
              </a:ext>
            </a:extLst>
          </p:cNvPr>
          <p:cNvSpPr>
            <a:spLocks noGrp="1" noChangeArrowheads="1"/>
          </p:cNvSpPr>
          <p:nvPr>
            <p:ph type="title"/>
          </p:nvPr>
        </p:nvSpPr>
        <p:spPr>
          <a:xfrm>
            <a:off x="108725" y="462775"/>
            <a:ext cx="8321598" cy="1143000"/>
          </a:xfrm>
        </p:spPr>
        <p:txBody>
          <a:bodyPr/>
          <a:lstStyle/>
          <a:p>
            <a:pPr>
              <a:lnSpc>
                <a:spcPct val="107000"/>
              </a:lnSpc>
              <a:spcAft>
                <a:spcPts val="400"/>
              </a:spcAft>
            </a:pPr>
            <a:r>
              <a:rPr lang="en-US" sz="2800" kern="100" dirty="0" err="1">
                <a:effectLst/>
                <a:latin typeface="Times New Roman" panose="02020603050405020304" pitchFamily="18" charset="0"/>
                <a:ea typeface="Aptos" panose="020B0004020202020204" pitchFamily="34" charset="0"/>
                <a:cs typeface="Times New Roman" panose="02020603050405020304" pitchFamily="18" charset="0"/>
              </a:rPr>
              <a:t>Tirzepatide</a:t>
            </a: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 vs </a:t>
            </a:r>
            <a:r>
              <a:rPr lang="en-US" sz="2800" kern="100" dirty="0" err="1">
                <a:effectLst/>
                <a:latin typeface="Times New Roman" panose="02020603050405020304" pitchFamily="18" charset="0"/>
                <a:ea typeface="Aptos" panose="020B0004020202020204" pitchFamily="34" charset="0"/>
                <a:cs typeface="Times New Roman" panose="02020603050405020304" pitchFamily="18" charset="0"/>
              </a:rPr>
              <a:t>Semaglutide</a:t>
            </a:r>
            <a:br>
              <a:rPr lang="en-US" sz="2800" b="1" kern="0" dirty="0">
                <a:effectLst/>
                <a:latin typeface="Times New Roman" panose="02020603050405020304" pitchFamily="18" charset="0"/>
                <a:ea typeface="Aptos" panose="020B0004020202020204" pitchFamily="34" charset="0"/>
              </a:rPr>
            </a:b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170" name="Rectangle 3">
            <a:extLst>
              <a:ext uri="{FF2B5EF4-FFF2-40B4-BE49-F238E27FC236}">
                <a16:creationId xmlns:a16="http://schemas.microsoft.com/office/drawing/2014/main" id="{D45C8FAF-B94C-C8C5-F878-4B1BF46DAFAC}"/>
              </a:ext>
            </a:extLst>
          </p:cNvPr>
          <p:cNvSpPr>
            <a:spLocks noGrp="1" noChangeArrowheads="1"/>
          </p:cNvSpPr>
          <p:nvPr>
            <p:ph type="body" idx="1"/>
          </p:nvPr>
        </p:nvSpPr>
        <p:spPr>
          <a:xfrm>
            <a:off x="1257300" y="1371600"/>
            <a:ext cx="7772400" cy="4114800"/>
          </a:xfrm>
        </p:spPr>
        <p:txBody>
          <a:bodyPr/>
          <a:lstStyle/>
          <a:p>
            <a:pPr marL="0" marR="0" algn="just">
              <a:lnSpc>
                <a:spcPct val="107000"/>
              </a:lnSpc>
              <a:spcAft>
                <a:spcPts val="4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Dr. Friedman recommends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Tirzepatide</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over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Semaglutide</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for most patients</a:t>
            </a:r>
            <a:endParaRPr lang="en-US" sz="1800" kern="100" dirty="0">
              <a:latin typeface="Times New Roman" panose="02020603050405020304" pitchFamily="18" charset="0"/>
              <a:ea typeface="Aptos" panose="020B0004020202020204" pitchFamily="34" charset="0"/>
              <a:cs typeface="Times New Roman" panose="02020603050405020304" pitchFamily="18" charset="0"/>
            </a:endParaRPr>
          </a:p>
          <a:p>
            <a:pPr marL="0" marR="0" algn="just">
              <a:lnSpc>
                <a:spcPct val="107000"/>
              </a:lnSpc>
              <a:spcAft>
                <a:spcPts val="4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Patients on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Semaglutide</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can switch to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Tirzepatide</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if they get side effect or stop losing weights. </a:t>
            </a:r>
          </a:p>
          <a:p>
            <a:pPr marL="0" marR="0" algn="just">
              <a:lnSpc>
                <a:spcPct val="107000"/>
              </a:lnSpc>
              <a:spcAft>
                <a:spcPts val="4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Occasionally, some patients do better on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Semaglutide</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than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Tirzepatide</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p>
          <a:p>
            <a:pPr marL="0" algn="just">
              <a:lnSpc>
                <a:spcPct val="107000"/>
              </a:lnSpc>
              <a:spcAft>
                <a:spcPts val="400"/>
              </a:spcAft>
            </a:pPr>
            <a:r>
              <a:rPr lang="en-US" sz="1800" kern="0" dirty="0">
                <a:effectLst/>
                <a:latin typeface="Times New Roman" panose="02020603050405020304" pitchFamily="18" charset="0"/>
                <a:ea typeface="Aptos" panose="020B0004020202020204" pitchFamily="34" charset="0"/>
                <a:cs typeface="Times New Roman" panose="02020603050405020304" pitchFamily="18" charset="0"/>
              </a:rPr>
              <a:t>If you are taking GLP-1RAs for diabetes, please discuss dosing at your appointment.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07000"/>
              </a:lnSpc>
              <a:spcAft>
                <a:spcPts val="4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5194729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D5A3F-9877-A559-D76F-60B59D6E1EDA}"/>
            </a:ext>
          </a:extLst>
        </p:cNvPr>
        <p:cNvGrpSpPr/>
        <p:nvPr/>
      </p:nvGrpSpPr>
      <p:grpSpPr>
        <a:xfrm>
          <a:off x="0" y="0"/>
          <a:ext cx="0" cy="0"/>
          <a:chOff x="0" y="0"/>
          <a:chExt cx="0" cy="0"/>
        </a:xfrm>
      </p:grpSpPr>
      <p:sp>
        <p:nvSpPr>
          <p:cNvPr id="7169" name="Rectangle 2">
            <a:extLst>
              <a:ext uri="{FF2B5EF4-FFF2-40B4-BE49-F238E27FC236}">
                <a16:creationId xmlns:a16="http://schemas.microsoft.com/office/drawing/2014/main" id="{375BB95F-B666-8085-27BF-8951BCF870C6}"/>
              </a:ext>
            </a:extLst>
          </p:cNvPr>
          <p:cNvSpPr>
            <a:spLocks noGrp="1" noChangeArrowheads="1"/>
          </p:cNvSpPr>
          <p:nvPr>
            <p:ph type="title"/>
          </p:nvPr>
        </p:nvSpPr>
        <p:spPr>
          <a:xfrm>
            <a:off x="108725" y="462775"/>
            <a:ext cx="8321598" cy="1143000"/>
          </a:xfrm>
        </p:spPr>
        <p:txBody>
          <a:bodyPr/>
          <a:lstStyle/>
          <a:p>
            <a:pPr>
              <a:lnSpc>
                <a:spcPct val="107000"/>
              </a:lnSpc>
              <a:spcAft>
                <a:spcPts val="400"/>
              </a:spcAft>
            </a:pPr>
            <a:r>
              <a:rPr lang="en-US" sz="2800" b="1" kern="0" dirty="0">
                <a:effectLst/>
                <a:latin typeface="Times New Roman" panose="02020603050405020304" pitchFamily="18" charset="0"/>
                <a:ea typeface="Aptos" panose="020B0004020202020204" pitchFamily="34" charset="0"/>
                <a:cs typeface="Times New Roman" panose="02020603050405020304" pitchFamily="18" charset="0"/>
              </a:rPr>
              <a:t>Is B12 helpful? </a:t>
            </a:r>
            <a:br>
              <a:rPr lang="en-US" sz="2800" b="1" kern="0" dirty="0">
                <a:effectLst/>
                <a:latin typeface="Times New Roman" panose="02020603050405020304" pitchFamily="18" charset="0"/>
                <a:ea typeface="Aptos" panose="020B0004020202020204" pitchFamily="34" charset="0"/>
              </a:rPr>
            </a:b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170" name="Rectangle 3">
            <a:extLst>
              <a:ext uri="{FF2B5EF4-FFF2-40B4-BE49-F238E27FC236}">
                <a16:creationId xmlns:a16="http://schemas.microsoft.com/office/drawing/2014/main" id="{19407113-96E1-3453-73A8-476A54FFEEEC}"/>
              </a:ext>
            </a:extLst>
          </p:cNvPr>
          <p:cNvSpPr>
            <a:spLocks noGrp="1" noChangeArrowheads="1"/>
          </p:cNvSpPr>
          <p:nvPr>
            <p:ph type="body" idx="1"/>
          </p:nvPr>
        </p:nvSpPr>
        <p:spPr>
          <a:xfrm>
            <a:off x="1257300" y="1371600"/>
            <a:ext cx="7772400" cy="4114800"/>
          </a:xfrm>
        </p:spPr>
        <p:txBody>
          <a:bodyPr/>
          <a:lstStyle/>
          <a:p>
            <a:pPr marL="0" marR="0" algn="just">
              <a:lnSpc>
                <a:spcPct val="107000"/>
              </a:lnSpc>
              <a:spcAft>
                <a:spcPts val="400"/>
              </a:spcAft>
            </a:pPr>
            <a:r>
              <a:rPr lang="en-US" sz="1800" kern="0" dirty="0">
                <a:effectLst/>
                <a:latin typeface="Times New Roman" panose="02020603050405020304" pitchFamily="18" charset="0"/>
                <a:ea typeface="Aptos" panose="020B0004020202020204" pitchFamily="34" charset="0"/>
                <a:cs typeface="Times New Roman" panose="02020603050405020304" pitchFamily="18" charset="0"/>
              </a:rPr>
              <a:t>B12 and glycine are added by compounding pharmacies to reduce the reduce nausea and to be able to distinguish themselves from conventional pharmacies. </a:t>
            </a:r>
          </a:p>
          <a:p>
            <a:pPr marL="0" marR="0" algn="just">
              <a:lnSpc>
                <a:spcPct val="107000"/>
              </a:lnSpc>
              <a:spcAft>
                <a:spcPts val="400"/>
              </a:spcAft>
            </a:pPr>
            <a:r>
              <a:rPr lang="en-US" sz="1800" kern="0" dirty="0">
                <a:effectLst/>
                <a:latin typeface="Times New Roman" panose="02020603050405020304" pitchFamily="18" charset="0"/>
                <a:ea typeface="Aptos" panose="020B0004020202020204" pitchFamily="34" charset="0"/>
                <a:cs typeface="Times New Roman" panose="02020603050405020304" pitchFamily="18" charset="0"/>
              </a:rPr>
              <a:t>Studies in mice presented at the 2024 ADA meeting attended by Dr. Friedman suggest that it decreases the weight loss effects. </a:t>
            </a:r>
          </a:p>
          <a:p>
            <a:pPr marL="0" marR="0" algn="just">
              <a:lnSpc>
                <a:spcPct val="107000"/>
              </a:lnSpc>
              <a:spcAft>
                <a:spcPts val="400"/>
              </a:spcAft>
            </a:pPr>
            <a:r>
              <a:rPr lang="en-US" sz="1800" kern="0" dirty="0">
                <a:effectLst/>
                <a:latin typeface="Times New Roman" panose="02020603050405020304" pitchFamily="18" charset="0"/>
                <a:ea typeface="Aptos" panose="020B0004020202020204" pitchFamily="34" charset="0"/>
                <a:cs typeface="Times New Roman" panose="02020603050405020304" pitchFamily="18" charset="0"/>
              </a:rPr>
              <a:t>Some patients have allergies or otherwise don’t want B12.</a:t>
            </a:r>
          </a:p>
          <a:p>
            <a:pPr marL="0" marR="0" algn="just">
              <a:lnSpc>
                <a:spcPct val="107000"/>
              </a:lnSpc>
              <a:spcAft>
                <a:spcPts val="400"/>
              </a:spcAft>
            </a:pPr>
            <a:r>
              <a:rPr lang="en-US" sz="1800" kern="100" dirty="0" err="1">
                <a:latin typeface="Times New Roman" panose="02020603050405020304" pitchFamily="18" charset="0"/>
                <a:ea typeface="Aptos" panose="020B0004020202020204" pitchFamily="34" charset="0"/>
                <a:cs typeface="Times New Roman" panose="02020603050405020304" pitchFamily="18" charset="0"/>
              </a:rPr>
              <a:t>T</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irzepatide</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from UCP does not contain B12.</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07000"/>
              </a:lnSpc>
              <a:spcAft>
                <a:spcPts val="4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4919864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FCAD2-819C-DC67-7F5C-FE8C45F71724}"/>
            </a:ext>
          </a:extLst>
        </p:cNvPr>
        <p:cNvGrpSpPr/>
        <p:nvPr/>
      </p:nvGrpSpPr>
      <p:grpSpPr>
        <a:xfrm>
          <a:off x="0" y="0"/>
          <a:ext cx="0" cy="0"/>
          <a:chOff x="0" y="0"/>
          <a:chExt cx="0" cy="0"/>
        </a:xfrm>
      </p:grpSpPr>
      <p:sp>
        <p:nvSpPr>
          <p:cNvPr id="7169" name="Rectangle 2">
            <a:extLst>
              <a:ext uri="{FF2B5EF4-FFF2-40B4-BE49-F238E27FC236}">
                <a16:creationId xmlns:a16="http://schemas.microsoft.com/office/drawing/2014/main" id="{3931190D-BE80-FA05-6009-07F9B83A20F0}"/>
              </a:ext>
            </a:extLst>
          </p:cNvPr>
          <p:cNvSpPr>
            <a:spLocks noGrp="1" noChangeArrowheads="1"/>
          </p:cNvSpPr>
          <p:nvPr>
            <p:ph type="title"/>
          </p:nvPr>
        </p:nvSpPr>
        <p:spPr>
          <a:xfrm>
            <a:off x="1168091" y="384716"/>
            <a:ext cx="8321598" cy="1143000"/>
          </a:xfrm>
        </p:spPr>
        <p:txBody>
          <a:bodyPr/>
          <a:lstStyle/>
          <a:p>
            <a:pPr>
              <a:lnSpc>
                <a:spcPct val="107000"/>
              </a:lnSpc>
              <a:spcAft>
                <a:spcPts val="400"/>
              </a:spcAft>
            </a:pPr>
            <a:r>
              <a:rPr lang="en-US" sz="2800" b="1" kern="0" dirty="0">
                <a:effectLst/>
                <a:latin typeface="Times New Roman" panose="02020603050405020304" pitchFamily="18" charset="0"/>
                <a:ea typeface="Aptos" panose="020B0004020202020204" pitchFamily="34" charset="0"/>
                <a:cs typeface="Times New Roman" panose="02020603050405020304" pitchFamily="18" charset="0"/>
              </a:rPr>
              <a:t>Side effects of </a:t>
            </a:r>
            <a:r>
              <a:rPr lang="en-US" sz="2800" b="1" kern="0" dirty="0" err="1">
                <a:effectLst/>
                <a:latin typeface="Times New Roman" panose="02020603050405020304" pitchFamily="18" charset="0"/>
                <a:ea typeface="Aptos" panose="020B0004020202020204" pitchFamily="34" charset="0"/>
                <a:cs typeface="Times New Roman" panose="02020603050405020304" pitchFamily="18" charset="0"/>
              </a:rPr>
              <a:t>Tirzepatide</a:t>
            </a:r>
            <a:r>
              <a:rPr lang="en-US" sz="2800" b="1" kern="0" dirty="0">
                <a:effectLst/>
                <a:latin typeface="Times New Roman" panose="02020603050405020304" pitchFamily="18" charset="0"/>
                <a:ea typeface="Aptos" panose="020B0004020202020204" pitchFamily="34" charset="0"/>
                <a:cs typeface="Times New Roman" panose="02020603050405020304" pitchFamily="18" charset="0"/>
              </a:rPr>
              <a:t> and </a:t>
            </a:r>
            <a:r>
              <a:rPr lang="en-US" sz="2800" b="1" kern="0" dirty="0" err="1">
                <a:effectLst/>
                <a:latin typeface="Times New Roman" panose="02020603050405020304" pitchFamily="18" charset="0"/>
                <a:ea typeface="Aptos" panose="020B0004020202020204" pitchFamily="34" charset="0"/>
                <a:cs typeface="Times New Roman" panose="02020603050405020304" pitchFamily="18" charset="0"/>
              </a:rPr>
              <a:t>Semaglutide</a:t>
            </a:r>
            <a:br>
              <a:rPr lang="en-US" sz="2800" b="1" kern="0" dirty="0">
                <a:effectLst/>
                <a:latin typeface="Times New Roman" panose="02020603050405020304" pitchFamily="18" charset="0"/>
                <a:ea typeface="Aptos" panose="020B0004020202020204" pitchFamily="34" charset="0"/>
                <a:cs typeface="Times New Roman" panose="02020603050405020304" pitchFamily="18" charset="0"/>
              </a:rPr>
            </a:br>
            <a:b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br>
            <a:endParaRPr lang="en-US" sz="28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7170" name="Rectangle 3">
            <a:extLst>
              <a:ext uri="{FF2B5EF4-FFF2-40B4-BE49-F238E27FC236}">
                <a16:creationId xmlns:a16="http://schemas.microsoft.com/office/drawing/2014/main" id="{26147DD5-286E-7DCB-07B4-CB312347AA73}"/>
              </a:ext>
            </a:extLst>
          </p:cNvPr>
          <p:cNvSpPr>
            <a:spLocks noGrp="1" noChangeArrowheads="1"/>
          </p:cNvSpPr>
          <p:nvPr>
            <p:ph type="body" idx="1"/>
          </p:nvPr>
        </p:nvSpPr>
        <p:spPr>
          <a:xfrm>
            <a:off x="1257300" y="1371600"/>
            <a:ext cx="7772400" cy="4114800"/>
          </a:xfrm>
        </p:spPr>
        <p:txBody>
          <a:bodyPr/>
          <a:lstStyle/>
          <a:p>
            <a:pPr marL="0" marR="0" algn="just">
              <a:lnSpc>
                <a:spcPct val="107000"/>
              </a:lnSpc>
              <a:spcAft>
                <a:spcPts val="400"/>
              </a:spcAft>
            </a:pPr>
            <a:r>
              <a:rPr lang="en-US" sz="1800" kern="0" dirty="0">
                <a:effectLst/>
                <a:latin typeface="Times New Roman" panose="02020603050405020304" pitchFamily="18" charset="0"/>
                <a:ea typeface="Aptos" panose="020B0004020202020204" pitchFamily="34" charset="0"/>
                <a:cs typeface="Times New Roman" panose="02020603050405020304" pitchFamily="18" charset="0"/>
              </a:rPr>
              <a:t>The most common side effects for both drugs include nausea and constipation. </a:t>
            </a:r>
          </a:p>
          <a:p>
            <a:pPr marL="0" marR="0" algn="just">
              <a:lnSpc>
                <a:spcPct val="107000"/>
              </a:lnSpc>
              <a:spcAft>
                <a:spcPts val="400"/>
              </a:spcAft>
            </a:pPr>
            <a:r>
              <a:rPr lang="en-US" sz="1800" kern="0" dirty="0">
                <a:effectLst/>
                <a:latin typeface="Times New Roman" panose="02020603050405020304" pitchFamily="18" charset="0"/>
                <a:ea typeface="Aptos" panose="020B0004020202020204" pitchFamily="34" charset="0"/>
                <a:cs typeface="Times New Roman" panose="02020603050405020304" pitchFamily="18" charset="0"/>
              </a:rPr>
              <a:t>Patients also report acid reflux, fatigue, stomach pain, vomiting, burping and diarrhea. </a:t>
            </a:r>
          </a:p>
          <a:p>
            <a:pPr marL="0" marR="0" algn="just">
              <a:lnSpc>
                <a:spcPct val="107000"/>
              </a:lnSpc>
              <a:spcAft>
                <a:spcPts val="400"/>
              </a:spcAft>
            </a:pPr>
            <a:r>
              <a:rPr lang="en-US" sz="1800" kern="0" dirty="0">
                <a:effectLst/>
                <a:latin typeface="Times New Roman" panose="02020603050405020304" pitchFamily="18" charset="0"/>
                <a:ea typeface="Aptos" panose="020B0004020202020204" pitchFamily="34" charset="0"/>
                <a:cs typeface="Times New Roman" panose="02020603050405020304" pitchFamily="18" charset="0"/>
              </a:rPr>
              <a:t>Depression and anxiety often improve, but can worsen. </a:t>
            </a:r>
          </a:p>
          <a:p>
            <a:pPr marL="0" marR="0" algn="just">
              <a:lnSpc>
                <a:spcPct val="107000"/>
              </a:lnSpc>
              <a:spcAft>
                <a:spcPts val="400"/>
              </a:spcAft>
            </a:pPr>
            <a:r>
              <a:rPr lang="en-US" sz="1800" kern="0" dirty="0">
                <a:effectLst/>
                <a:latin typeface="Times New Roman" panose="02020603050405020304" pitchFamily="18" charset="0"/>
                <a:ea typeface="Aptos" panose="020B0004020202020204" pitchFamily="34" charset="0"/>
                <a:cs typeface="Times New Roman" panose="02020603050405020304" pitchFamily="18" charset="0"/>
              </a:rPr>
              <a:t>Muscle loss can occur, and Dr. Friedman recommends increasing protein intake (plant-based protein, if possible). </a:t>
            </a:r>
          </a:p>
          <a:p>
            <a:pPr marL="0" marR="0" algn="just">
              <a:lnSpc>
                <a:spcPct val="107000"/>
              </a:lnSpc>
              <a:spcAft>
                <a:spcPts val="400"/>
              </a:spcAft>
            </a:pPr>
            <a:r>
              <a:rPr lang="en-US" sz="1800" kern="0" dirty="0">
                <a:effectLst/>
                <a:latin typeface="Times New Roman" panose="02020603050405020304" pitchFamily="18" charset="0"/>
                <a:ea typeface="Aptos" panose="020B0004020202020204" pitchFamily="34" charset="0"/>
                <a:cs typeface="Times New Roman" panose="02020603050405020304" pitchFamily="18" charset="0"/>
              </a:rPr>
              <a:t>The side effect of nausea is less common with </a:t>
            </a:r>
            <a:r>
              <a:rPr lang="en-US" sz="1800" kern="0" dirty="0" err="1">
                <a:effectLst/>
                <a:latin typeface="Times New Roman" panose="02020603050405020304" pitchFamily="18" charset="0"/>
                <a:ea typeface="Aptos" panose="020B0004020202020204" pitchFamily="34" charset="0"/>
                <a:cs typeface="Times New Roman" panose="02020603050405020304" pitchFamily="18" charset="0"/>
              </a:rPr>
              <a:t>Tirzepatide</a:t>
            </a:r>
            <a:r>
              <a:rPr lang="en-US" sz="1800" kern="0" dirty="0">
                <a:effectLst/>
                <a:latin typeface="Times New Roman" panose="02020603050405020304" pitchFamily="18" charset="0"/>
                <a:ea typeface="Aptos" panose="020B0004020202020204" pitchFamily="34" charset="0"/>
                <a:cs typeface="Times New Roman" panose="02020603050405020304" pitchFamily="18" charset="0"/>
              </a:rPr>
              <a:t> and can be minimized with both drugs by eating small meals and drinking a lot of fluid. </a:t>
            </a:r>
          </a:p>
          <a:p>
            <a:pPr marL="0" marR="0" algn="just">
              <a:lnSpc>
                <a:spcPct val="107000"/>
              </a:lnSpc>
              <a:spcAft>
                <a:spcPts val="400"/>
              </a:spcAft>
            </a:pPr>
            <a:r>
              <a:rPr lang="en-US" sz="1800" kern="0" dirty="0">
                <a:effectLst/>
                <a:latin typeface="Times New Roman" panose="02020603050405020304" pitchFamily="18" charset="0"/>
                <a:ea typeface="Aptos" panose="020B0004020202020204" pitchFamily="34" charset="0"/>
                <a:cs typeface="Times New Roman" panose="02020603050405020304" pitchFamily="18" charset="0"/>
              </a:rPr>
              <a:t>Dr. Friedman can prescribe Zofran for nausea if needed. </a:t>
            </a:r>
          </a:p>
          <a:p>
            <a:pPr marL="0" marR="0" algn="just">
              <a:lnSpc>
                <a:spcPct val="107000"/>
              </a:lnSpc>
              <a:spcAft>
                <a:spcPts val="400"/>
              </a:spcAft>
            </a:pPr>
            <a:r>
              <a:rPr lang="en-US" sz="1800" kern="0" dirty="0">
                <a:effectLst/>
                <a:latin typeface="Times New Roman" panose="02020603050405020304" pitchFamily="18" charset="0"/>
                <a:ea typeface="Aptos" panose="020B0004020202020204" pitchFamily="34" charset="0"/>
                <a:cs typeface="Times New Roman" panose="02020603050405020304" pitchFamily="18" charset="0"/>
              </a:rPr>
              <a:t>Both drugs should not be used if the patient or any family members have been diagnosed with Multiple Endocrine Neoplasia Syndrome Type 2 or Medullary thyroid cancer (rare). </a:t>
            </a:r>
          </a:p>
          <a:p>
            <a:pPr marL="0" marR="0" algn="just">
              <a:lnSpc>
                <a:spcPct val="107000"/>
              </a:lnSpc>
              <a:spcAft>
                <a:spcPts val="400"/>
              </a:spcAft>
            </a:pPr>
            <a:r>
              <a:rPr lang="en-US" sz="1800" b="1" kern="0" dirty="0">
                <a:effectLst/>
                <a:latin typeface="Times New Roman" panose="02020603050405020304" pitchFamily="18" charset="0"/>
                <a:ea typeface="Aptos" panose="020B0004020202020204" pitchFamily="34" charset="0"/>
                <a:cs typeface="Times New Roman" panose="02020603050405020304" pitchFamily="18" charset="0"/>
              </a:rPr>
              <a:t>Other types of thyroid cancer are okay.</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07000"/>
              </a:lnSpc>
              <a:spcAft>
                <a:spcPts val="4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54726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436167AC-9398-A0C5-1177-2493A0FE7568}"/>
              </a:ext>
            </a:extLst>
          </p:cNvPr>
          <p:cNvSpPr>
            <a:spLocks noGrp="1" noChangeArrowheads="1"/>
          </p:cNvSpPr>
          <p:nvPr>
            <p:ph type="title"/>
          </p:nvPr>
        </p:nvSpPr>
        <p:spPr/>
        <p:txBody>
          <a:bodyPr/>
          <a:lstStyle/>
          <a:p>
            <a:r>
              <a:rPr lang="en-US" altLang="en-US" dirty="0"/>
              <a:t>But I’ve done all that</a:t>
            </a:r>
          </a:p>
        </p:txBody>
      </p:sp>
      <p:sp>
        <p:nvSpPr>
          <p:cNvPr id="7170" name="Rectangle 3">
            <a:extLst>
              <a:ext uri="{FF2B5EF4-FFF2-40B4-BE49-F238E27FC236}">
                <a16:creationId xmlns:a16="http://schemas.microsoft.com/office/drawing/2014/main" id="{E370A8A4-8CE1-000D-E0B9-46B6728C9DCA}"/>
              </a:ext>
            </a:extLst>
          </p:cNvPr>
          <p:cNvSpPr>
            <a:spLocks noGrp="1" noChangeArrowheads="1"/>
          </p:cNvSpPr>
          <p:nvPr>
            <p:ph type="body" idx="1"/>
          </p:nvPr>
        </p:nvSpPr>
        <p:spPr/>
        <p:txBody>
          <a:bodyPr/>
          <a:lstStyle/>
          <a:p>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Many of his patients already have a healthy diet and exercise.</a:t>
            </a: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Many patients need a jumpstart for the weight loss, and this is where weight loss medications comes into play.</a:t>
            </a:r>
          </a:p>
          <a:p>
            <a:pPr marL="0" marR="0">
              <a:spcBef>
                <a:spcPts val="0"/>
              </a:spcBef>
              <a:spcAft>
                <a:spcPts val="0"/>
              </a:spcAft>
            </a:pPr>
            <a:r>
              <a:rPr lang="en-US" sz="1800" dirty="0">
                <a:latin typeface="Times New Roman" panose="02020603050405020304" pitchFamily="18" charset="0"/>
                <a:ea typeface="Calibri" panose="020F0502020204030204" pitchFamily="34" charset="0"/>
                <a:cs typeface="Times New Roman" panose="02020603050405020304" pitchFamily="18" charset="0"/>
              </a:rPr>
              <a:t>They can often reduce food cravings.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Dr. Friedman often prescribes weight loss medications after other endocrine conditions are diagnosed/treated.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69081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436167AC-9398-A0C5-1177-2493A0FE7568}"/>
              </a:ext>
            </a:extLst>
          </p:cNvPr>
          <p:cNvSpPr>
            <a:spLocks noGrp="1" noChangeArrowheads="1"/>
          </p:cNvSpPr>
          <p:nvPr>
            <p:ph type="title"/>
          </p:nvPr>
        </p:nvSpPr>
        <p:spPr>
          <a:xfrm>
            <a:off x="1257300" y="228600"/>
            <a:ext cx="8321598" cy="1143000"/>
          </a:xfrm>
        </p:spPr>
        <p:txBody>
          <a:bodyPr/>
          <a:lstStyle/>
          <a:p>
            <a:pPr marR="0" lvl="0">
              <a:spcBef>
                <a:spcPts val="0"/>
              </a:spcBef>
              <a:spcAft>
                <a:spcPts val="0"/>
              </a:spcAft>
              <a:tabLst>
                <a:tab pos="457200" algn="l"/>
              </a:tabLst>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What do you do when </a:t>
            </a:r>
            <a:r>
              <a:rPr lang="en-US" sz="4000" kern="0" dirty="0" err="1">
                <a:effectLst/>
                <a:latin typeface="Times New Roman" panose="02020603050405020304" pitchFamily="18" charset="0"/>
                <a:ea typeface="Aptos" panose="020B0004020202020204" pitchFamily="34" charset="0"/>
                <a:cs typeface="Times New Roman" panose="02020603050405020304" pitchFamily="18" charset="0"/>
              </a:rPr>
              <a:t>Tirzepatide</a:t>
            </a:r>
            <a:r>
              <a:rPr lang="en-US" sz="4000" kern="0" dirty="0">
                <a:effectLst/>
                <a:latin typeface="Times New Roman" panose="02020603050405020304" pitchFamily="18" charset="0"/>
                <a:ea typeface="Aptos" panose="020B0004020202020204" pitchFamily="34" charset="0"/>
                <a:cs typeface="Times New Roman" panose="02020603050405020304" pitchFamily="18" charset="0"/>
              </a:rPr>
              <a:t> or </a:t>
            </a:r>
            <a:r>
              <a:rPr lang="en-US" sz="4000" kern="0" dirty="0" err="1">
                <a:effectLst/>
                <a:latin typeface="Times New Roman" panose="02020603050405020304" pitchFamily="18" charset="0"/>
                <a:ea typeface="Aptos" panose="020B0004020202020204" pitchFamily="34" charset="0"/>
                <a:cs typeface="Times New Roman" panose="02020603050405020304" pitchFamily="18" charset="0"/>
              </a:rPr>
              <a:t>Semaglutide</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stops working?</a:t>
            </a:r>
          </a:p>
        </p:txBody>
      </p:sp>
      <p:sp>
        <p:nvSpPr>
          <p:cNvPr id="7170" name="Rectangle 3">
            <a:extLst>
              <a:ext uri="{FF2B5EF4-FFF2-40B4-BE49-F238E27FC236}">
                <a16:creationId xmlns:a16="http://schemas.microsoft.com/office/drawing/2014/main" id="{E370A8A4-8CE1-000D-E0B9-46B6728C9DCA}"/>
              </a:ext>
            </a:extLst>
          </p:cNvPr>
          <p:cNvSpPr>
            <a:spLocks noGrp="1" noChangeArrowheads="1"/>
          </p:cNvSpPr>
          <p:nvPr>
            <p:ph type="body" idx="1"/>
          </p:nvPr>
        </p:nvSpPr>
        <p:spPr>
          <a:xfrm>
            <a:off x="1257300" y="1371600"/>
            <a:ext cx="7772400" cy="4114800"/>
          </a:xfrm>
        </p:spPr>
        <p:txBody>
          <a:bodyPr/>
          <a:lstStyle/>
          <a:p>
            <a:pPr marL="0" marR="0">
              <a:spcBef>
                <a:spcPts val="0"/>
              </a:spcBef>
              <a:spcAft>
                <a:spcPts val="0"/>
              </a:spcAft>
            </a:pPr>
            <a:r>
              <a:rPr lang="en-US" sz="1800" dirty="0">
                <a:effectLst/>
                <a:latin typeface="Times New Roman" panose="02020603050405020304" pitchFamily="18" charset="0"/>
                <a:ea typeface="Calibri" panose="020F0502020204030204" pitchFamily="34" charset="0"/>
              </a:rPr>
              <a:t>Push the diet and exercise</a:t>
            </a:r>
          </a:p>
          <a:p>
            <a:pPr marL="0" marR="0">
              <a:spcBef>
                <a:spcPts val="0"/>
              </a:spcBef>
              <a:spcAft>
                <a:spcPts val="0"/>
              </a:spcAft>
            </a:pPr>
            <a:r>
              <a:rPr lang="en-US" sz="1800" dirty="0">
                <a:latin typeface="Times New Roman" panose="02020603050405020304" pitchFamily="18" charset="0"/>
                <a:ea typeface="Times New Roman" panose="02020603050405020304" pitchFamily="18" charset="0"/>
              </a:rPr>
              <a:t>Take a break for a month and restart</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Try/add phentermine</a:t>
            </a:r>
          </a:p>
        </p:txBody>
      </p:sp>
    </p:spTree>
    <p:extLst>
      <p:ext uri="{BB962C8B-B14F-4D97-AF65-F5344CB8AC3E}">
        <p14:creationId xmlns:p14="http://schemas.microsoft.com/office/powerpoint/2010/main" val="37916829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436167AC-9398-A0C5-1177-2493A0FE7568}"/>
              </a:ext>
            </a:extLst>
          </p:cNvPr>
          <p:cNvSpPr>
            <a:spLocks noGrp="1" noChangeArrowheads="1"/>
          </p:cNvSpPr>
          <p:nvPr>
            <p:ph type="title"/>
          </p:nvPr>
        </p:nvSpPr>
        <p:spPr>
          <a:xfrm>
            <a:off x="1257300" y="228600"/>
            <a:ext cx="8321598" cy="1143000"/>
          </a:xfrm>
        </p:spPr>
        <p:txBody>
          <a:bodyPr/>
          <a:lstStyle/>
          <a:p>
            <a:pPr lvl="1"/>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Phentermine</a:t>
            </a:r>
          </a:p>
        </p:txBody>
      </p:sp>
      <p:sp>
        <p:nvSpPr>
          <p:cNvPr id="7170" name="Rectangle 3">
            <a:extLst>
              <a:ext uri="{FF2B5EF4-FFF2-40B4-BE49-F238E27FC236}">
                <a16:creationId xmlns:a16="http://schemas.microsoft.com/office/drawing/2014/main" id="{E370A8A4-8CE1-000D-E0B9-46B6728C9DCA}"/>
              </a:ext>
            </a:extLst>
          </p:cNvPr>
          <p:cNvSpPr>
            <a:spLocks noGrp="1" noChangeArrowheads="1"/>
          </p:cNvSpPr>
          <p:nvPr>
            <p:ph type="body" idx="1"/>
          </p:nvPr>
        </p:nvSpPr>
        <p:spPr>
          <a:xfrm>
            <a:off x="878158" y="800100"/>
            <a:ext cx="7772400" cy="4114800"/>
          </a:xfrm>
        </p:spPr>
        <p:txBody>
          <a:bodyPr/>
          <a:lstStyle/>
          <a:p>
            <a:pPr marL="0" indent="0">
              <a:buNone/>
            </a:pPr>
            <a:endParaRPr lang="en-US" sz="1800" dirty="0">
              <a:effectLst/>
              <a:latin typeface="Times New Roman" panose="02020603050405020304" pitchFamily="18" charset="0"/>
              <a:ea typeface="Times New Roman" panose="02020603050405020304" pitchFamily="18" charset="0"/>
            </a:endParaRPr>
          </a:p>
          <a:p>
            <a:pPr marL="0" marR="126365">
              <a:spcBef>
                <a:spcPts val="0"/>
              </a:spcBef>
              <a:spcAft>
                <a:spcPts val="0"/>
              </a:spcAft>
            </a:pPr>
            <a:r>
              <a:rPr lang="en-US" sz="1800" dirty="0">
                <a:effectLst/>
                <a:latin typeface="Times New Roman" panose="02020603050405020304" pitchFamily="18" charset="0"/>
                <a:ea typeface="Calibri" panose="020F0502020204030204" pitchFamily="34" charset="0"/>
              </a:rPr>
              <a:t>Also called </a:t>
            </a:r>
            <a:r>
              <a:rPr lang="en-US" sz="1800" dirty="0" err="1">
                <a:effectLst/>
                <a:latin typeface="Times New Roman" panose="02020603050405020304" pitchFamily="18" charset="0"/>
                <a:ea typeface="Calibri" panose="020F0502020204030204" pitchFamily="34" charset="0"/>
              </a:rPr>
              <a:t>Adipex</a:t>
            </a:r>
            <a:r>
              <a:rPr lang="en-US" sz="1800" dirty="0">
                <a:effectLst/>
                <a:latin typeface="Times New Roman" panose="02020603050405020304" pitchFamily="18" charset="0"/>
                <a:ea typeface="Calibri" panose="020F0502020204030204" pitchFamily="34" charset="0"/>
              </a:rPr>
              <a:t>-P, </a:t>
            </a:r>
            <a:r>
              <a:rPr lang="en-US" sz="1800" dirty="0" err="1">
                <a:effectLst/>
                <a:latin typeface="Times New Roman" panose="02020603050405020304" pitchFamily="18" charset="0"/>
                <a:ea typeface="Calibri" panose="020F0502020204030204" pitchFamily="34" charset="0"/>
              </a:rPr>
              <a:t>Suprenza</a:t>
            </a:r>
            <a:endParaRPr lang="en-US" sz="1800" dirty="0">
              <a:effectLst/>
              <a:latin typeface="Times New Roman" panose="02020603050405020304" pitchFamily="18" charset="0"/>
              <a:ea typeface="Calibri" panose="020F0502020204030204" pitchFamily="34" charset="0"/>
            </a:endParaRPr>
          </a:p>
          <a:p>
            <a:pPr marL="0" marR="126365">
              <a:spcBef>
                <a:spcPts val="0"/>
              </a:spcBef>
              <a:spcAft>
                <a:spcPts val="0"/>
              </a:spcAft>
            </a:pPr>
            <a:r>
              <a:rPr lang="en-US" sz="1800" dirty="0">
                <a:latin typeface="Times New Roman" panose="02020603050405020304" pitchFamily="18" charset="0"/>
                <a:ea typeface="Times New Roman" panose="02020603050405020304" pitchFamily="18" charset="0"/>
              </a:rPr>
              <a:t>Was part of Fen-phen, fenfluramine was removed from the market due to heart and lung problems, phentermine has been used for 50 years and is safe</a:t>
            </a:r>
            <a:endParaRPr lang="en-US" sz="1800" dirty="0">
              <a:effectLst/>
              <a:latin typeface="Times New Roman" panose="02020603050405020304" pitchFamily="18" charset="0"/>
              <a:ea typeface="Times New Roman" panose="02020603050405020304" pitchFamily="18" charset="0"/>
            </a:endParaRPr>
          </a:p>
          <a:p>
            <a:pPr marL="0" marR="126365"/>
            <a:r>
              <a:rPr lang="en-US" sz="1800" dirty="0">
                <a:effectLst/>
                <a:latin typeface="Times New Roman" panose="02020603050405020304" pitchFamily="18" charset="0"/>
                <a:ea typeface="Calibri" panose="020F0502020204030204" pitchFamily="34" charset="0"/>
              </a:rPr>
              <a:t>15 mg, 30 mg, or 37.5 mg tablets or capsules</a:t>
            </a:r>
            <a:endParaRPr lang="en-US" sz="1800" dirty="0">
              <a:effectLst/>
              <a:latin typeface="Times New Roman" panose="02020603050405020304" pitchFamily="18" charset="0"/>
              <a:ea typeface="Times New Roman" panose="02020603050405020304" pitchFamily="18" charset="0"/>
            </a:endParaRPr>
          </a:p>
          <a:p>
            <a:pPr marL="0" marR="126365">
              <a:spcBef>
                <a:spcPts val="0"/>
              </a:spcBef>
              <a:spcAft>
                <a:spcPts val="0"/>
              </a:spcAft>
            </a:pPr>
            <a:r>
              <a:rPr lang="en-US" sz="1800" dirty="0">
                <a:effectLst/>
                <a:latin typeface="Times New Roman" panose="02020603050405020304" pitchFamily="18" charset="0"/>
                <a:ea typeface="Calibri" panose="020F0502020204030204" pitchFamily="34" charset="0"/>
              </a:rPr>
              <a:t>$40/month (37.5 mg)</a:t>
            </a:r>
          </a:p>
          <a:p>
            <a:pPr marL="0" marR="126365">
              <a:spcBef>
                <a:spcPts val="0"/>
              </a:spcBef>
              <a:spcAft>
                <a:spcPts val="0"/>
              </a:spcAft>
            </a:pPr>
            <a:r>
              <a:rPr lang="en-US" sz="1800" dirty="0">
                <a:effectLst/>
                <a:latin typeface="Times New Roman" panose="02020603050405020304" pitchFamily="18" charset="0"/>
                <a:ea typeface="Calibri" panose="020F0502020204030204" pitchFamily="34" charset="0"/>
              </a:rPr>
              <a:t>Approved </a:t>
            </a:r>
            <a:r>
              <a:rPr lang="en-US" sz="1800" dirty="0">
                <a:latin typeface="Times New Roman" panose="02020603050405020304" pitchFamily="18" charset="0"/>
                <a:ea typeface="Calibri" panose="020F0502020204030204" pitchFamily="34" charset="0"/>
              </a:rPr>
              <a:t>for s</a:t>
            </a:r>
            <a:r>
              <a:rPr lang="en-US" sz="1800" dirty="0">
                <a:effectLst/>
                <a:latin typeface="Times New Roman" panose="02020603050405020304" pitchFamily="18" charset="0"/>
                <a:ea typeface="Calibri" panose="020F0502020204030204" pitchFamily="34" charset="0"/>
              </a:rPr>
              <a:t>hort-term use (2-4 months) </a:t>
            </a:r>
          </a:p>
          <a:p>
            <a:pPr marL="0" marR="126365">
              <a:spcBef>
                <a:spcPts val="0"/>
              </a:spcBef>
              <a:spcAft>
                <a:spcPts val="0"/>
              </a:spcAft>
            </a:pPr>
            <a:r>
              <a:rPr lang="en-US" sz="1800" dirty="0">
                <a:effectLst/>
                <a:latin typeface="Times New Roman" panose="02020603050405020304" pitchFamily="18" charset="0"/>
                <a:ea typeface="Calibri" panose="020F0502020204030204" pitchFamily="34" charset="0"/>
              </a:rPr>
              <a:t>Decreasing appetite and may have some effects on increased metabolism </a:t>
            </a:r>
          </a:p>
          <a:p>
            <a:pPr marL="0" marR="126365">
              <a:spcBef>
                <a:spcPts val="0"/>
              </a:spcBef>
              <a:spcAft>
                <a:spcPts val="0"/>
              </a:spcAft>
            </a:pPr>
            <a:r>
              <a:rPr lang="en-US" sz="1800" dirty="0">
                <a:latin typeface="Times New Roman" panose="02020603050405020304" pitchFamily="18" charset="0"/>
                <a:ea typeface="Calibri" panose="020F0502020204030204" pitchFamily="34" charset="0"/>
              </a:rPr>
              <a:t>I</a:t>
            </a:r>
            <a:r>
              <a:rPr lang="en-US" sz="1800" dirty="0">
                <a:effectLst/>
                <a:latin typeface="Times New Roman" panose="02020603050405020304" pitchFamily="18" charset="0"/>
                <a:ea typeface="Calibri" panose="020F0502020204030204" pitchFamily="34" charset="0"/>
              </a:rPr>
              <a:t>n the family of amphetamine-like drugs.</a:t>
            </a:r>
            <a:r>
              <a:rPr lang="en-US" sz="1100" dirty="0">
                <a:effectLst/>
              </a:rPr>
              <a:t> </a:t>
            </a:r>
          </a:p>
          <a:p>
            <a:pPr marL="0" marR="126365">
              <a:spcBef>
                <a:spcPts val="0"/>
              </a:spcBef>
              <a:spcAft>
                <a:spcPts val="0"/>
              </a:spcAft>
            </a:pPr>
            <a:r>
              <a:rPr lang="en-US" sz="1800" dirty="0">
                <a:latin typeface="Times New Roman" panose="02020603050405020304" pitchFamily="18" charset="0"/>
                <a:ea typeface="Times New Roman" panose="02020603050405020304" pitchFamily="18" charset="0"/>
              </a:rPr>
              <a:t>Common side effects</a:t>
            </a:r>
          </a:p>
          <a:p>
            <a:pPr marR="126365" lvl="1" indent="-342900">
              <a:spcBef>
                <a:spcPts val="0"/>
              </a:spcBef>
              <a:spcAft>
                <a:spcPts val="0"/>
              </a:spcAft>
              <a:buSzPts val="1000"/>
              <a:buFont typeface="Symbol" pitchFamily="2" charset="2"/>
              <a:buChar char=""/>
              <a:tabLst>
                <a:tab pos="0" algn="l"/>
              </a:tabLst>
            </a:pPr>
            <a:r>
              <a:rPr lang="en-US" sz="1800" dirty="0">
                <a:effectLst/>
                <a:latin typeface="Times New Roman" panose="02020603050405020304" pitchFamily="18" charset="0"/>
                <a:ea typeface="Calibri" panose="020F0502020204030204" pitchFamily="34" charset="0"/>
              </a:rPr>
              <a:t>hyper or jittery</a:t>
            </a:r>
            <a:endParaRPr lang="en-US" sz="1800" dirty="0">
              <a:effectLst/>
              <a:latin typeface="Times New Roman" panose="02020603050405020304" pitchFamily="18" charset="0"/>
              <a:ea typeface="Times New Roman" panose="02020603050405020304" pitchFamily="18" charset="0"/>
            </a:endParaRPr>
          </a:p>
          <a:p>
            <a:pPr marR="126365" lvl="1" indent="-342900">
              <a:spcBef>
                <a:spcPts val="0"/>
              </a:spcBef>
              <a:spcAft>
                <a:spcPts val="0"/>
              </a:spcAft>
              <a:buSzPts val="1000"/>
              <a:buFont typeface="Symbol" pitchFamily="2" charset="2"/>
              <a:buChar char=""/>
              <a:tabLst>
                <a:tab pos="0" algn="l"/>
              </a:tabLst>
            </a:pPr>
            <a:r>
              <a:rPr lang="en-US" sz="1800" dirty="0">
                <a:effectLst/>
                <a:latin typeface="Times New Roman" panose="02020603050405020304" pitchFamily="18" charset="0"/>
                <a:ea typeface="Calibri" panose="020F0502020204030204" pitchFamily="34" charset="0"/>
              </a:rPr>
              <a:t>rapid heart beat,</a:t>
            </a:r>
            <a:endParaRPr lang="en-US" sz="1800" dirty="0">
              <a:effectLst/>
              <a:latin typeface="Times New Roman" panose="02020603050405020304" pitchFamily="18" charset="0"/>
              <a:ea typeface="Times New Roman" panose="02020603050405020304" pitchFamily="18" charset="0"/>
            </a:endParaRPr>
          </a:p>
          <a:p>
            <a:pPr marR="126365" lvl="1" indent="-342900">
              <a:spcBef>
                <a:spcPts val="0"/>
              </a:spcBef>
              <a:spcAft>
                <a:spcPts val="0"/>
              </a:spcAft>
              <a:buSzPts val="1000"/>
              <a:buFont typeface="Symbol" pitchFamily="2" charset="2"/>
              <a:buChar char=""/>
              <a:tabLst>
                <a:tab pos="0" algn="l"/>
              </a:tabLst>
            </a:pPr>
            <a:r>
              <a:rPr lang="en-US" sz="1800" dirty="0">
                <a:effectLst/>
                <a:latin typeface="Times New Roman" panose="02020603050405020304" pitchFamily="18" charset="0"/>
                <a:ea typeface="Calibri" panose="020F0502020204030204" pitchFamily="34" charset="0"/>
              </a:rPr>
              <a:t>increased blood pressure</a:t>
            </a:r>
            <a:endParaRPr lang="en-US" sz="1800" dirty="0">
              <a:effectLst/>
              <a:latin typeface="Times New Roman" panose="02020603050405020304" pitchFamily="18" charset="0"/>
              <a:ea typeface="Times New Roman" panose="02020603050405020304" pitchFamily="18" charset="0"/>
            </a:endParaRPr>
          </a:p>
          <a:p>
            <a:pPr marR="126365" lvl="1" indent="-342900">
              <a:spcBef>
                <a:spcPts val="0"/>
              </a:spcBef>
              <a:spcAft>
                <a:spcPts val="0"/>
              </a:spcAft>
              <a:buSzPts val="1000"/>
              <a:buFont typeface="Symbol" pitchFamily="2" charset="2"/>
              <a:buChar char=""/>
              <a:tabLst>
                <a:tab pos="0" algn="l"/>
              </a:tabLst>
            </a:pPr>
            <a:r>
              <a:rPr lang="en-US" sz="1800" dirty="0">
                <a:effectLst/>
                <a:latin typeface="Times New Roman" panose="02020603050405020304" pitchFamily="18" charset="0"/>
                <a:ea typeface="Calibri" panose="020F0502020204030204" pitchFamily="34" charset="0"/>
              </a:rPr>
              <a:t>trouble sleeping</a:t>
            </a:r>
            <a:endParaRPr lang="en-US" sz="1800" dirty="0">
              <a:effectLst/>
              <a:latin typeface="Times New Roman" panose="02020603050405020304" pitchFamily="18" charset="0"/>
              <a:ea typeface="Times New Roman" panose="02020603050405020304" pitchFamily="18" charset="0"/>
            </a:endParaRPr>
          </a:p>
          <a:p>
            <a:pPr lvl="1"/>
            <a:r>
              <a:rPr lang="en-US" sz="1800" dirty="0">
                <a:effectLst/>
                <a:latin typeface="Times New Roman" panose="02020603050405020304" pitchFamily="18" charset="0"/>
                <a:ea typeface="Times New Roman" panose="02020603050405020304" pitchFamily="18" charset="0"/>
              </a:rPr>
              <a:t>urinary retention</a:t>
            </a:r>
          </a:p>
          <a:p>
            <a:pPr marL="0" marR="0"/>
            <a:r>
              <a:rPr lang="en-US" sz="1800" dirty="0">
                <a:effectLst/>
                <a:latin typeface="Times New Roman" panose="02020603050405020304" pitchFamily="18" charset="0"/>
                <a:ea typeface="Calibri" panose="020F0502020204030204" pitchFamily="34" charset="0"/>
              </a:rPr>
              <a:t>Works well at low cost</a:t>
            </a:r>
          </a:p>
          <a:p>
            <a:pPr marL="0" marR="0"/>
            <a:r>
              <a:rPr lang="en-US" sz="1800" dirty="0">
                <a:latin typeface="Times New Roman" panose="02020603050405020304" pitchFamily="18" charset="0"/>
                <a:ea typeface="Times New Roman" panose="02020603050405020304" pitchFamily="18" charset="0"/>
              </a:rPr>
              <a:t>I usually give a half pill before lunch and dinner, if insomnia move to earlier in the day</a:t>
            </a:r>
            <a:endParaRPr lang="en-US" sz="1800" dirty="0">
              <a:effectLst/>
              <a:latin typeface="Times New Roman" panose="02020603050405020304" pitchFamily="18" charset="0"/>
              <a:ea typeface="Times New Roman" panose="02020603050405020304" pitchFamily="18" charset="0"/>
            </a:endParaRPr>
          </a:p>
          <a:p>
            <a:pPr marL="0" marR="126365"/>
            <a:r>
              <a:rPr lang="en-US" sz="1800" dirty="0">
                <a:effectLst/>
                <a:latin typeface="Times New Roman" panose="02020603050405020304" pitchFamily="18" charset="0"/>
                <a:ea typeface="Calibri" panose="020F0502020204030204" pitchFamily="34" charset="0"/>
              </a:rPr>
              <a:t>Long -term use not established</a:t>
            </a:r>
          </a:p>
          <a:p>
            <a:pPr marL="0" marR="126365"/>
            <a:r>
              <a:rPr lang="en-US" sz="1800" dirty="0">
                <a:effectLst/>
                <a:latin typeface="Times New Roman" panose="02020603050405020304" pitchFamily="18" charset="0"/>
                <a:ea typeface="Times New Roman" panose="02020603050405020304" pitchFamily="18" charset="0"/>
              </a:rPr>
              <a:t>I usually gives this for a period of 2 to 6 months. </a:t>
            </a:r>
          </a:p>
          <a:p>
            <a:pPr lvl="1"/>
            <a:endParaRPr lang="en-US" sz="1800" dirty="0">
              <a:effectLst/>
              <a:latin typeface="Times New Roman" panose="02020603050405020304" pitchFamily="18" charset="0"/>
              <a:ea typeface="Times New Roman" panose="02020603050405020304" pitchFamily="18" charset="0"/>
            </a:endParaRPr>
          </a:p>
          <a:p>
            <a:pPr marL="0" marR="126365">
              <a:spcBef>
                <a:spcPts val="0"/>
              </a:spcBef>
              <a:spcAft>
                <a:spcPts val="0"/>
              </a:spcAft>
            </a:pPr>
            <a:endParaRPr lang="en-US" sz="1800" dirty="0">
              <a:latin typeface="Times New Roman" panose="02020603050405020304" pitchFamily="18" charset="0"/>
              <a:ea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a:p>
            <a:pPr marL="0" indent="0">
              <a:buNone/>
            </a:pPr>
            <a:endParaRPr lang="en-US" altLang="en-US" sz="2000" dirty="0"/>
          </a:p>
        </p:txBody>
      </p:sp>
    </p:spTree>
    <p:extLst>
      <p:ext uri="{BB962C8B-B14F-4D97-AF65-F5344CB8AC3E}">
        <p14:creationId xmlns:p14="http://schemas.microsoft.com/office/powerpoint/2010/main" val="21456307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436167AC-9398-A0C5-1177-2493A0FE7568}"/>
              </a:ext>
            </a:extLst>
          </p:cNvPr>
          <p:cNvSpPr>
            <a:spLocks noGrp="1" noChangeArrowheads="1"/>
          </p:cNvSpPr>
          <p:nvPr>
            <p:ph type="title"/>
          </p:nvPr>
        </p:nvSpPr>
        <p:spPr>
          <a:xfrm>
            <a:off x="1257300" y="128239"/>
            <a:ext cx="8321598" cy="1143000"/>
          </a:xfrm>
        </p:spPr>
        <p:txBody>
          <a:bodyPr/>
          <a:lstStyle/>
          <a:p>
            <a:pPr marL="0" marR="126365">
              <a:spcBef>
                <a:spcPts val="0"/>
              </a:spcBef>
              <a:spcAft>
                <a:spcPts val="0"/>
              </a:spcAft>
            </a:pPr>
            <a:r>
              <a:rPr lang="en-US" b="1" dirty="0">
                <a:effectLst/>
                <a:latin typeface="Times New Roman" panose="02020603050405020304" pitchFamily="18" charset="0"/>
                <a:ea typeface="Calibri" panose="020F0502020204030204" pitchFamily="34" charset="0"/>
              </a:rPr>
              <a:t>Phendimetrazine</a:t>
            </a:r>
            <a:endParaRPr lang="en-US" dirty="0">
              <a:effectLst/>
              <a:latin typeface="Times New Roman" panose="02020603050405020304" pitchFamily="18" charset="0"/>
              <a:ea typeface="Times New Roman" panose="02020603050405020304" pitchFamily="18" charset="0"/>
            </a:endParaRPr>
          </a:p>
        </p:txBody>
      </p:sp>
      <p:sp>
        <p:nvSpPr>
          <p:cNvPr id="7170" name="Rectangle 3">
            <a:extLst>
              <a:ext uri="{FF2B5EF4-FFF2-40B4-BE49-F238E27FC236}">
                <a16:creationId xmlns:a16="http://schemas.microsoft.com/office/drawing/2014/main" id="{E370A8A4-8CE1-000D-E0B9-46B6728C9DCA}"/>
              </a:ext>
            </a:extLst>
          </p:cNvPr>
          <p:cNvSpPr>
            <a:spLocks noGrp="1" noChangeArrowheads="1"/>
          </p:cNvSpPr>
          <p:nvPr>
            <p:ph type="body" idx="1"/>
          </p:nvPr>
        </p:nvSpPr>
        <p:spPr>
          <a:xfrm>
            <a:off x="1257300" y="880947"/>
            <a:ext cx="7772400" cy="4114800"/>
          </a:xfrm>
        </p:spPr>
        <p:txBody>
          <a:bodyPr/>
          <a:lstStyle/>
          <a:p>
            <a:pPr marL="0" indent="0">
              <a:buNone/>
            </a:pPr>
            <a:endParaRPr lang="en-US" sz="1800" dirty="0">
              <a:effectLst/>
              <a:latin typeface="Times New Roman" panose="02020603050405020304" pitchFamily="18" charset="0"/>
              <a:ea typeface="Times New Roman" panose="02020603050405020304" pitchFamily="18" charset="0"/>
            </a:endParaRPr>
          </a:p>
          <a:p>
            <a:pPr marL="0" marR="126365">
              <a:spcBef>
                <a:spcPts val="0"/>
              </a:spcBef>
              <a:spcAft>
                <a:spcPts val="0"/>
              </a:spcAft>
            </a:pPr>
            <a:r>
              <a:rPr lang="en-US" sz="1800" dirty="0">
                <a:solidFill>
                  <a:srgbClr val="FFFF00"/>
                </a:solidFill>
                <a:effectLst/>
                <a:latin typeface="Times New Roman" panose="02020603050405020304" pitchFamily="18" charset="0"/>
                <a:ea typeface="Calibri" panose="020F0502020204030204" pitchFamily="34" charset="0"/>
              </a:rPr>
              <a:t>Also called </a:t>
            </a:r>
            <a:r>
              <a:rPr lang="en-US" sz="1800" b="1" dirty="0">
                <a:solidFill>
                  <a:srgbClr val="FFFF00"/>
                </a:solidFill>
                <a:effectLst/>
                <a:latin typeface="Times New Roman" panose="02020603050405020304" pitchFamily="18" charset="0"/>
                <a:ea typeface="Calibri" panose="020F0502020204030204" pitchFamily="34" charset="0"/>
              </a:rPr>
              <a:t>(</a:t>
            </a:r>
            <a:r>
              <a:rPr lang="en-US" sz="1800" b="1" dirty="0" err="1">
                <a:solidFill>
                  <a:srgbClr val="FFFF00"/>
                </a:solidFill>
                <a:effectLst/>
                <a:latin typeface="Times New Roman" panose="02020603050405020304" pitchFamily="18" charset="0"/>
                <a:ea typeface="Calibri" panose="020F0502020204030204" pitchFamily="34" charset="0"/>
              </a:rPr>
              <a:t>Bontril</a:t>
            </a:r>
            <a:r>
              <a:rPr lang="en-US" sz="1800" b="1" dirty="0">
                <a:solidFill>
                  <a:srgbClr val="FFFF00"/>
                </a:solidFill>
                <a:effectLst/>
                <a:latin typeface="Times New Roman" panose="02020603050405020304" pitchFamily="18" charset="0"/>
                <a:ea typeface="Calibri" panose="020F0502020204030204" pitchFamily="34" charset="0"/>
              </a:rPr>
              <a:t>)</a:t>
            </a:r>
            <a:endParaRPr lang="en-US" sz="1800" dirty="0">
              <a:solidFill>
                <a:srgbClr val="FFFF00"/>
              </a:solidFill>
              <a:effectLst/>
              <a:latin typeface="Times New Roman" panose="02020603050405020304" pitchFamily="18" charset="0"/>
              <a:ea typeface="Times New Roman" panose="02020603050405020304" pitchFamily="18" charset="0"/>
            </a:endParaRPr>
          </a:p>
          <a:p>
            <a:pPr marL="0" marR="126365">
              <a:spcBef>
                <a:spcPts val="0"/>
              </a:spcBef>
              <a:spcAft>
                <a:spcPts val="0"/>
              </a:spcAft>
            </a:pPr>
            <a:r>
              <a:rPr lang="en-US" sz="1800" dirty="0">
                <a:effectLst/>
                <a:latin typeface="Times New Roman" panose="02020603050405020304" pitchFamily="18" charset="0"/>
                <a:ea typeface="Calibri" panose="020F0502020204030204" pitchFamily="34" charset="0"/>
              </a:rPr>
              <a:t>Immediate release 35 mg. SR 105 mg</a:t>
            </a:r>
            <a:endParaRPr lang="en-US" sz="1800" dirty="0">
              <a:effectLst/>
              <a:latin typeface="Times New Roman" panose="02020603050405020304" pitchFamily="18" charset="0"/>
              <a:ea typeface="Times New Roman" panose="02020603050405020304" pitchFamily="18" charset="0"/>
            </a:endParaRPr>
          </a:p>
          <a:p>
            <a:pPr marL="0" marR="126365">
              <a:spcBef>
                <a:spcPts val="0"/>
              </a:spcBef>
              <a:spcAft>
                <a:spcPts val="0"/>
              </a:spcAft>
            </a:pPr>
            <a:r>
              <a:rPr lang="en-US" sz="1800" dirty="0">
                <a:effectLst/>
                <a:latin typeface="Times New Roman" panose="02020603050405020304" pitchFamily="18" charset="0"/>
                <a:ea typeface="Calibri" panose="020F0502020204030204" pitchFamily="34" charset="0"/>
              </a:rPr>
              <a:t>32.14 per 90 tablets (35 mg)  $33.64 (30 tablets105 </a:t>
            </a:r>
            <a:r>
              <a:rPr lang="en-US" sz="1800" dirty="0" err="1">
                <a:effectLst/>
                <a:latin typeface="Times New Roman" panose="02020603050405020304" pitchFamily="18" charset="0"/>
                <a:ea typeface="Calibri" panose="020F0502020204030204" pitchFamily="34" charset="0"/>
              </a:rPr>
              <a:t>mSR</a:t>
            </a:r>
            <a:r>
              <a:rPr lang="en-US" sz="1800" dirty="0">
                <a:effectLst/>
                <a:latin typeface="Times New Roman" panose="02020603050405020304" pitchFamily="18" charset="0"/>
                <a:ea typeface="Calibri" panose="020F0502020204030204" pitchFamily="34" charset="0"/>
              </a:rPr>
              <a:t>)</a:t>
            </a:r>
            <a:endParaRPr lang="en-US" sz="1800" dirty="0">
              <a:effectLst/>
              <a:latin typeface="Times New Roman" panose="02020603050405020304" pitchFamily="18" charset="0"/>
              <a:ea typeface="Times New Roman" panose="02020603050405020304" pitchFamily="18" charset="0"/>
            </a:endParaRPr>
          </a:p>
          <a:p>
            <a:pPr marL="0" marR="126365">
              <a:spcBef>
                <a:spcPts val="0"/>
              </a:spcBef>
              <a:spcAft>
                <a:spcPts val="0"/>
              </a:spcAft>
            </a:pPr>
            <a:r>
              <a:rPr lang="en-US" sz="1800" dirty="0">
                <a:effectLst/>
                <a:latin typeface="Times New Roman" panose="02020603050405020304" pitchFamily="18" charset="0"/>
                <a:ea typeface="Calibri" panose="020F0502020204030204" pitchFamily="34" charset="0"/>
              </a:rPr>
              <a:t>Decreasing appetite and may have some effects on increased metabolism </a:t>
            </a:r>
          </a:p>
          <a:p>
            <a:pPr marL="0" marR="126365">
              <a:spcBef>
                <a:spcPts val="0"/>
              </a:spcBef>
              <a:spcAft>
                <a:spcPts val="0"/>
              </a:spcAft>
            </a:pPr>
            <a:r>
              <a:rPr lang="en-US" sz="1800" dirty="0">
                <a:latin typeface="Times New Roman" panose="02020603050405020304" pitchFamily="18" charset="0"/>
                <a:ea typeface="Calibri" panose="020F0502020204030204" pitchFamily="34" charset="0"/>
              </a:rPr>
              <a:t>I</a:t>
            </a:r>
            <a:r>
              <a:rPr lang="en-US" sz="1800" dirty="0">
                <a:effectLst/>
                <a:latin typeface="Times New Roman" panose="02020603050405020304" pitchFamily="18" charset="0"/>
                <a:ea typeface="Calibri" panose="020F0502020204030204" pitchFamily="34" charset="0"/>
              </a:rPr>
              <a:t>n the family of amphetamine-like drugs.</a:t>
            </a:r>
            <a:r>
              <a:rPr lang="en-US" sz="1100" dirty="0">
                <a:effectLst/>
              </a:rPr>
              <a:t> </a:t>
            </a:r>
            <a:endParaRPr lang="en-US" sz="1800" dirty="0">
              <a:latin typeface="Times New Roman" panose="02020603050405020304" pitchFamily="18" charset="0"/>
              <a:ea typeface="Times New Roman" panose="02020603050405020304" pitchFamily="18" charset="0"/>
            </a:endParaRPr>
          </a:p>
          <a:p>
            <a:pPr marL="0" marR="126365">
              <a:spcBef>
                <a:spcPts val="0"/>
              </a:spcBef>
              <a:spcAft>
                <a:spcPts val="0"/>
              </a:spcAft>
            </a:pPr>
            <a:r>
              <a:rPr lang="en-US" sz="1800" dirty="0">
                <a:latin typeface="Times New Roman" panose="02020603050405020304" pitchFamily="18" charset="0"/>
                <a:ea typeface="Times New Roman" panose="02020603050405020304" pitchFamily="18" charset="0"/>
              </a:rPr>
              <a:t>Common side effects</a:t>
            </a:r>
          </a:p>
          <a:p>
            <a:pPr lvl="1" indent="-342900">
              <a:spcBef>
                <a:spcPts val="0"/>
              </a:spcBef>
              <a:spcAft>
                <a:spcPts val="0"/>
              </a:spcAft>
              <a:buSzPts val="1000"/>
              <a:buFont typeface="Symbol" pitchFamily="2" charset="2"/>
              <a:buChar char=""/>
              <a:tabLst>
                <a:tab pos="0" algn="l"/>
              </a:tabLst>
            </a:pPr>
            <a:r>
              <a:rPr lang="en-US" sz="1400" dirty="0">
                <a:solidFill>
                  <a:srgbClr val="FFFF00"/>
                </a:solidFill>
                <a:effectLst/>
                <a:latin typeface="Times New Roman" panose="02020603050405020304" pitchFamily="18" charset="0"/>
                <a:ea typeface="Calibri" panose="020F0502020204030204" pitchFamily="34" charset="0"/>
              </a:rPr>
              <a:t>dizziness</a:t>
            </a:r>
            <a:endParaRPr lang="en-US" sz="1400" dirty="0">
              <a:solidFill>
                <a:srgbClr val="FFFF00"/>
              </a:solidFill>
              <a:effectLst/>
              <a:latin typeface="Times New Roman" panose="02020603050405020304" pitchFamily="18" charset="0"/>
              <a:ea typeface="Times New Roman" panose="02020603050405020304" pitchFamily="18" charset="0"/>
            </a:endParaRPr>
          </a:p>
          <a:p>
            <a:pPr lvl="1" indent="-342900">
              <a:spcBef>
                <a:spcPts val="0"/>
              </a:spcBef>
              <a:spcAft>
                <a:spcPts val="0"/>
              </a:spcAft>
              <a:buSzPts val="1000"/>
              <a:buFont typeface="Symbol" pitchFamily="2" charset="2"/>
              <a:buChar char=""/>
              <a:tabLst>
                <a:tab pos="0" algn="l"/>
              </a:tabLst>
            </a:pPr>
            <a:r>
              <a:rPr lang="en-US" sz="1400" u="none" strike="noStrike" dirty="0">
                <a:solidFill>
                  <a:srgbClr val="FFFF00"/>
                </a:solidFill>
                <a:effectLst/>
                <a:latin typeface="Times New Roman" panose="02020603050405020304" pitchFamily="18" charset="0"/>
                <a:ea typeface="Calibri" panose="020F0502020204030204" pitchFamily="34" charset="0"/>
                <a:hlinkClick r:id="rId2">
                  <a:extLst>
                    <a:ext uri="{A12FA001-AC4F-418D-AE19-62706E023703}">
                      <ahyp:hlinkClr xmlns:ahyp="http://schemas.microsoft.com/office/drawing/2018/hyperlinkcolor" val="tx"/>
                    </a:ext>
                  </a:extLst>
                </a:hlinkClick>
              </a:rPr>
              <a:t>dry mouth</a:t>
            </a:r>
            <a:endParaRPr lang="en-US" sz="1400" dirty="0">
              <a:solidFill>
                <a:srgbClr val="FFFF00"/>
              </a:solidFill>
              <a:effectLst/>
              <a:latin typeface="Times New Roman" panose="02020603050405020304" pitchFamily="18" charset="0"/>
              <a:ea typeface="Times New Roman" panose="02020603050405020304" pitchFamily="18" charset="0"/>
            </a:endParaRPr>
          </a:p>
          <a:p>
            <a:pPr lvl="1" indent="-342900">
              <a:spcBef>
                <a:spcPts val="0"/>
              </a:spcBef>
              <a:spcAft>
                <a:spcPts val="0"/>
              </a:spcAft>
              <a:buSzPts val="1000"/>
              <a:buFont typeface="Symbol" pitchFamily="2" charset="2"/>
              <a:buChar char=""/>
              <a:tabLst>
                <a:tab pos="0" algn="l"/>
              </a:tabLst>
            </a:pPr>
            <a:r>
              <a:rPr lang="en-US" sz="1400" dirty="0">
                <a:solidFill>
                  <a:srgbClr val="FFFF00"/>
                </a:solidFill>
                <a:effectLst/>
                <a:latin typeface="Times New Roman" panose="02020603050405020304" pitchFamily="18" charset="0"/>
                <a:ea typeface="Calibri" panose="020F0502020204030204" pitchFamily="34" charset="0"/>
              </a:rPr>
              <a:t>difficulty sleeping (insomnia</a:t>
            </a:r>
            <a:endParaRPr lang="en-US" sz="1400" dirty="0">
              <a:solidFill>
                <a:srgbClr val="FFFF00"/>
              </a:solidFill>
              <a:effectLst/>
              <a:latin typeface="Times New Roman" panose="02020603050405020304" pitchFamily="18" charset="0"/>
              <a:ea typeface="Times New Roman" panose="02020603050405020304" pitchFamily="18" charset="0"/>
            </a:endParaRPr>
          </a:p>
          <a:p>
            <a:pPr lvl="1" indent="-342900">
              <a:spcBef>
                <a:spcPts val="0"/>
              </a:spcBef>
              <a:spcAft>
                <a:spcPts val="0"/>
              </a:spcAft>
              <a:buSzPts val="1000"/>
              <a:buFont typeface="Symbol" pitchFamily="2" charset="2"/>
              <a:buChar char=""/>
              <a:tabLst>
                <a:tab pos="0" algn="l"/>
              </a:tabLst>
            </a:pPr>
            <a:r>
              <a:rPr lang="en-US" sz="1400" dirty="0">
                <a:solidFill>
                  <a:srgbClr val="FFFF00"/>
                </a:solidFill>
                <a:effectLst/>
                <a:latin typeface="Times New Roman" panose="02020603050405020304" pitchFamily="18" charset="0"/>
                <a:ea typeface="Calibri" panose="020F0502020204030204" pitchFamily="34" charset="0"/>
              </a:rPr>
              <a:t>irritability</a:t>
            </a:r>
            <a:endParaRPr lang="en-US" sz="1400" dirty="0">
              <a:solidFill>
                <a:srgbClr val="FFFF00"/>
              </a:solidFill>
              <a:effectLst/>
              <a:latin typeface="Times New Roman" panose="02020603050405020304" pitchFamily="18" charset="0"/>
              <a:ea typeface="Times New Roman" panose="02020603050405020304" pitchFamily="18" charset="0"/>
            </a:endParaRPr>
          </a:p>
          <a:p>
            <a:pPr lvl="1" indent="-342900">
              <a:spcBef>
                <a:spcPts val="0"/>
              </a:spcBef>
              <a:spcAft>
                <a:spcPts val="0"/>
              </a:spcAft>
              <a:buSzPts val="1000"/>
              <a:buFont typeface="Symbol" pitchFamily="2" charset="2"/>
              <a:buChar char=""/>
              <a:tabLst>
                <a:tab pos="0" algn="l"/>
              </a:tabLst>
            </a:pPr>
            <a:r>
              <a:rPr lang="en-US" sz="1400" dirty="0">
                <a:solidFill>
                  <a:srgbClr val="FFFF00"/>
                </a:solidFill>
                <a:effectLst/>
                <a:latin typeface="Times New Roman" panose="02020603050405020304" pitchFamily="18" charset="0"/>
                <a:ea typeface="Calibri" panose="020F0502020204030204" pitchFamily="34" charset="0"/>
              </a:rPr>
              <a:t>nausea</a:t>
            </a:r>
            <a:endParaRPr lang="en-US" sz="1400" dirty="0">
              <a:solidFill>
                <a:srgbClr val="FFFF00"/>
              </a:solidFill>
              <a:effectLst/>
              <a:latin typeface="Times New Roman" panose="02020603050405020304" pitchFamily="18" charset="0"/>
              <a:ea typeface="Times New Roman" panose="02020603050405020304" pitchFamily="18" charset="0"/>
            </a:endParaRPr>
          </a:p>
          <a:p>
            <a:pPr lvl="1" indent="-342900">
              <a:spcBef>
                <a:spcPts val="0"/>
              </a:spcBef>
              <a:spcAft>
                <a:spcPts val="0"/>
              </a:spcAft>
              <a:buSzPts val="1000"/>
              <a:buFont typeface="Symbol" pitchFamily="2" charset="2"/>
              <a:buChar char=""/>
              <a:tabLst>
                <a:tab pos="0" algn="l"/>
              </a:tabLst>
            </a:pPr>
            <a:r>
              <a:rPr lang="en-US" sz="1400" u="none" strike="noStrike" dirty="0">
                <a:solidFill>
                  <a:srgbClr val="FFFF00"/>
                </a:solidFill>
                <a:effectLst/>
                <a:latin typeface="Times New Roman" panose="02020603050405020304" pitchFamily="18" charset="0"/>
                <a:ea typeface="Calibri" panose="020F0502020204030204" pitchFamily="34" charset="0"/>
                <a:hlinkClick r:id="rId3">
                  <a:extLst>
                    <a:ext uri="{A12FA001-AC4F-418D-AE19-62706E023703}">
                      <ahyp:hlinkClr xmlns:ahyp="http://schemas.microsoft.com/office/drawing/2018/hyperlinkcolor" val="tx"/>
                    </a:ext>
                  </a:extLst>
                </a:hlinkClick>
              </a:rPr>
              <a:t>vomiting</a:t>
            </a:r>
            <a:endParaRPr lang="en-US" sz="1400" dirty="0">
              <a:solidFill>
                <a:srgbClr val="FFFF00"/>
              </a:solidFill>
              <a:effectLst/>
              <a:latin typeface="Times New Roman" panose="02020603050405020304" pitchFamily="18" charset="0"/>
              <a:ea typeface="Times New Roman" panose="02020603050405020304" pitchFamily="18" charset="0"/>
            </a:endParaRPr>
          </a:p>
          <a:p>
            <a:pPr lvl="1" indent="-342900">
              <a:spcBef>
                <a:spcPts val="0"/>
              </a:spcBef>
              <a:spcAft>
                <a:spcPts val="0"/>
              </a:spcAft>
              <a:buSzPts val="1000"/>
              <a:buFont typeface="Symbol" pitchFamily="2" charset="2"/>
              <a:buChar char=""/>
              <a:tabLst>
                <a:tab pos="0" algn="l"/>
              </a:tabLst>
            </a:pPr>
            <a:r>
              <a:rPr lang="en-US" sz="1400" dirty="0">
                <a:solidFill>
                  <a:srgbClr val="FFFF00"/>
                </a:solidFill>
                <a:effectLst/>
                <a:latin typeface="Times New Roman" panose="02020603050405020304" pitchFamily="18" charset="0"/>
                <a:ea typeface="Calibri" panose="020F0502020204030204" pitchFamily="34" charset="0"/>
              </a:rPr>
              <a:t>upset stomach</a:t>
            </a:r>
            <a:endParaRPr lang="en-US" sz="1400" dirty="0">
              <a:solidFill>
                <a:srgbClr val="FFFF00"/>
              </a:solidFill>
              <a:effectLst/>
              <a:latin typeface="Times New Roman" panose="02020603050405020304" pitchFamily="18" charset="0"/>
              <a:ea typeface="Times New Roman" panose="02020603050405020304" pitchFamily="18" charset="0"/>
            </a:endParaRPr>
          </a:p>
          <a:p>
            <a:pPr lvl="1" indent="-342900">
              <a:spcBef>
                <a:spcPts val="0"/>
              </a:spcBef>
              <a:spcAft>
                <a:spcPts val="0"/>
              </a:spcAft>
              <a:buSzPts val="1000"/>
              <a:buFont typeface="Symbol" pitchFamily="2" charset="2"/>
              <a:buChar char=""/>
              <a:tabLst>
                <a:tab pos="0" algn="l"/>
              </a:tabLst>
            </a:pPr>
            <a:r>
              <a:rPr lang="en-US" sz="1400" dirty="0">
                <a:solidFill>
                  <a:srgbClr val="FFFF00"/>
                </a:solidFill>
                <a:effectLst/>
                <a:latin typeface="Times New Roman" panose="02020603050405020304" pitchFamily="18" charset="0"/>
                <a:ea typeface="Calibri" panose="020F0502020204030204" pitchFamily="34" charset="0"/>
              </a:rPr>
              <a:t>Diarrhea</a:t>
            </a:r>
          </a:p>
          <a:p>
            <a:pPr>
              <a:spcBef>
                <a:spcPts val="0"/>
              </a:spcBef>
              <a:spcAft>
                <a:spcPts val="0"/>
              </a:spcAft>
              <a:buSzPts val="1000"/>
              <a:buFont typeface="Symbol" pitchFamily="2" charset="2"/>
              <a:buChar char=""/>
              <a:tabLst>
                <a:tab pos="0" algn="l"/>
              </a:tabLst>
            </a:pPr>
            <a:r>
              <a:rPr lang="en-US"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The standard immediate-release form is labeled as PDM, a reference to the active ingredient phendimetrazine. </a:t>
            </a:r>
          </a:p>
          <a:p>
            <a:pPr>
              <a:spcBef>
                <a:spcPts val="0"/>
              </a:spcBef>
              <a:spcAft>
                <a:spcPts val="0"/>
              </a:spcAft>
              <a:buSzPts val="1000"/>
              <a:buFont typeface="Symbol" pitchFamily="2" charset="2"/>
              <a:buChar char=""/>
              <a:tabLst>
                <a:tab pos="0" algn="l"/>
              </a:tabLst>
            </a:pPr>
            <a:r>
              <a:rPr lang="en-US"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It is a 35 mg tablet most often prescribed for use two to three times per day, to be taken orally 30-60 minutes before each meal. </a:t>
            </a:r>
          </a:p>
          <a:p>
            <a:pPr>
              <a:spcBef>
                <a:spcPts val="0"/>
              </a:spcBef>
              <a:spcAft>
                <a:spcPts val="0"/>
              </a:spcAft>
              <a:buSzPts val="1000"/>
              <a:buFont typeface="Symbol" pitchFamily="2" charset="2"/>
              <a:buChar char=""/>
              <a:tabLst>
                <a:tab pos="0" algn="l"/>
              </a:tabLst>
            </a:pPr>
            <a:r>
              <a:rPr lang="en-US"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The sustained-release formula is taken as a single dose of one 105 mg tablet taken 30-60 minutes before the morning meal each day</a:t>
            </a:r>
            <a:r>
              <a:rPr lang="en-US" sz="1800" dirty="0">
                <a:solidFill>
                  <a:srgbClr val="FFFF00"/>
                </a:solidFill>
                <a:effectLst/>
                <a:latin typeface="Times New Roman" panose="02020603050405020304" pitchFamily="18" charset="0"/>
                <a:cs typeface="Times New Roman" panose="02020603050405020304" pitchFamily="18" charset="0"/>
              </a:rPr>
              <a:t> </a:t>
            </a:r>
          </a:p>
          <a:p>
            <a:pPr>
              <a:spcBef>
                <a:spcPts val="0"/>
              </a:spcBef>
              <a:spcAft>
                <a:spcPts val="0"/>
              </a:spcAft>
              <a:buSzPts val="1000"/>
              <a:buFont typeface="Symbol" pitchFamily="2" charset="2"/>
              <a:buChar char=""/>
              <a:tabLst>
                <a:tab pos="0" algn="l"/>
              </a:tabLst>
            </a:pPr>
            <a:r>
              <a:rPr lang="en-US" sz="18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May work in people who failed phentermine</a:t>
            </a:r>
          </a:p>
          <a:p>
            <a:pPr>
              <a:spcBef>
                <a:spcPts val="0"/>
              </a:spcBef>
              <a:spcAft>
                <a:spcPts val="0"/>
              </a:spcAft>
              <a:buSzPts val="1000"/>
              <a:buFont typeface="Symbol" pitchFamily="2" charset="2"/>
              <a:buChar char=""/>
              <a:tabLst>
                <a:tab pos="0" algn="l"/>
              </a:tabLst>
            </a:pPr>
            <a:r>
              <a:rPr lang="en-US" sz="18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Sometimes hard to find</a:t>
            </a:r>
          </a:p>
          <a:p>
            <a:endParaRPr lang="en-US" sz="1800" dirty="0">
              <a:effectLst/>
              <a:latin typeface="Times New Roman" panose="02020603050405020304" pitchFamily="18" charset="0"/>
              <a:ea typeface="Times New Roman" panose="02020603050405020304" pitchFamily="18" charset="0"/>
            </a:endParaRPr>
          </a:p>
          <a:p>
            <a:pPr marL="0" indent="0">
              <a:buNone/>
            </a:pPr>
            <a:endParaRPr lang="en-US" altLang="en-US" sz="2000" dirty="0"/>
          </a:p>
        </p:txBody>
      </p:sp>
    </p:spTree>
    <p:extLst>
      <p:ext uri="{BB962C8B-B14F-4D97-AF65-F5344CB8AC3E}">
        <p14:creationId xmlns:p14="http://schemas.microsoft.com/office/powerpoint/2010/main" val="25967574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436167AC-9398-A0C5-1177-2493A0FE7568}"/>
              </a:ext>
            </a:extLst>
          </p:cNvPr>
          <p:cNvSpPr>
            <a:spLocks noGrp="1" noChangeArrowheads="1"/>
          </p:cNvSpPr>
          <p:nvPr>
            <p:ph type="title"/>
          </p:nvPr>
        </p:nvSpPr>
        <p:spPr>
          <a:xfrm>
            <a:off x="1257300" y="228600"/>
            <a:ext cx="8321598" cy="1143000"/>
          </a:xfrm>
        </p:spPr>
        <p:txBody>
          <a:bodyPr/>
          <a:lstStyle/>
          <a:p>
            <a:pPr marR="0" lvl="0">
              <a:spcBef>
                <a:spcPts val="0"/>
              </a:spcBef>
              <a:spcAft>
                <a:spcPts val="0"/>
              </a:spcAft>
              <a:tabLst>
                <a:tab pos="457200" algn="l"/>
              </a:tabLst>
            </a:pP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How do weight los</a:t>
            </a:r>
            <a:r>
              <a:rPr lang="en-US" dirty="0">
                <a:latin typeface="Times New Roman" panose="02020603050405020304" pitchFamily="18" charset="0"/>
                <a:ea typeface="Calibri" panose="020F0502020204030204" pitchFamily="34" charset="0"/>
                <a:cs typeface="Times New Roman" panose="02020603050405020304" pitchFamily="18" charset="0"/>
              </a:rPr>
              <a:t>s medications</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work with diet and exercise?</a:t>
            </a:r>
          </a:p>
        </p:txBody>
      </p:sp>
      <p:sp>
        <p:nvSpPr>
          <p:cNvPr id="7170" name="Rectangle 3">
            <a:extLst>
              <a:ext uri="{FF2B5EF4-FFF2-40B4-BE49-F238E27FC236}">
                <a16:creationId xmlns:a16="http://schemas.microsoft.com/office/drawing/2014/main" id="{E370A8A4-8CE1-000D-E0B9-46B6728C9DCA}"/>
              </a:ext>
            </a:extLst>
          </p:cNvPr>
          <p:cNvSpPr>
            <a:spLocks noGrp="1" noChangeArrowheads="1"/>
          </p:cNvSpPr>
          <p:nvPr>
            <p:ph type="body" idx="1"/>
          </p:nvPr>
        </p:nvSpPr>
        <p:spPr>
          <a:xfrm>
            <a:off x="1257300" y="1371600"/>
            <a:ext cx="7772400" cy="4114800"/>
          </a:xfrm>
        </p:spPr>
        <p:txBody>
          <a:bodyPr/>
          <a:lstStyle/>
          <a:p>
            <a:pPr marL="0" marR="0">
              <a:spcBef>
                <a:spcPts val="0"/>
              </a:spcBef>
              <a:spcAft>
                <a:spcPts val="0"/>
              </a:spcAft>
            </a:pPr>
            <a:r>
              <a:rPr lang="en-US" sz="2400" dirty="0">
                <a:effectLst/>
                <a:latin typeface="Times New Roman" panose="02020603050405020304" pitchFamily="18" charset="0"/>
                <a:ea typeface="Calibri" panose="020F0502020204030204" pitchFamily="34" charset="0"/>
              </a:rPr>
              <a:t>Weight loss medications curb appetite, so you put less toxic foods in your body</a:t>
            </a:r>
          </a:p>
          <a:p>
            <a:pPr marL="0" marR="0">
              <a:spcBef>
                <a:spcPts val="0"/>
              </a:spcBef>
              <a:spcAft>
                <a:spcPts val="0"/>
              </a:spcAft>
            </a:pPr>
            <a:r>
              <a:rPr lang="en-US" sz="2400" dirty="0">
                <a:latin typeface="Times New Roman" panose="02020603050405020304" pitchFamily="18" charset="0"/>
                <a:ea typeface="Calibri" panose="020F0502020204030204" pitchFamily="34" charset="0"/>
              </a:rPr>
              <a:t>Food is expensive and time consuming</a:t>
            </a:r>
            <a:endParaRPr lang="en-US" sz="24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2400" dirty="0">
                <a:latin typeface="Times New Roman" panose="02020603050405020304" pitchFamily="18" charset="0"/>
                <a:ea typeface="Times New Roman" panose="02020603050405020304" pitchFamily="18" charset="0"/>
              </a:rPr>
              <a:t>Allows for a jumpstart</a:t>
            </a: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Decreases cravings</a:t>
            </a:r>
          </a:p>
          <a:p>
            <a:pPr marL="0" marR="0">
              <a:spcBef>
                <a:spcPts val="0"/>
              </a:spcBef>
              <a:spcAft>
                <a:spcPts val="0"/>
              </a:spcAft>
            </a:pPr>
            <a:r>
              <a:rPr lang="en-US" sz="2400" dirty="0">
                <a:latin typeface="Times New Roman" panose="02020603050405020304" pitchFamily="18" charset="0"/>
                <a:ea typeface="Times New Roman" panose="02020603050405020304" pitchFamily="18" charset="0"/>
              </a:rPr>
              <a:t>Decreases insulin resistance</a:t>
            </a: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People feel better with less weight</a:t>
            </a:r>
          </a:p>
          <a:p>
            <a:pPr marL="0" marR="0">
              <a:spcBef>
                <a:spcPts val="0"/>
              </a:spcBef>
              <a:spcAft>
                <a:spcPts val="0"/>
              </a:spcAft>
            </a:pPr>
            <a:r>
              <a:rPr lang="en-US" sz="2400" dirty="0">
                <a:latin typeface="Times New Roman" panose="02020603050405020304" pitchFamily="18" charset="0"/>
                <a:ea typeface="Times New Roman" panose="02020603050405020304" pitchFamily="18" charset="0"/>
              </a:rPr>
              <a:t>Improves inflammation</a:t>
            </a:r>
          </a:p>
          <a:p>
            <a:pPr marL="0" marR="0">
              <a:spcBef>
                <a:spcPts val="0"/>
              </a:spcBef>
              <a:spcAft>
                <a:spcPts val="0"/>
              </a:spcAft>
            </a:pPr>
            <a:r>
              <a:rPr lang="en-US" sz="2400" dirty="0">
                <a:latin typeface="Times New Roman" panose="02020603050405020304" pitchFamily="18" charset="0"/>
                <a:ea typeface="Times New Roman" panose="02020603050405020304" pitchFamily="18" charset="0"/>
              </a:rPr>
              <a:t>Easier to exercise</a:t>
            </a: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Better gut health (microbiome)</a:t>
            </a:r>
          </a:p>
          <a:p>
            <a:pPr marL="0" indent="0">
              <a:buNone/>
            </a:pPr>
            <a:endParaRPr lang="en-US" altLang="en-US" sz="2000" dirty="0"/>
          </a:p>
        </p:txBody>
      </p:sp>
    </p:spTree>
    <p:extLst>
      <p:ext uri="{BB962C8B-B14F-4D97-AF65-F5344CB8AC3E}">
        <p14:creationId xmlns:p14="http://schemas.microsoft.com/office/powerpoint/2010/main" val="22746618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436167AC-9398-A0C5-1177-2493A0FE7568}"/>
              </a:ext>
            </a:extLst>
          </p:cNvPr>
          <p:cNvSpPr>
            <a:spLocks noGrp="1" noChangeArrowheads="1"/>
          </p:cNvSpPr>
          <p:nvPr>
            <p:ph type="title"/>
          </p:nvPr>
        </p:nvSpPr>
        <p:spPr>
          <a:xfrm>
            <a:off x="1257300" y="228600"/>
            <a:ext cx="8321598" cy="1143000"/>
          </a:xfrm>
        </p:spPr>
        <p:txBody>
          <a:bodyPr/>
          <a:lstStyle/>
          <a:p>
            <a:pPr marR="0" lvl="0">
              <a:spcBef>
                <a:spcPts val="0"/>
              </a:spcBef>
              <a:spcAft>
                <a:spcPts val="0"/>
              </a:spcAft>
              <a:tabLst>
                <a:tab pos="457200" algn="l"/>
              </a:tabLst>
            </a:pP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GLP-1RA diet</a:t>
            </a:r>
          </a:p>
        </p:txBody>
      </p:sp>
      <p:sp>
        <p:nvSpPr>
          <p:cNvPr id="7170" name="Rectangle 3">
            <a:extLst>
              <a:ext uri="{FF2B5EF4-FFF2-40B4-BE49-F238E27FC236}">
                <a16:creationId xmlns:a16="http://schemas.microsoft.com/office/drawing/2014/main" id="{E370A8A4-8CE1-000D-E0B9-46B6728C9DCA}"/>
              </a:ext>
            </a:extLst>
          </p:cNvPr>
          <p:cNvSpPr>
            <a:spLocks noGrp="1" noChangeArrowheads="1"/>
          </p:cNvSpPr>
          <p:nvPr>
            <p:ph type="body" idx="1"/>
          </p:nvPr>
        </p:nvSpPr>
        <p:spPr>
          <a:xfrm>
            <a:off x="1257300" y="1371600"/>
            <a:ext cx="7772400" cy="4114800"/>
          </a:xfrm>
        </p:spPr>
        <p:txBody>
          <a:bodyPr/>
          <a:lstStyle/>
          <a:p>
            <a:pPr marL="0" marR="0">
              <a:spcBef>
                <a:spcPts val="0"/>
              </a:spcBef>
              <a:spcAft>
                <a:spcPts val="0"/>
              </a:spcAft>
            </a:pP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Tirzepatide</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and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Semaglutide</a:t>
            </a:r>
            <a:r>
              <a:rPr lang="en-US" sz="1800" dirty="0">
                <a:effectLst/>
                <a:latin typeface="Times New Roman" panose="02020603050405020304" pitchFamily="18" charset="0"/>
                <a:ea typeface="Calibri" panose="020F0502020204030204" pitchFamily="34" charset="0"/>
              </a:rPr>
              <a:t> can result in loss of muscle mass, so consume a fair amount of protein (plant-based if possible).</a:t>
            </a:r>
          </a:p>
          <a:p>
            <a:pPr marL="0" marR="0">
              <a:spcBef>
                <a:spcPts val="0"/>
              </a:spcBef>
              <a:spcAft>
                <a:spcPts val="0"/>
              </a:spcAft>
            </a:pPr>
            <a:r>
              <a:rPr lang="en-US" sz="1800" dirty="0">
                <a:latin typeface="Times New Roman" panose="02020603050405020304" pitchFamily="18" charset="0"/>
                <a:ea typeface="Times New Roman" panose="02020603050405020304" pitchFamily="18" charset="0"/>
              </a:rPr>
              <a:t>Ride the decrease in food cravings and eat a low carb diet</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Eat clean </a:t>
            </a:r>
          </a:p>
        </p:txBody>
      </p:sp>
    </p:spTree>
    <p:extLst>
      <p:ext uri="{BB962C8B-B14F-4D97-AF65-F5344CB8AC3E}">
        <p14:creationId xmlns:p14="http://schemas.microsoft.com/office/powerpoint/2010/main" val="35715111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1683F-9AA5-2D24-D9F4-272FCA91D11C}"/>
            </a:ext>
          </a:extLst>
        </p:cNvPr>
        <p:cNvGrpSpPr/>
        <p:nvPr/>
      </p:nvGrpSpPr>
      <p:grpSpPr>
        <a:xfrm>
          <a:off x="0" y="0"/>
          <a:ext cx="0" cy="0"/>
          <a:chOff x="0" y="0"/>
          <a:chExt cx="0" cy="0"/>
        </a:xfrm>
      </p:grpSpPr>
      <p:sp>
        <p:nvSpPr>
          <p:cNvPr id="7169" name="Rectangle 2">
            <a:extLst>
              <a:ext uri="{FF2B5EF4-FFF2-40B4-BE49-F238E27FC236}">
                <a16:creationId xmlns:a16="http://schemas.microsoft.com/office/drawing/2014/main" id="{15DDFBB9-1CE3-D6AA-43E5-B614302F90FA}"/>
              </a:ext>
            </a:extLst>
          </p:cNvPr>
          <p:cNvSpPr>
            <a:spLocks noGrp="1" noChangeArrowheads="1"/>
          </p:cNvSpPr>
          <p:nvPr>
            <p:ph type="title"/>
          </p:nvPr>
        </p:nvSpPr>
        <p:spPr>
          <a:xfrm>
            <a:off x="1257300" y="228600"/>
            <a:ext cx="8321598" cy="1143000"/>
          </a:xfrm>
        </p:spPr>
        <p:txBody>
          <a:bodyPr/>
          <a:lstStyle/>
          <a:p>
            <a:pPr marR="0" lvl="0">
              <a:spcBef>
                <a:spcPts val="0"/>
              </a:spcBef>
              <a:spcAft>
                <a:spcPts val="0"/>
              </a:spcAft>
              <a:tabLst>
                <a:tab pos="457200" algn="l"/>
              </a:tabLst>
            </a:pPr>
            <a:r>
              <a:rPr lang="en-US" sz="2800" dirty="0">
                <a:latin typeface="Times New Roman" panose="02020603050405020304" pitchFamily="18" charset="0"/>
                <a:ea typeface="Calibri" panose="020F0502020204030204" pitchFamily="34" charset="0"/>
                <a:cs typeface="Times New Roman" panose="02020603050405020304" pitchFamily="18" charset="0"/>
              </a:rPr>
              <a:t>How do I get </a:t>
            </a:r>
            <a:r>
              <a:rPr lang="en-US" sz="2800" kern="100" dirty="0" err="1">
                <a:effectLst/>
                <a:latin typeface="Times New Roman" panose="02020603050405020304" pitchFamily="18" charset="0"/>
                <a:ea typeface="Aptos" panose="020B0004020202020204" pitchFamily="34" charset="0"/>
                <a:cs typeface="Times New Roman" panose="02020603050405020304" pitchFamily="18" charset="0"/>
              </a:rPr>
              <a:t>Tirzepatide</a:t>
            </a: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 and </a:t>
            </a:r>
            <a:r>
              <a:rPr lang="en-US" sz="2800" kern="100" dirty="0" err="1">
                <a:effectLst/>
                <a:latin typeface="Times New Roman" panose="02020603050405020304" pitchFamily="18" charset="0"/>
                <a:ea typeface="Aptos" panose="020B0004020202020204" pitchFamily="34" charset="0"/>
                <a:cs typeface="Times New Roman" panose="02020603050405020304" pitchFamily="18" charset="0"/>
              </a:rPr>
              <a:t>Semaglutide</a:t>
            </a:r>
            <a:r>
              <a:rPr lang="en-US" sz="2800" dirty="0">
                <a:effectLst/>
                <a:latin typeface="Times New Roman" panose="02020603050405020304" pitchFamily="18" charset="0"/>
                <a:ea typeface="Calibri" panose="020F0502020204030204" pitchFamily="34"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170" name="Rectangle 3">
            <a:extLst>
              <a:ext uri="{FF2B5EF4-FFF2-40B4-BE49-F238E27FC236}">
                <a16:creationId xmlns:a16="http://schemas.microsoft.com/office/drawing/2014/main" id="{DF34F06E-0FE8-551A-4502-61DEDB6F1D47}"/>
              </a:ext>
            </a:extLst>
          </p:cNvPr>
          <p:cNvSpPr>
            <a:spLocks noGrp="1" noChangeArrowheads="1"/>
          </p:cNvSpPr>
          <p:nvPr>
            <p:ph type="body" idx="1"/>
          </p:nvPr>
        </p:nvSpPr>
        <p:spPr>
          <a:xfrm>
            <a:off x="1257300" y="1371600"/>
            <a:ext cx="7772400" cy="4114800"/>
          </a:xfrm>
        </p:spPr>
        <p:txBody>
          <a:bodyPr/>
          <a:lstStyle/>
          <a:p>
            <a:pPr marL="0" marR="0">
              <a:spcBef>
                <a:spcPts val="0"/>
              </a:spcBef>
              <a:spcAft>
                <a:spcPts val="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Must be an active, current patient and will discuss risks and benefits at your appointment.</a:t>
            </a:r>
          </a:p>
          <a:p>
            <a:pPr marL="0" marR="0">
              <a:spcBef>
                <a:spcPts val="0"/>
              </a:spcBef>
              <a:spcAft>
                <a:spcPts val="0"/>
              </a:spcAft>
            </a:pPr>
            <a:r>
              <a:rPr lang="en-US" sz="1800" kern="100" dirty="0">
                <a:latin typeface="Times New Roman" panose="02020603050405020304" pitchFamily="18" charset="0"/>
                <a:ea typeface="Times New Roman" panose="02020603050405020304" pitchFamily="18" charset="0"/>
                <a:cs typeface="Times New Roman" panose="02020603050405020304" pitchFamily="18" charset="0"/>
              </a:rPr>
              <a:t>I usually don’t give on the first appointment while I am sorting out your endocrine problem</a:t>
            </a:r>
          </a:p>
          <a:p>
            <a:pPr marL="0" marR="0">
              <a:spcBef>
                <a:spcPts val="0"/>
              </a:spcBef>
              <a:spcAft>
                <a:spcPts val="0"/>
              </a:spcAft>
            </a:pPr>
            <a:r>
              <a:rPr lang="en-US" sz="1800" kern="100" dirty="0">
                <a:latin typeface="Times New Roman" panose="02020603050405020304" pitchFamily="18" charset="0"/>
                <a:ea typeface="Times New Roman" panose="02020603050405020304" pitchFamily="18" charset="0"/>
                <a:cs typeface="Times New Roman" panose="02020603050405020304" pitchFamily="18" charset="0"/>
              </a:rPr>
              <a:t>We usually start with one vial and give a refill if needed until your next appointment</a:t>
            </a:r>
          </a:p>
          <a:p>
            <a:pPr marL="0" marR="0">
              <a:spcBef>
                <a:spcPts val="0"/>
              </a:spcBef>
              <a:spcAft>
                <a:spcPts val="0"/>
              </a:spcAft>
            </a:pPr>
            <a:r>
              <a:rPr lang="en-US" sz="1800" kern="100" dirty="0">
                <a:latin typeface="Times New Roman" panose="02020603050405020304" pitchFamily="18" charset="0"/>
                <a:ea typeface="Times New Roman" panose="02020603050405020304" pitchFamily="18" charset="0"/>
                <a:cs typeface="Times New Roman" panose="02020603050405020304" pitchFamily="18" charset="0"/>
              </a:rPr>
              <a:t>Appointments every 3 months are needed.</a:t>
            </a:r>
          </a:p>
          <a:p>
            <a:pPr marL="0" marR="0">
              <a:spcBef>
                <a:spcPts val="0"/>
              </a:spcBef>
              <a:spcAft>
                <a:spcPts val="0"/>
              </a:spcAft>
            </a:pPr>
            <a:endParaRPr lang="en-US" sz="1800" kern="1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294448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B6BBFC-7151-4AFE-C860-60DF34C53C3B}"/>
            </a:ext>
          </a:extLst>
        </p:cNvPr>
        <p:cNvGrpSpPr/>
        <p:nvPr/>
      </p:nvGrpSpPr>
      <p:grpSpPr>
        <a:xfrm>
          <a:off x="0" y="0"/>
          <a:ext cx="0" cy="0"/>
          <a:chOff x="0" y="0"/>
          <a:chExt cx="0" cy="0"/>
        </a:xfrm>
      </p:grpSpPr>
      <p:sp>
        <p:nvSpPr>
          <p:cNvPr id="7169" name="Rectangle 2">
            <a:extLst>
              <a:ext uri="{FF2B5EF4-FFF2-40B4-BE49-F238E27FC236}">
                <a16:creationId xmlns:a16="http://schemas.microsoft.com/office/drawing/2014/main" id="{D653D7C8-E95C-0FB0-D489-7CDCF64B2365}"/>
              </a:ext>
            </a:extLst>
          </p:cNvPr>
          <p:cNvSpPr>
            <a:spLocks noGrp="1" noChangeArrowheads="1"/>
          </p:cNvSpPr>
          <p:nvPr>
            <p:ph type="title"/>
          </p:nvPr>
        </p:nvSpPr>
        <p:spPr>
          <a:xfrm>
            <a:off x="1257300" y="228600"/>
            <a:ext cx="8321598" cy="1143000"/>
          </a:xfrm>
        </p:spPr>
        <p:txBody>
          <a:bodyPr/>
          <a:lstStyle/>
          <a:p>
            <a:pPr marR="0" lvl="0">
              <a:spcBef>
                <a:spcPts val="0"/>
              </a:spcBef>
              <a:spcAft>
                <a:spcPts val="0"/>
              </a:spcAft>
              <a:tabLst>
                <a:tab pos="457200" algn="l"/>
              </a:tabLst>
            </a:pP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How long do you take weight loss medications?</a:t>
            </a:r>
          </a:p>
        </p:txBody>
      </p:sp>
      <p:sp>
        <p:nvSpPr>
          <p:cNvPr id="7170" name="Rectangle 3">
            <a:extLst>
              <a:ext uri="{FF2B5EF4-FFF2-40B4-BE49-F238E27FC236}">
                <a16:creationId xmlns:a16="http://schemas.microsoft.com/office/drawing/2014/main" id="{4011B58F-66C2-3DE3-038F-85B920B4DD4F}"/>
              </a:ext>
            </a:extLst>
          </p:cNvPr>
          <p:cNvSpPr>
            <a:spLocks noGrp="1" noChangeArrowheads="1"/>
          </p:cNvSpPr>
          <p:nvPr>
            <p:ph type="body" idx="1"/>
          </p:nvPr>
        </p:nvSpPr>
        <p:spPr>
          <a:xfrm>
            <a:off x="1257300" y="1371600"/>
            <a:ext cx="7772400" cy="4114800"/>
          </a:xfrm>
        </p:spPr>
        <p:txBody>
          <a:bodyPr/>
          <a:lstStyle/>
          <a:p>
            <a:pPr marL="0" marR="0">
              <a:spcBef>
                <a:spcPts val="0"/>
              </a:spcBef>
              <a:spcAft>
                <a:spcPts val="0"/>
              </a:spcAft>
            </a:pPr>
            <a:r>
              <a:rPr lang="en-US" sz="1800" dirty="0">
                <a:effectLst/>
                <a:latin typeface="Times New Roman" panose="02020603050405020304" pitchFamily="18" charset="0"/>
                <a:ea typeface="Calibri" panose="020F0502020204030204" pitchFamily="34" charset="0"/>
              </a:rPr>
              <a:t>Until you get side effects</a:t>
            </a:r>
          </a:p>
          <a:p>
            <a:pPr marL="0" marR="0">
              <a:spcBef>
                <a:spcPts val="0"/>
              </a:spcBef>
              <a:spcAft>
                <a:spcPts val="0"/>
              </a:spcAft>
            </a:pPr>
            <a:r>
              <a:rPr lang="en-US" sz="1800" dirty="0">
                <a:latin typeface="Times New Roman" panose="02020603050405020304" pitchFamily="18" charset="0"/>
                <a:ea typeface="Times New Roman" panose="02020603050405020304" pitchFamily="18" charset="0"/>
              </a:rPr>
              <a:t>Until you are at your ideal weight (and then go on a maintenance dose)</a:t>
            </a:r>
            <a:endParaRPr lang="en-US" sz="2000"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rPr>
              <a:t>Phentermine usually stops working in 3-6 mon</a:t>
            </a:r>
            <a:r>
              <a:rPr lang="en-US" sz="2000" dirty="0">
                <a:latin typeface="Times New Roman" panose="02020603050405020304" pitchFamily="18" charset="0"/>
                <a:ea typeface="Times New Roman" panose="02020603050405020304" pitchFamily="18" charset="0"/>
              </a:rPr>
              <a:t>ths, take a holiday and restart</a:t>
            </a: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rPr>
              <a:t>Most weight loss medications have some rebound weight gain when they are stopped</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870997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436167AC-9398-A0C5-1177-2493A0FE7568}"/>
              </a:ext>
            </a:extLst>
          </p:cNvPr>
          <p:cNvSpPr>
            <a:spLocks noGrp="1" noChangeArrowheads="1"/>
          </p:cNvSpPr>
          <p:nvPr>
            <p:ph type="title"/>
          </p:nvPr>
        </p:nvSpPr>
        <p:spPr>
          <a:xfrm>
            <a:off x="1257300" y="228600"/>
            <a:ext cx="8321598" cy="1143000"/>
          </a:xfrm>
        </p:spPr>
        <p:txBody>
          <a:bodyPr/>
          <a:lstStyle/>
          <a:p>
            <a:pPr marR="0" lvl="0">
              <a:spcBef>
                <a:spcPts val="0"/>
              </a:spcBef>
              <a:spcAft>
                <a:spcPts val="0"/>
              </a:spcAft>
              <a:tabLst>
                <a:tab pos="457200" algn="l"/>
              </a:tabLst>
            </a:pP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Questions and comments</a:t>
            </a:r>
          </a:p>
        </p:txBody>
      </p:sp>
      <p:sp>
        <p:nvSpPr>
          <p:cNvPr id="7170" name="Rectangle 3">
            <a:extLst>
              <a:ext uri="{FF2B5EF4-FFF2-40B4-BE49-F238E27FC236}">
                <a16:creationId xmlns:a16="http://schemas.microsoft.com/office/drawing/2014/main" id="{E370A8A4-8CE1-000D-E0B9-46B6728C9DCA}"/>
              </a:ext>
            </a:extLst>
          </p:cNvPr>
          <p:cNvSpPr>
            <a:spLocks noGrp="1" noChangeArrowheads="1"/>
          </p:cNvSpPr>
          <p:nvPr>
            <p:ph type="body" idx="1"/>
          </p:nvPr>
        </p:nvSpPr>
        <p:spPr>
          <a:xfrm>
            <a:off x="1257300" y="1371600"/>
            <a:ext cx="7772400" cy="4114800"/>
          </a:xfrm>
        </p:spPr>
        <p:txBody>
          <a:bodyPr/>
          <a:lstStyle/>
          <a:p>
            <a:pPr marL="0" marR="0">
              <a:spcBef>
                <a:spcPts val="0"/>
              </a:spcBef>
              <a:spcAft>
                <a:spcPts val="0"/>
              </a:spcAft>
            </a:pPr>
            <a:r>
              <a:rPr lang="en-US"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Patients to share their experience on Facebook</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90100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16F4943-50BE-724B-95B6-A770A2919917}"/>
              </a:ext>
            </a:extLst>
          </p:cNvPr>
          <p:cNvSpPr>
            <a:spLocks noGrp="1" noChangeArrowheads="1"/>
          </p:cNvSpPr>
          <p:nvPr>
            <p:ph type="title"/>
          </p:nvPr>
        </p:nvSpPr>
        <p:spPr>
          <a:xfrm>
            <a:off x="1543514" y="217449"/>
            <a:ext cx="7772400" cy="1143000"/>
          </a:xfrm>
        </p:spPr>
        <p:txBody>
          <a:bodyPr/>
          <a:lstStyle/>
          <a:p>
            <a:pPr>
              <a:defRPr/>
            </a:pPr>
            <a:r>
              <a:rPr lang="en-US" sz="3600" dirty="0">
                <a:cs typeface="+mj-cs"/>
              </a:rPr>
              <a:t>For more information/to schedule an appointment</a:t>
            </a:r>
          </a:p>
        </p:txBody>
      </p:sp>
      <p:sp>
        <p:nvSpPr>
          <p:cNvPr id="5" name="Rectangle 3">
            <a:extLst>
              <a:ext uri="{FF2B5EF4-FFF2-40B4-BE49-F238E27FC236}">
                <a16:creationId xmlns:a16="http://schemas.microsoft.com/office/drawing/2014/main" id="{1BB6A02B-1E6D-454D-B535-B78FD76EFF2D}"/>
              </a:ext>
            </a:extLst>
          </p:cNvPr>
          <p:cNvSpPr txBox="1">
            <a:spLocks noChangeArrowheads="1"/>
          </p:cNvSpPr>
          <p:nvPr/>
        </p:nvSpPr>
        <p:spPr bwMode="auto">
          <a:xfrm>
            <a:off x="1181100" y="1778000"/>
            <a:ext cx="7772400" cy="41148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lIns="90488" tIns="44450" rIns="90488" bIns="44450"/>
          <a:lstStyle>
            <a:lvl1pPr marL="342900" indent="-342900" algn="l" rtl="0" eaLnBrk="0" fontAlgn="base" hangingPunct="0">
              <a:spcBef>
                <a:spcPct val="20000"/>
              </a:spcBef>
              <a:spcAft>
                <a:spcPct val="0"/>
              </a:spcAft>
              <a:buClr>
                <a:schemeClr val="tx1"/>
              </a:buClr>
              <a:buSzPct val="100000"/>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ea typeface="+mn-ea"/>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mn-lt"/>
                <a:ea typeface="+mn-ea"/>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mn-lt"/>
                <a:ea typeface="+mn-ea"/>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mn-lt"/>
                <a:ea typeface="+mn-ea"/>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mn-lt"/>
                <a:ea typeface="+mn-ea"/>
              </a:defRPr>
            </a:lvl9pPr>
          </a:lstStyle>
          <a:p>
            <a:pPr>
              <a:defRPr/>
            </a:pPr>
            <a:r>
              <a:rPr lang="en-US" sz="2400" dirty="0">
                <a:solidFill>
                  <a:srgbClr val="FAFD00"/>
                </a:solidFill>
                <a:uFill>
                  <a:solidFill>
                    <a:schemeClr val="tx1"/>
                  </a:solidFill>
                </a:uFill>
                <a:cs typeface="+mn-cs"/>
              </a:rPr>
              <a:t>Talk will be posted at </a:t>
            </a:r>
            <a:r>
              <a:rPr lang="en-US" sz="2400" dirty="0">
                <a:solidFill>
                  <a:srgbClr val="FAFD00"/>
                </a:solidFill>
                <a:uFill>
                  <a:solidFill>
                    <a:schemeClr val="tx1"/>
                  </a:solidFill>
                </a:uFill>
                <a:cs typeface="+mn-cs"/>
                <a:hlinkClick r:id="rId2"/>
              </a:rPr>
              <a:t>www.goodhormonehealth.com</a:t>
            </a:r>
            <a:r>
              <a:rPr lang="en-US" sz="2400" dirty="0">
                <a:solidFill>
                  <a:srgbClr val="FAFD00"/>
                </a:solidFill>
                <a:uFill>
                  <a:solidFill>
                    <a:schemeClr val="tx1"/>
                  </a:solidFill>
                </a:uFill>
                <a:cs typeface="+mn-cs"/>
              </a:rPr>
              <a:t> in a few days</a:t>
            </a:r>
          </a:p>
          <a:p>
            <a:pPr>
              <a:defRPr/>
            </a:pPr>
            <a:r>
              <a:rPr lang="en-US" sz="2400" u="sng" dirty="0">
                <a:solidFill>
                  <a:srgbClr val="FAFD00"/>
                </a:solidFill>
                <a:cs typeface="+mn-cs"/>
              </a:rPr>
              <a:t>Please email </a:t>
            </a:r>
            <a:r>
              <a:rPr lang="en-US" sz="2400" u="sng">
                <a:solidFill>
                  <a:srgbClr val="FAFD00"/>
                </a:solidFill>
                <a:cs typeface="+mn-cs"/>
              </a:rPr>
              <a:t>us at mail</a:t>
            </a:r>
            <a:r>
              <a:rPr lang="en-US" sz="2400" u="sng" dirty="0" err="1">
                <a:solidFill>
                  <a:srgbClr val="FAFD00"/>
                </a:solidFill>
                <a:cs typeface="+mn-cs"/>
              </a:rPr>
              <a:t>@goodhormonehealth.com</a:t>
            </a:r>
            <a:endParaRPr lang="en-US" sz="2400" dirty="0">
              <a:solidFill>
                <a:srgbClr val="FAFD00"/>
              </a:solidFill>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436167AC-9398-A0C5-1177-2493A0FE7568}"/>
              </a:ext>
            </a:extLst>
          </p:cNvPr>
          <p:cNvSpPr>
            <a:spLocks noGrp="1" noChangeArrowheads="1"/>
          </p:cNvSpPr>
          <p:nvPr>
            <p:ph type="title"/>
          </p:nvPr>
        </p:nvSpPr>
        <p:spPr>
          <a:xfrm>
            <a:off x="1168090" y="0"/>
            <a:ext cx="7772400" cy="1143000"/>
          </a:xfrm>
        </p:spPr>
        <p:txBody>
          <a:bodyPr/>
          <a:lstStyle/>
          <a:p>
            <a:r>
              <a:rPr lang="en-US" altLang="en-US" dirty="0"/>
              <a:t>2022 Endocrine Society</a:t>
            </a:r>
          </a:p>
        </p:txBody>
      </p:sp>
      <p:sp>
        <p:nvSpPr>
          <p:cNvPr id="7170" name="Rectangle 3">
            <a:extLst>
              <a:ext uri="{FF2B5EF4-FFF2-40B4-BE49-F238E27FC236}">
                <a16:creationId xmlns:a16="http://schemas.microsoft.com/office/drawing/2014/main" id="{E370A8A4-8CE1-000D-E0B9-46B6728C9DCA}"/>
              </a:ext>
            </a:extLst>
          </p:cNvPr>
          <p:cNvSpPr>
            <a:spLocks noGrp="1" noChangeArrowheads="1"/>
          </p:cNvSpPr>
          <p:nvPr>
            <p:ph type="body" idx="1"/>
          </p:nvPr>
        </p:nvSpPr>
        <p:spPr>
          <a:xfrm>
            <a:off x="641195" y="337324"/>
            <a:ext cx="8299295" cy="4114800"/>
          </a:xfrm>
        </p:spPr>
        <p:txBody>
          <a:bodyPr/>
          <a:lstStyle/>
          <a:p>
            <a:pPr marL="0" indent="0">
              <a:buNone/>
            </a:pPr>
            <a:endParaRPr lang="en-US" sz="1800" dirty="0">
              <a:effectLst/>
              <a:latin typeface="Times New Roman" panose="02020603050405020304" pitchFamily="18" charset="0"/>
              <a:ea typeface="Times New Roman" panose="02020603050405020304" pitchFamily="18" charset="0"/>
            </a:endParaRP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Dr. Friedman’s 2022 Endocrine Society meeting, it was pointed out that only 2% of patients with obesity are on weight loss medications. </a:t>
            </a: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Imagine if only 2% or patients with diabetes were on diabetes medicines or 2% of patients with high blood pressure were on anti-hypertensive medications.</a:t>
            </a:r>
            <a:r>
              <a:rPr lang="en-US" sz="2400" dirty="0">
                <a:effectLst/>
                <a:latin typeface="Times New Roman" panose="02020603050405020304" pitchFamily="18" charset="0"/>
                <a:cs typeface="Times New Roman" panose="02020603050405020304" pitchFamily="18" charset="0"/>
              </a:rPr>
              <a:t> </a:t>
            </a:r>
          </a:p>
          <a:p>
            <a:r>
              <a:rPr lang="en-US" altLang="en-US" sz="2400" dirty="0"/>
              <a:t>Reasons why?</a:t>
            </a:r>
          </a:p>
          <a:p>
            <a:pPr lvl="1"/>
            <a:r>
              <a:rPr lang="en-US" altLang="en-US" sz="2000" dirty="0"/>
              <a:t>Doctors don’t prescribe them</a:t>
            </a:r>
          </a:p>
          <a:p>
            <a:pPr lvl="1"/>
            <a:r>
              <a:rPr lang="en-US" altLang="en-US" sz="2000" dirty="0"/>
              <a:t>Unrealistic views that if obese patients had more willpower, they could lose weight</a:t>
            </a:r>
          </a:p>
          <a:p>
            <a:pPr lvl="1"/>
            <a:r>
              <a:rPr lang="en-US" altLang="en-US" sz="2000" dirty="0"/>
              <a:t>Costs</a:t>
            </a:r>
          </a:p>
          <a:p>
            <a:pPr lvl="1"/>
            <a:r>
              <a:rPr lang="en-US" altLang="en-US" sz="2000" dirty="0"/>
              <a:t>Lack of insurance coverage/difficult </a:t>
            </a:r>
            <a:r>
              <a:rPr lang="en-US" altLang="en-US" sz="2000" dirty="0" err="1"/>
              <a:t>preauth</a:t>
            </a:r>
            <a:r>
              <a:rPr lang="en-US" altLang="en-US" sz="2000" dirty="0"/>
              <a:t> requirements. </a:t>
            </a:r>
          </a:p>
          <a:p>
            <a:pPr lvl="1"/>
            <a:r>
              <a:rPr lang="en-US" altLang="en-US" sz="2000" dirty="0"/>
              <a:t>Side effects</a:t>
            </a:r>
          </a:p>
          <a:p>
            <a:r>
              <a:rPr lang="en-US" altLang="en-US" sz="2400" dirty="0"/>
              <a:t>GLP-1RA have changed this.</a:t>
            </a:r>
          </a:p>
          <a:p>
            <a:r>
              <a:rPr lang="en-US" altLang="en-US" sz="2400" dirty="0"/>
              <a:t>Thus, Dr. Friedman thinks they may be the most important medical advancement in the 2st Century</a:t>
            </a:r>
          </a:p>
          <a:p>
            <a:endParaRPr lang="en-US" altLang="en-US" sz="2400" dirty="0"/>
          </a:p>
        </p:txBody>
      </p:sp>
    </p:spTree>
    <p:extLst>
      <p:ext uri="{BB962C8B-B14F-4D97-AF65-F5344CB8AC3E}">
        <p14:creationId xmlns:p14="http://schemas.microsoft.com/office/powerpoint/2010/main" val="4254497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436167AC-9398-A0C5-1177-2493A0FE7568}"/>
              </a:ext>
            </a:extLst>
          </p:cNvPr>
          <p:cNvSpPr>
            <a:spLocks noGrp="1" noChangeArrowheads="1"/>
          </p:cNvSpPr>
          <p:nvPr>
            <p:ph type="title"/>
          </p:nvPr>
        </p:nvSpPr>
        <p:spPr>
          <a:xfrm>
            <a:off x="1257300" y="228600"/>
            <a:ext cx="8321598" cy="1143000"/>
          </a:xfrm>
        </p:spPr>
        <p:txBody>
          <a:bodyPr/>
          <a:lstStyle/>
          <a:p>
            <a:r>
              <a:rPr lang="en-US" altLang="en-US" dirty="0"/>
              <a:t>Types of Weight Loss Medications</a:t>
            </a:r>
          </a:p>
        </p:txBody>
      </p:sp>
      <p:sp>
        <p:nvSpPr>
          <p:cNvPr id="7170" name="Rectangle 3">
            <a:extLst>
              <a:ext uri="{FF2B5EF4-FFF2-40B4-BE49-F238E27FC236}">
                <a16:creationId xmlns:a16="http://schemas.microsoft.com/office/drawing/2014/main" id="{E370A8A4-8CE1-000D-E0B9-46B6728C9DCA}"/>
              </a:ext>
            </a:extLst>
          </p:cNvPr>
          <p:cNvSpPr>
            <a:spLocks noGrp="1" noChangeArrowheads="1"/>
          </p:cNvSpPr>
          <p:nvPr>
            <p:ph type="body" idx="1"/>
          </p:nvPr>
        </p:nvSpPr>
        <p:spPr>
          <a:xfrm>
            <a:off x="1257300" y="1371600"/>
            <a:ext cx="7772400" cy="4114800"/>
          </a:xfrm>
        </p:spPr>
        <p:txBody>
          <a:bodyPr/>
          <a:lstStyle/>
          <a:p>
            <a:pPr marL="0" indent="0">
              <a:buNone/>
            </a:pPr>
            <a:endParaRPr lang="en-US" sz="1800" dirty="0">
              <a:effectLst/>
              <a:latin typeface="Times New Roman" panose="02020603050405020304" pitchFamily="18" charset="0"/>
              <a:ea typeface="Times New Roman" panose="02020603050405020304" pitchFamily="18" charset="0"/>
            </a:endParaRP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Stimulants (related to </a:t>
            </a:r>
            <a:r>
              <a:rPr lang="en-US" sz="2400" dirty="0">
                <a:effectLst/>
                <a:latin typeface="Times New Roman" panose="02020603050405020304" pitchFamily="18" charset="0"/>
                <a:ea typeface="Calibri" panose="020F0502020204030204" pitchFamily="34" charset="0"/>
              </a:rPr>
              <a:t>amphetamine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lvl="1"/>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Phentermine</a:t>
            </a:r>
          </a:p>
          <a:p>
            <a:pPr lvl="1"/>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Phendimetrazine</a:t>
            </a:r>
          </a:p>
          <a:p>
            <a:pPr lvl="1"/>
            <a:r>
              <a:rPr lang="en-US" altLang="en-US" sz="1400" dirty="0" err="1">
                <a:latin typeface="Times New Roman" panose="02020603050405020304" pitchFamily="18" charset="0"/>
                <a:cs typeface="Times New Roman" panose="02020603050405020304" pitchFamily="18" charset="0"/>
              </a:rPr>
              <a:t>Tenuate</a:t>
            </a:r>
            <a:endParaRPr lang="en-US" altLang="en-US" sz="1400" dirty="0">
              <a:latin typeface="Times New Roman" panose="02020603050405020304" pitchFamily="18" charset="0"/>
              <a:cs typeface="Times New Roman" panose="02020603050405020304" pitchFamily="18" charset="0"/>
            </a:endParaRPr>
          </a:p>
          <a:p>
            <a:pPr lvl="1"/>
            <a:r>
              <a:rPr lang="en-US" sz="1400" u="sng" dirty="0">
                <a:solidFill>
                  <a:srgbClr val="FFFF00"/>
                </a:solidFill>
                <a:effectLst/>
                <a:latin typeface="Times New Roman" panose="02020603050405020304" pitchFamily="18" charset="0"/>
                <a:ea typeface="Calibri" panose="020F0502020204030204" pitchFamily="34" charset="0"/>
                <a:hlinkClick r:id="rId2">
                  <a:extLst>
                    <a:ext uri="{A12FA001-AC4F-418D-AE19-62706E023703}">
                      <ahyp:hlinkClr xmlns:ahyp="http://schemas.microsoft.com/office/drawing/2018/hyperlinkcolor" val="tx"/>
                    </a:ext>
                  </a:extLst>
                </a:hlinkClick>
              </a:rPr>
              <a:t>Phentermine-topiramate</a:t>
            </a:r>
            <a:r>
              <a:rPr lang="en-US" sz="1400" dirty="0">
                <a:solidFill>
                  <a:srgbClr val="FFFF00"/>
                </a:solidFill>
                <a:effectLst/>
                <a:latin typeface="Times New Roman" panose="02020603050405020304" pitchFamily="18" charset="0"/>
                <a:ea typeface="Calibri" panose="020F0502020204030204" pitchFamily="34" charset="0"/>
              </a:rPr>
              <a:t>  Qsymia) </a:t>
            </a:r>
          </a:p>
          <a:p>
            <a:r>
              <a:rPr lang="en-US" altLang="en-US" sz="2200" dirty="0">
                <a:solidFill>
                  <a:srgbClr val="FF0000"/>
                </a:solidFill>
                <a:latin typeface="Times New Roman" panose="02020603050405020304" pitchFamily="18" charset="0"/>
                <a:cs typeface="Times New Roman" panose="02020603050405020304" pitchFamily="18" charset="0"/>
              </a:rPr>
              <a:t>GLP-1 receptor agonists (originally diabetes drugs) </a:t>
            </a:r>
          </a:p>
          <a:p>
            <a:pPr lvl="1"/>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Ozempic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semaglutide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a:effectLst/>
                <a:latin typeface="Times New Roman" panose="02020603050405020304" pitchFamily="18" charset="0"/>
                <a:ea typeface="Aptos" panose="020B0004020202020204" pitchFamily="34" charset="0"/>
              </a:rPr>
              <a:t>approved by the FDA for diabetes in 2017 </a:t>
            </a:r>
          </a:p>
          <a:p>
            <a:pPr lvl="1"/>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Rybelsus</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semaglutide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)-(oral) diabetes</a:t>
            </a:r>
          </a:p>
          <a:p>
            <a:pPr lvl="1"/>
            <a:r>
              <a:rPr lang="en-US" altLang="en-US" sz="1400" dirty="0" err="1">
                <a:latin typeface="Times New Roman" panose="02020603050405020304" pitchFamily="18" charset="0"/>
                <a:cs typeface="Times New Roman" panose="02020603050405020304" pitchFamily="18" charset="0"/>
              </a:rPr>
              <a:t>Wegovy</a:t>
            </a:r>
            <a:r>
              <a:rPr lang="en-US" altLang="en-US" sz="1400" dirty="0">
                <a:latin typeface="Times New Roman" panose="02020603050405020304" pitchFamily="18" charset="0"/>
                <a:cs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semaglutide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effectLst/>
                <a:latin typeface="Times New Roman" panose="02020603050405020304" pitchFamily="18" charset="0"/>
                <a:ea typeface="Aptos" panose="020B0004020202020204" pitchFamily="34" charset="0"/>
              </a:rPr>
              <a:t>approved for obesity in 2021</a:t>
            </a:r>
            <a:endParaRPr lang="en-US" altLang="en-US" sz="1400" dirty="0">
              <a:latin typeface="Times New Roman" panose="02020603050405020304" pitchFamily="18" charset="0"/>
              <a:cs typeface="Times New Roman" panose="02020603050405020304" pitchFamily="18" charset="0"/>
            </a:endParaRPr>
          </a:p>
          <a:p>
            <a:pPr lvl="1"/>
            <a:r>
              <a:rPr lang="en-US" altLang="en-US" sz="1400" dirty="0" err="1">
                <a:latin typeface="Times New Roman" panose="02020603050405020304" pitchFamily="18" charset="0"/>
                <a:cs typeface="Times New Roman" panose="02020603050405020304" pitchFamily="18" charset="0"/>
              </a:rPr>
              <a:t>Mounjaro</a:t>
            </a:r>
            <a:r>
              <a:rPr lang="en-US" altLang="en-US" sz="1400" dirty="0">
                <a:latin typeface="Times New Roman" panose="02020603050405020304" pitchFamily="18" charset="0"/>
                <a:cs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tirzepatide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700" dirty="0">
                <a:effectLst/>
                <a:latin typeface="Times New Roman" panose="02020603050405020304" pitchFamily="18" charset="0"/>
                <a:cs typeface="Times New Roman" panose="02020603050405020304" pitchFamily="18" charset="0"/>
              </a:rPr>
              <a:t> –</a:t>
            </a:r>
            <a:r>
              <a:rPr lang="en-US" sz="1400" dirty="0">
                <a:effectLst/>
                <a:latin typeface="Times New Roman" panose="02020603050405020304" pitchFamily="18" charset="0"/>
                <a:ea typeface="Aptos" panose="020B0004020202020204" pitchFamily="34" charset="0"/>
              </a:rPr>
              <a:t>approved for </a:t>
            </a:r>
            <a:r>
              <a:rPr lang="en-US" sz="1400" dirty="0">
                <a:effectLst/>
                <a:latin typeface="Times New Roman" panose="02020603050405020304" pitchFamily="18" charset="0"/>
                <a:cs typeface="Times New Roman" panose="02020603050405020304" pitchFamily="18" charset="0"/>
              </a:rPr>
              <a:t>diabetes</a:t>
            </a:r>
            <a:r>
              <a:rPr lang="en-US" sz="1400" dirty="0">
                <a:effectLst/>
                <a:latin typeface="Times New Roman" panose="02020603050405020304" pitchFamily="18" charset="0"/>
                <a:ea typeface="Aptos" panose="020B0004020202020204" pitchFamily="34" charset="0"/>
              </a:rPr>
              <a:t> in 2022</a:t>
            </a:r>
            <a:endParaRPr lang="en-US" altLang="en-US" sz="1400" dirty="0">
              <a:latin typeface="Times New Roman" panose="02020603050405020304" pitchFamily="18" charset="0"/>
              <a:cs typeface="Times New Roman" panose="02020603050405020304" pitchFamily="18" charset="0"/>
            </a:endParaRPr>
          </a:p>
          <a:p>
            <a:pPr lvl="1"/>
            <a:r>
              <a:rPr lang="en-US" altLang="en-US" sz="1400" dirty="0" err="1">
                <a:latin typeface="Times New Roman" panose="02020603050405020304" pitchFamily="18" charset="0"/>
                <a:cs typeface="Times New Roman" panose="02020603050405020304" pitchFamily="18" charset="0"/>
              </a:rPr>
              <a:t>Zepbound</a:t>
            </a:r>
            <a:r>
              <a:rPr lang="en-US" altLang="en-US" sz="1400" dirty="0">
                <a:latin typeface="Times New Roman" panose="02020603050405020304" pitchFamily="18" charset="0"/>
                <a:cs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tirzepatide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700" dirty="0">
                <a:effectLst/>
                <a:latin typeface="Times New Roman" panose="02020603050405020304" pitchFamily="18" charset="0"/>
                <a:cs typeface="Times New Roman" panose="02020603050405020304" pitchFamily="18" charset="0"/>
              </a:rPr>
              <a:t> -</a:t>
            </a:r>
            <a:r>
              <a:rPr lang="en-US" sz="1400" dirty="0">
                <a:effectLst/>
                <a:latin typeface="Times New Roman" panose="02020603050405020304" pitchFamily="18" charset="0"/>
                <a:ea typeface="Aptos" panose="020B0004020202020204" pitchFamily="34" charset="0"/>
              </a:rPr>
              <a:t>approved for obesity in 2023</a:t>
            </a:r>
            <a:endParaRPr lang="en-US" altLang="en-US" sz="1400" dirty="0">
              <a:latin typeface="Times New Roman" panose="02020603050405020304" pitchFamily="18" charset="0"/>
              <a:cs typeface="Times New Roman" panose="02020603050405020304" pitchFamily="18" charset="0"/>
            </a:endParaRPr>
          </a:p>
          <a:p>
            <a:pPr lvl="1"/>
            <a:r>
              <a:rPr lang="en-US" sz="1400" dirty="0">
                <a:effectLst/>
                <a:latin typeface="Times New Roman" panose="02020603050405020304" pitchFamily="18" charset="0"/>
                <a:ea typeface="Calibri" panose="020F0502020204030204" pitchFamily="34" charset="0"/>
                <a:cs typeface="Times New Roman" panose="02020603050405020304" pitchFamily="18" charset="0"/>
              </a:rPr>
              <a:t>Liraglutide (Victoza,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Saxenda</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800" dirty="0">
                <a:effectLst/>
                <a:latin typeface="Times New Roman" panose="02020603050405020304" pitchFamily="18" charset="0"/>
                <a:cs typeface="Times New Roman" panose="02020603050405020304" pitchFamily="18" charset="0"/>
              </a:rPr>
              <a:t> </a:t>
            </a:r>
            <a:r>
              <a:rPr lang="en-US" sz="800" dirty="0">
                <a:latin typeface="Times New Roman" panose="02020603050405020304" pitchFamily="18" charset="0"/>
                <a:cs typeface="Times New Roman" panose="02020603050405020304" pitchFamily="18" charset="0"/>
              </a:rPr>
              <a:t>-</a:t>
            </a: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diabetes</a:t>
            </a:r>
            <a:endParaRPr lang="en-US" sz="1400" dirty="0">
              <a:effectLst/>
              <a:latin typeface="Times New Roman" panose="02020603050405020304" pitchFamily="18" charset="0"/>
              <a:cs typeface="Times New Roman" panose="02020603050405020304" pitchFamily="18" charset="0"/>
            </a:endParaRPr>
          </a:p>
          <a:p>
            <a:pPr lvl="1"/>
            <a:r>
              <a:rPr lang="en-US" sz="1400" b="0" spc="15" dirty="0">
                <a:effectLst/>
                <a:latin typeface="Times New Roman" panose="02020603050405020304" pitchFamily="18" charset="0"/>
                <a:ea typeface="Calibri" panose="020F0502020204030204" pitchFamily="34" charset="0"/>
                <a:cs typeface="Times New Roman" panose="02020603050405020304" pitchFamily="18" charset="0"/>
              </a:rPr>
              <a:t>Dulaglutide</a:t>
            </a:r>
            <a:r>
              <a:rPr lang="en-US" sz="1400" b="0" dirty="0">
                <a:effectLst/>
                <a:latin typeface="Times New Roman" panose="02020603050405020304" pitchFamily="18" charset="0"/>
                <a:ea typeface="Calibri" panose="020F0502020204030204" pitchFamily="34" charset="0"/>
                <a:cs typeface="Times New Roman" panose="02020603050405020304" pitchFamily="18" charset="0"/>
              </a:rPr>
              <a:t> (Trulicity</a:t>
            </a:r>
            <a:r>
              <a:rPr lang="en-US" sz="1400" b="0" spc="1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diabetes</a:t>
            </a:r>
            <a:endParaRPr lang="en-US" sz="1400" b="0" spc="15"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1800" spc="15" dirty="0">
                <a:latin typeface="Times New Roman" panose="02020603050405020304" pitchFamily="18" charset="0"/>
                <a:cs typeface="Times New Roman" panose="02020603050405020304" pitchFamily="18" charset="0"/>
              </a:rPr>
              <a:t>Others</a:t>
            </a:r>
          </a:p>
          <a:p>
            <a:pPr marL="400050" lvl="1">
              <a:spcBef>
                <a:spcPts val="0"/>
              </a:spcBef>
              <a:spcAft>
                <a:spcPts val="0"/>
              </a:spcAft>
            </a:pPr>
            <a:r>
              <a:rPr lang="en-US" sz="1400" u="sng" dirty="0">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Naltrexone-bupropion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Contrave</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t>
            </a:r>
          </a:p>
          <a:p>
            <a:pPr marL="400050" lvl="1">
              <a:spcBef>
                <a:spcPts val="0"/>
              </a:spcBef>
              <a:spcAft>
                <a:spcPts val="0"/>
              </a:spcAft>
            </a:pPr>
            <a:r>
              <a:rPr lang="en-US" sz="1400" u="sng" dirty="0">
                <a:effectLst/>
                <a:latin typeface="Times New Roman" panose="02020603050405020304" pitchFamily="18"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Orlistat</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(Alli)</a:t>
            </a:r>
          </a:p>
          <a:p>
            <a:pPr marL="0" marR="0">
              <a:spcBef>
                <a:spcPts val="0"/>
              </a:spcBef>
              <a:spcAft>
                <a:spcPts val="0"/>
              </a:spcAft>
            </a:pP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Belviq</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lorcaserin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was removed from the market in 2020 due to increased rates of cancer. </a:t>
            </a:r>
            <a:br>
              <a:rPr lang="en-US" sz="1800" dirty="0">
                <a:effectLst/>
                <a:latin typeface="Times New Roman" panose="02020603050405020304" pitchFamily="18" charset="0"/>
                <a:ea typeface="Calibri" panose="020F0502020204030204" pitchFamily="34" charset="0"/>
              </a:rPr>
            </a:br>
            <a:endParaRPr lang="en-US" sz="1800" dirty="0">
              <a:effectLst/>
              <a:latin typeface="Times New Roman" panose="02020603050405020304" pitchFamily="18" charset="0"/>
              <a:ea typeface="Times New Roman" panose="02020603050405020304" pitchFamily="18" charset="0"/>
            </a:endParaRPr>
          </a:p>
          <a:p>
            <a:pPr marL="0" indent="0">
              <a:buNone/>
            </a:pPr>
            <a:endParaRPr lang="en-US" altLang="en-US" sz="2000" dirty="0"/>
          </a:p>
        </p:txBody>
      </p:sp>
    </p:spTree>
    <p:extLst>
      <p:ext uri="{BB962C8B-B14F-4D97-AF65-F5344CB8AC3E}">
        <p14:creationId xmlns:p14="http://schemas.microsoft.com/office/powerpoint/2010/main" val="684549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436167AC-9398-A0C5-1177-2493A0FE7568}"/>
              </a:ext>
            </a:extLst>
          </p:cNvPr>
          <p:cNvSpPr>
            <a:spLocks noGrp="1" noChangeArrowheads="1"/>
          </p:cNvSpPr>
          <p:nvPr>
            <p:ph type="title"/>
          </p:nvPr>
        </p:nvSpPr>
        <p:spPr>
          <a:xfrm>
            <a:off x="1257300" y="228600"/>
            <a:ext cx="8321598" cy="1143000"/>
          </a:xfrm>
        </p:spPr>
        <p:txBody>
          <a:bodyPr/>
          <a:lstStyle/>
          <a:p>
            <a:pPr lvl="1"/>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GLP-1 receptor agonists</a:t>
            </a:r>
          </a:p>
        </p:txBody>
      </p:sp>
      <p:sp>
        <p:nvSpPr>
          <p:cNvPr id="7170" name="Rectangle 3">
            <a:extLst>
              <a:ext uri="{FF2B5EF4-FFF2-40B4-BE49-F238E27FC236}">
                <a16:creationId xmlns:a16="http://schemas.microsoft.com/office/drawing/2014/main" id="{E370A8A4-8CE1-000D-E0B9-46B6728C9DCA}"/>
              </a:ext>
            </a:extLst>
          </p:cNvPr>
          <p:cNvSpPr>
            <a:spLocks noGrp="1" noChangeArrowheads="1"/>
          </p:cNvSpPr>
          <p:nvPr>
            <p:ph type="body" idx="1"/>
          </p:nvPr>
        </p:nvSpPr>
        <p:spPr>
          <a:xfrm>
            <a:off x="1257300" y="1371600"/>
            <a:ext cx="7772400" cy="4114800"/>
          </a:xfrm>
        </p:spPr>
        <p:txBody>
          <a:bodyPr/>
          <a:lstStyle/>
          <a:p>
            <a:r>
              <a:rPr lang="en-US" sz="1800" dirty="0">
                <a:effectLst/>
                <a:latin typeface="Times New Roman" panose="02020603050405020304" pitchFamily="18" charset="0"/>
                <a:ea typeface="Times New Roman" panose="02020603050405020304" pitchFamily="18" charset="0"/>
              </a:rPr>
              <a:t>Incretin effect</a:t>
            </a:r>
          </a:p>
          <a:p>
            <a:r>
              <a:rPr lang="en-US" sz="1800" dirty="0">
                <a:latin typeface="Times New Roman" panose="02020603050405020304" pitchFamily="18" charset="0"/>
                <a:ea typeface="Times New Roman" panose="02020603050405020304" pitchFamily="18" charset="0"/>
              </a:rPr>
              <a:t>Oral glucose raises more insulin than iv glucose</a:t>
            </a:r>
          </a:p>
          <a:p>
            <a:r>
              <a:rPr lang="en-US" sz="1800" dirty="0">
                <a:effectLst/>
                <a:latin typeface="Times New Roman" panose="02020603050405020304" pitchFamily="18" charset="0"/>
                <a:ea typeface="Times New Roman" panose="02020603050405020304" pitchFamily="18" charset="0"/>
              </a:rPr>
              <a:t>GI factor that secretes insulin</a:t>
            </a:r>
          </a:p>
          <a:p>
            <a:r>
              <a:rPr lang="en-US" sz="1800" dirty="0">
                <a:latin typeface="Times New Roman" panose="02020603050405020304" pitchFamily="18" charset="0"/>
                <a:ea typeface="Times New Roman" panose="02020603050405020304" pitchFamily="18" charset="0"/>
              </a:rPr>
              <a:t>Found to be GLP-1 and GIP-1</a:t>
            </a:r>
          </a:p>
          <a:p>
            <a:r>
              <a:rPr lang="en-US" sz="1800" dirty="0">
                <a:latin typeface="Times New Roman" panose="02020603050405020304" pitchFamily="18" charset="0"/>
                <a:ea typeface="Times New Roman" panose="02020603050405020304" pitchFamily="18" charset="0"/>
              </a:rPr>
              <a:t>Found to have GLP-1 receptors in the brain that control appetite</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sz="1800" dirty="0">
              <a:effectLst/>
              <a:latin typeface="Times New Roman" panose="02020603050405020304" pitchFamily="18" charset="0"/>
              <a:ea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a:p>
            <a:pPr marL="0" indent="0">
              <a:buNone/>
            </a:pPr>
            <a:endParaRPr lang="en-US" altLang="en-US" sz="2000" dirty="0"/>
          </a:p>
        </p:txBody>
      </p:sp>
    </p:spTree>
    <p:extLst>
      <p:ext uri="{BB962C8B-B14F-4D97-AF65-F5344CB8AC3E}">
        <p14:creationId xmlns:p14="http://schemas.microsoft.com/office/powerpoint/2010/main" val="3811891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Mechanism of GLP-1 receptor agonist</a:t>
            </a:r>
          </a:p>
        </p:txBody>
      </p:sp>
      <p:sp>
        <p:nvSpPr>
          <p:cNvPr id="3" name="Content Placeholder 2"/>
          <p:cNvSpPr>
            <a:spLocks noGrp="1"/>
          </p:cNvSpPr>
          <p:nvPr>
            <p:ph idx="1"/>
          </p:nvPr>
        </p:nvSpPr>
        <p:spPr>
          <a:xfrm>
            <a:off x="1076864" y="2491899"/>
            <a:ext cx="7610476" cy="3670767"/>
          </a:xfrm>
        </p:spPr>
        <p:txBody>
          <a:bodyPr>
            <a:normAutofit lnSpcReduction="10000"/>
          </a:bodyPr>
          <a:lstStyle/>
          <a:p>
            <a:r>
              <a:rPr lang="en-US" dirty="0">
                <a:solidFill>
                  <a:srgbClr val="FFFF00"/>
                </a:solidFill>
              </a:rPr>
              <a:t>In hyperglycemic states, GLP-1 receptor agonists stimulate insulin secretion</a:t>
            </a:r>
          </a:p>
          <a:p>
            <a:r>
              <a:rPr lang="en-US" dirty="0">
                <a:solidFill>
                  <a:srgbClr val="FFFF00"/>
                </a:solidFill>
                <a:sym typeface="Wingdings"/>
              </a:rPr>
              <a:t>Delays gastric emptying</a:t>
            </a:r>
            <a:endParaRPr lang="en-US" dirty="0">
              <a:solidFill>
                <a:srgbClr val="FFFF00"/>
              </a:solidFill>
            </a:endParaRPr>
          </a:p>
          <a:p>
            <a:r>
              <a:rPr lang="en-US" dirty="0">
                <a:solidFill>
                  <a:srgbClr val="FFFF00"/>
                </a:solidFill>
              </a:rPr>
              <a:t>In hyperglycemic or </a:t>
            </a:r>
            <a:r>
              <a:rPr lang="en-US" dirty="0" err="1">
                <a:solidFill>
                  <a:srgbClr val="FFFF00"/>
                </a:solidFill>
              </a:rPr>
              <a:t>euglycemic</a:t>
            </a:r>
            <a:r>
              <a:rPr lang="en-US" dirty="0">
                <a:solidFill>
                  <a:srgbClr val="FFFF00"/>
                </a:solidFill>
              </a:rPr>
              <a:t> states </a:t>
            </a:r>
            <a:r>
              <a:rPr lang="en-US" dirty="0">
                <a:solidFill>
                  <a:srgbClr val="FFFF00"/>
                </a:solidFill>
                <a:sym typeface="Wingdings"/>
              </a:rPr>
              <a:t> suppress glucagon secretion</a:t>
            </a:r>
          </a:p>
          <a:p>
            <a:r>
              <a:rPr lang="en-US" dirty="0">
                <a:solidFill>
                  <a:srgbClr val="FFFF00"/>
                </a:solidFill>
                <a:sym typeface="Wingdings"/>
              </a:rPr>
              <a:t>Decreases appetite</a:t>
            </a:r>
          </a:p>
          <a:p>
            <a:r>
              <a:rPr lang="en-US" dirty="0">
                <a:solidFill>
                  <a:srgbClr val="FFFF00"/>
                </a:solidFill>
                <a:sym typeface="Wingdings"/>
              </a:rPr>
              <a:t>Reduces body weight</a:t>
            </a:r>
            <a:endParaRPr lang="en-US" dirty="0">
              <a:solidFill>
                <a:srgbClr val="FFFF00"/>
              </a:solidFill>
            </a:endParaRPr>
          </a:p>
        </p:txBody>
      </p:sp>
      <p:cxnSp>
        <p:nvCxnSpPr>
          <p:cNvPr id="8" name="Straight Arrow Connector 7"/>
          <p:cNvCxnSpPr/>
          <p:nvPr/>
        </p:nvCxnSpPr>
        <p:spPr>
          <a:xfrm flipH="1">
            <a:off x="8046906" y="2708214"/>
            <a:ext cx="699771" cy="0"/>
          </a:xfrm>
          <a:prstGeom prst="straightConnector1">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a:off x="8046906" y="3573302"/>
            <a:ext cx="699771" cy="0"/>
          </a:xfrm>
          <a:prstGeom prst="straightConnector1">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8746676" y="2708214"/>
            <a:ext cx="0" cy="865088"/>
          </a:xfrm>
          <a:prstGeom prst="line">
            <a:avLst/>
          </a:prstGeom>
          <a:ln>
            <a:solidFill>
              <a:srgbClr val="21449B"/>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8658767" y="2695530"/>
            <a:ext cx="1456685" cy="830997"/>
          </a:xfrm>
          <a:prstGeom prst="rect">
            <a:avLst/>
          </a:prstGeom>
          <a:noFill/>
        </p:spPr>
        <p:txBody>
          <a:bodyPr wrap="square" rtlCol="0">
            <a:spAutoFit/>
          </a:bodyPr>
          <a:lstStyle/>
          <a:p>
            <a:r>
              <a:rPr lang="en-US" dirty="0" err="1">
                <a:solidFill>
                  <a:schemeClr val="accent5"/>
                </a:solidFill>
              </a:rPr>
              <a:t>Incretin</a:t>
            </a:r>
            <a:r>
              <a:rPr lang="en-US" dirty="0">
                <a:solidFill>
                  <a:schemeClr val="accent5"/>
                </a:solidFill>
              </a:rPr>
              <a:t> effects</a:t>
            </a:r>
          </a:p>
        </p:txBody>
      </p:sp>
    </p:spTree>
    <p:extLst>
      <p:ext uri="{BB962C8B-B14F-4D97-AF65-F5344CB8AC3E}">
        <p14:creationId xmlns:p14="http://schemas.microsoft.com/office/powerpoint/2010/main" val="2210402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hidden="1"/>
          <p:cNvSpPr>
            <a:spLocks noGrp="1" noChangeArrowheads="1"/>
          </p:cNvSpPr>
          <p:nvPr>
            <p:ph type="title"/>
          </p:nvPr>
        </p:nvSpPr>
        <p:spPr/>
        <p:txBody>
          <a:bodyPr>
            <a:normAutofit fontScale="90000"/>
          </a:bodyPr>
          <a:lstStyle/>
          <a:p>
            <a:r>
              <a:rPr lang="en-US" altLang="en-US" dirty="0"/>
              <a:t>GLP-1 Effects in Humans</a:t>
            </a:r>
            <a:br>
              <a:rPr lang="en-US" altLang="en-US" dirty="0"/>
            </a:br>
            <a:r>
              <a:rPr lang="en-US" altLang="en-US" sz="3000" dirty="0"/>
              <a:t>Understanding the Natural Role of Incretins</a:t>
            </a:r>
          </a:p>
        </p:txBody>
      </p:sp>
      <p:pic>
        <p:nvPicPr>
          <p:cNvPr id="61443" name="Picture 3" descr="TEMP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857250"/>
            <a:ext cx="6858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1268" name="Picture 4" descr="13-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09814" y="1829991"/>
            <a:ext cx="191809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1269" name="Picture 5" descr="1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9833" y="3203972"/>
            <a:ext cx="1270397" cy="70842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1270" name="Picture 6" descr="1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7649" y="4227911"/>
            <a:ext cx="2025253" cy="539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1271" name="Picture 7" descr="1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9110" y="1456135"/>
            <a:ext cx="1284684" cy="1006078"/>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1272" name="Picture 8" descr="13-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85223" y="2391966"/>
            <a:ext cx="1814513" cy="48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1273" name="Picture 9" descr="13-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40042" y="3101579"/>
            <a:ext cx="1590675" cy="534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1274" name="Picture 10" descr="13-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29301" y="3848100"/>
            <a:ext cx="1806179" cy="731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1275" name="Picture 11" descr="13-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96025" y="4704161"/>
            <a:ext cx="1550194" cy="539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1276" name="Line 12"/>
          <p:cNvSpPr>
            <a:spLocks noChangeShapeType="1"/>
          </p:cNvSpPr>
          <p:nvPr/>
        </p:nvSpPr>
        <p:spPr bwMode="auto">
          <a:xfrm flipH="1" flipV="1">
            <a:off x="5254229" y="2294336"/>
            <a:ext cx="350044" cy="157163"/>
          </a:xfrm>
          <a:prstGeom prst="line">
            <a:avLst/>
          </a:prstGeom>
          <a:noFill/>
          <a:ln w="28575">
            <a:solidFill>
              <a:srgbClr val="FFFFFF"/>
            </a:solidFill>
            <a:round/>
            <a:headEnd/>
            <a:tailEnd type="oval" w="sm" len="sm"/>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sz="1350"/>
          </a:p>
        </p:txBody>
      </p:sp>
      <p:sp>
        <p:nvSpPr>
          <p:cNvPr id="651277" name="Line 13"/>
          <p:cNvSpPr>
            <a:spLocks noChangeShapeType="1"/>
          </p:cNvSpPr>
          <p:nvPr/>
        </p:nvSpPr>
        <p:spPr bwMode="auto">
          <a:xfrm rot="10916269" flipH="1">
            <a:off x="3554017" y="4348164"/>
            <a:ext cx="1372790" cy="46435"/>
          </a:xfrm>
          <a:prstGeom prst="line">
            <a:avLst/>
          </a:prstGeom>
          <a:noFill/>
          <a:ln w="28575">
            <a:solidFill>
              <a:srgbClr val="FFFFFF"/>
            </a:solidFill>
            <a:round/>
            <a:headEnd/>
            <a:tailEnd type="oval" w="sm" len="sm"/>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sz="1350"/>
          </a:p>
        </p:txBody>
      </p:sp>
      <p:grpSp>
        <p:nvGrpSpPr>
          <p:cNvPr id="651278" name="Group 14"/>
          <p:cNvGrpSpPr>
            <a:grpSpLocks/>
          </p:cNvGrpSpPr>
          <p:nvPr/>
        </p:nvGrpSpPr>
        <p:grpSpPr bwMode="auto">
          <a:xfrm>
            <a:off x="5011342" y="3242073"/>
            <a:ext cx="1204913" cy="1117997"/>
            <a:chOff x="2769" y="2003"/>
            <a:chExt cx="1012" cy="939"/>
          </a:xfrm>
        </p:grpSpPr>
        <p:sp>
          <p:nvSpPr>
            <p:cNvPr id="61459" name="Line 15"/>
            <p:cNvSpPr>
              <a:spLocks noChangeShapeType="1"/>
            </p:cNvSpPr>
            <p:nvPr/>
          </p:nvSpPr>
          <p:spPr bwMode="auto">
            <a:xfrm rot="5400000" flipV="1">
              <a:off x="2310" y="2474"/>
              <a:ext cx="936" cy="0"/>
            </a:xfrm>
            <a:prstGeom prst="line">
              <a:avLst/>
            </a:prstGeom>
            <a:noFill/>
            <a:ln w="28575">
              <a:solidFill>
                <a:srgbClr val="FFFFFF"/>
              </a:solidFill>
              <a:round/>
              <a:headEnd/>
              <a:tailEnd type="oval" w="sm" len="sm"/>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sz="1350"/>
            </a:p>
          </p:txBody>
        </p:sp>
        <p:sp>
          <p:nvSpPr>
            <p:cNvPr id="61460" name="Line 16"/>
            <p:cNvSpPr>
              <a:spLocks noChangeShapeType="1"/>
            </p:cNvSpPr>
            <p:nvPr/>
          </p:nvSpPr>
          <p:spPr bwMode="auto">
            <a:xfrm flipH="1">
              <a:off x="2769" y="2003"/>
              <a:ext cx="1012" cy="1"/>
            </a:xfrm>
            <a:prstGeom prst="line">
              <a:avLst/>
            </a:prstGeom>
            <a:noFill/>
            <a:ln w="28575">
              <a:solidFill>
                <a:srgbClr val="FFFFFF"/>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sz="1350"/>
            </a:p>
          </p:txBody>
        </p:sp>
      </p:grpSp>
      <p:sp>
        <p:nvSpPr>
          <p:cNvPr id="651281" name="Line 17"/>
          <p:cNvSpPr>
            <a:spLocks noChangeShapeType="1"/>
          </p:cNvSpPr>
          <p:nvPr/>
        </p:nvSpPr>
        <p:spPr bwMode="auto">
          <a:xfrm rot="-24380" flipH="1" flipV="1">
            <a:off x="5144693" y="4177905"/>
            <a:ext cx="1496615" cy="620315"/>
          </a:xfrm>
          <a:prstGeom prst="line">
            <a:avLst/>
          </a:prstGeom>
          <a:noFill/>
          <a:ln w="28575">
            <a:solidFill>
              <a:srgbClr val="FFFFFF"/>
            </a:solidFill>
            <a:round/>
            <a:headEnd/>
            <a:tailEnd type="oval" w="sm" len="sm"/>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sz="1350"/>
          </a:p>
        </p:txBody>
      </p:sp>
      <p:sp>
        <p:nvSpPr>
          <p:cNvPr id="651282" name="Freeform 18"/>
          <p:cNvSpPr>
            <a:spLocks/>
          </p:cNvSpPr>
          <p:nvPr/>
        </p:nvSpPr>
        <p:spPr bwMode="auto">
          <a:xfrm rot="2855784">
            <a:off x="7215784" y="3537944"/>
            <a:ext cx="332184" cy="707231"/>
          </a:xfrm>
          <a:custGeom>
            <a:avLst/>
            <a:gdLst>
              <a:gd name="T0" fmla="*/ 2147483646 w 597"/>
              <a:gd name="T1" fmla="*/ 0 h 469"/>
              <a:gd name="T2" fmla="*/ 2147483646 w 597"/>
              <a:gd name="T3" fmla="*/ 2147483646 h 469"/>
              <a:gd name="T4" fmla="*/ 0 w 597"/>
              <a:gd name="T5" fmla="*/ 2147483646 h 469"/>
              <a:gd name="T6" fmla="*/ 0 60000 65536"/>
              <a:gd name="T7" fmla="*/ 0 60000 65536"/>
              <a:gd name="T8" fmla="*/ 0 60000 65536"/>
            </a:gdLst>
            <a:ahLst/>
            <a:cxnLst>
              <a:cxn ang="T6">
                <a:pos x="T0" y="T1"/>
              </a:cxn>
              <a:cxn ang="T7">
                <a:pos x="T2" y="T3"/>
              </a:cxn>
              <a:cxn ang="T8">
                <a:pos x="T4" y="T5"/>
              </a:cxn>
            </a:cxnLst>
            <a:rect l="0" t="0" r="r" b="b"/>
            <a:pathLst>
              <a:path w="597" h="469">
                <a:moveTo>
                  <a:pt x="33" y="0"/>
                </a:moveTo>
                <a:cubicBezTo>
                  <a:pt x="315" y="55"/>
                  <a:pt x="597" y="111"/>
                  <a:pt x="592" y="189"/>
                </a:cubicBezTo>
                <a:cubicBezTo>
                  <a:pt x="587" y="267"/>
                  <a:pt x="99" y="422"/>
                  <a:pt x="0" y="469"/>
                </a:cubicBezTo>
              </a:path>
            </a:pathLst>
          </a:custGeom>
          <a:noFill/>
          <a:ln w="28575" cap="flat" cmpd="sng">
            <a:solidFill>
              <a:srgbClr val="FFFFFF"/>
            </a:solidFill>
            <a:prstDash val="dash"/>
            <a:round/>
            <a:headEnd type="none" w="med" len="med"/>
            <a:tailEnd type="triangle" w="med" len="me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sz="1350"/>
          </a:p>
        </p:txBody>
      </p:sp>
      <p:sp>
        <p:nvSpPr>
          <p:cNvPr id="651283" name="Line 19"/>
          <p:cNvSpPr>
            <a:spLocks noChangeShapeType="1"/>
          </p:cNvSpPr>
          <p:nvPr/>
        </p:nvSpPr>
        <p:spPr bwMode="auto">
          <a:xfrm flipH="1">
            <a:off x="4848226" y="4001691"/>
            <a:ext cx="1497806" cy="0"/>
          </a:xfrm>
          <a:prstGeom prst="line">
            <a:avLst/>
          </a:prstGeom>
          <a:noFill/>
          <a:ln w="28575">
            <a:solidFill>
              <a:srgbClr val="FFFFFF"/>
            </a:solidFill>
            <a:prstDash val="dash"/>
            <a:round/>
            <a:headEnd/>
            <a:tailEnd type="oval" w="sm" len="sm"/>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sz="1350"/>
          </a:p>
        </p:txBody>
      </p:sp>
      <p:sp>
        <p:nvSpPr>
          <p:cNvPr id="651284" name="Line 20"/>
          <p:cNvSpPr>
            <a:spLocks noChangeShapeType="1"/>
          </p:cNvSpPr>
          <p:nvPr/>
        </p:nvSpPr>
        <p:spPr bwMode="auto">
          <a:xfrm rot="10775620" flipH="1" flipV="1">
            <a:off x="3376614" y="2295525"/>
            <a:ext cx="1514475" cy="2506266"/>
          </a:xfrm>
          <a:prstGeom prst="line">
            <a:avLst/>
          </a:prstGeom>
          <a:noFill/>
          <a:ln w="38100">
            <a:solidFill>
              <a:srgbClr val="FFFFFF"/>
            </a:solidFill>
            <a:round/>
            <a:headEnd/>
            <a:tailEnd type="oval" w="sm" len="sm"/>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sz="1350"/>
          </a:p>
        </p:txBody>
      </p:sp>
    </p:spTree>
    <p:extLst>
      <p:ext uri="{BB962C8B-B14F-4D97-AF65-F5344CB8AC3E}">
        <p14:creationId xmlns:p14="http://schemas.microsoft.com/office/powerpoint/2010/main" val="2933172923"/>
      </p:ext>
    </p:extLst>
  </p:cSld>
  <p:clrMapOvr>
    <a:masterClrMapping/>
  </p:clrMapOvr>
  <p:transition spd="med"/>
</p:sld>
</file>

<file path=ppt/theme/theme1.xml><?xml version="1.0" encoding="utf-8"?>
<a:theme xmlns:a="http://schemas.openxmlformats.org/drawingml/2006/main" name="Blank">
  <a:themeElements>
    <a:clrScheme name="">
      <a:dk1>
        <a:srgbClr val="919191"/>
      </a:dk1>
      <a:lt1>
        <a:srgbClr val="FFF12B"/>
      </a:lt1>
      <a:dk2>
        <a:srgbClr val="114FFB"/>
      </a:dk2>
      <a:lt2>
        <a:srgbClr val="FF7340"/>
      </a:lt2>
      <a:accent1>
        <a:srgbClr val="618FFD"/>
      </a:accent1>
      <a:accent2>
        <a:srgbClr val="00AE00"/>
      </a:accent2>
      <a:accent3>
        <a:srgbClr val="AAB2FD"/>
      </a:accent3>
      <a:accent4>
        <a:srgbClr val="DACE23"/>
      </a:accent4>
      <a:accent5>
        <a:srgbClr val="B7C6FE"/>
      </a:accent5>
      <a:accent6>
        <a:srgbClr val="009D00"/>
      </a:accent6>
      <a:hlink>
        <a:srgbClr val="FC0128"/>
      </a:hlink>
      <a:folHlink>
        <a:srgbClr val="CECECE"/>
      </a:folHlink>
    </a:clrScheme>
    <a:fontScheme name="Blank">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ＭＳ Ｐゴシック"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16907</TotalTime>
  <Words>5070</Words>
  <Application>Microsoft Macintosh PowerPoint</Application>
  <PresentationFormat>35mm Slides</PresentationFormat>
  <Paragraphs>467</Paragraphs>
  <Slides>48</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Aptos</vt:lpstr>
      <vt:lpstr>Arial</vt:lpstr>
      <vt:lpstr>Helvetica Neue LT Std 67 Medium</vt:lpstr>
      <vt:lpstr>Symbol</vt:lpstr>
      <vt:lpstr>Times</vt:lpstr>
      <vt:lpstr>Times New Roman</vt:lpstr>
      <vt:lpstr>Wingdings</vt:lpstr>
      <vt:lpstr>Blank</vt:lpstr>
      <vt:lpstr>Theodore C. Friedman, M.D., Ph.D.  (the Wiz)  Professor of Medicine-UCLA Chairman, Department of Internal Medicine Charles R. Drew University Dr. Friedman’s Endocrinology Clinic Compounded Tirzepatide vs Semaglutide for patients with endocrine problems  Join on Facebook Live - https://www.facebook.com/goodhormonehealth  GoodHormoneHealth Webinar  November 17, 2024   </vt:lpstr>
      <vt:lpstr>Outline</vt:lpstr>
      <vt:lpstr>Focus on Health and Wellness</vt:lpstr>
      <vt:lpstr>But I’ve done all that</vt:lpstr>
      <vt:lpstr>2022 Endocrine Society</vt:lpstr>
      <vt:lpstr>Types of Weight Loss Medications</vt:lpstr>
      <vt:lpstr>GLP-1 receptor agonists</vt:lpstr>
      <vt:lpstr>Mechanism of GLP-1 receptor agonist</vt:lpstr>
      <vt:lpstr>GLP-1 Effects in Humans Understanding the Natural Role of Incretins</vt:lpstr>
      <vt:lpstr>Semaglutide (Ozempic)</vt:lpstr>
      <vt:lpstr>Semaglutide (Ozempic)-clicks</vt:lpstr>
      <vt:lpstr>Semaglutide (Ozempic)</vt:lpstr>
      <vt:lpstr>Long-term side effects (Ozempic)</vt:lpstr>
      <vt:lpstr>Semaglutide (Wegovy) </vt:lpstr>
      <vt:lpstr>Mounjaro (tirzepatide)</vt:lpstr>
      <vt:lpstr>Background</vt:lpstr>
      <vt:lpstr>PowerPoint Presentation</vt:lpstr>
      <vt:lpstr>How do you get insurance coverage?</vt:lpstr>
      <vt:lpstr>Compounding Pharmacies that Compound GLP-1RAs</vt:lpstr>
      <vt:lpstr>Compounding Pharmacies that Compound GLP-1RAs</vt:lpstr>
      <vt:lpstr>Will Compounding Pharmacies be allowed to continue to Compound GLP-1RAs</vt:lpstr>
      <vt:lpstr>Individual Dosing</vt:lpstr>
      <vt:lpstr>Individual Dosing</vt:lpstr>
      <vt:lpstr>Are Compounding Pharmacies safe? </vt:lpstr>
      <vt:lpstr>Are Compounding Pharmacies safe? </vt:lpstr>
      <vt:lpstr>Are Compounding Pharmacies safe? </vt:lpstr>
      <vt:lpstr>503A vs 503B compounding pharmacies</vt:lpstr>
      <vt:lpstr>Which Compounding pharmacies does Dr. Friedman use for GLP-1RAs? </vt:lpstr>
      <vt:lpstr>UCP</vt:lpstr>
      <vt:lpstr>UCP</vt:lpstr>
      <vt:lpstr>Strive Pharmacy</vt:lpstr>
      <vt:lpstr>Empower compounding pharmacy</vt:lpstr>
      <vt:lpstr>How long are the compounded vials good for?</vt:lpstr>
      <vt:lpstr>What dose does Dr. Friedman recommend? How much is a unit? </vt:lpstr>
      <vt:lpstr>What dose does Dr. Friedman recommend? How much is a unit? </vt:lpstr>
      <vt:lpstr>What dose does Dr. Friedman recommend? Semaglutide  </vt:lpstr>
      <vt:lpstr>Tirzepatide vs Semaglutide  </vt:lpstr>
      <vt:lpstr>Is B12 helpful?   </vt:lpstr>
      <vt:lpstr>Side effects of Tirzepatide and Semaglutide  </vt:lpstr>
      <vt:lpstr>What do you do when Tirzepatide or Semaglutide stops working?</vt:lpstr>
      <vt:lpstr>Phentermine</vt:lpstr>
      <vt:lpstr>Phendimetrazine</vt:lpstr>
      <vt:lpstr>How do weight loss medications work with diet and exercise?</vt:lpstr>
      <vt:lpstr>GLP-1RA diet</vt:lpstr>
      <vt:lpstr>How do I get Tirzepatide and Semaglutide ?</vt:lpstr>
      <vt:lpstr>How long do you take weight loss medications?</vt:lpstr>
      <vt:lpstr>Questions and comments</vt:lpstr>
      <vt:lpstr>For more information/to schedule an appointment</vt:lpstr>
    </vt:vector>
  </TitlesOfParts>
  <Company>Drew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Theodore C. Friedman, M.D., Ph.D. Endocrinology of Fatigue  Endocrine Grand Rounds   </dc:title>
  <dc:creator>T. Friedman</dc:creator>
  <cp:lastModifiedBy>Theodore Friedman</cp:lastModifiedBy>
  <cp:revision>247</cp:revision>
  <cp:lastPrinted>2003-03-25T19:55:15Z</cp:lastPrinted>
  <dcterms:created xsi:type="dcterms:W3CDTF">2001-11-27T00:20:35Z</dcterms:created>
  <dcterms:modified xsi:type="dcterms:W3CDTF">2024-11-17T21:07:20Z</dcterms:modified>
</cp:coreProperties>
</file>