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6"/>
  </p:notesMasterIdLst>
  <p:handoutMasterIdLst>
    <p:handoutMasterId r:id="rId87"/>
  </p:handoutMasterIdLst>
  <p:sldIdLst>
    <p:sldId id="283" r:id="rId2"/>
    <p:sldId id="368" r:id="rId3"/>
    <p:sldId id="284" r:id="rId4"/>
    <p:sldId id="286" r:id="rId5"/>
    <p:sldId id="288" r:id="rId6"/>
    <p:sldId id="320" r:id="rId7"/>
    <p:sldId id="505" r:id="rId8"/>
    <p:sldId id="403" r:id="rId9"/>
    <p:sldId id="326" r:id="rId10"/>
    <p:sldId id="327" r:id="rId11"/>
    <p:sldId id="289" r:id="rId12"/>
    <p:sldId id="390" r:id="rId13"/>
    <p:sldId id="321" r:id="rId14"/>
    <p:sldId id="333" r:id="rId15"/>
    <p:sldId id="335" r:id="rId16"/>
    <p:sldId id="336" r:id="rId17"/>
    <p:sldId id="458" r:id="rId18"/>
    <p:sldId id="465" r:id="rId19"/>
    <p:sldId id="466" r:id="rId20"/>
    <p:sldId id="467" r:id="rId21"/>
    <p:sldId id="461" r:id="rId22"/>
    <p:sldId id="463" r:id="rId23"/>
    <p:sldId id="468" r:id="rId24"/>
    <p:sldId id="470" r:id="rId25"/>
    <p:sldId id="469" r:id="rId26"/>
    <p:sldId id="295" r:id="rId27"/>
    <p:sldId id="296" r:id="rId28"/>
    <p:sldId id="460" r:id="rId29"/>
    <p:sldId id="290" r:id="rId30"/>
    <p:sldId id="404" r:id="rId31"/>
    <p:sldId id="391" r:id="rId32"/>
    <p:sldId id="293" r:id="rId33"/>
    <p:sldId id="294" r:id="rId34"/>
    <p:sldId id="315" r:id="rId35"/>
    <p:sldId id="511" r:id="rId36"/>
    <p:sldId id="512" r:id="rId37"/>
    <p:sldId id="484" r:id="rId38"/>
    <p:sldId id="274" r:id="rId39"/>
    <p:sldId id="350" r:id="rId40"/>
    <p:sldId id="489" r:id="rId41"/>
    <p:sldId id="485" r:id="rId42"/>
    <p:sldId id="490" r:id="rId43"/>
    <p:sldId id="486" r:id="rId44"/>
    <p:sldId id="487" r:id="rId45"/>
    <p:sldId id="488" r:id="rId46"/>
    <p:sldId id="491" r:id="rId47"/>
    <p:sldId id="363" r:id="rId48"/>
    <p:sldId id="364" r:id="rId49"/>
    <p:sldId id="301" r:id="rId50"/>
    <p:sldId id="355" r:id="rId51"/>
    <p:sldId id="405" r:id="rId52"/>
    <p:sldId id="352" r:id="rId53"/>
    <p:sldId id="351" r:id="rId54"/>
    <p:sldId id="492" r:id="rId55"/>
    <p:sldId id="498" r:id="rId56"/>
    <p:sldId id="499" r:id="rId57"/>
    <p:sldId id="376" r:id="rId58"/>
    <p:sldId id="377" r:id="rId59"/>
    <p:sldId id="282" r:id="rId60"/>
    <p:sldId id="506" r:id="rId61"/>
    <p:sldId id="513" r:id="rId62"/>
    <p:sldId id="337" r:id="rId63"/>
    <p:sldId id="338" r:id="rId64"/>
    <p:sldId id="339" r:id="rId65"/>
    <p:sldId id="507" r:id="rId66"/>
    <p:sldId id="384" r:id="rId67"/>
    <p:sldId id="385" r:id="rId68"/>
    <p:sldId id="340" r:id="rId69"/>
    <p:sldId id="342" r:id="rId70"/>
    <p:sldId id="361" r:id="rId71"/>
    <p:sldId id="365" r:id="rId72"/>
    <p:sldId id="510" r:id="rId73"/>
    <p:sldId id="509" r:id="rId74"/>
    <p:sldId id="383" r:id="rId75"/>
    <p:sldId id="343" r:id="rId76"/>
    <p:sldId id="508" r:id="rId77"/>
    <p:sldId id="360" r:id="rId78"/>
    <p:sldId id="357" r:id="rId79"/>
    <p:sldId id="344" r:id="rId80"/>
    <p:sldId id="366" r:id="rId81"/>
    <p:sldId id="514" r:id="rId82"/>
    <p:sldId id="369" r:id="rId83"/>
    <p:sldId id="417" r:id="rId84"/>
    <p:sldId id="515" r:id="rId85"/>
  </p:sldIdLst>
  <p:sldSz cx="10287000" cy="6858000" type="35mm"/>
  <p:notesSz cx="17526000" cy="231775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80"/>
    <p:restoredTop sz="93009"/>
  </p:normalViewPr>
  <p:slideViewPr>
    <p:cSldViewPr snapToGrid="0">
      <p:cViewPr varScale="1">
        <p:scale>
          <a:sx n="105" d="100"/>
          <a:sy n="105" d="100"/>
        </p:scale>
        <p:origin x="1280" y="200"/>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F5F3731-CC1B-9840-B535-AB3B9E1940FA}"/>
              </a:ext>
            </a:extLst>
          </p:cNvPr>
          <p:cNvSpPr>
            <a:spLocks noGrp="1" noChangeArrowheads="1"/>
          </p:cNvSpPr>
          <p:nvPr>
            <p:ph type="body" sz="quarter" idx="3"/>
          </p:nvPr>
        </p:nvSpPr>
        <p:spPr bwMode="auto">
          <a:xfrm>
            <a:off x="2338388" y="11009313"/>
            <a:ext cx="12850812" cy="1042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234950" tIns="117475" rIns="234950" bIns="11747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1" name="Rectangle 3">
            <a:extLst>
              <a:ext uri="{FF2B5EF4-FFF2-40B4-BE49-F238E27FC236}">
                <a16:creationId xmlns:a16="http://schemas.microsoft.com/office/drawing/2014/main" id="{696EB449-4FB9-F943-9639-A75FFEB3E7F4}"/>
              </a:ext>
            </a:extLst>
          </p:cNvPr>
          <p:cNvSpPr>
            <a:spLocks noGrp="1" noRot="1" noChangeAspect="1" noChangeArrowheads="1" noTextEdit="1"/>
          </p:cNvSpPr>
          <p:nvPr>
            <p:ph type="sldImg" idx="2"/>
          </p:nvPr>
        </p:nvSpPr>
        <p:spPr bwMode="auto">
          <a:xfrm>
            <a:off x="6184900" y="4364038"/>
            <a:ext cx="5156200" cy="3441700"/>
          </a:xfrm>
          <a:prstGeom prst="rect">
            <a:avLst/>
          </a:prstGeom>
          <a:noFill/>
          <a:ln w="12700">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Tree>
  </p:cSld>
  <p:clrMap bg1="lt1" tx1="dk1" bg2="lt2" tx2="dk2" accent1="accent1" accent2="accent2" accent3="accent3" accent4="accent4" accent5="accent5" accent6="accent6" hlink="hlink" folHlink="folHlink"/>
  <p:notesStyle>
    <a:lvl1pPr algn="l" defTabSz="2319338" rtl="0" eaLnBrk="0" fontAlgn="base" hangingPunct="0">
      <a:spcBef>
        <a:spcPct val="30000"/>
      </a:spcBef>
      <a:spcAft>
        <a:spcPct val="0"/>
      </a:spcAft>
      <a:defRPr sz="3000" kern="1200">
        <a:solidFill>
          <a:schemeClr val="tx1"/>
        </a:solidFill>
        <a:latin typeface="Times" charset="0"/>
        <a:ea typeface="ＭＳ Ｐゴシック" charset="0"/>
        <a:cs typeface="ＭＳ Ｐゴシック" charset="0"/>
      </a:defRPr>
    </a:lvl1pPr>
    <a:lvl2pPr marL="1160463" algn="l" defTabSz="2319338" rtl="0" eaLnBrk="0" fontAlgn="base" hangingPunct="0">
      <a:spcBef>
        <a:spcPct val="30000"/>
      </a:spcBef>
      <a:spcAft>
        <a:spcPct val="0"/>
      </a:spcAft>
      <a:defRPr sz="3000" kern="1200">
        <a:solidFill>
          <a:schemeClr val="tx1"/>
        </a:solidFill>
        <a:latin typeface="Times" charset="0"/>
        <a:ea typeface="ＭＳ Ｐゴシック" charset="0"/>
        <a:cs typeface="+mn-cs"/>
      </a:defRPr>
    </a:lvl2pPr>
    <a:lvl3pPr marL="2319338" algn="l" defTabSz="2319338" rtl="0" eaLnBrk="0" fontAlgn="base" hangingPunct="0">
      <a:spcBef>
        <a:spcPct val="30000"/>
      </a:spcBef>
      <a:spcAft>
        <a:spcPct val="0"/>
      </a:spcAft>
      <a:defRPr sz="3000" kern="1200">
        <a:solidFill>
          <a:schemeClr val="tx1"/>
        </a:solidFill>
        <a:latin typeface="Times" charset="0"/>
        <a:ea typeface="ＭＳ Ｐゴシック" charset="0"/>
        <a:cs typeface="+mn-cs"/>
      </a:defRPr>
    </a:lvl3pPr>
    <a:lvl4pPr marL="3481388" algn="l" defTabSz="2319338" rtl="0" eaLnBrk="0" fontAlgn="base" hangingPunct="0">
      <a:spcBef>
        <a:spcPct val="30000"/>
      </a:spcBef>
      <a:spcAft>
        <a:spcPct val="0"/>
      </a:spcAft>
      <a:defRPr sz="3000" kern="1200">
        <a:solidFill>
          <a:schemeClr val="tx1"/>
        </a:solidFill>
        <a:latin typeface="Times" charset="0"/>
        <a:ea typeface="ＭＳ Ｐゴシック" charset="0"/>
        <a:cs typeface="+mn-cs"/>
      </a:defRPr>
    </a:lvl4pPr>
    <a:lvl5pPr marL="4641850" algn="l" defTabSz="2319338" rtl="0" eaLnBrk="0" fontAlgn="base" hangingPunct="0">
      <a:spcBef>
        <a:spcPct val="30000"/>
      </a:spcBef>
      <a:spcAft>
        <a:spcPct val="0"/>
      </a:spcAft>
      <a:defRPr sz="30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a:extLst>
              <a:ext uri="{FF2B5EF4-FFF2-40B4-BE49-F238E27FC236}">
                <a16:creationId xmlns:a16="http://schemas.microsoft.com/office/drawing/2014/main" id="{6010E6FE-C7F0-C441-ADAC-21157D126363}"/>
              </a:ext>
            </a:extLst>
          </p:cNvPr>
          <p:cNvSpPr>
            <a:spLocks noGrp="1" noRot="1" noChangeAspect="1" noChangeArrowheads="1" noTextEdit="1"/>
          </p:cNvSpPr>
          <p:nvPr>
            <p:ph type="sldImg"/>
          </p:nvPr>
        </p:nvSpPr>
        <p:spPr>
          <a:xfrm>
            <a:off x="866775" y="692150"/>
            <a:ext cx="5124450" cy="3416300"/>
          </a:xfrm>
          <a:ln/>
        </p:spPr>
      </p:sp>
      <p:sp>
        <p:nvSpPr>
          <p:cNvPr id="95234" name="Notes Placeholder 2">
            <a:extLst>
              <a:ext uri="{FF2B5EF4-FFF2-40B4-BE49-F238E27FC236}">
                <a16:creationId xmlns:a16="http://schemas.microsoft.com/office/drawing/2014/main" id="{6BB88900-CC9D-E84F-874A-26035B4FE22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81725" y="4364038"/>
            <a:ext cx="5162550" cy="34417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1951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1026">
            <a:extLst>
              <a:ext uri="{FF2B5EF4-FFF2-40B4-BE49-F238E27FC236}">
                <a16:creationId xmlns:a16="http://schemas.microsoft.com/office/drawing/2014/main" id="{A216ECDC-47CD-164B-A73E-6D38D901A211}"/>
              </a:ext>
            </a:extLst>
          </p:cNvPr>
          <p:cNvSpPr>
            <a:spLocks noGrp="1" noRot="1" noChangeAspect="1" noChangeArrowheads="1" noTextEdit="1"/>
          </p:cNvSpPr>
          <p:nvPr>
            <p:ph type="sldImg"/>
          </p:nvPr>
        </p:nvSpPr>
        <p:spPr>
          <a:xfrm>
            <a:off x="6181725" y="4364038"/>
            <a:ext cx="5162550" cy="3441700"/>
          </a:xfrm>
          <a:ln/>
          <a:extLst>
            <a:ext uri="{FAA26D3D-D897-4be2-8F04-BA451C77F1D7}">
              <ma14:placeholderFlag xmlns="" xmlns:ma14="http://schemas.microsoft.com/office/mac/drawingml/2011/main" val="1"/>
            </a:ext>
          </a:extLst>
        </p:spPr>
      </p:sp>
      <p:sp>
        <p:nvSpPr>
          <p:cNvPr id="211971" name="Rectangle 1027">
            <a:extLst>
              <a:ext uri="{FF2B5EF4-FFF2-40B4-BE49-F238E27FC236}">
                <a16:creationId xmlns:a16="http://schemas.microsoft.com/office/drawing/2014/main" id="{FD03995B-A2F4-4742-95F9-C8A9825EF0AE}"/>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1026">
            <a:extLst>
              <a:ext uri="{FF2B5EF4-FFF2-40B4-BE49-F238E27FC236}">
                <a16:creationId xmlns:a16="http://schemas.microsoft.com/office/drawing/2014/main" id="{668A2664-74C1-2D42-B34F-09DDEE83D45A}"/>
              </a:ext>
            </a:extLst>
          </p:cNvPr>
          <p:cNvSpPr>
            <a:spLocks noGrp="1" noRot="1" noChangeAspect="1" noChangeArrowheads="1" noTextEdit="1"/>
          </p:cNvSpPr>
          <p:nvPr>
            <p:ph type="sldImg"/>
          </p:nvPr>
        </p:nvSpPr>
        <p:spPr>
          <a:xfrm>
            <a:off x="6181725" y="4364038"/>
            <a:ext cx="5162550" cy="3441700"/>
          </a:xfrm>
          <a:ln/>
          <a:extLst>
            <a:ext uri="{FAA26D3D-D897-4be2-8F04-BA451C77F1D7}">
              <ma14:placeholderFlag xmlns="" xmlns:ma14="http://schemas.microsoft.com/office/mac/drawingml/2011/main" val="1"/>
            </a:ext>
          </a:extLst>
        </p:spPr>
      </p:sp>
      <p:sp>
        <p:nvSpPr>
          <p:cNvPr id="211971" name="Rectangle 1027">
            <a:extLst>
              <a:ext uri="{FF2B5EF4-FFF2-40B4-BE49-F238E27FC236}">
                <a16:creationId xmlns:a16="http://schemas.microsoft.com/office/drawing/2014/main" id="{4D0F584E-E47D-DC4F-8989-321C63A8A436}"/>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81725" y="4364038"/>
            <a:ext cx="5162550" cy="3441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A72D2-7A1F-B84D-8FB6-BE5BB2589010}" type="slidenum">
              <a:rPr lang="en-US" altLang="en-US" smtClean="0"/>
              <a:pPr/>
              <a:t>77</a:t>
            </a:fld>
            <a:endParaRPr lang="en-US" altLang="en-US"/>
          </a:p>
        </p:txBody>
      </p:sp>
    </p:spTree>
    <p:extLst>
      <p:ext uri="{BB962C8B-B14F-4D97-AF65-F5344CB8AC3E}">
        <p14:creationId xmlns:p14="http://schemas.microsoft.com/office/powerpoint/2010/main" val="3089819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554E0AC7-BBCB-0644-BB25-CFB8F9E554E6}"/>
              </a:ext>
            </a:extLst>
          </p:cNvPr>
          <p:cNvSpPr>
            <a:spLocks noGrp="1" noRot="1" noChangeAspect="1" noChangeArrowheads="1" noTextEdit="1"/>
          </p:cNvSpPr>
          <p:nvPr>
            <p:ph type="sldImg"/>
          </p:nvPr>
        </p:nvSpPr>
        <p:spPr>
          <a:xfrm>
            <a:off x="2411413" y="1722438"/>
            <a:ext cx="2035175" cy="1357312"/>
          </a:xfrm>
          <a:ln/>
        </p:spPr>
      </p:sp>
      <p:sp>
        <p:nvSpPr>
          <p:cNvPr id="135170" name="Rectangle 3">
            <a:extLst>
              <a:ext uri="{FF2B5EF4-FFF2-40B4-BE49-F238E27FC236}">
                <a16:creationId xmlns:a16="http://schemas.microsoft.com/office/drawing/2014/main" id="{11472821-ADCA-0547-834B-32877B6F5A8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554E0AC7-BBCB-0644-BB25-CFB8F9E554E6}"/>
              </a:ext>
            </a:extLst>
          </p:cNvPr>
          <p:cNvSpPr>
            <a:spLocks noGrp="1" noRot="1" noChangeAspect="1" noChangeArrowheads="1" noTextEdit="1"/>
          </p:cNvSpPr>
          <p:nvPr>
            <p:ph type="sldImg"/>
          </p:nvPr>
        </p:nvSpPr>
        <p:spPr>
          <a:xfrm>
            <a:off x="2411413" y="1722438"/>
            <a:ext cx="2035175" cy="1357312"/>
          </a:xfrm>
          <a:ln/>
        </p:spPr>
      </p:sp>
      <p:sp>
        <p:nvSpPr>
          <p:cNvPr id="135170" name="Rectangle 3">
            <a:extLst>
              <a:ext uri="{FF2B5EF4-FFF2-40B4-BE49-F238E27FC236}">
                <a16:creationId xmlns:a16="http://schemas.microsoft.com/office/drawing/2014/main" id="{11472821-ADCA-0547-834B-32877B6F5A8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886904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1026">
            <a:extLst>
              <a:ext uri="{FF2B5EF4-FFF2-40B4-BE49-F238E27FC236}">
                <a16:creationId xmlns:a16="http://schemas.microsoft.com/office/drawing/2014/main" id="{0C6D8358-AA13-8248-B2F7-88FFA7E4C2EA}"/>
              </a:ext>
            </a:extLst>
          </p:cNvPr>
          <p:cNvSpPr>
            <a:spLocks noGrp="1" noRot="1" noChangeAspect="1" noChangeArrowheads="1" noTextEdit="1"/>
          </p:cNvSpPr>
          <p:nvPr>
            <p:ph type="sldImg"/>
          </p:nvPr>
        </p:nvSpPr>
        <p:spPr>
          <a:xfrm>
            <a:off x="6181725" y="4364038"/>
            <a:ext cx="5162550" cy="3441700"/>
          </a:xfrm>
          <a:ln/>
          <a:extLst>
            <a:ext uri="{FAA26D3D-D897-4be2-8F04-BA451C77F1D7}">
              <ma14:placeholderFlag xmlns="" xmlns:ma14="http://schemas.microsoft.com/office/mac/drawingml/2011/main" val="1"/>
            </a:ext>
          </a:extLst>
        </p:spPr>
      </p:sp>
      <p:sp>
        <p:nvSpPr>
          <p:cNvPr id="198659" name="Rectangle 1027">
            <a:extLst>
              <a:ext uri="{FF2B5EF4-FFF2-40B4-BE49-F238E27FC236}">
                <a16:creationId xmlns:a16="http://schemas.microsoft.com/office/drawing/2014/main" id="{12B59739-8A89-5446-BAAC-7D5EC9F005F6}"/>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1026">
            <a:extLst>
              <a:ext uri="{FF2B5EF4-FFF2-40B4-BE49-F238E27FC236}">
                <a16:creationId xmlns:a16="http://schemas.microsoft.com/office/drawing/2014/main" id="{53D20E43-7733-8047-BBAB-894B57582574}"/>
              </a:ext>
            </a:extLst>
          </p:cNvPr>
          <p:cNvSpPr>
            <a:spLocks noGrp="1" noRot="1" noChangeAspect="1" noChangeArrowheads="1" noTextEdit="1"/>
          </p:cNvSpPr>
          <p:nvPr>
            <p:ph type="sldImg"/>
          </p:nvPr>
        </p:nvSpPr>
        <p:spPr>
          <a:xfrm>
            <a:off x="6181725" y="4364038"/>
            <a:ext cx="5162550" cy="3441700"/>
          </a:xfrm>
          <a:ln/>
          <a:extLst>
            <a:ext uri="{FAA26D3D-D897-4be2-8F04-BA451C77F1D7}">
              <ma14:placeholderFlag xmlns="" xmlns:ma14="http://schemas.microsoft.com/office/mac/drawingml/2011/main" val="1"/>
            </a:ext>
          </a:extLst>
        </p:spPr>
      </p:sp>
      <p:sp>
        <p:nvSpPr>
          <p:cNvPr id="199683" name="Rectangle 1027">
            <a:extLst>
              <a:ext uri="{FF2B5EF4-FFF2-40B4-BE49-F238E27FC236}">
                <a16:creationId xmlns:a16="http://schemas.microsoft.com/office/drawing/2014/main" id="{D943457C-102C-764F-8AD5-38857325C0B8}"/>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026">
            <a:extLst>
              <a:ext uri="{FF2B5EF4-FFF2-40B4-BE49-F238E27FC236}">
                <a16:creationId xmlns:a16="http://schemas.microsoft.com/office/drawing/2014/main" id="{E020C3A8-3185-DC4F-BE9C-515200A81669}"/>
              </a:ext>
            </a:extLst>
          </p:cNvPr>
          <p:cNvSpPr>
            <a:spLocks noGrp="1" noRot="1" noChangeAspect="1" noChangeArrowheads="1" noTextEdit="1"/>
          </p:cNvSpPr>
          <p:nvPr>
            <p:ph type="sldImg"/>
          </p:nvPr>
        </p:nvSpPr>
        <p:spPr>
          <a:xfrm>
            <a:off x="6181725" y="4364038"/>
            <a:ext cx="5162550" cy="3441700"/>
          </a:xfrm>
          <a:ln/>
        </p:spPr>
      </p:sp>
      <p:sp>
        <p:nvSpPr>
          <p:cNvPr id="201731" name="Rectangle 1027">
            <a:extLst>
              <a:ext uri="{FF2B5EF4-FFF2-40B4-BE49-F238E27FC236}">
                <a16:creationId xmlns:a16="http://schemas.microsoft.com/office/drawing/2014/main" id="{F131CE5E-A7B1-4A47-987D-4DDBC131E045}"/>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04544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026">
            <a:extLst>
              <a:ext uri="{FF2B5EF4-FFF2-40B4-BE49-F238E27FC236}">
                <a16:creationId xmlns:a16="http://schemas.microsoft.com/office/drawing/2014/main" id="{954010C1-32DC-794A-8304-0154E1E3B37D}"/>
              </a:ext>
            </a:extLst>
          </p:cNvPr>
          <p:cNvSpPr>
            <a:spLocks noGrp="1" noRot="1" noChangeAspect="1" noChangeArrowheads="1" noTextEdit="1"/>
          </p:cNvSpPr>
          <p:nvPr>
            <p:ph type="sldImg"/>
          </p:nvPr>
        </p:nvSpPr>
        <p:spPr>
          <a:xfrm>
            <a:off x="6181725" y="4364038"/>
            <a:ext cx="5162550" cy="3441700"/>
          </a:xfrm>
          <a:ln/>
        </p:spPr>
      </p:sp>
      <p:sp>
        <p:nvSpPr>
          <p:cNvPr id="201731" name="Rectangle 1027">
            <a:extLst>
              <a:ext uri="{FF2B5EF4-FFF2-40B4-BE49-F238E27FC236}">
                <a16:creationId xmlns:a16="http://schemas.microsoft.com/office/drawing/2014/main" id="{5B423243-313D-CB49-ADD1-FEA3F98202CD}"/>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574066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026">
            <a:extLst>
              <a:ext uri="{FF2B5EF4-FFF2-40B4-BE49-F238E27FC236}">
                <a16:creationId xmlns:a16="http://schemas.microsoft.com/office/drawing/2014/main" id="{2D3978EE-E634-E74F-B342-156B50AFCF47}"/>
              </a:ext>
            </a:extLst>
          </p:cNvPr>
          <p:cNvSpPr>
            <a:spLocks noGrp="1" noRot="1" noChangeAspect="1" noChangeArrowheads="1" noTextEdit="1"/>
          </p:cNvSpPr>
          <p:nvPr>
            <p:ph type="sldImg"/>
          </p:nvPr>
        </p:nvSpPr>
        <p:spPr>
          <a:xfrm>
            <a:off x="6181725" y="4364038"/>
            <a:ext cx="5162550" cy="3441700"/>
          </a:xfrm>
          <a:ln/>
        </p:spPr>
      </p:sp>
      <p:sp>
        <p:nvSpPr>
          <p:cNvPr id="201731" name="Rectangle 1027">
            <a:extLst>
              <a:ext uri="{FF2B5EF4-FFF2-40B4-BE49-F238E27FC236}">
                <a16:creationId xmlns:a16="http://schemas.microsoft.com/office/drawing/2014/main" id="{3E676F49-D487-D64C-AF38-236A0DE7A848}"/>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595143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a:extLst>
              <a:ext uri="{FF2B5EF4-FFF2-40B4-BE49-F238E27FC236}">
                <a16:creationId xmlns:a16="http://schemas.microsoft.com/office/drawing/2014/main" id="{9786210A-A0CB-5140-83B7-3F22A3538B67}"/>
              </a:ext>
            </a:extLst>
          </p:cNvPr>
          <p:cNvSpPr>
            <a:spLocks noGrp="1" noRot="1" noChangeAspect="1" noChangeArrowheads="1" noTextEdit="1"/>
          </p:cNvSpPr>
          <p:nvPr>
            <p:ph type="sldImg"/>
          </p:nvPr>
        </p:nvSpPr>
        <p:spPr>
          <a:xfrm>
            <a:off x="6181725" y="4364038"/>
            <a:ext cx="5162550" cy="3441700"/>
          </a:xfrm>
          <a:ln/>
          <a:extLst>
            <a:ext uri="{FAA26D3D-D897-4be2-8F04-BA451C77F1D7}">
              <ma14:placeholderFlag xmlns="" xmlns:ma14="http://schemas.microsoft.com/office/mac/drawingml/2011/main" val="1"/>
            </a:ext>
          </a:extLst>
        </p:spPr>
      </p:sp>
      <p:sp>
        <p:nvSpPr>
          <p:cNvPr id="204803" name="Rectangle 1027">
            <a:extLst>
              <a:ext uri="{FF2B5EF4-FFF2-40B4-BE49-F238E27FC236}">
                <a16:creationId xmlns:a16="http://schemas.microsoft.com/office/drawing/2014/main" id="{7A544912-3FDC-1C49-9379-6E8FA1823212}"/>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81725" y="4364038"/>
            <a:ext cx="5162550" cy="34417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2880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026">
            <a:extLst>
              <a:ext uri="{FF2B5EF4-FFF2-40B4-BE49-F238E27FC236}">
                <a16:creationId xmlns:a16="http://schemas.microsoft.com/office/drawing/2014/main" id="{94C051DD-DCCE-4146-B4D3-13CE5B049F12}"/>
              </a:ext>
            </a:extLst>
          </p:cNvPr>
          <p:cNvSpPr>
            <a:spLocks noGrp="1" noRot="1" noChangeAspect="1" noChangeArrowheads="1" noTextEdit="1"/>
          </p:cNvSpPr>
          <p:nvPr>
            <p:ph type="sldImg"/>
          </p:nvPr>
        </p:nvSpPr>
        <p:spPr>
          <a:xfrm>
            <a:off x="6181725" y="4364038"/>
            <a:ext cx="5162550" cy="3441700"/>
          </a:xfrm>
          <a:ln/>
          <a:extLst>
            <a:ext uri="{FAA26D3D-D897-4be2-8F04-BA451C77F1D7}">
              <ma14:placeholderFlag xmlns="" xmlns:ma14="http://schemas.microsoft.com/office/mac/drawingml/2011/main" val="1"/>
            </a:ext>
          </a:extLst>
        </p:spPr>
      </p:sp>
      <p:sp>
        <p:nvSpPr>
          <p:cNvPr id="203779" name="Rectangle 1027">
            <a:extLst>
              <a:ext uri="{FF2B5EF4-FFF2-40B4-BE49-F238E27FC236}">
                <a16:creationId xmlns:a16="http://schemas.microsoft.com/office/drawing/2014/main" id="{01FD910F-2927-9C47-91C2-04D2393C1A7F}"/>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5663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301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3905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D13D1F-23FC-364D-9D30-EB565D48D584}"/>
              </a:ext>
            </a:extLst>
          </p:cNvPr>
          <p:cNvSpPr>
            <a:spLocks noGrp="1"/>
          </p:cNvSpPr>
          <p:nvPr>
            <p:ph/>
          </p:nvPr>
        </p:nvSpPr>
        <p:spPr>
          <a:xfrm>
            <a:off x="771525" y="609600"/>
            <a:ext cx="8743950" cy="548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0AF8B8C-1105-7741-A2BA-FDD0DDD02CA7}"/>
              </a:ext>
            </a:extLst>
          </p:cNvPr>
          <p:cNvSpPr>
            <a:spLocks noGrp="1"/>
          </p:cNvSpPr>
          <p:nvPr>
            <p:ph type="dt" sz="half" idx="10"/>
          </p:nvPr>
        </p:nvSpPr>
        <p:spPr>
          <a:xfrm>
            <a:off x="771525" y="6248400"/>
            <a:ext cx="2143125"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216E55C8-0FAB-A644-9A35-BE03B2FC4CDC}"/>
              </a:ext>
            </a:extLst>
          </p:cNvPr>
          <p:cNvSpPr>
            <a:spLocks noGrp="1"/>
          </p:cNvSpPr>
          <p:nvPr>
            <p:ph type="ftr" sz="quarter" idx="11"/>
          </p:nvPr>
        </p:nvSpPr>
        <p:spPr>
          <a:xfrm>
            <a:off x="3514725" y="6248400"/>
            <a:ext cx="325755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8E59714-89DD-4046-8327-F3DA9C14A314}"/>
              </a:ext>
            </a:extLst>
          </p:cNvPr>
          <p:cNvSpPr>
            <a:spLocks noGrp="1"/>
          </p:cNvSpPr>
          <p:nvPr>
            <p:ph type="sldNum" sz="quarter" idx="12"/>
          </p:nvPr>
        </p:nvSpPr>
        <p:spPr>
          <a:xfrm>
            <a:off x="7372350" y="6248400"/>
            <a:ext cx="2143125" cy="457200"/>
          </a:xfrm>
        </p:spPr>
        <p:txBody>
          <a:bodyPr/>
          <a:lstStyle>
            <a:lvl1pPr>
              <a:defRPr/>
            </a:lvl1pPr>
          </a:lstStyle>
          <a:p>
            <a:fld id="{17A4AE48-FC67-9949-B7F9-D7C8F21395BF}" type="slidenum">
              <a:rPr lang="en-US" altLang="en-US"/>
              <a:pPr/>
              <a:t>‹#›</a:t>
            </a:fld>
            <a:endParaRPr lang="en-US" altLang="en-US"/>
          </a:p>
        </p:txBody>
      </p:sp>
    </p:spTree>
    <p:extLst>
      <p:ext uri="{BB962C8B-B14F-4D97-AF65-F5344CB8AC3E}">
        <p14:creationId xmlns:p14="http://schemas.microsoft.com/office/powerpoint/2010/main" val="3491355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7126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79047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0144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9616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01996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696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06508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61928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F739B44-3C44-8D4D-827A-A410050F0029}"/>
              </a:ext>
            </a:extLst>
          </p:cNvPr>
          <p:cNvSpPr>
            <a:spLocks noGrp="1" noChangeArrowheads="1"/>
          </p:cNvSpPr>
          <p:nvPr>
            <p:ph type="title"/>
          </p:nvPr>
        </p:nvSpPr>
        <p:spPr bwMode="auto">
          <a:xfrm>
            <a:off x="12573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836EF76C-46AB-0B4B-8704-4FC28ACF8927}"/>
              </a:ext>
            </a:extLst>
          </p:cNvPr>
          <p:cNvSpPr>
            <a:spLocks noGrp="1" noChangeArrowheads="1"/>
          </p:cNvSpPr>
          <p:nvPr>
            <p:ph type="body" idx="1"/>
          </p:nvPr>
        </p:nvSpPr>
        <p:spPr bwMode="auto">
          <a:xfrm>
            <a:off x="12573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1"/>
        </a:buClr>
        <a:buSzPct val="10000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Users/TFRIEDMAN/Dropbox%20(Dr.%20Friedman's%20Endoc)/imac-nov13/talks/magic%202015/160x120_%20(Converted).mov" TargetMode="External"/><Relationship Id="rId1" Type="http://schemas.microsoft.com/office/2007/relationships/media" Target="file:////Users/TFRIEDMAN/Dropbox%20(Dr.%20Friedman's%20Endoc)/imac-nov13/talks/magic%202015/160x120_%20(Converted).mov"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14.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a:extLst>
              <a:ext uri="{FF2B5EF4-FFF2-40B4-BE49-F238E27FC236}">
                <a16:creationId xmlns:a16="http://schemas.microsoft.com/office/drawing/2014/main" id="{41FDE5E2-5193-A942-AD90-E3ED172C59BE}"/>
              </a:ext>
            </a:extLst>
          </p:cNvPr>
          <p:cNvSpPr>
            <a:spLocks noGrp="1" noChangeArrowheads="1"/>
          </p:cNvSpPr>
          <p:nvPr>
            <p:ph type="title"/>
          </p:nvPr>
        </p:nvSpPr>
        <p:spPr>
          <a:xfrm>
            <a:off x="1333500" y="1177925"/>
            <a:ext cx="7581900" cy="1143000"/>
          </a:xfrm>
        </p:spPr>
        <p:txBody>
          <a:bodyPr/>
          <a:lstStyle/>
          <a:p>
            <a:br>
              <a:rPr lang="en-US" altLang="en-US" dirty="0">
                <a:ea typeface="ＭＳ Ｐゴシック" panose="020B0600070205080204" pitchFamily="34" charset="-128"/>
              </a:rPr>
            </a:br>
            <a:r>
              <a:rPr lang="en-US" altLang="en-US" dirty="0">
                <a:ea typeface="ＭＳ Ｐゴシック" panose="020B0600070205080204" pitchFamily="34" charset="-128"/>
              </a:rPr>
              <a:t> </a:t>
            </a:r>
            <a:r>
              <a:rPr lang="en-US" altLang="en-US" sz="2400" dirty="0">
                <a:ea typeface="ＭＳ Ｐゴシック" panose="020B0600070205080204" pitchFamily="34" charset="-128"/>
              </a:rPr>
              <a:t>The Spectrum of Adrenal Dysfunction from Addison’s to Cushing’s Disease</a:t>
            </a:r>
            <a:br>
              <a:rPr lang="en-US" altLang="en-US" sz="2400" dirty="0">
                <a:ea typeface="ＭＳ Ｐゴシック" panose="020B0600070205080204" pitchFamily="34" charset="-128"/>
              </a:rPr>
            </a:br>
            <a:r>
              <a:rPr lang="en-US" altLang="en-US" sz="2400" dirty="0">
                <a:ea typeface="ＭＳ Ｐゴシック" panose="020B0600070205080204" pitchFamily="34" charset="-128"/>
              </a:rPr>
              <a:t>Part 2 Cushing’s Disease</a:t>
            </a:r>
          </a:p>
        </p:txBody>
      </p:sp>
      <p:sp>
        <p:nvSpPr>
          <p:cNvPr id="4098" name="Rectangle 3">
            <a:extLst>
              <a:ext uri="{FF2B5EF4-FFF2-40B4-BE49-F238E27FC236}">
                <a16:creationId xmlns:a16="http://schemas.microsoft.com/office/drawing/2014/main" id="{76AE0B21-7323-DC41-99CA-02ED4EEA83AE}"/>
              </a:ext>
            </a:extLst>
          </p:cNvPr>
          <p:cNvSpPr>
            <a:spLocks noGrp="1" noChangeArrowheads="1"/>
          </p:cNvSpPr>
          <p:nvPr>
            <p:ph type="body" idx="1"/>
          </p:nvPr>
        </p:nvSpPr>
        <p:spPr>
          <a:xfrm>
            <a:off x="1143000" y="2925537"/>
            <a:ext cx="7772400" cy="4254500"/>
          </a:xfrm>
        </p:spPr>
        <p:txBody>
          <a:bodyPr/>
          <a:lstStyle/>
          <a:p>
            <a:pPr algn="ctr">
              <a:lnSpc>
                <a:spcPct val="90000"/>
              </a:lnSpc>
              <a:buFontTx/>
              <a:buNone/>
            </a:pPr>
            <a:endParaRPr lang="en-US" altLang="en-US" sz="2800" dirty="0">
              <a:ea typeface="ＭＳ Ｐゴシック" panose="020B0600070205080204" pitchFamily="34" charset="-128"/>
            </a:endParaRPr>
          </a:p>
          <a:p>
            <a:pPr algn="ctr">
              <a:lnSpc>
                <a:spcPct val="90000"/>
              </a:lnSpc>
              <a:spcBef>
                <a:spcPct val="0"/>
              </a:spcBef>
              <a:buSzTx/>
              <a:buFontTx/>
              <a:buNone/>
            </a:pPr>
            <a:r>
              <a:rPr lang="en-US" altLang="en-US" sz="2800" dirty="0">
                <a:latin typeface="Times" pitchFamily="2" charset="0"/>
                <a:ea typeface="ＭＳ Ｐゴシック" panose="020B0600070205080204" pitchFamily="34" charset="-128"/>
              </a:rPr>
              <a:t>Theodore C. Friedman, M.D., Ph.D.</a:t>
            </a:r>
            <a:br>
              <a:rPr lang="en-US" altLang="en-US" sz="2800" dirty="0">
                <a:latin typeface="Times" pitchFamily="2" charset="0"/>
                <a:ea typeface="ＭＳ Ｐゴシック" panose="020B0600070205080204" pitchFamily="34" charset="-128"/>
              </a:rPr>
            </a:br>
            <a:r>
              <a:rPr lang="en-US" altLang="en-US" sz="2800" dirty="0">
                <a:latin typeface="Times" pitchFamily="2" charset="0"/>
                <a:ea typeface="ＭＳ Ｐゴシック" panose="020B0600070205080204" pitchFamily="34" charset="-128"/>
              </a:rPr>
              <a:t>Professor of Medicine-UCLA</a:t>
            </a:r>
            <a:br>
              <a:rPr lang="en-US" altLang="en-US" sz="2800" dirty="0">
                <a:latin typeface="Times" pitchFamily="2" charset="0"/>
                <a:ea typeface="ＭＳ Ｐゴシック" panose="020B0600070205080204" pitchFamily="34" charset="-128"/>
              </a:rPr>
            </a:br>
            <a:r>
              <a:rPr lang="en-US" altLang="en-US" sz="2800" dirty="0">
                <a:latin typeface="Times" pitchFamily="2" charset="0"/>
                <a:ea typeface="ＭＳ Ｐゴシック" panose="020B0600070205080204" pitchFamily="34" charset="-128"/>
              </a:rPr>
              <a:t>Chairman, Department of Internal Medicine</a:t>
            </a:r>
            <a:br>
              <a:rPr lang="en-US" altLang="en-US" sz="2800" dirty="0">
                <a:latin typeface="Times" pitchFamily="2" charset="0"/>
                <a:ea typeface="ＭＳ Ｐゴシック" panose="020B0600070205080204" pitchFamily="34" charset="-128"/>
              </a:rPr>
            </a:br>
            <a:r>
              <a:rPr lang="en-US" altLang="en-US" sz="2800" dirty="0">
                <a:latin typeface="Times" pitchFamily="2" charset="0"/>
                <a:ea typeface="ＭＳ Ｐゴシック" panose="020B0600070205080204" pitchFamily="34" charset="-128"/>
              </a:rPr>
              <a:t>Charles R. Drew University</a:t>
            </a:r>
            <a:br>
              <a:rPr lang="en-US" altLang="en-US" sz="2800" dirty="0">
                <a:latin typeface="Times" pitchFamily="2" charset="0"/>
                <a:ea typeface="ＭＳ Ｐゴシック" panose="020B0600070205080204" pitchFamily="34" charset="-128"/>
              </a:rPr>
            </a:br>
            <a:r>
              <a:rPr lang="en-US" altLang="en-US" sz="2800" dirty="0">
                <a:latin typeface="Times" pitchFamily="2" charset="0"/>
                <a:ea typeface="ＭＳ Ｐゴシック" panose="020B0600070205080204" pitchFamily="34" charset="-128"/>
              </a:rPr>
              <a:t>Dr. Friedman’s Endocrinology Clinic</a:t>
            </a:r>
            <a:br>
              <a:rPr lang="en-US" altLang="en-US" sz="2800" dirty="0">
                <a:latin typeface="Times" pitchFamily="2" charset="0"/>
                <a:ea typeface="ＭＳ Ｐゴシック" panose="020B0600070205080204" pitchFamily="34" charset="-128"/>
              </a:rPr>
            </a:br>
            <a:r>
              <a:rPr lang="en-US" altLang="en-US" sz="2800" dirty="0">
                <a:latin typeface="Times" pitchFamily="2" charset="0"/>
                <a:ea typeface="ＭＳ Ｐゴシック" panose="020B0600070205080204" pitchFamily="34" charset="-128"/>
              </a:rPr>
              <a:t>A4M/Metabolic Medical Institute (MMI)</a:t>
            </a:r>
            <a:br>
              <a:rPr lang="en-US" altLang="en-US" sz="2800" dirty="0">
                <a:latin typeface="Times" pitchFamily="2" charset="0"/>
                <a:ea typeface="ＭＳ Ｐゴシック" panose="020B0600070205080204" pitchFamily="34" charset="-128"/>
              </a:rPr>
            </a:br>
            <a:r>
              <a:rPr lang="en-US" altLang="en-US" sz="2800" b="1" dirty="0">
                <a:ea typeface="ＭＳ Ｐゴシック" panose="020B0600070205080204" pitchFamily="34" charset="-128"/>
              </a:rPr>
              <a:t>August 15, 2021</a:t>
            </a:r>
          </a:p>
        </p:txBody>
      </p:sp>
      <p:graphicFrame>
        <p:nvGraphicFramePr>
          <p:cNvPr id="4099" name="Object 6">
            <a:extLst>
              <a:ext uri="{FF2B5EF4-FFF2-40B4-BE49-F238E27FC236}">
                <a16:creationId xmlns:a16="http://schemas.microsoft.com/office/drawing/2014/main" id="{B437DAD8-48A6-6A4D-B5EA-1E8A6F89D1DB}"/>
              </a:ext>
            </a:extLst>
          </p:cNvPr>
          <p:cNvGraphicFramePr>
            <a:graphicFrameLocks noChangeAspect="1"/>
          </p:cNvGraphicFramePr>
          <p:nvPr/>
        </p:nvGraphicFramePr>
        <p:xfrm>
          <a:off x="800100" y="171450"/>
          <a:ext cx="1066800" cy="1333500"/>
        </p:xfrm>
        <a:graphic>
          <a:graphicData uri="http://schemas.openxmlformats.org/presentationml/2006/ole">
            <mc:AlternateContent xmlns:mc="http://schemas.openxmlformats.org/markup-compatibility/2006">
              <mc:Choice xmlns:v="urn:schemas-microsoft-com:vml" Requires="v">
                <p:oleObj spid="_x0000_s2062" r:id="rId4" imgW="2133600" imgH="2667000" progId="">
                  <p:embed/>
                </p:oleObj>
              </mc:Choice>
              <mc:Fallback>
                <p:oleObj r:id="rId4" imgW="2133600" imgH="2667000" progId="">
                  <p:embed/>
                  <p:pic>
                    <p:nvPicPr>
                      <p:cNvPr id="4099" name="Object 6">
                        <a:extLst>
                          <a:ext uri="{FF2B5EF4-FFF2-40B4-BE49-F238E27FC236}">
                            <a16:creationId xmlns:a16="http://schemas.microsoft.com/office/drawing/2014/main" id="{B437DAD8-48A6-6A4D-B5EA-1E8A6F89D1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 y="171450"/>
                        <a:ext cx="1066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4100" name="Picture 5">
            <a:extLst>
              <a:ext uri="{FF2B5EF4-FFF2-40B4-BE49-F238E27FC236}">
                <a16:creationId xmlns:a16="http://schemas.microsoft.com/office/drawing/2014/main" id="{3ED1487B-5788-BC47-B50B-9D2907BDF6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4800" y="203200"/>
            <a:ext cx="41021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5EB40E1D-06B5-094F-B5CE-EB64B124FA2A}"/>
              </a:ext>
            </a:extLst>
          </p:cNvPr>
          <p:cNvSpPr>
            <a:spLocks noGrp="1" noChangeArrowheads="1"/>
          </p:cNvSpPr>
          <p:nvPr>
            <p:ph type="title"/>
          </p:nvPr>
        </p:nvSpPr>
        <p:spPr>
          <a:xfrm>
            <a:off x="1943100" y="838200"/>
            <a:ext cx="7772400" cy="1143000"/>
          </a:xfrm>
        </p:spPr>
        <p:txBody>
          <a:bodyPr/>
          <a:lstStyle/>
          <a:p>
            <a:r>
              <a:rPr lang="en-US" altLang="en-US"/>
              <a:t>Should Cushing’s be Diagnosed Early?</a:t>
            </a:r>
          </a:p>
        </p:txBody>
      </p:sp>
      <p:sp>
        <p:nvSpPr>
          <p:cNvPr id="87043" name="Rectangle 3">
            <a:extLst>
              <a:ext uri="{FF2B5EF4-FFF2-40B4-BE49-F238E27FC236}">
                <a16:creationId xmlns:a16="http://schemas.microsoft.com/office/drawing/2014/main" id="{1E369A46-924A-3046-8FBF-5CDAEC50CD79}"/>
              </a:ext>
            </a:extLst>
          </p:cNvPr>
          <p:cNvSpPr>
            <a:spLocks noGrp="1" noChangeArrowheads="1"/>
          </p:cNvSpPr>
          <p:nvPr>
            <p:ph type="body" idx="1"/>
          </p:nvPr>
        </p:nvSpPr>
        <p:spPr>
          <a:xfrm>
            <a:off x="1409700" y="2514600"/>
            <a:ext cx="7772400" cy="4114800"/>
          </a:xfrm>
        </p:spPr>
        <p:txBody>
          <a:bodyPr/>
          <a:lstStyle/>
          <a:p>
            <a:pPr>
              <a:lnSpc>
                <a:spcPct val="90000"/>
              </a:lnSpc>
            </a:pPr>
            <a:r>
              <a:rPr lang="en-US" altLang="en-US" sz="2800" dirty="0"/>
              <a:t>Cushing’s patients are miserable.</a:t>
            </a:r>
          </a:p>
          <a:p>
            <a:pPr>
              <a:lnSpc>
                <a:spcPct val="90000"/>
              </a:lnSpc>
            </a:pPr>
            <a:r>
              <a:rPr lang="en-US" altLang="en-US" sz="2800" dirty="0"/>
              <a:t>Effective treatment (surgery and medicines) exists</a:t>
            </a:r>
          </a:p>
          <a:p>
            <a:pPr>
              <a:lnSpc>
                <a:spcPct val="90000"/>
              </a:lnSpc>
            </a:pPr>
            <a:r>
              <a:rPr lang="en-US" altLang="en-US" sz="2800" dirty="0"/>
              <a:t>Most doctors are not familiar with Cushing’s syndrome and may only be familiar with severe cases.</a:t>
            </a:r>
          </a:p>
        </p:txBody>
      </p:sp>
      <p:pic>
        <p:nvPicPr>
          <p:cNvPr id="87046" name="Picture 6">
            <a:extLst>
              <a:ext uri="{FF2B5EF4-FFF2-40B4-BE49-F238E27FC236}">
                <a16:creationId xmlns:a16="http://schemas.microsoft.com/office/drawing/2014/main" id="{896B1475-D8FA-3A4B-A5ED-5762EC5A4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304800"/>
            <a:ext cx="1276350"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299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5747D168-01AF-8C43-ADFC-B38545D57EAF}"/>
              </a:ext>
            </a:extLst>
          </p:cNvPr>
          <p:cNvSpPr>
            <a:spLocks noGrp="1" noChangeArrowheads="1"/>
          </p:cNvSpPr>
          <p:nvPr>
            <p:ph type="title"/>
          </p:nvPr>
        </p:nvSpPr>
        <p:spPr>
          <a:xfrm>
            <a:off x="1333500" y="304800"/>
            <a:ext cx="7772400" cy="1143000"/>
          </a:xfrm>
        </p:spPr>
        <p:txBody>
          <a:bodyPr/>
          <a:lstStyle/>
          <a:p>
            <a:r>
              <a:rPr lang="en-US" altLang="en-US" dirty="0"/>
              <a:t>How to Diagnose Cushing’s Syndrome</a:t>
            </a:r>
          </a:p>
        </p:txBody>
      </p:sp>
      <p:sp>
        <p:nvSpPr>
          <p:cNvPr id="39939" name="Rectangle 3">
            <a:extLst>
              <a:ext uri="{FF2B5EF4-FFF2-40B4-BE49-F238E27FC236}">
                <a16:creationId xmlns:a16="http://schemas.microsoft.com/office/drawing/2014/main" id="{BC031573-60E5-D342-B2CA-CEC324A61558}"/>
              </a:ext>
            </a:extLst>
          </p:cNvPr>
          <p:cNvSpPr>
            <a:spLocks noGrp="1" noChangeArrowheads="1"/>
          </p:cNvSpPr>
          <p:nvPr>
            <p:ph type="body" idx="1"/>
          </p:nvPr>
        </p:nvSpPr>
        <p:spPr>
          <a:xfrm>
            <a:off x="1028700" y="1447800"/>
            <a:ext cx="7772400" cy="4572000"/>
          </a:xfrm>
        </p:spPr>
        <p:txBody>
          <a:bodyPr/>
          <a:lstStyle/>
          <a:p>
            <a:pPr algn="just"/>
            <a:r>
              <a:rPr lang="en-US" altLang="en-US" sz="2000" dirty="0"/>
              <a:t>Careful history and physical</a:t>
            </a:r>
          </a:p>
          <a:p>
            <a:pPr algn="just"/>
            <a:r>
              <a:rPr lang="en-US" altLang="en-US" sz="2000" dirty="0"/>
              <a:t>Change in weight and body habitus</a:t>
            </a:r>
          </a:p>
          <a:p>
            <a:pPr algn="just"/>
            <a:r>
              <a:rPr lang="en-US" altLang="en-US" sz="2000" dirty="0"/>
              <a:t>Look at old pictures</a:t>
            </a:r>
          </a:p>
          <a:p>
            <a:r>
              <a:rPr lang="en-US" altLang="en-US" sz="2000" dirty="0"/>
              <a:t>Not all patients have all signs and symptoms, especially “early” and “episodic” patients.</a:t>
            </a:r>
          </a:p>
          <a:p>
            <a:r>
              <a:rPr lang="en-US" altLang="en-US" sz="2000" dirty="0"/>
              <a:t>Most published data compared severe Cushing’s with </a:t>
            </a:r>
            <a:r>
              <a:rPr lang="en-US" altLang="en-US" sz="2000" dirty="0" err="1"/>
              <a:t>normals</a:t>
            </a:r>
            <a:r>
              <a:rPr lang="en-US" altLang="en-US" sz="2000" dirty="0"/>
              <a:t>.</a:t>
            </a:r>
          </a:p>
          <a:p>
            <a:r>
              <a:rPr lang="en-US" altLang="en-US" sz="2000" dirty="0"/>
              <a:t>Important to diagnose early before devastating sequelae develop.</a:t>
            </a:r>
          </a:p>
          <a:p>
            <a:r>
              <a:rPr lang="en-US" altLang="en-US" sz="2000" dirty="0"/>
              <a:t>Initial diagnosis most difficult aspect of Cushing’s syndrome.</a:t>
            </a:r>
          </a:p>
          <a:p>
            <a:r>
              <a:rPr lang="en-US" altLang="en-US" sz="2000" dirty="0"/>
              <a:t>“Gestalt” with as much information as possible</a:t>
            </a:r>
          </a:p>
          <a:p>
            <a:r>
              <a:rPr lang="en-US" altLang="en-US" sz="2000" dirty="0"/>
              <a:t>Episodic Cushing’s common, so one positive test may be worth more than 10 negative tests</a:t>
            </a:r>
          </a:p>
        </p:txBody>
      </p:sp>
      <p:pic>
        <p:nvPicPr>
          <p:cNvPr id="39942" name="Picture 6" descr="MCj03970480000[1]">
            <a:extLst>
              <a:ext uri="{FF2B5EF4-FFF2-40B4-BE49-F238E27FC236}">
                <a16:creationId xmlns:a16="http://schemas.microsoft.com/office/drawing/2014/main" id="{5CD4EE2E-F8CB-6F40-843C-5022090F3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7226" y="1295401"/>
            <a:ext cx="1185863" cy="118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348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1026">
            <a:extLst>
              <a:ext uri="{FF2B5EF4-FFF2-40B4-BE49-F238E27FC236}">
                <a16:creationId xmlns:a16="http://schemas.microsoft.com/office/drawing/2014/main" id="{1069B2EE-E914-BE46-BCB0-91A882DE0981}"/>
              </a:ext>
            </a:extLst>
          </p:cNvPr>
          <p:cNvSpPr>
            <a:spLocks noGrp="1" noChangeArrowheads="1"/>
          </p:cNvSpPr>
          <p:nvPr>
            <p:ph type="title"/>
          </p:nvPr>
        </p:nvSpPr>
        <p:spPr>
          <a:xfrm>
            <a:off x="1193800" y="241300"/>
            <a:ext cx="7772400" cy="1143000"/>
          </a:xfrm>
        </p:spPr>
        <p:txBody>
          <a:bodyPr/>
          <a:lstStyle/>
          <a:p>
            <a:pPr>
              <a:defRPr/>
            </a:pPr>
            <a:r>
              <a:rPr lang="en-US" sz="3200" dirty="0">
                <a:solidFill>
                  <a:srgbClr val="FFAB8C"/>
                </a:solidFill>
                <a:cs typeface="+mj-cs"/>
              </a:rPr>
              <a:t>Common symptoms I see </a:t>
            </a:r>
          </a:p>
        </p:txBody>
      </p:sp>
      <p:sp>
        <p:nvSpPr>
          <p:cNvPr id="182275" name="Rectangle 1027">
            <a:extLst>
              <a:ext uri="{FF2B5EF4-FFF2-40B4-BE49-F238E27FC236}">
                <a16:creationId xmlns:a16="http://schemas.microsoft.com/office/drawing/2014/main" id="{4181ECEC-9831-FF40-9A60-721F7A76F79C}"/>
              </a:ext>
            </a:extLst>
          </p:cNvPr>
          <p:cNvSpPr>
            <a:spLocks noGrp="1" noChangeArrowheads="1"/>
          </p:cNvSpPr>
          <p:nvPr>
            <p:ph type="body" idx="1"/>
          </p:nvPr>
        </p:nvSpPr>
        <p:spPr>
          <a:xfrm>
            <a:off x="1028700" y="1485900"/>
            <a:ext cx="7772400" cy="4114800"/>
          </a:xfrm>
        </p:spPr>
        <p:txBody>
          <a:bodyPr/>
          <a:lstStyle/>
          <a:p>
            <a:pPr eaLnBrk="1" hangingPunct="1">
              <a:lnSpc>
                <a:spcPct val="90000"/>
              </a:lnSpc>
            </a:pPr>
            <a:r>
              <a:rPr lang="en-US" altLang="en-US" sz="2400" dirty="0"/>
              <a:t>Wired at night</a:t>
            </a:r>
          </a:p>
          <a:p>
            <a:pPr eaLnBrk="1" hangingPunct="1">
              <a:lnSpc>
                <a:spcPct val="90000"/>
              </a:lnSpc>
            </a:pPr>
            <a:r>
              <a:rPr lang="en-US" altLang="en-US" sz="2400" dirty="0"/>
              <a:t>Trouble sleeping-trouble falling asleep or frequent awakenings</a:t>
            </a:r>
          </a:p>
          <a:p>
            <a:pPr eaLnBrk="1" hangingPunct="1">
              <a:lnSpc>
                <a:spcPct val="90000"/>
              </a:lnSpc>
            </a:pPr>
            <a:r>
              <a:rPr lang="en-US" altLang="en-US" sz="2400" dirty="0"/>
              <a:t>Severe fatigue-new onset</a:t>
            </a:r>
          </a:p>
          <a:p>
            <a:pPr eaLnBrk="1" hangingPunct="1">
              <a:lnSpc>
                <a:spcPct val="90000"/>
              </a:lnSpc>
            </a:pPr>
            <a:r>
              <a:rPr lang="en-US" altLang="en-US" sz="2400" dirty="0"/>
              <a:t>Abrupt weight gain-without other cause such as decreased activity or depression</a:t>
            </a:r>
          </a:p>
          <a:p>
            <a:pPr eaLnBrk="1" hangingPunct="1">
              <a:lnSpc>
                <a:spcPct val="90000"/>
              </a:lnSpc>
            </a:pPr>
            <a:r>
              <a:rPr lang="en-US" altLang="en-US" sz="2400" dirty="0"/>
              <a:t>Decreased ability to exercise</a:t>
            </a:r>
          </a:p>
          <a:p>
            <a:pPr eaLnBrk="1" hangingPunct="1">
              <a:lnSpc>
                <a:spcPct val="90000"/>
              </a:lnSpc>
            </a:pPr>
            <a:r>
              <a:rPr lang="en-US" altLang="en-US" sz="2400" dirty="0"/>
              <a:t>Menstrual abnormalities</a:t>
            </a:r>
          </a:p>
          <a:p>
            <a:pPr eaLnBrk="1" hangingPunct="1">
              <a:lnSpc>
                <a:spcPct val="90000"/>
              </a:lnSpc>
            </a:pPr>
            <a:r>
              <a:rPr lang="en-US" altLang="en-US" sz="2400" dirty="0"/>
              <a:t>Cognitive changes- </a:t>
            </a:r>
            <a:r>
              <a:rPr lang="ja-JP" altLang="en-US" sz="2400"/>
              <a:t>“</a:t>
            </a:r>
            <a:r>
              <a:rPr lang="en-US" altLang="ja-JP" sz="2400" dirty="0"/>
              <a:t>brain fog</a:t>
            </a:r>
            <a:r>
              <a:rPr lang="ja-JP" altLang="en-US" sz="2400"/>
              <a:t>”</a:t>
            </a:r>
            <a:endParaRPr lang="en-US" altLang="ja-JP" sz="2400" dirty="0"/>
          </a:p>
          <a:p>
            <a:pPr eaLnBrk="1" hangingPunct="1">
              <a:lnSpc>
                <a:spcPct val="90000"/>
              </a:lnSpc>
            </a:pPr>
            <a:r>
              <a:rPr lang="en-US" altLang="en-US" sz="2400" dirty="0"/>
              <a:t>Decreased libido</a:t>
            </a:r>
          </a:p>
          <a:p>
            <a:pPr eaLnBrk="1" hangingPunct="1">
              <a:lnSpc>
                <a:spcPct val="90000"/>
              </a:lnSpc>
            </a:pPr>
            <a:r>
              <a:rPr lang="en-US" altLang="en-US" sz="2400" dirty="0"/>
              <a:t>Symptoms of adrenal insufficiency-joint pains, can</a:t>
            </a:r>
            <a:r>
              <a:rPr lang="ja-JP" altLang="en-US" sz="2400"/>
              <a:t>’</a:t>
            </a:r>
            <a:r>
              <a:rPr lang="en-US" altLang="ja-JP" sz="2400" dirty="0"/>
              <a:t>t get out of bed, nausea and vomiting</a:t>
            </a:r>
          </a:p>
          <a:p>
            <a:pPr eaLnBrk="1" hangingPunct="1">
              <a:lnSpc>
                <a:spcPct val="90000"/>
              </a:lnSpc>
            </a:pPr>
            <a:r>
              <a:rPr lang="en-US" altLang="en-US" sz="2400" dirty="0"/>
              <a:t>Depression, anxiety, mood-swings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E620753E-E40C-AB48-99E5-289533B7418C}"/>
              </a:ext>
            </a:extLst>
          </p:cNvPr>
          <p:cNvSpPr>
            <a:spLocks noGrp="1" noChangeArrowheads="1"/>
          </p:cNvSpPr>
          <p:nvPr>
            <p:ph type="title"/>
          </p:nvPr>
        </p:nvSpPr>
        <p:spPr/>
        <p:txBody>
          <a:bodyPr/>
          <a:lstStyle/>
          <a:p>
            <a:r>
              <a:rPr lang="en-US" altLang="en-US" dirty="0"/>
              <a:t>Common Signs I see</a:t>
            </a:r>
          </a:p>
        </p:txBody>
      </p:sp>
      <p:sp>
        <p:nvSpPr>
          <p:cNvPr id="76803" name="Rectangle 3">
            <a:extLst>
              <a:ext uri="{FF2B5EF4-FFF2-40B4-BE49-F238E27FC236}">
                <a16:creationId xmlns:a16="http://schemas.microsoft.com/office/drawing/2014/main" id="{C7C2090F-89F8-5C44-9C62-FC7FC4D38D98}"/>
              </a:ext>
            </a:extLst>
          </p:cNvPr>
          <p:cNvSpPr>
            <a:spLocks noGrp="1" noChangeArrowheads="1"/>
          </p:cNvSpPr>
          <p:nvPr>
            <p:ph type="body" idx="1"/>
          </p:nvPr>
        </p:nvSpPr>
        <p:spPr/>
        <p:txBody>
          <a:bodyPr/>
          <a:lstStyle/>
          <a:p>
            <a:pPr>
              <a:lnSpc>
                <a:spcPct val="90000"/>
              </a:lnSpc>
            </a:pPr>
            <a:r>
              <a:rPr lang="en-US" altLang="en-US" sz="2800" dirty="0"/>
              <a:t>Central obesity</a:t>
            </a:r>
          </a:p>
          <a:p>
            <a:pPr>
              <a:lnSpc>
                <a:spcPct val="90000"/>
              </a:lnSpc>
            </a:pPr>
            <a:r>
              <a:rPr lang="en-US" altLang="en-US" sz="2800" dirty="0"/>
              <a:t>Muscle atrophy</a:t>
            </a:r>
          </a:p>
          <a:p>
            <a:pPr>
              <a:lnSpc>
                <a:spcPct val="90000"/>
              </a:lnSpc>
            </a:pPr>
            <a:r>
              <a:rPr lang="en-US" altLang="en-US" sz="2800" dirty="0"/>
              <a:t>Thin skin on top of hand (Liddle’s sign)</a:t>
            </a:r>
          </a:p>
          <a:p>
            <a:pPr>
              <a:lnSpc>
                <a:spcPct val="90000"/>
              </a:lnSpc>
            </a:pPr>
            <a:r>
              <a:rPr lang="en-US" altLang="en-US" sz="2800" dirty="0"/>
              <a:t>Buffalo hump</a:t>
            </a:r>
          </a:p>
          <a:p>
            <a:pPr>
              <a:lnSpc>
                <a:spcPct val="90000"/>
              </a:lnSpc>
            </a:pPr>
            <a:r>
              <a:rPr lang="en-US" altLang="en-US" sz="2800" dirty="0"/>
              <a:t>Round, red face</a:t>
            </a:r>
          </a:p>
          <a:p>
            <a:pPr>
              <a:lnSpc>
                <a:spcPct val="90000"/>
              </a:lnSpc>
            </a:pPr>
            <a:r>
              <a:rPr lang="en-US" altLang="en-US" sz="2800" dirty="0"/>
              <a:t>Bruising</a:t>
            </a:r>
          </a:p>
          <a:p>
            <a:pPr>
              <a:lnSpc>
                <a:spcPct val="90000"/>
              </a:lnSpc>
            </a:pPr>
            <a:r>
              <a:rPr lang="en-US" altLang="en-US" sz="2800" dirty="0"/>
              <a:t>Extra hair growth</a:t>
            </a:r>
          </a:p>
          <a:p>
            <a:pPr>
              <a:lnSpc>
                <a:spcPct val="90000"/>
              </a:lnSpc>
            </a:pPr>
            <a:r>
              <a:rPr lang="en-US" altLang="en-US" sz="2800" dirty="0"/>
              <a:t>Acne</a:t>
            </a:r>
          </a:p>
          <a:p>
            <a:pPr>
              <a:lnSpc>
                <a:spcPct val="90000"/>
              </a:lnSpc>
            </a:pPr>
            <a:r>
              <a:rPr lang="en-US" altLang="en-US" sz="2800" dirty="0"/>
              <a:t>Loss of hair on head</a:t>
            </a:r>
          </a:p>
          <a:p>
            <a:pPr>
              <a:lnSpc>
                <a:spcPct val="90000"/>
              </a:lnSpc>
            </a:pPr>
            <a:r>
              <a:rPr lang="en-US" altLang="en-US" sz="2800" dirty="0"/>
              <a:t>Stretch marks</a:t>
            </a:r>
          </a:p>
        </p:txBody>
      </p:sp>
    </p:spTree>
    <p:extLst>
      <p:ext uri="{BB962C8B-B14F-4D97-AF65-F5344CB8AC3E}">
        <p14:creationId xmlns:p14="http://schemas.microsoft.com/office/powerpoint/2010/main" val="3699754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C5521469-3D57-5D42-9441-76AB4CC282C4}"/>
              </a:ext>
            </a:extLst>
          </p:cNvPr>
          <p:cNvSpPr>
            <a:spLocks noGrp="1" noChangeArrowheads="1"/>
          </p:cNvSpPr>
          <p:nvPr>
            <p:ph type="title"/>
          </p:nvPr>
        </p:nvSpPr>
        <p:spPr/>
        <p:txBody>
          <a:bodyPr/>
          <a:lstStyle/>
          <a:p>
            <a:r>
              <a:rPr lang="en-US" altLang="en-US" sz="2400" b="1">
                <a:solidFill>
                  <a:schemeClr val="tx1"/>
                </a:solidFill>
              </a:rPr>
              <a:t>The Diagnosis of Cushing’s Syndrome: An Endocrine</a:t>
            </a:r>
            <a:br>
              <a:rPr lang="en-US" altLang="en-US" sz="2400" b="1">
                <a:solidFill>
                  <a:schemeClr val="tx1"/>
                </a:solidFill>
              </a:rPr>
            </a:br>
            <a:r>
              <a:rPr lang="en-US" altLang="en-US" sz="2400" b="1">
                <a:solidFill>
                  <a:schemeClr val="tx1"/>
                </a:solidFill>
              </a:rPr>
              <a:t>Society Clinical Practice Guideline</a:t>
            </a:r>
            <a:br>
              <a:rPr lang="en-US" altLang="en-US" b="1">
                <a:solidFill>
                  <a:schemeClr val="tx1"/>
                </a:solidFill>
                <a:latin typeface="Arial" panose="020B0604020202020204" pitchFamily="34" charset="0"/>
              </a:rPr>
            </a:br>
            <a:r>
              <a:rPr lang="en-US" altLang="en-US" sz="2000">
                <a:solidFill>
                  <a:schemeClr val="tx1"/>
                </a:solidFill>
              </a:rPr>
              <a:t>J Clin Endocrinol Metab. May 2008, 93(5):1526–1540</a:t>
            </a:r>
          </a:p>
        </p:txBody>
      </p:sp>
      <p:sp>
        <p:nvSpPr>
          <p:cNvPr id="94211" name="Rectangle 3">
            <a:extLst>
              <a:ext uri="{FF2B5EF4-FFF2-40B4-BE49-F238E27FC236}">
                <a16:creationId xmlns:a16="http://schemas.microsoft.com/office/drawing/2014/main" id="{00DCF680-9D5C-9B4F-B942-AE5F0F8DA619}"/>
              </a:ext>
            </a:extLst>
          </p:cNvPr>
          <p:cNvSpPr>
            <a:spLocks noGrp="1" noChangeArrowheads="1"/>
          </p:cNvSpPr>
          <p:nvPr>
            <p:ph type="body" idx="1"/>
          </p:nvPr>
        </p:nvSpPr>
        <p:spPr/>
        <p:txBody>
          <a:bodyPr/>
          <a:lstStyle/>
          <a:p>
            <a:pPr>
              <a:lnSpc>
                <a:spcPct val="90000"/>
              </a:lnSpc>
            </a:pPr>
            <a:r>
              <a:rPr lang="en-US" altLang="en-US" sz="2400"/>
              <a:t>1st line recommended tests</a:t>
            </a:r>
          </a:p>
          <a:p>
            <a:pPr lvl="1">
              <a:lnSpc>
                <a:spcPct val="90000"/>
              </a:lnSpc>
            </a:pPr>
            <a:r>
              <a:rPr lang="en-US" altLang="en-US" sz="2400"/>
              <a:t>UFC</a:t>
            </a:r>
          </a:p>
          <a:p>
            <a:pPr lvl="1">
              <a:lnSpc>
                <a:spcPct val="90000"/>
              </a:lnSpc>
            </a:pPr>
            <a:r>
              <a:rPr lang="en-US" altLang="en-US" sz="2400"/>
              <a:t>Low dose or overnight dexamethasone test</a:t>
            </a:r>
          </a:p>
          <a:p>
            <a:pPr lvl="1">
              <a:lnSpc>
                <a:spcPct val="90000"/>
              </a:lnSpc>
            </a:pPr>
            <a:r>
              <a:rPr lang="en-US" altLang="en-US" sz="2400"/>
              <a:t>Night-time salivary cortisols</a:t>
            </a:r>
          </a:p>
          <a:p>
            <a:r>
              <a:rPr lang="en-US" altLang="en-US" sz="2400"/>
              <a:t>Testing for Cushing’s syndrome in patients with multiple and progressive features compatible with the syndrome</a:t>
            </a:r>
          </a:p>
          <a:p>
            <a:r>
              <a:rPr lang="en-US" altLang="en-US" sz="2400"/>
              <a:t>Patients with an abnormal result see an endocrinologist and undergo a second test, either one of the above or, in some cases, a serum midnight cortisol or dexamethasone-CRH test.</a:t>
            </a:r>
            <a:r>
              <a:rPr lang="en-US" altLang="en-US" sz="2800"/>
              <a:t> </a:t>
            </a:r>
          </a:p>
        </p:txBody>
      </p:sp>
    </p:spTree>
    <p:extLst>
      <p:ext uri="{BB962C8B-B14F-4D97-AF65-F5344CB8AC3E}">
        <p14:creationId xmlns:p14="http://schemas.microsoft.com/office/powerpoint/2010/main" val="1635494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F58631A4-B0CB-DC44-894F-6BC64429CF62}"/>
              </a:ext>
            </a:extLst>
          </p:cNvPr>
          <p:cNvSpPr>
            <a:spLocks noGrp="1" noChangeArrowheads="1"/>
          </p:cNvSpPr>
          <p:nvPr>
            <p:ph type="title"/>
          </p:nvPr>
        </p:nvSpPr>
        <p:spPr/>
        <p:txBody>
          <a:bodyPr/>
          <a:lstStyle/>
          <a:p>
            <a:r>
              <a:rPr lang="en-US" altLang="en-US" sz="2400" b="1">
                <a:solidFill>
                  <a:schemeClr val="tx1"/>
                </a:solidFill>
              </a:rPr>
              <a:t>The Diagnosis of Cushing’s Syndrome: An Endocrine</a:t>
            </a:r>
            <a:br>
              <a:rPr lang="en-US" altLang="en-US" sz="2400" b="1">
                <a:solidFill>
                  <a:schemeClr val="tx1"/>
                </a:solidFill>
              </a:rPr>
            </a:br>
            <a:r>
              <a:rPr lang="en-US" altLang="en-US" sz="2400" b="1">
                <a:solidFill>
                  <a:schemeClr val="tx1"/>
                </a:solidFill>
              </a:rPr>
              <a:t>Society Clinical Practice Guideline</a:t>
            </a:r>
            <a:br>
              <a:rPr lang="en-US" altLang="en-US" b="1">
                <a:solidFill>
                  <a:schemeClr val="tx1"/>
                </a:solidFill>
                <a:latin typeface="Arial" panose="020B0604020202020204" pitchFamily="34" charset="0"/>
              </a:rPr>
            </a:br>
            <a:r>
              <a:rPr lang="en-US" altLang="en-US" sz="2000">
                <a:solidFill>
                  <a:schemeClr val="tx1"/>
                </a:solidFill>
              </a:rPr>
              <a:t>J Clin Endocrinol Metab. May 2008, 93(5):1526–1540</a:t>
            </a:r>
          </a:p>
        </p:txBody>
      </p:sp>
      <p:sp>
        <p:nvSpPr>
          <p:cNvPr id="96259" name="Rectangle 3">
            <a:extLst>
              <a:ext uri="{FF2B5EF4-FFF2-40B4-BE49-F238E27FC236}">
                <a16:creationId xmlns:a16="http://schemas.microsoft.com/office/drawing/2014/main" id="{3013510C-4404-D244-8015-D4A1723C330A}"/>
              </a:ext>
            </a:extLst>
          </p:cNvPr>
          <p:cNvSpPr>
            <a:spLocks noGrp="1" noChangeArrowheads="1"/>
          </p:cNvSpPr>
          <p:nvPr>
            <p:ph type="body" idx="1"/>
          </p:nvPr>
        </p:nvSpPr>
        <p:spPr/>
        <p:txBody>
          <a:bodyPr/>
          <a:lstStyle/>
          <a:p>
            <a:pPr>
              <a:lnSpc>
                <a:spcPct val="90000"/>
              </a:lnSpc>
            </a:pPr>
            <a:r>
              <a:rPr lang="en-US" altLang="en-US"/>
              <a:t>Patients with 2 or more normal results should not undergo further evaluation.</a:t>
            </a:r>
          </a:p>
          <a:p>
            <a:pPr>
              <a:lnSpc>
                <a:spcPct val="90000"/>
              </a:lnSpc>
            </a:pPr>
            <a:r>
              <a:rPr lang="en-US" altLang="en-US"/>
              <a:t>Recommend additional testing in patients with discordant results, normal responses suspected of cyclic hypercortisolism, or initially normal responses who accumulate additional features over time.</a:t>
            </a:r>
          </a:p>
        </p:txBody>
      </p:sp>
    </p:spTree>
    <p:extLst>
      <p:ext uri="{BB962C8B-B14F-4D97-AF65-F5344CB8AC3E}">
        <p14:creationId xmlns:p14="http://schemas.microsoft.com/office/powerpoint/2010/main" val="3809918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4C761543-3856-EC41-A758-E1D0F2DCC211}"/>
              </a:ext>
            </a:extLst>
          </p:cNvPr>
          <p:cNvSpPr>
            <a:spLocks noGrp="1" noChangeArrowheads="1"/>
          </p:cNvSpPr>
          <p:nvPr>
            <p:ph type="title"/>
          </p:nvPr>
        </p:nvSpPr>
        <p:spPr>
          <a:xfrm>
            <a:off x="1257300" y="381000"/>
            <a:ext cx="7772400" cy="1143000"/>
          </a:xfrm>
        </p:spPr>
        <p:txBody>
          <a:bodyPr/>
          <a:lstStyle/>
          <a:p>
            <a:r>
              <a:rPr lang="en-GB" altLang="en-US" sz="2800" dirty="0"/>
              <a:t>FIG. 1. Algorithm for testing patients suspected of having Cushing's syndrome (CS)</a:t>
            </a:r>
            <a:br>
              <a:rPr lang="en-GB" altLang="en-US" sz="2800" dirty="0"/>
            </a:br>
            <a:endParaRPr lang="en-US" altLang="en-US" sz="2800" dirty="0"/>
          </a:p>
        </p:txBody>
      </p:sp>
      <p:pic>
        <p:nvPicPr>
          <p:cNvPr id="97284" name="Picture 4">
            <a:extLst>
              <a:ext uri="{FF2B5EF4-FFF2-40B4-BE49-F238E27FC236}">
                <a16:creationId xmlns:a16="http://schemas.microsoft.com/office/drawing/2014/main" id="{58357F35-6043-2745-A8C3-AA691B814733}"/>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390073" y="1195754"/>
            <a:ext cx="5506854" cy="5334000"/>
          </a:xfrm>
          <a:noFill/>
          <a:extLst>
            <a:ext uri="{909E8E84-426E-40DD-AFC4-6F175D3DCCD1}">
              <a14:hiddenFill xmlns:a14="http://schemas.microsoft.com/office/drawing/2010/main">
                <a:blipFill dpi="0" rotWithShape="0">
                  <a:blip/>
                  <a:srcRect/>
                  <a:stretch>
                    <a:fillRect/>
                  </a:stretch>
                </a:blipFill>
              </a14:hiddenFill>
            </a:ext>
          </a:extLst>
        </p:spPr>
      </p:pic>
    </p:spTree>
    <p:extLst>
      <p:ext uri="{BB962C8B-B14F-4D97-AF65-F5344CB8AC3E}">
        <p14:creationId xmlns:p14="http://schemas.microsoft.com/office/powerpoint/2010/main" val="2706398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2D0F3CD2-EBBB-E047-A736-472FACCB3E27}"/>
              </a:ext>
            </a:extLst>
          </p:cNvPr>
          <p:cNvSpPr>
            <a:spLocks noGrp="1" noChangeArrowheads="1"/>
          </p:cNvSpPr>
          <p:nvPr>
            <p:ph type="title"/>
          </p:nvPr>
        </p:nvSpPr>
        <p:spPr/>
        <p:txBody>
          <a:bodyPr/>
          <a:lstStyle/>
          <a:p>
            <a:pPr eaLnBrk="1" hangingPunct="1"/>
            <a:r>
              <a:rPr lang="en-US" altLang="en-US" dirty="0"/>
              <a:t>Episodic, Cyclical, Periodic</a:t>
            </a:r>
          </a:p>
        </p:txBody>
      </p:sp>
      <p:sp>
        <p:nvSpPr>
          <p:cNvPr id="17410" name="Rectangle 3">
            <a:extLst>
              <a:ext uri="{FF2B5EF4-FFF2-40B4-BE49-F238E27FC236}">
                <a16:creationId xmlns:a16="http://schemas.microsoft.com/office/drawing/2014/main" id="{697113DE-96EC-AA41-A431-8B6CF7C5879F}"/>
              </a:ext>
            </a:extLst>
          </p:cNvPr>
          <p:cNvSpPr>
            <a:spLocks noGrp="1" noChangeArrowheads="1"/>
          </p:cNvSpPr>
          <p:nvPr>
            <p:ph type="body" idx="1"/>
          </p:nvPr>
        </p:nvSpPr>
        <p:spPr/>
        <p:txBody>
          <a:bodyPr/>
          <a:lstStyle/>
          <a:p>
            <a:pPr eaLnBrk="1" hangingPunct="1">
              <a:lnSpc>
                <a:spcPct val="90000"/>
              </a:lnSpc>
            </a:pPr>
            <a:r>
              <a:rPr lang="en-US" altLang="en-US" sz="2000" dirty="0"/>
              <a:t>Periodic and cyclical refer to changes in cortisol levels that occur on a regular predictable basis.</a:t>
            </a:r>
          </a:p>
          <a:p>
            <a:pPr eaLnBrk="1" hangingPunct="1">
              <a:lnSpc>
                <a:spcPct val="90000"/>
              </a:lnSpc>
            </a:pPr>
            <a:r>
              <a:rPr lang="en-US" altLang="en-US" sz="2000" dirty="0"/>
              <a:t>Episodic refers to high cortisol levels that are random.</a:t>
            </a:r>
          </a:p>
          <a:p>
            <a:pPr eaLnBrk="1" hangingPunct="1">
              <a:lnSpc>
                <a:spcPct val="90000"/>
              </a:lnSpc>
            </a:pPr>
            <a:r>
              <a:rPr lang="en-US" altLang="en-US" sz="2000" dirty="0"/>
              <a:t>Most of my patients are episodic.</a:t>
            </a:r>
          </a:p>
          <a:p>
            <a:pPr eaLnBrk="1" hangingPunct="1">
              <a:lnSpc>
                <a:spcPct val="90000"/>
              </a:lnSpc>
            </a:pPr>
            <a:endParaRPr lang="en-US" altLang="en-US" sz="2000" dirty="0"/>
          </a:p>
        </p:txBody>
      </p:sp>
    </p:spTree>
    <p:extLst>
      <p:ext uri="{BB962C8B-B14F-4D97-AF65-F5344CB8AC3E}">
        <p14:creationId xmlns:p14="http://schemas.microsoft.com/office/powerpoint/2010/main" val="2504242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BE53C8C4-729B-6345-89CA-5B8B5FCCEAD1}"/>
              </a:ext>
            </a:extLst>
          </p:cNvPr>
          <p:cNvSpPr>
            <a:spLocks noGrp="1" noChangeArrowheads="1"/>
          </p:cNvSpPr>
          <p:nvPr>
            <p:ph type="title"/>
          </p:nvPr>
        </p:nvSpPr>
        <p:spPr>
          <a:xfrm>
            <a:off x="952500" y="139700"/>
            <a:ext cx="7772400" cy="1143000"/>
          </a:xfrm>
        </p:spPr>
        <p:txBody>
          <a:bodyPr/>
          <a:lstStyle/>
          <a:p>
            <a:r>
              <a:rPr lang="en-US" altLang="en-US" sz="3200">
                <a:solidFill>
                  <a:srgbClr val="FFAB8C"/>
                </a:solidFill>
              </a:rPr>
              <a:t>Episodic Cushing’s is common</a:t>
            </a:r>
            <a:endParaRPr lang="en-US" altLang="en-US">
              <a:solidFill>
                <a:srgbClr val="FFAB8C"/>
              </a:solidFill>
            </a:endParaRPr>
          </a:p>
        </p:txBody>
      </p:sp>
      <p:sp>
        <p:nvSpPr>
          <p:cNvPr id="152579" name="Rectangle 3">
            <a:extLst>
              <a:ext uri="{FF2B5EF4-FFF2-40B4-BE49-F238E27FC236}">
                <a16:creationId xmlns:a16="http://schemas.microsoft.com/office/drawing/2014/main" id="{50E524A5-FE01-DE4A-AA73-0949F7B65AAB}"/>
              </a:ext>
            </a:extLst>
          </p:cNvPr>
          <p:cNvSpPr>
            <a:spLocks noGrp="1" noChangeArrowheads="1"/>
          </p:cNvSpPr>
          <p:nvPr>
            <p:ph type="body" idx="1"/>
          </p:nvPr>
        </p:nvSpPr>
        <p:spPr>
          <a:xfrm>
            <a:off x="406400" y="1270000"/>
            <a:ext cx="8509000" cy="4114800"/>
          </a:xfrm>
        </p:spPr>
        <p:txBody>
          <a:bodyPr/>
          <a:lstStyle/>
          <a:p>
            <a:r>
              <a:rPr lang="en-US" altLang="en-US" sz="2400" u="sng" dirty="0"/>
              <a:t>Friedman, T.C.</a:t>
            </a:r>
            <a:r>
              <a:rPr lang="en-US" altLang="en-US" sz="2400" dirty="0"/>
              <a:t>, </a:t>
            </a:r>
            <a:r>
              <a:rPr lang="en-US" altLang="en-US" sz="2400" dirty="0" err="1"/>
              <a:t>Ghods</a:t>
            </a:r>
            <a:r>
              <a:rPr lang="en-US" altLang="en-US" sz="2400" dirty="0"/>
              <a:t>, D.E., Zachery, L., </a:t>
            </a:r>
            <a:r>
              <a:rPr lang="en-US" altLang="en-US" sz="2400" dirty="0" err="1"/>
              <a:t>Shayesteh</a:t>
            </a:r>
            <a:r>
              <a:rPr lang="en-US" altLang="en-US" sz="2400" dirty="0"/>
              <a:t>, N., </a:t>
            </a:r>
            <a:r>
              <a:rPr lang="en-US" altLang="en-US" sz="2400" dirty="0" err="1"/>
              <a:t>Seasholtz</a:t>
            </a:r>
            <a:r>
              <a:rPr lang="en-US" altLang="en-US" sz="2400" dirty="0"/>
              <a:t>, S., </a:t>
            </a:r>
            <a:r>
              <a:rPr lang="en-US" altLang="en-US" sz="2400" dirty="0" err="1"/>
              <a:t>Zuckerbraun</a:t>
            </a:r>
            <a:r>
              <a:rPr lang="en-US" altLang="en-US" sz="2400" dirty="0"/>
              <a:t>, E., </a:t>
            </a:r>
            <a:r>
              <a:rPr lang="en-US" altLang="en-US" sz="2400" dirty="0" err="1"/>
              <a:t>Shahinian</a:t>
            </a:r>
            <a:r>
              <a:rPr lang="en-US" altLang="en-US" sz="2400" dirty="0"/>
              <a:t>, H.K., Lee, M.L., McCutcheon, I.E. (2010) High Prevalence of Normal Tests Assessing Hypercortisolism in Subjects with Mild and Episodic Cushing’s Syndrome Suggests that the Paradigm for Diagnosis and Exclusion of Cushing’s Syndrome Requires Multiple Testing. Hormone and Metabolic Research. 42: 874-881. </a:t>
            </a:r>
          </a:p>
          <a:p>
            <a:r>
              <a:rPr lang="en-US" altLang="en-US" sz="2400" dirty="0"/>
              <a:t>We found that </a:t>
            </a:r>
            <a:r>
              <a:rPr lang="en-US" altLang="en-US" sz="2400" b="1" dirty="0"/>
              <a:t>65 of the 66 patients </a:t>
            </a:r>
            <a:r>
              <a:rPr lang="en-US" altLang="en-US" sz="2400" dirty="0"/>
              <a:t>with Cushing’s syndrome had at least one normal test of cortisol status and most patients had several normal tests. </a:t>
            </a:r>
          </a:p>
          <a:p>
            <a:r>
              <a:rPr lang="en-US" altLang="en-US" sz="2400" dirty="0"/>
              <a:t>The probability of having Cushing’s syndrome when one test was negative was 92% for 2300 h salivary cortisol, 88% for 24-h UFC, 86% for 24-h 17OHS and 54% for night-time plasma cortisol. </a:t>
            </a:r>
          </a:p>
        </p:txBody>
      </p:sp>
    </p:spTree>
    <p:extLst>
      <p:ext uri="{BB962C8B-B14F-4D97-AF65-F5344CB8AC3E}">
        <p14:creationId xmlns:p14="http://schemas.microsoft.com/office/powerpoint/2010/main" val="3421283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D19779F8-C522-E349-A04E-697E3B75AB07}"/>
              </a:ext>
            </a:extLst>
          </p:cNvPr>
          <p:cNvSpPr>
            <a:spLocks noGrp="1" noChangeArrowheads="1"/>
          </p:cNvSpPr>
          <p:nvPr>
            <p:ph type="title"/>
          </p:nvPr>
        </p:nvSpPr>
        <p:spPr>
          <a:xfrm>
            <a:off x="952500" y="139700"/>
            <a:ext cx="7772400" cy="1143000"/>
          </a:xfrm>
        </p:spPr>
        <p:txBody>
          <a:bodyPr/>
          <a:lstStyle/>
          <a:p>
            <a:r>
              <a:rPr lang="en-US" altLang="en-US" sz="3200">
                <a:solidFill>
                  <a:srgbClr val="FFAB8C"/>
                </a:solidFill>
              </a:rPr>
              <a:t>Episodic Cushing’s is common</a:t>
            </a:r>
            <a:endParaRPr lang="en-US" altLang="en-US">
              <a:solidFill>
                <a:srgbClr val="FFAB8C"/>
              </a:solidFill>
            </a:endParaRPr>
          </a:p>
        </p:txBody>
      </p:sp>
      <p:sp>
        <p:nvSpPr>
          <p:cNvPr id="20482" name="Rectangle 3">
            <a:extLst>
              <a:ext uri="{FF2B5EF4-FFF2-40B4-BE49-F238E27FC236}">
                <a16:creationId xmlns:a16="http://schemas.microsoft.com/office/drawing/2014/main" id="{DB3F2511-EA48-954D-B5E2-31B9A52D5626}"/>
              </a:ext>
            </a:extLst>
          </p:cNvPr>
          <p:cNvSpPr>
            <a:spLocks noGrp="1" noChangeArrowheads="1"/>
          </p:cNvSpPr>
          <p:nvPr>
            <p:ph type="body" idx="1"/>
          </p:nvPr>
        </p:nvSpPr>
        <p:spPr>
          <a:xfrm>
            <a:off x="406400" y="1270000"/>
            <a:ext cx="8509000" cy="4114800"/>
          </a:xfrm>
        </p:spPr>
        <p:txBody>
          <a:bodyPr/>
          <a:lstStyle/>
          <a:p>
            <a:r>
              <a:rPr lang="en-US" altLang="en-US" sz="2400"/>
              <a:t>These results demonstrated that episodic hypercortisolism is highly prevalent in subjects with mild Cushing’s syndrome and no single test was effective in conclusively diagnosing or excluding the condition. </a:t>
            </a:r>
          </a:p>
          <a:p>
            <a:r>
              <a:rPr lang="en-US" altLang="en-US" sz="2400"/>
              <a:t>Rather, the paradigm for the diagnosis should be a careful history and physical examination and in those patients in whom mild Cushing’s syndrome/disease is strongly suspected, multiple tests assessing hypercortisolism should be performed on subsequent occasions, especially when the patient is experiencing signs and symptoms of short-term hypercortisolism. </a:t>
            </a:r>
          </a:p>
        </p:txBody>
      </p:sp>
    </p:spTree>
    <p:extLst>
      <p:ext uri="{BB962C8B-B14F-4D97-AF65-F5344CB8AC3E}">
        <p14:creationId xmlns:p14="http://schemas.microsoft.com/office/powerpoint/2010/main" val="3477533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160x120_.mov" descr="160x120_">
            <a:hlinkClick r:id="" action="ppaction://media"/>
            <a:extLst>
              <a:ext uri="{FF2B5EF4-FFF2-40B4-BE49-F238E27FC236}">
                <a16:creationId xmlns:a16="http://schemas.microsoft.com/office/drawing/2014/main" id="{81E51EDC-EDDA-A248-A523-1B614D4012F5}"/>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890524" y="-243841"/>
            <a:ext cx="9253220" cy="693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38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6386"/>
                                        </p:tgtEl>
                                      </p:cBhvr>
                                    </p:cmd>
                                  </p:childTnLst>
                                </p:cTn>
                              </p:par>
                            </p:childTnLst>
                          </p:cTn>
                        </p:par>
                      </p:childTnLst>
                    </p:cTn>
                  </p:par>
                </p:childTnLst>
              </p:cTn>
              <p:nextCondLst>
                <p:cond evt="onClick" delay="0">
                  <p:tgtEl>
                    <p:spTgt spid="16386"/>
                  </p:tgtEl>
                </p:cond>
              </p:nextCondLst>
            </p:seq>
            <p:video>
              <p:cMediaNode vol="80000">
                <p:cTn id="7" fill="hold" display="0">
                  <p:stCondLst>
                    <p:cond delay="indefinite"/>
                  </p:stCondLst>
                </p:cTn>
                <p:tgtEl>
                  <p:spTgt spid="1638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1DE1FCD8-31B1-3B49-986C-649C7DD8FBA0}"/>
              </a:ext>
            </a:extLst>
          </p:cNvPr>
          <p:cNvSpPr>
            <a:spLocks noGrp="1" noChangeArrowheads="1"/>
          </p:cNvSpPr>
          <p:nvPr>
            <p:ph type="title"/>
          </p:nvPr>
        </p:nvSpPr>
        <p:spPr/>
        <p:txBody>
          <a:bodyPr/>
          <a:lstStyle/>
          <a:p>
            <a:r>
              <a:rPr lang="en-US" altLang="en-US" sz="3200">
                <a:solidFill>
                  <a:srgbClr val="FFAB8C"/>
                </a:solidFill>
              </a:rPr>
              <a:t>Episodic Cushing’s is common</a:t>
            </a:r>
            <a:endParaRPr lang="en-US" altLang="en-US">
              <a:solidFill>
                <a:srgbClr val="FFAB8C"/>
              </a:solidFill>
            </a:endParaRPr>
          </a:p>
        </p:txBody>
      </p:sp>
      <p:sp>
        <p:nvSpPr>
          <p:cNvPr id="152579" name="Rectangle 3">
            <a:extLst>
              <a:ext uri="{FF2B5EF4-FFF2-40B4-BE49-F238E27FC236}">
                <a16:creationId xmlns:a16="http://schemas.microsoft.com/office/drawing/2014/main" id="{5874E09E-6CCC-5F4A-A5DF-2B2669DFE841}"/>
              </a:ext>
            </a:extLst>
          </p:cNvPr>
          <p:cNvSpPr>
            <a:spLocks noGrp="1" noChangeArrowheads="1"/>
          </p:cNvSpPr>
          <p:nvPr>
            <p:ph type="body" idx="1"/>
          </p:nvPr>
        </p:nvSpPr>
        <p:spPr/>
        <p:txBody>
          <a:bodyPr/>
          <a:lstStyle/>
          <a:p>
            <a:r>
              <a:rPr lang="en-US" altLang="en-US" sz="2400" dirty="0"/>
              <a:t>Our paper on episodic Cushing’s syndrome showed that most patients with confirmed Cushing’s syndrome are episodic with one or more normal values among high values.</a:t>
            </a:r>
          </a:p>
          <a:p>
            <a:r>
              <a:rPr lang="en-US" altLang="en-US" sz="2400" dirty="0"/>
              <a:t>Thus one normal value does not exclude Cushing’s.</a:t>
            </a:r>
          </a:p>
          <a:p>
            <a:r>
              <a:rPr lang="en-US" altLang="en-US" sz="2400" dirty="0"/>
              <a:t>A series of normal values does make Cushing’s unlikely at the current time</a:t>
            </a:r>
          </a:p>
        </p:txBody>
      </p:sp>
    </p:spTree>
    <p:extLst>
      <p:ext uri="{BB962C8B-B14F-4D97-AF65-F5344CB8AC3E}">
        <p14:creationId xmlns:p14="http://schemas.microsoft.com/office/powerpoint/2010/main" val="850609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E756B909-B043-4E4C-AD91-E1DBAA66C0F9}"/>
              </a:ext>
            </a:extLst>
          </p:cNvPr>
          <p:cNvSpPr>
            <a:spLocks noGrp="1" noChangeArrowheads="1"/>
          </p:cNvSpPr>
          <p:nvPr>
            <p:ph type="title"/>
          </p:nvPr>
        </p:nvSpPr>
        <p:spPr>
          <a:xfrm>
            <a:off x="1257300" y="234461"/>
            <a:ext cx="8458200" cy="1143000"/>
          </a:xfrm>
        </p:spPr>
        <p:txBody>
          <a:bodyPr/>
          <a:lstStyle/>
          <a:p>
            <a:pPr eaLnBrk="1" hangingPunct="1"/>
            <a:r>
              <a:rPr lang="en-US" altLang="en-US" sz="4800" dirty="0">
                <a:solidFill>
                  <a:srgbClr val="FF6600"/>
                </a:solidFill>
              </a:rPr>
              <a:t>Episodic Cushing's: Conclusion</a:t>
            </a:r>
            <a:endParaRPr lang="en-US" altLang="en-US" dirty="0">
              <a:solidFill>
                <a:srgbClr val="FF6600"/>
              </a:solidFill>
            </a:endParaRPr>
          </a:p>
        </p:txBody>
      </p:sp>
      <p:sp>
        <p:nvSpPr>
          <p:cNvPr id="24578" name="Rectangle 3">
            <a:extLst>
              <a:ext uri="{FF2B5EF4-FFF2-40B4-BE49-F238E27FC236}">
                <a16:creationId xmlns:a16="http://schemas.microsoft.com/office/drawing/2014/main" id="{CDD06D7A-5577-204A-96DE-3044E43E0C7F}"/>
              </a:ext>
            </a:extLst>
          </p:cNvPr>
          <p:cNvSpPr>
            <a:spLocks noGrp="1" noChangeArrowheads="1"/>
          </p:cNvSpPr>
          <p:nvPr>
            <p:ph type="body" idx="1"/>
          </p:nvPr>
        </p:nvSpPr>
        <p:spPr>
          <a:xfrm>
            <a:off x="1257300" y="1184031"/>
            <a:ext cx="7772400" cy="4114800"/>
          </a:xfrm>
        </p:spPr>
        <p:txBody>
          <a:bodyPr/>
          <a:lstStyle/>
          <a:p>
            <a:pPr eaLnBrk="1" hangingPunct="1">
              <a:lnSpc>
                <a:spcPct val="90000"/>
              </a:lnSpc>
            </a:pPr>
            <a:r>
              <a:rPr lang="en-US" altLang="en-US" sz="2800" dirty="0"/>
              <a:t>Data shows that all patients are episodic to some degree</a:t>
            </a:r>
          </a:p>
          <a:p>
            <a:pPr eaLnBrk="1" hangingPunct="1">
              <a:lnSpc>
                <a:spcPct val="90000"/>
              </a:lnSpc>
            </a:pPr>
            <a:r>
              <a:rPr lang="en-US" altLang="en-US" sz="2800" dirty="0"/>
              <a:t>May account for many patients incorrectly diagnosed as normal.</a:t>
            </a:r>
          </a:p>
          <a:p>
            <a:pPr eaLnBrk="1" hangingPunct="1">
              <a:lnSpc>
                <a:spcPct val="90000"/>
              </a:lnSpc>
            </a:pPr>
            <a:r>
              <a:rPr lang="en-US" altLang="en-US" sz="2800" dirty="0"/>
              <a:t>Marked by mostly normal (or low) cortisol levels with some high values accounting for the signs and symptoms of Cushing's syndrome</a:t>
            </a:r>
          </a:p>
          <a:p>
            <a:pPr eaLnBrk="1" hangingPunct="1">
              <a:lnSpc>
                <a:spcPct val="90000"/>
              </a:lnSpc>
            </a:pPr>
            <a:r>
              <a:rPr lang="en-US" altLang="en-US" sz="2800" dirty="0"/>
              <a:t>But lows interspersed with highs may make symptoms worse.</a:t>
            </a:r>
          </a:p>
          <a:p>
            <a:pPr eaLnBrk="1" hangingPunct="1">
              <a:lnSpc>
                <a:spcPct val="90000"/>
              </a:lnSpc>
            </a:pPr>
            <a:r>
              <a:rPr lang="en-US" altLang="en-US" sz="2800" dirty="0"/>
              <a:t>Can be all types of Cushing's syndrome, but in my hands, its pituitary.</a:t>
            </a:r>
          </a:p>
          <a:p>
            <a:pPr eaLnBrk="1" hangingPunct="1">
              <a:lnSpc>
                <a:spcPct val="90000"/>
              </a:lnSpc>
            </a:pPr>
            <a:r>
              <a:rPr lang="en-US" altLang="en-US" sz="2800" dirty="0"/>
              <a:t>Very difficult to diagnose and exclude</a:t>
            </a:r>
            <a:endParaRPr lang="en-US" altLang="en-US" sz="2400" dirty="0"/>
          </a:p>
        </p:txBody>
      </p:sp>
    </p:spTree>
    <p:extLst>
      <p:ext uri="{BB962C8B-B14F-4D97-AF65-F5344CB8AC3E}">
        <p14:creationId xmlns:p14="http://schemas.microsoft.com/office/powerpoint/2010/main" val="2206647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3C0E8B22-9B9D-8B4D-A705-D542D42CD2FE}"/>
              </a:ext>
            </a:extLst>
          </p:cNvPr>
          <p:cNvSpPr>
            <a:spLocks noGrp="1" noChangeArrowheads="1"/>
          </p:cNvSpPr>
          <p:nvPr>
            <p:ph type="title"/>
          </p:nvPr>
        </p:nvSpPr>
        <p:spPr>
          <a:xfrm>
            <a:off x="1333500" y="152400"/>
            <a:ext cx="7772400" cy="1143000"/>
          </a:xfrm>
        </p:spPr>
        <p:txBody>
          <a:bodyPr/>
          <a:lstStyle/>
          <a:p>
            <a:pPr eaLnBrk="1" hangingPunct="1"/>
            <a:r>
              <a:rPr lang="en-US" altLang="en-US" sz="4800" dirty="0">
                <a:solidFill>
                  <a:srgbClr val="FF6600"/>
                </a:solidFill>
              </a:rPr>
              <a:t>Episodic Cushing's Conclusions</a:t>
            </a:r>
            <a:endParaRPr lang="en-US" altLang="en-US" dirty="0">
              <a:solidFill>
                <a:srgbClr val="FF6600"/>
              </a:solidFill>
            </a:endParaRPr>
          </a:p>
        </p:txBody>
      </p:sp>
      <p:sp>
        <p:nvSpPr>
          <p:cNvPr id="25602" name="Rectangle 3">
            <a:extLst>
              <a:ext uri="{FF2B5EF4-FFF2-40B4-BE49-F238E27FC236}">
                <a16:creationId xmlns:a16="http://schemas.microsoft.com/office/drawing/2014/main" id="{D837D18E-2A48-A040-B24D-5436272A1D2E}"/>
              </a:ext>
            </a:extLst>
          </p:cNvPr>
          <p:cNvSpPr>
            <a:spLocks noGrp="1" noChangeArrowheads="1"/>
          </p:cNvSpPr>
          <p:nvPr>
            <p:ph type="body" idx="1"/>
          </p:nvPr>
        </p:nvSpPr>
        <p:spPr>
          <a:xfrm>
            <a:off x="1333500" y="1524000"/>
            <a:ext cx="7772400" cy="4724400"/>
          </a:xfrm>
        </p:spPr>
        <p:txBody>
          <a:bodyPr/>
          <a:lstStyle/>
          <a:p>
            <a:pPr eaLnBrk="1" hangingPunct="1">
              <a:lnSpc>
                <a:spcPct val="90000"/>
              </a:lnSpc>
            </a:pPr>
            <a:r>
              <a:rPr lang="en-US" altLang="en-US" sz="2400" dirty="0"/>
              <a:t>I agree with the Endocrine Society recommendations and like to see 2 different tests high.</a:t>
            </a:r>
          </a:p>
          <a:p>
            <a:pPr eaLnBrk="1" hangingPunct="1">
              <a:lnSpc>
                <a:spcPct val="90000"/>
              </a:lnSpc>
            </a:pPr>
            <a:r>
              <a:rPr lang="en-US" altLang="en-US" sz="2400" dirty="0"/>
              <a:t>The higher the test, the more likely Cushing's is</a:t>
            </a:r>
          </a:p>
          <a:p>
            <a:pPr eaLnBrk="1" hangingPunct="1">
              <a:lnSpc>
                <a:spcPct val="90000"/>
              </a:lnSpc>
            </a:pPr>
            <a:r>
              <a:rPr lang="en-US" altLang="en-US" sz="2400" dirty="0"/>
              <a:t>May limit the severity of the </a:t>
            </a:r>
            <a:r>
              <a:rPr lang="en-US" altLang="en-US" sz="2400" b="1" dirty="0"/>
              <a:t>signs</a:t>
            </a:r>
            <a:r>
              <a:rPr lang="en-US" altLang="en-US" sz="2400" dirty="0"/>
              <a:t> of hypercortisolism. (less weight gain)</a:t>
            </a:r>
          </a:p>
          <a:p>
            <a:pPr eaLnBrk="1" hangingPunct="1">
              <a:lnSpc>
                <a:spcPct val="90000"/>
              </a:lnSpc>
            </a:pPr>
            <a:r>
              <a:rPr lang="en-US" altLang="en-US" sz="2400" dirty="0"/>
              <a:t>Patients with mild/episodic Cushing's seem to have as many </a:t>
            </a:r>
            <a:r>
              <a:rPr lang="en-US" altLang="en-US" sz="2400" b="1" dirty="0"/>
              <a:t>symptoms</a:t>
            </a:r>
            <a:r>
              <a:rPr lang="en-US" altLang="en-US" sz="2400" dirty="0"/>
              <a:t> and as poor a quality of life as full-blown-may be due to daytime lows.</a:t>
            </a:r>
          </a:p>
        </p:txBody>
      </p:sp>
      <p:pic>
        <p:nvPicPr>
          <p:cNvPr id="25603" name="Picture 6" descr="MCPE01451_0000[1]">
            <a:extLst>
              <a:ext uri="{FF2B5EF4-FFF2-40B4-BE49-F238E27FC236}">
                <a16:creationId xmlns:a16="http://schemas.microsoft.com/office/drawing/2014/main" id="{D813F76B-54DE-9A45-B32B-0A9A17928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9270" y="4535487"/>
            <a:ext cx="2324100"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664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3B5DF178-8E67-DB49-80DC-9F2904513EE0}"/>
              </a:ext>
            </a:extLst>
          </p:cNvPr>
          <p:cNvSpPr>
            <a:spLocks noGrp="1" noChangeArrowheads="1"/>
          </p:cNvSpPr>
          <p:nvPr>
            <p:ph type="title"/>
          </p:nvPr>
        </p:nvSpPr>
        <p:spPr>
          <a:xfrm>
            <a:off x="1333500" y="152400"/>
            <a:ext cx="7772400" cy="1143000"/>
          </a:xfrm>
        </p:spPr>
        <p:txBody>
          <a:bodyPr/>
          <a:lstStyle/>
          <a:p>
            <a:pPr eaLnBrk="1" hangingPunct="1"/>
            <a:r>
              <a:rPr lang="en-US" altLang="en-US" sz="4800" dirty="0">
                <a:solidFill>
                  <a:srgbClr val="FF6600"/>
                </a:solidFill>
              </a:rPr>
              <a:t>Episodic Cushing's Testing</a:t>
            </a:r>
            <a:br>
              <a:rPr lang="en-US" altLang="en-US" sz="4800" dirty="0">
                <a:solidFill>
                  <a:srgbClr val="FF6600"/>
                </a:solidFill>
              </a:rPr>
            </a:br>
            <a:r>
              <a:rPr lang="en-US" altLang="en-US" sz="4800" dirty="0">
                <a:solidFill>
                  <a:srgbClr val="FF6600"/>
                </a:solidFill>
              </a:rPr>
              <a:t>Need to test in a high</a:t>
            </a:r>
            <a:endParaRPr lang="en-US" altLang="en-US" dirty="0">
              <a:solidFill>
                <a:srgbClr val="FF6600"/>
              </a:solidFill>
            </a:endParaRPr>
          </a:p>
        </p:txBody>
      </p:sp>
      <p:sp>
        <p:nvSpPr>
          <p:cNvPr id="26626" name="Rectangle 3">
            <a:extLst>
              <a:ext uri="{FF2B5EF4-FFF2-40B4-BE49-F238E27FC236}">
                <a16:creationId xmlns:a16="http://schemas.microsoft.com/office/drawing/2014/main" id="{8F5980A7-6EB4-5248-B8E0-198EAA2819D6}"/>
              </a:ext>
            </a:extLst>
          </p:cNvPr>
          <p:cNvSpPr>
            <a:spLocks noGrp="1" noChangeArrowheads="1"/>
          </p:cNvSpPr>
          <p:nvPr>
            <p:ph type="body" idx="1"/>
          </p:nvPr>
        </p:nvSpPr>
        <p:spPr>
          <a:xfrm>
            <a:off x="1333500" y="1348154"/>
            <a:ext cx="7772400" cy="4724400"/>
          </a:xfrm>
        </p:spPr>
        <p:txBody>
          <a:bodyPr/>
          <a:lstStyle/>
          <a:p>
            <a:pPr eaLnBrk="1" hangingPunct="1">
              <a:lnSpc>
                <a:spcPct val="90000"/>
              </a:lnSpc>
            </a:pPr>
            <a:r>
              <a:rPr lang="en-US" altLang="en-US" sz="2400" dirty="0"/>
              <a:t>Multiple 24 </a:t>
            </a:r>
            <a:r>
              <a:rPr lang="en-US" altLang="en-US" sz="2400" dirty="0" err="1"/>
              <a:t>hr</a:t>
            </a:r>
            <a:r>
              <a:rPr lang="en-US" altLang="en-US" sz="2400" dirty="0"/>
              <a:t> UFC (and 17 OHS)</a:t>
            </a:r>
          </a:p>
          <a:p>
            <a:pPr eaLnBrk="1" hangingPunct="1">
              <a:lnSpc>
                <a:spcPct val="90000"/>
              </a:lnSpc>
            </a:pPr>
            <a:r>
              <a:rPr lang="en-US" altLang="en-US" sz="2400" dirty="0"/>
              <a:t>Multiple 11 PM salivary </a:t>
            </a:r>
            <a:r>
              <a:rPr lang="en-US" altLang="en-US" sz="2400" dirty="0" err="1"/>
              <a:t>cortisols</a:t>
            </a:r>
            <a:r>
              <a:rPr lang="en-US" altLang="en-US" sz="2400" dirty="0"/>
              <a:t>-when symptoms of high cortisol.</a:t>
            </a:r>
          </a:p>
          <a:p>
            <a:pPr eaLnBrk="1" hangingPunct="1">
              <a:lnSpc>
                <a:spcPct val="90000"/>
              </a:lnSpc>
            </a:pPr>
            <a:r>
              <a:rPr lang="en-US" altLang="en-US" sz="2400" dirty="0"/>
              <a:t>Midnight serum cortisol (&gt; 7.5 </a:t>
            </a:r>
            <a:r>
              <a:rPr lang="en-US" altLang="en-US" sz="2400" dirty="0" err="1"/>
              <a:t>ug</a:t>
            </a:r>
            <a:r>
              <a:rPr lang="en-US" altLang="en-US" sz="2400" dirty="0"/>
              <a:t>/</a:t>
            </a:r>
            <a:r>
              <a:rPr lang="en-US" altLang="en-US" sz="2400" dirty="0" err="1"/>
              <a:t>dL</a:t>
            </a:r>
            <a:r>
              <a:rPr lang="en-US" altLang="en-US" sz="2400" dirty="0"/>
              <a:t>)</a:t>
            </a:r>
          </a:p>
          <a:p>
            <a:pPr eaLnBrk="1" hangingPunct="1">
              <a:lnSpc>
                <a:spcPct val="90000"/>
              </a:lnSpc>
            </a:pPr>
            <a:r>
              <a:rPr lang="en-US" altLang="en-US" sz="2400" dirty="0"/>
              <a:t>Overnight or low dose </a:t>
            </a:r>
            <a:r>
              <a:rPr lang="en-US" altLang="en-US" sz="2400" dirty="0" err="1"/>
              <a:t>Dex</a:t>
            </a:r>
            <a:r>
              <a:rPr lang="en-US" altLang="en-US" sz="2400" dirty="0"/>
              <a:t> tests (not helpful in episodic Cushing’s syndrome)</a:t>
            </a:r>
          </a:p>
          <a:p>
            <a:pPr eaLnBrk="1" hangingPunct="1">
              <a:lnSpc>
                <a:spcPct val="90000"/>
              </a:lnSpc>
            </a:pPr>
            <a:r>
              <a:rPr lang="en-US" altLang="en-US" sz="2400" dirty="0"/>
              <a:t>Very low dose </a:t>
            </a:r>
            <a:r>
              <a:rPr lang="en-US" altLang="en-US" sz="2400" dirty="0" err="1"/>
              <a:t>Dex</a:t>
            </a:r>
            <a:r>
              <a:rPr lang="en-US" altLang="en-US" sz="2400" dirty="0"/>
              <a:t> test</a:t>
            </a:r>
          </a:p>
          <a:p>
            <a:pPr eaLnBrk="1" hangingPunct="1">
              <a:lnSpc>
                <a:spcPct val="90000"/>
              </a:lnSpc>
            </a:pPr>
            <a:r>
              <a:rPr lang="en-US" altLang="en-US" sz="2400" dirty="0"/>
              <a:t>Pituitary MRI</a:t>
            </a:r>
          </a:p>
          <a:p>
            <a:pPr eaLnBrk="1" hangingPunct="1">
              <a:lnSpc>
                <a:spcPct val="90000"/>
              </a:lnSpc>
            </a:pPr>
            <a:r>
              <a:rPr lang="en-US" altLang="en-US" sz="2400" dirty="0" err="1"/>
              <a:t>Dex</a:t>
            </a:r>
            <a:r>
              <a:rPr lang="en-US" altLang="en-US" sz="2400" dirty="0"/>
              <a:t>-CRH-not recommended in episodic</a:t>
            </a:r>
          </a:p>
          <a:p>
            <a:pPr eaLnBrk="1" hangingPunct="1">
              <a:lnSpc>
                <a:spcPct val="90000"/>
              </a:lnSpc>
            </a:pPr>
            <a:r>
              <a:rPr lang="en-US" altLang="en-US" sz="2400" dirty="0"/>
              <a:t>Ketoconazole trial</a:t>
            </a:r>
          </a:p>
          <a:p>
            <a:pPr eaLnBrk="1" hangingPunct="1">
              <a:lnSpc>
                <a:spcPct val="90000"/>
              </a:lnSpc>
            </a:pPr>
            <a:endParaRPr lang="en-US" altLang="en-US" sz="2400" dirty="0"/>
          </a:p>
          <a:p>
            <a:pPr eaLnBrk="1" hangingPunct="1">
              <a:lnSpc>
                <a:spcPct val="90000"/>
              </a:lnSpc>
            </a:pPr>
            <a:endParaRPr lang="en-US" altLang="en-US" sz="2400" dirty="0"/>
          </a:p>
          <a:p>
            <a:pPr eaLnBrk="1" hangingPunct="1">
              <a:lnSpc>
                <a:spcPct val="90000"/>
              </a:lnSpc>
            </a:pPr>
            <a:endParaRPr lang="en-US" altLang="en-US" sz="2400" dirty="0"/>
          </a:p>
        </p:txBody>
      </p:sp>
    </p:spTree>
    <p:extLst>
      <p:ext uri="{BB962C8B-B14F-4D97-AF65-F5344CB8AC3E}">
        <p14:creationId xmlns:p14="http://schemas.microsoft.com/office/powerpoint/2010/main" val="2380534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28817C8E-692F-6A4A-8BA7-2DC0986D3F9E}"/>
              </a:ext>
            </a:extLst>
          </p:cNvPr>
          <p:cNvSpPr>
            <a:spLocks noGrp="1" noChangeArrowheads="1"/>
          </p:cNvSpPr>
          <p:nvPr>
            <p:ph type="title"/>
          </p:nvPr>
        </p:nvSpPr>
        <p:spPr>
          <a:xfrm>
            <a:off x="952500" y="228600"/>
            <a:ext cx="8534400" cy="1143000"/>
          </a:xfrm>
        </p:spPr>
        <p:txBody>
          <a:bodyPr/>
          <a:lstStyle/>
          <a:p>
            <a:r>
              <a:rPr lang="en-US" altLang="en-US" sz="4800" b="1"/>
              <a:t>AM I HIGH?</a:t>
            </a:r>
          </a:p>
        </p:txBody>
      </p:sp>
      <p:sp>
        <p:nvSpPr>
          <p:cNvPr id="31746" name="Rectangle 3">
            <a:extLst>
              <a:ext uri="{FF2B5EF4-FFF2-40B4-BE49-F238E27FC236}">
                <a16:creationId xmlns:a16="http://schemas.microsoft.com/office/drawing/2014/main" id="{116F41AF-B29B-C240-A89A-6EB3F15D517E}"/>
              </a:ext>
            </a:extLst>
          </p:cNvPr>
          <p:cNvSpPr>
            <a:spLocks noGrp="1" noChangeArrowheads="1"/>
          </p:cNvSpPr>
          <p:nvPr>
            <p:ph type="body" idx="1"/>
          </p:nvPr>
        </p:nvSpPr>
        <p:spPr>
          <a:xfrm>
            <a:off x="1257300" y="1524000"/>
            <a:ext cx="7772400" cy="4724400"/>
          </a:xfrm>
        </p:spPr>
        <p:txBody>
          <a:bodyPr/>
          <a:lstStyle/>
          <a:p>
            <a:r>
              <a:rPr lang="en-US" altLang="en-US" sz="2000"/>
              <a:t>Wired at night</a:t>
            </a:r>
          </a:p>
          <a:p>
            <a:r>
              <a:rPr lang="en-US" altLang="en-US" sz="2000"/>
              <a:t>Weight gain</a:t>
            </a:r>
          </a:p>
          <a:p>
            <a:r>
              <a:rPr lang="en-US" altLang="en-US" sz="2000"/>
              <a:t>Acne</a:t>
            </a:r>
          </a:p>
          <a:p>
            <a:r>
              <a:rPr lang="en-US" altLang="en-US" sz="2000"/>
              <a:t>Anxiety increase/mood swings/irritability</a:t>
            </a:r>
          </a:p>
          <a:p>
            <a:r>
              <a:rPr lang="en-US" altLang="en-US" sz="2000"/>
              <a:t>Euphoria/more energy than usual</a:t>
            </a:r>
          </a:p>
          <a:p>
            <a:r>
              <a:rPr lang="en-US" altLang="en-US" sz="2000"/>
              <a:t>Very few aches and pains</a:t>
            </a:r>
          </a:p>
          <a:p>
            <a:r>
              <a:rPr lang="en-US" altLang="en-US" sz="2000"/>
              <a:t>Tasks seem easier</a:t>
            </a:r>
          </a:p>
          <a:p>
            <a:r>
              <a:rPr lang="en-US" altLang="en-US" sz="2000"/>
              <a:t>Insomnia/inability to stay or fall asleep.</a:t>
            </a:r>
          </a:p>
          <a:p>
            <a:r>
              <a:rPr lang="en-US" altLang="en-US" sz="2000"/>
              <a:t>Energy levels that “perk up” after sunset.</a:t>
            </a:r>
          </a:p>
          <a:p>
            <a:r>
              <a:rPr lang="en-US" altLang="en-US" sz="2000"/>
              <a:t>“Speed talking” – mind is going faster than your brain can process the thoughts to speak them.</a:t>
            </a:r>
          </a:p>
          <a:p>
            <a:r>
              <a:rPr lang="en-US" altLang="en-US" sz="2000"/>
              <a:t>Water weight gain – edema</a:t>
            </a:r>
          </a:p>
          <a:p>
            <a:r>
              <a:rPr lang="en-US" altLang="en-US" sz="2000"/>
              <a:t>High blood pressure</a:t>
            </a:r>
          </a:p>
          <a:p>
            <a:r>
              <a:rPr lang="en-US" altLang="en-US" sz="2000"/>
              <a:t>High blood sugar if patient has diabetes</a:t>
            </a:r>
          </a:p>
          <a:p>
            <a:endParaRPr lang="en-US" altLang="en-US" sz="2400"/>
          </a:p>
        </p:txBody>
      </p:sp>
    </p:spTree>
    <p:extLst>
      <p:ext uri="{BB962C8B-B14F-4D97-AF65-F5344CB8AC3E}">
        <p14:creationId xmlns:p14="http://schemas.microsoft.com/office/powerpoint/2010/main" val="4270316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C2C63F6B-96EB-4A41-AB99-6B18DE5F5A49}"/>
              </a:ext>
            </a:extLst>
          </p:cNvPr>
          <p:cNvSpPr>
            <a:spLocks noGrp="1" noChangeArrowheads="1"/>
          </p:cNvSpPr>
          <p:nvPr>
            <p:ph type="title"/>
          </p:nvPr>
        </p:nvSpPr>
        <p:spPr>
          <a:xfrm>
            <a:off x="952500" y="228600"/>
            <a:ext cx="8534400" cy="1143000"/>
          </a:xfrm>
        </p:spPr>
        <p:txBody>
          <a:bodyPr/>
          <a:lstStyle/>
          <a:p>
            <a:r>
              <a:rPr lang="en-US" altLang="en-US" sz="4800" b="1"/>
              <a:t>AM I HIGH?</a:t>
            </a:r>
          </a:p>
        </p:txBody>
      </p:sp>
      <p:sp>
        <p:nvSpPr>
          <p:cNvPr id="30722" name="Rectangle 3">
            <a:extLst>
              <a:ext uri="{FF2B5EF4-FFF2-40B4-BE49-F238E27FC236}">
                <a16:creationId xmlns:a16="http://schemas.microsoft.com/office/drawing/2014/main" id="{8608B497-DD7C-8547-A3CF-EDA55830D8E5}"/>
              </a:ext>
            </a:extLst>
          </p:cNvPr>
          <p:cNvSpPr>
            <a:spLocks noGrp="1" noChangeArrowheads="1"/>
          </p:cNvSpPr>
          <p:nvPr>
            <p:ph type="body" idx="1"/>
          </p:nvPr>
        </p:nvSpPr>
        <p:spPr>
          <a:xfrm>
            <a:off x="1257300" y="1524000"/>
            <a:ext cx="7772400" cy="4724400"/>
          </a:xfrm>
        </p:spPr>
        <p:txBody>
          <a:bodyPr/>
          <a:lstStyle/>
          <a:p>
            <a:r>
              <a:rPr lang="en-US" altLang="en-US" sz="2400" dirty="0"/>
              <a:t>. </a:t>
            </a:r>
          </a:p>
          <a:p>
            <a:r>
              <a:rPr lang="en-US" altLang="en-US" sz="2400" dirty="0"/>
              <a:t>A “high” period has some telltale signs for most patients</a:t>
            </a:r>
          </a:p>
          <a:p>
            <a:r>
              <a:rPr lang="en-US" altLang="en-US" sz="2400" dirty="0"/>
              <a:t>However, in some cases, what patients have labeled as their “high” could be their </a:t>
            </a:r>
            <a:r>
              <a:rPr lang="en-US" altLang="en-US" sz="2400" dirty="0">
                <a:solidFill>
                  <a:srgbClr val="FF0000"/>
                </a:solidFill>
              </a:rPr>
              <a:t>“low” </a:t>
            </a:r>
            <a:r>
              <a:rPr lang="en-US" altLang="en-US" sz="2400" dirty="0"/>
              <a:t>phase.  </a:t>
            </a:r>
          </a:p>
          <a:p>
            <a:pPr lvl="1"/>
            <a:r>
              <a:rPr lang="en-US" altLang="en-US" sz="2000" dirty="0"/>
              <a:t>Nausea</a:t>
            </a:r>
          </a:p>
          <a:p>
            <a:pPr lvl="1"/>
            <a:r>
              <a:rPr lang="en-US" altLang="en-US" sz="2000" dirty="0"/>
              <a:t>Weight loss</a:t>
            </a:r>
          </a:p>
          <a:p>
            <a:pPr lvl="1"/>
            <a:r>
              <a:rPr lang="en-US" altLang="en-US" sz="2000" dirty="0"/>
              <a:t>Depression</a:t>
            </a:r>
          </a:p>
          <a:p>
            <a:pPr lvl="1"/>
            <a:r>
              <a:rPr lang="en-US" altLang="en-US" sz="2000" dirty="0"/>
              <a:t>Lethargy</a:t>
            </a:r>
          </a:p>
          <a:p>
            <a:pPr lvl="1"/>
            <a:r>
              <a:rPr lang="en-US" altLang="en-US" sz="2000" dirty="0"/>
              <a:t>Extreme fatigue</a:t>
            </a:r>
          </a:p>
          <a:p>
            <a:pPr lvl="1"/>
            <a:r>
              <a:rPr lang="en-US" altLang="en-US" sz="2000" dirty="0"/>
              <a:t>Muscle/joint pain</a:t>
            </a:r>
          </a:p>
          <a:p>
            <a:endParaRPr lang="en-US" altLang="en-US" sz="2400" dirty="0"/>
          </a:p>
        </p:txBody>
      </p:sp>
    </p:spTree>
    <p:extLst>
      <p:ext uri="{BB962C8B-B14F-4D97-AF65-F5344CB8AC3E}">
        <p14:creationId xmlns:p14="http://schemas.microsoft.com/office/powerpoint/2010/main" val="327802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CC57E8BC-B839-D441-9D3B-3608A0F74C7C}"/>
              </a:ext>
            </a:extLst>
          </p:cNvPr>
          <p:cNvSpPr>
            <a:spLocks noGrp="1" noChangeArrowheads="1"/>
          </p:cNvSpPr>
          <p:nvPr>
            <p:ph type="title"/>
          </p:nvPr>
        </p:nvSpPr>
        <p:spPr>
          <a:xfrm>
            <a:off x="1257300" y="228600"/>
            <a:ext cx="8176632" cy="1143000"/>
          </a:xfrm>
        </p:spPr>
        <p:txBody>
          <a:bodyPr/>
          <a:lstStyle/>
          <a:p>
            <a:r>
              <a:rPr lang="en-US" altLang="en-US" b="1" dirty="0">
                <a:solidFill>
                  <a:srgbClr val="FFC000"/>
                </a:solidFill>
              </a:rPr>
              <a:t>Late Night Salivary Cortisol Test</a:t>
            </a:r>
            <a:endParaRPr lang="en-US" altLang="en-US" b="1" dirty="0">
              <a:solidFill>
                <a:srgbClr val="FFC000"/>
              </a:solidFill>
              <a:latin typeface="Geneva" panose="020B0503030404040204" pitchFamily="34" charset="0"/>
            </a:endParaRPr>
          </a:p>
        </p:txBody>
      </p:sp>
      <p:sp>
        <p:nvSpPr>
          <p:cNvPr id="46083" name="Rectangle 3">
            <a:extLst>
              <a:ext uri="{FF2B5EF4-FFF2-40B4-BE49-F238E27FC236}">
                <a16:creationId xmlns:a16="http://schemas.microsoft.com/office/drawing/2014/main" id="{E941F565-0420-F041-AE67-BE54A0F2C19B}"/>
              </a:ext>
            </a:extLst>
          </p:cNvPr>
          <p:cNvSpPr>
            <a:spLocks noGrp="1" noChangeArrowheads="1"/>
          </p:cNvSpPr>
          <p:nvPr>
            <p:ph type="body" idx="1"/>
          </p:nvPr>
        </p:nvSpPr>
        <p:spPr>
          <a:xfrm>
            <a:off x="-202224" y="1336431"/>
            <a:ext cx="7772400" cy="4114800"/>
          </a:xfrm>
        </p:spPr>
        <p:txBody>
          <a:bodyPr/>
          <a:lstStyle/>
          <a:p>
            <a:pPr marL="992188" lvl="2" indent="-77788" algn="just"/>
            <a:r>
              <a:rPr lang="en-US" altLang="en-US" dirty="0"/>
              <a:t>Salivary cortisol levels reflect plasma cortisol levels.</a:t>
            </a:r>
          </a:p>
          <a:p>
            <a:pPr marL="992188" lvl="2" indent="-77788" algn="just"/>
            <a:r>
              <a:rPr lang="en-US" altLang="en-US" dirty="0"/>
              <a:t>Midnight plasma cortisol measurement requires blood-drawing and may be difficult to obtain in an outpatient setting. </a:t>
            </a:r>
          </a:p>
          <a:p>
            <a:pPr marL="992188" lvl="2" indent="-77788" algn="just"/>
            <a:r>
              <a:rPr lang="en-US" altLang="en-US" dirty="0"/>
              <a:t>Can be done on multiple settings </a:t>
            </a:r>
          </a:p>
          <a:p>
            <a:pPr marL="992188" lvl="2" indent="-77788" algn="just">
              <a:lnSpc>
                <a:spcPct val="110000"/>
              </a:lnSpc>
            </a:pPr>
            <a:r>
              <a:rPr lang="en-US" altLang="en-US" dirty="0"/>
              <a:t> Quest, </a:t>
            </a:r>
            <a:r>
              <a:rPr lang="en-US" altLang="en-US" dirty="0" err="1"/>
              <a:t>Labcorp</a:t>
            </a:r>
            <a:r>
              <a:rPr lang="en-US" altLang="en-US" dirty="0"/>
              <a:t>, </a:t>
            </a:r>
            <a:r>
              <a:rPr lang="en-US" altLang="en-US" dirty="0" err="1"/>
              <a:t>Esoterix</a:t>
            </a:r>
            <a:r>
              <a:rPr lang="en-US" altLang="en-US" dirty="0"/>
              <a:t>, ACL</a:t>
            </a:r>
          </a:p>
          <a:p>
            <a:pPr marL="992188" lvl="2" indent="-77788" algn="just"/>
            <a:r>
              <a:rPr lang="en-US" altLang="en-US" dirty="0"/>
              <a:t>Uses a "</a:t>
            </a:r>
            <a:r>
              <a:rPr lang="en-US" altLang="en-US" dirty="0" err="1"/>
              <a:t>Salivette</a:t>
            </a:r>
            <a:r>
              <a:rPr lang="en-US" altLang="en-US" dirty="0"/>
              <a:t>" in which the patient chews on a cotton tube for 2-3 minutes. </a:t>
            </a:r>
          </a:p>
          <a:p>
            <a:pPr marL="992188" lvl="2" indent="-77788" algn="just"/>
            <a:r>
              <a:rPr lang="en-US" altLang="en-US" dirty="0"/>
              <a:t>The samples are stable for a week at room temperature or can be frozen and salivary cortisol is independent of the rate of saliva production.</a:t>
            </a:r>
            <a:endParaRPr lang="en-US" altLang="en-US" dirty="0">
              <a:solidFill>
                <a:schemeClr val="folHlink"/>
              </a:solidFill>
            </a:endParaRPr>
          </a:p>
        </p:txBody>
      </p:sp>
      <p:pic>
        <p:nvPicPr>
          <p:cNvPr id="2" name="Picture 1">
            <a:extLst>
              <a:ext uri="{FF2B5EF4-FFF2-40B4-BE49-F238E27FC236}">
                <a16:creationId xmlns:a16="http://schemas.microsoft.com/office/drawing/2014/main" id="{675136D7-6C2B-C240-8D8E-0145FD5DFC2E}"/>
              </a:ext>
            </a:extLst>
          </p:cNvPr>
          <p:cNvPicPr>
            <a:picLocks noChangeAspect="1"/>
          </p:cNvPicPr>
          <p:nvPr/>
        </p:nvPicPr>
        <p:blipFill>
          <a:blip r:embed="rId2"/>
          <a:stretch>
            <a:fillRect/>
          </a:stretch>
        </p:blipFill>
        <p:spPr>
          <a:xfrm flipH="1">
            <a:off x="7719644" y="4402015"/>
            <a:ext cx="2098431" cy="2098431"/>
          </a:xfrm>
          <a:prstGeom prst="rect">
            <a:avLst/>
          </a:prstGeom>
        </p:spPr>
      </p:pic>
    </p:spTree>
    <p:extLst>
      <p:ext uri="{BB962C8B-B14F-4D97-AF65-F5344CB8AC3E}">
        <p14:creationId xmlns:p14="http://schemas.microsoft.com/office/powerpoint/2010/main" val="1877649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FF6C5C65-89E4-E84E-A527-8A124C005380}"/>
              </a:ext>
            </a:extLst>
          </p:cNvPr>
          <p:cNvSpPr>
            <a:spLocks noGrp="1" noChangeArrowheads="1"/>
          </p:cNvSpPr>
          <p:nvPr>
            <p:ph type="title"/>
          </p:nvPr>
        </p:nvSpPr>
        <p:spPr>
          <a:xfrm>
            <a:off x="1181100" y="0"/>
            <a:ext cx="9105900" cy="1143000"/>
          </a:xfrm>
        </p:spPr>
        <p:txBody>
          <a:bodyPr/>
          <a:lstStyle/>
          <a:p>
            <a:r>
              <a:rPr lang="en-US" altLang="en-US" b="1" dirty="0">
                <a:solidFill>
                  <a:srgbClr val="FFC000"/>
                </a:solidFill>
              </a:rPr>
              <a:t>Late Night Salivary Cortisol Test</a:t>
            </a:r>
            <a:endParaRPr lang="en-US" altLang="en-US" sz="2800" b="1" dirty="0">
              <a:solidFill>
                <a:srgbClr val="FFC000"/>
              </a:solidFill>
              <a:latin typeface="Geneva" panose="020B0503030404040204" pitchFamily="34" charset="0"/>
            </a:endParaRPr>
          </a:p>
        </p:txBody>
      </p:sp>
      <p:sp>
        <p:nvSpPr>
          <p:cNvPr id="47107" name="Rectangle 3">
            <a:extLst>
              <a:ext uri="{FF2B5EF4-FFF2-40B4-BE49-F238E27FC236}">
                <a16:creationId xmlns:a16="http://schemas.microsoft.com/office/drawing/2014/main" id="{E66D55CE-4C00-6348-BA7D-43D0CB57FE9A}"/>
              </a:ext>
            </a:extLst>
          </p:cNvPr>
          <p:cNvSpPr>
            <a:spLocks noGrp="1" noChangeArrowheads="1"/>
          </p:cNvSpPr>
          <p:nvPr>
            <p:ph type="body" idx="1"/>
          </p:nvPr>
        </p:nvSpPr>
        <p:spPr>
          <a:xfrm>
            <a:off x="1104900" y="1447800"/>
            <a:ext cx="7772400" cy="4114800"/>
          </a:xfrm>
        </p:spPr>
        <p:txBody>
          <a:bodyPr/>
          <a:lstStyle/>
          <a:p>
            <a:pPr lvl="2" algn="just"/>
            <a:r>
              <a:rPr lang="en-US" altLang="en-US" dirty="0"/>
              <a:t>	36/39 patients with Cushing syndrome had a salivary cortisol &gt; 3.6 nmol/L (0.13 </a:t>
            </a:r>
            <a:r>
              <a:rPr lang="en-US" altLang="en-US" dirty="0">
                <a:sym typeface="Symbol" pitchFamily="2" charset="2"/>
              </a:rPr>
              <a:t></a:t>
            </a:r>
            <a:r>
              <a:rPr lang="en-US" altLang="en-US" dirty="0"/>
              <a:t>g/dl). </a:t>
            </a:r>
          </a:p>
          <a:p>
            <a:pPr lvl="2" algn="just"/>
            <a:r>
              <a:rPr lang="en-US" altLang="en-US" dirty="0"/>
              <a:t>	38/39 normal volunteers had a value ≤ 3.6 nmol/l (mean 1.2 nmol/L) and 37/39 patients with rule/out Cushing syndrome had a value ≤ 3.6 nmol/l (mean 1.6 nmol/L).</a:t>
            </a:r>
            <a:endParaRPr lang="en-US" altLang="en-US" dirty="0">
              <a:solidFill>
                <a:schemeClr val="folHlink"/>
              </a:solidFill>
            </a:endParaRPr>
          </a:p>
        </p:txBody>
      </p:sp>
      <p:pic>
        <p:nvPicPr>
          <p:cNvPr id="47108" name="Picture 4">
            <a:extLst>
              <a:ext uri="{FF2B5EF4-FFF2-40B4-BE49-F238E27FC236}">
                <a16:creationId xmlns:a16="http://schemas.microsoft.com/office/drawing/2014/main" id="{FF663742-F0F1-9346-B828-8F567F846E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1" y="3810000"/>
            <a:ext cx="3224213" cy="278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160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a:extLst>
              <a:ext uri="{FF2B5EF4-FFF2-40B4-BE49-F238E27FC236}">
                <a16:creationId xmlns:a16="http://schemas.microsoft.com/office/drawing/2014/main" id="{62F7ECB7-1263-3849-B870-C77CB6A85365}"/>
              </a:ext>
            </a:extLst>
          </p:cNvPr>
          <p:cNvSpPr>
            <a:spLocks noChangeArrowheads="1"/>
          </p:cNvSpPr>
          <p:nvPr/>
        </p:nvSpPr>
        <p:spPr bwMode="auto">
          <a:xfrm>
            <a:off x="1257300" y="609600"/>
            <a:ext cx="828814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1"/>
              </a:buClr>
              <a:buSzPct val="100000"/>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ClrTx/>
              <a:buSzTx/>
              <a:buFontTx/>
              <a:buNone/>
            </a:pPr>
            <a:r>
              <a:rPr lang="en-US" altLang="en-US" sz="4000" dirty="0">
                <a:solidFill>
                  <a:srgbClr val="FFC000"/>
                </a:solidFill>
              </a:rPr>
              <a:t>Salivary </a:t>
            </a:r>
            <a:r>
              <a:rPr lang="en-US" altLang="en-US" sz="4000" dirty="0" err="1">
                <a:solidFill>
                  <a:srgbClr val="FFC000"/>
                </a:solidFill>
              </a:rPr>
              <a:t>cortisols</a:t>
            </a:r>
            <a:r>
              <a:rPr lang="en-US" altLang="en-US" sz="4000" dirty="0">
                <a:solidFill>
                  <a:srgbClr val="FFC000"/>
                </a:solidFill>
              </a:rPr>
              <a:t> in episodic Cushing’s</a:t>
            </a:r>
          </a:p>
        </p:txBody>
      </p:sp>
      <p:sp>
        <p:nvSpPr>
          <p:cNvPr id="28674" name="Rectangle 4">
            <a:extLst>
              <a:ext uri="{FF2B5EF4-FFF2-40B4-BE49-F238E27FC236}">
                <a16:creationId xmlns:a16="http://schemas.microsoft.com/office/drawing/2014/main" id="{9BD1DD5A-A169-D749-B55F-703CC3A1305E}"/>
              </a:ext>
            </a:extLst>
          </p:cNvPr>
          <p:cNvSpPr>
            <a:spLocks noChangeArrowheads="1"/>
          </p:cNvSpPr>
          <p:nvPr/>
        </p:nvSpPr>
        <p:spPr bwMode="auto">
          <a:xfrm>
            <a:off x="1257300" y="1541584"/>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SzPct val="100000"/>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eaLnBrk="1" hangingPunct="1">
              <a:lnSpc>
                <a:spcPct val="90000"/>
              </a:lnSpc>
              <a:buClrTx/>
              <a:buSzTx/>
            </a:pPr>
            <a:r>
              <a:rPr lang="en-US" altLang="en-US" sz="2800" dirty="0"/>
              <a:t>Convenient for periodic patients as the patient can collect many samples easily</a:t>
            </a:r>
          </a:p>
          <a:p>
            <a:pPr eaLnBrk="1" hangingPunct="1">
              <a:lnSpc>
                <a:spcPct val="90000"/>
              </a:lnSpc>
              <a:buClrTx/>
              <a:buSzTx/>
            </a:pPr>
            <a:r>
              <a:rPr lang="en-US" altLang="en-US" sz="2800" dirty="0"/>
              <a:t>Try to have the patient collect when high symptoms</a:t>
            </a:r>
          </a:p>
          <a:p>
            <a:pPr eaLnBrk="1" hangingPunct="1">
              <a:lnSpc>
                <a:spcPct val="90000"/>
              </a:lnSpc>
              <a:buClrTx/>
              <a:buSzTx/>
            </a:pPr>
            <a:r>
              <a:rPr lang="en-US" altLang="en-US" sz="2800" dirty="0"/>
              <a:t>I start with 4 at 11 PM </a:t>
            </a:r>
          </a:p>
          <a:p>
            <a:pPr eaLnBrk="1" hangingPunct="1">
              <a:lnSpc>
                <a:spcPct val="90000"/>
              </a:lnSpc>
              <a:buClrTx/>
              <a:buSzTx/>
            </a:pPr>
            <a:r>
              <a:rPr lang="en-US" altLang="en-US" sz="2800" dirty="0"/>
              <a:t>Patients can tests between 11 PM and 1 AM when symptoms of highs</a:t>
            </a:r>
          </a:p>
          <a:p>
            <a:pPr eaLnBrk="1" hangingPunct="1">
              <a:lnSpc>
                <a:spcPct val="90000"/>
              </a:lnSpc>
              <a:buClrTx/>
              <a:buSzTx/>
            </a:pPr>
            <a:r>
              <a:rPr lang="en-US" altLang="en-US" sz="2800" dirty="0"/>
              <a:t>Other times not helpful, cortisol starts rising at 2 AM.</a:t>
            </a:r>
          </a:p>
          <a:p>
            <a:pPr eaLnBrk="1" hangingPunct="1">
              <a:lnSpc>
                <a:spcPct val="90000"/>
              </a:lnSpc>
              <a:buClrTx/>
              <a:buSzTx/>
            </a:pPr>
            <a:r>
              <a:rPr lang="en-US" altLang="en-US" sz="2800" dirty="0"/>
              <a:t>Don’t use salivary kits geared for patients, ZRT, Genova, </a:t>
            </a:r>
            <a:r>
              <a:rPr lang="en-US" altLang="en-US" sz="2800" dirty="0" err="1"/>
              <a:t>etc</a:t>
            </a:r>
            <a:r>
              <a:rPr lang="en-US" altLang="en-US" sz="2800" dirty="0"/>
              <a:t> </a:t>
            </a:r>
          </a:p>
          <a:p>
            <a:pPr eaLnBrk="1" hangingPunct="1">
              <a:lnSpc>
                <a:spcPct val="90000"/>
              </a:lnSpc>
              <a:buClrTx/>
              <a:buSzTx/>
            </a:pPr>
            <a:r>
              <a:rPr lang="en-US" altLang="en-US" sz="2800" dirty="0"/>
              <a:t>Can complement UFC for picking up mild cases.</a:t>
            </a:r>
          </a:p>
          <a:p>
            <a:pPr eaLnBrk="1" hangingPunct="1">
              <a:lnSpc>
                <a:spcPct val="90000"/>
              </a:lnSpc>
              <a:buClrTx/>
              <a:buSzTx/>
            </a:pPr>
            <a:endParaRPr lang="en-US" altLang="en-US" sz="2800" dirty="0"/>
          </a:p>
        </p:txBody>
      </p:sp>
    </p:spTree>
    <p:extLst>
      <p:ext uri="{BB962C8B-B14F-4D97-AF65-F5344CB8AC3E}">
        <p14:creationId xmlns:p14="http://schemas.microsoft.com/office/powerpoint/2010/main" val="3312913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485130B1-3BF2-AD40-B9DA-CD4A18186D53}"/>
              </a:ext>
            </a:extLst>
          </p:cNvPr>
          <p:cNvSpPr>
            <a:spLocks noGrp="1" noChangeArrowheads="1"/>
          </p:cNvSpPr>
          <p:nvPr>
            <p:ph type="title"/>
          </p:nvPr>
        </p:nvSpPr>
        <p:spPr>
          <a:xfrm>
            <a:off x="1257300" y="304800"/>
            <a:ext cx="7772400" cy="1143000"/>
          </a:xfrm>
        </p:spPr>
        <p:txBody>
          <a:bodyPr/>
          <a:lstStyle/>
          <a:p>
            <a:r>
              <a:rPr lang="en-US" altLang="en-US" dirty="0"/>
              <a:t>24-Hour Urinary Free Cortisol (UFC)</a:t>
            </a:r>
          </a:p>
        </p:txBody>
      </p:sp>
      <p:sp>
        <p:nvSpPr>
          <p:cNvPr id="40963" name="Rectangle 3">
            <a:extLst>
              <a:ext uri="{FF2B5EF4-FFF2-40B4-BE49-F238E27FC236}">
                <a16:creationId xmlns:a16="http://schemas.microsoft.com/office/drawing/2014/main" id="{8BAFAF6F-0ABD-844D-A751-12EFC0AE3076}"/>
              </a:ext>
            </a:extLst>
          </p:cNvPr>
          <p:cNvSpPr>
            <a:spLocks noGrp="1" noChangeArrowheads="1"/>
          </p:cNvSpPr>
          <p:nvPr>
            <p:ph type="body" idx="1"/>
          </p:nvPr>
        </p:nvSpPr>
        <p:spPr>
          <a:xfrm>
            <a:off x="1028700" y="1524000"/>
            <a:ext cx="9029700" cy="4114800"/>
          </a:xfrm>
        </p:spPr>
        <p:txBody>
          <a:bodyPr/>
          <a:lstStyle/>
          <a:p>
            <a:pPr lvl="2">
              <a:lnSpc>
                <a:spcPct val="90000"/>
              </a:lnSpc>
            </a:pPr>
            <a:r>
              <a:rPr lang="en-US" altLang="en-US" dirty="0"/>
              <a:t>Integration of plasma cortisol throughout the day</a:t>
            </a:r>
          </a:p>
          <a:p>
            <a:pPr lvl="2">
              <a:lnSpc>
                <a:spcPct val="90000"/>
              </a:lnSpc>
            </a:pPr>
            <a:r>
              <a:rPr lang="en-US" altLang="en-US" dirty="0"/>
              <a:t>“Good” assays (using HPLC or mass spectroscopy) have a normal range of 10-34 </a:t>
            </a:r>
            <a:r>
              <a:rPr lang="en-US" altLang="en-US" dirty="0">
                <a:sym typeface="Symbol" pitchFamily="2" charset="2"/>
              </a:rPr>
              <a:t></a:t>
            </a:r>
            <a:r>
              <a:rPr lang="en-US" altLang="en-US" dirty="0"/>
              <a:t>g, with higher levels for men.</a:t>
            </a:r>
          </a:p>
          <a:p>
            <a:pPr lvl="2">
              <a:lnSpc>
                <a:spcPct val="90000"/>
              </a:lnSpc>
            </a:pPr>
            <a:r>
              <a:rPr lang="en-US" altLang="en-US" dirty="0"/>
              <a:t>Cushing’s patients may have low cortisol during the day and high at night, cancelling out the high, yielding normal results.</a:t>
            </a:r>
          </a:p>
          <a:p>
            <a:pPr lvl="2">
              <a:lnSpc>
                <a:spcPct val="90000"/>
              </a:lnSpc>
            </a:pPr>
            <a:r>
              <a:rPr lang="en-US" altLang="en-US" dirty="0" err="1"/>
              <a:t>PseudoCushings</a:t>
            </a:r>
            <a:r>
              <a:rPr lang="en-US" altLang="en-US" dirty="0"/>
              <a:t> patients may have normal values in newer assays, but elevated levels in older assays. </a:t>
            </a:r>
          </a:p>
          <a:p>
            <a:pPr lvl="2">
              <a:lnSpc>
                <a:spcPct val="90000"/>
              </a:lnSpc>
            </a:pPr>
            <a:r>
              <a:rPr lang="en-US" altLang="en-US" dirty="0"/>
              <a:t>Many Cushing’s patients have normal values in the new assay</a:t>
            </a:r>
          </a:p>
          <a:p>
            <a:pPr marL="914400" lvl="2" indent="0">
              <a:lnSpc>
                <a:spcPct val="90000"/>
              </a:lnSpc>
              <a:buNone/>
            </a:pPr>
            <a:endParaRPr lang="en-US" altLang="en-US" sz="1400" dirty="0">
              <a:solidFill>
                <a:schemeClr val="folHlink"/>
              </a:solidFill>
            </a:endParaRPr>
          </a:p>
          <a:p>
            <a:pPr>
              <a:lnSpc>
                <a:spcPct val="90000"/>
              </a:lnSpc>
            </a:pPr>
            <a:endParaRPr lang="en-US" altLang="en-US" sz="1800" dirty="0">
              <a:latin typeface="Geneva" panose="020B0503030404040204" pitchFamily="34" charset="0"/>
            </a:endParaRPr>
          </a:p>
          <a:p>
            <a:pPr>
              <a:lnSpc>
                <a:spcPct val="90000"/>
              </a:lnSpc>
            </a:pPr>
            <a:endParaRPr lang="en-US" altLang="en-US" sz="1800" dirty="0"/>
          </a:p>
        </p:txBody>
      </p:sp>
    </p:spTree>
    <p:extLst>
      <p:ext uri="{BB962C8B-B14F-4D97-AF65-F5344CB8AC3E}">
        <p14:creationId xmlns:p14="http://schemas.microsoft.com/office/powerpoint/2010/main" val="376474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A56E1AE7-F8D7-8140-A5E1-11FBEF6B32AD}"/>
              </a:ext>
            </a:extLst>
          </p:cNvPr>
          <p:cNvSpPr>
            <a:spLocks noGrp="1" noChangeArrowheads="1"/>
          </p:cNvSpPr>
          <p:nvPr>
            <p:ph type="title"/>
          </p:nvPr>
        </p:nvSpPr>
        <p:spPr>
          <a:xfrm>
            <a:off x="1333500" y="304800"/>
            <a:ext cx="7620000" cy="1143000"/>
          </a:xfrm>
        </p:spPr>
        <p:txBody>
          <a:bodyPr/>
          <a:lstStyle/>
          <a:p>
            <a:r>
              <a:rPr lang="en-US" altLang="en-US" dirty="0"/>
              <a:t>States of Glucocorticoid Excess</a:t>
            </a:r>
          </a:p>
        </p:txBody>
      </p:sp>
      <p:sp>
        <p:nvSpPr>
          <p:cNvPr id="34819" name="Rectangle 3">
            <a:extLst>
              <a:ext uri="{FF2B5EF4-FFF2-40B4-BE49-F238E27FC236}">
                <a16:creationId xmlns:a16="http://schemas.microsoft.com/office/drawing/2014/main" id="{985D8478-BD71-564E-92E2-B8607B575E28}"/>
              </a:ext>
            </a:extLst>
          </p:cNvPr>
          <p:cNvSpPr>
            <a:spLocks noGrp="1" noChangeArrowheads="1"/>
          </p:cNvSpPr>
          <p:nvPr>
            <p:ph type="body" idx="1"/>
          </p:nvPr>
        </p:nvSpPr>
        <p:spPr>
          <a:xfrm>
            <a:off x="1257300" y="1524000"/>
            <a:ext cx="7162800" cy="3505200"/>
          </a:xfrm>
        </p:spPr>
        <p:txBody>
          <a:bodyPr/>
          <a:lstStyle/>
          <a:p>
            <a:pPr algn="just">
              <a:lnSpc>
                <a:spcPct val="90000"/>
              </a:lnSpc>
            </a:pPr>
            <a:r>
              <a:rPr lang="en-US" altLang="en-US" sz="2000" dirty="0"/>
              <a:t>ACTH-dependent States</a:t>
            </a:r>
          </a:p>
          <a:p>
            <a:pPr algn="just">
              <a:lnSpc>
                <a:spcPct val="90000"/>
              </a:lnSpc>
            </a:pPr>
            <a:r>
              <a:rPr lang="en-US" altLang="en-US" sz="2000" dirty="0"/>
              <a:t>		a. Pituitary Adenoma (Cushing’s Disease) 90-95%</a:t>
            </a:r>
          </a:p>
          <a:p>
            <a:pPr algn="just">
              <a:lnSpc>
                <a:spcPct val="90000"/>
              </a:lnSpc>
            </a:pPr>
            <a:r>
              <a:rPr lang="en-US" altLang="en-US" sz="2000" dirty="0"/>
              <a:t>			b. Ectopic ACTH Syndrome</a:t>
            </a:r>
          </a:p>
          <a:p>
            <a:pPr algn="just">
              <a:lnSpc>
                <a:spcPct val="90000"/>
              </a:lnSpc>
            </a:pPr>
            <a:r>
              <a:rPr lang="en-US" altLang="en-US" sz="2000" dirty="0"/>
              <a:t>ACTH-independent States</a:t>
            </a:r>
          </a:p>
          <a:p>
            <a:pPr algn="just">
              <a:lnSpc>
                <a:spcPct val="90000"/>
              </a:lnSpc>
            </a:pPr>
            <a:r>
              <a:rPr lang="en-US" altLang="en-US" sz="2000" dirty="0"/>
              <a:t>		a. Adrenal adenoma</a:t>
            </a:r>
          </a:p>
          <a:p>
            <a:pPr algn="just">
              <a:lnSpc>
                <a:spcPct val="90000"/>
              </a:lnSpc>
            </a:pPr>
            <a:r>
              <a:rPr lang="en-US" altLang="en-US" sz="2000" dirty="0"/>
              <a:t>		b. Adrenal carcinoma</a:t>
            </a:r>
          </a:p>
          <a:p>
            <a:pPr algn="just">
              <a:lnSpc>
                <a:spcPct val="90000"/>
              </a:lnSpc>
            </a:pPr>
            <a:r>
              <a:rPr lang="en-US" altLang="en-US" sz="2000" dirty="0"/>
              <a:t>Exogenous Sources</a:t>
            </a:r>
          </a:p>
          <a:p>
            <a:pPr algn="just">
              <a:lnSpc>
                <a:spcPct val="90000"/>
              </a:lnSpc>
            </a:pPr>
            <a:r>
              <a:rPr lang="en-US" altLang="en-US" sz="2000" dirty="0"/>
              <a:t>		Glucocorticoid intake</a:t>
            </a:r>
          </a:p>
          <a:p>
            <a:pPr>
              <a:lnSpc>
                <a:spcPct val="90000"/>
              </a:lnSpc>
            </a:pPr>
            <a:r>
              <a:rPr lang="en-US" altLang="en-US" sz="2000" dirty="0"/>
              <a:t>Psychiatric Conditions (Pseudo-Cushing Disorders)</a:t>
            </a:r>
          </a:p>
          <a:p>
            <a:pPr>
              <a:lnSpc>
                <a:spcPct val="90000"/>
              </a:lnSpc>
            </a:pPr>
            <a:r>
              <a:rPr lang="en-US" altLang="en-US" sz="2000" dirty="0"/>
              <a:t>		a. Depression</a:t>
            </a:r>
          </a:p>
          <a:p>
            <a:pPr>
              <a:lnSpc>
                <a:spcPct val="90000"/>
              </a:lnSpc>
            </a:pPr>
            <a:r>
              <a:rPr lang="en-US" altLang="en-US" sz="2000" dirty="0"/>
              <a:t>		b. Alcoholism</a:t>
            </a:r>
          </a:p>
          <a:p>
            <a:pPr>
              <a:lnSpc>
                <a:spcPct val="90000"/>
              </a:lnSpc>
            </a:pPr>
            <a:r>
              <a:rPr lang="en-US" altLang="en-US" sz="2000" dirty="0"/>
              <a:t>Pregnancy</a:t>
            </a:r>
          </a:p>
          <a:p>
            <a:pPr marL="0" indent="0" algn="just">
              <a:lnSpc>
                <a:spcPct val="90000"/>
              </a:lnSpc>
              <a:buNone/>
            </a:pPr>
            <a:r>
              <a:rPr lang="en-US" altLang="en-US" sz="2000" dirty="0"/>
              <a:t>			</a:t>
            </a:r>
          </a:p>
        </p:txBody>
      </p:sp>
      <p:pic>
        <p:nvPicPr>
          <p:cNvPr id="34822" name="Picture 6" descr="MMj02347170000[1]">
            <a:extLst>
              <a:ext uri="{FF2B5EF4-FFF2-40B4-BE49-F238E27FC236}">
                <a16:creationId xmlns:a16="http://schemas.microsoft.com/office/drawing/2014/main" id="{E8D967D8-0DB6-7B45-9986-330692E3F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86713" y="5105400"/>
            <a:ext cx="1096962"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912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DEA41EAC-4351-1542-A761-19F8B26B9138}"/>
              </a:ext>
            </a:extLst>
          </p:cNvPr>
          <p:cNvSpPr>
            <a:spLocks noGrp="1" noChangeArrowheads="1"/>
          </p:cNvSpPr>
          <p:nvPr>
            <p:ph type="title"/>
          </p:nvPr>
        </p:nvSpPr>
        <p:spPr>
          <a:xfrm>
            <a:off x="1257300" y="438912"/>
            <a:ext cx="7772400" cy="1143000"/>
          </a:xfrm>
        </p:spPr>
        <p:txBody>
          <a:bodyPr/>
          <a:lstStyle/>
          <a:p>
            <a:r>
              <a:rPr lang="en-US" altLang="en-US" dirty="0"/>
              <a:t>Urinary 17-OH Corticosteroids (17-OHS)</a:t>
            </a:r>
          </a:p>
        </p:txBody>
      </p:sp>
      <p:sp>
        <p:nvSpPr>
          <p:cNvPr id="136195" name="Rectangle 3">
            <a:extLst>
              <a:ext uri="{FF2B5EF4-FFF2-40B4-BE49-F238E27FC236}">
                <a16:creationId xmlns:a16="http://schemas.microsoft.com/office/drawing/2014/main" id="{8CC6F8F3-A383-094B-8991-215C203341BE}"/>
              </a:ext>
            </a:extLst>
          </p:cNvPr>
          <p:cNvSpPr>
            <a:spLocks noGrp="1" noChangeArrowheads="1"/>
          </p:cNvSpPr>
          <p:nvPr>
            <p:ph type="body" idx="1"/>
          </p:nvPr>
        </p:nvSpPr>
        <p:spPr>
          <a:xfrm>
            <a:off x="1095756" y="1709928"/>
            <a:ext cx="7772400" cy="4953000"/>
          </a:xfrm>
        </p:spPr>
        <p:txBody>
          <a:bodyPr/>
          <a:lstStyle/>
          <a:p>
            <a:pPr>
              <a:lnSpc>
                <a:spcPct val="90000"/>
              </a:lnSpc>
            </a:pPr>
            <a:r>
              <a:rPr lang="en-US" altLang="en-US" sz="2000" dirty="0"/>
              <a:t>One of the earliest tests</a:t>
            </a:r>
          </a:p>
          <a:p>
            <a:pPr>
              <a:lnSpc>
                <a:spcPct val="90000"/>
              </a:lnSpc>
            </a:pPr>
            <a:r>
              <a:rPr lang="en-US" altLang="en-US" sz="2000" dirty="0"/>
              <a:t>Went out of favor in the 90s and has been (incorrectly) replaced by UFC.</a:t>
            </a:r>
          </a:p>
          <a:p>
            <a:pPr>
              <a:lnSpc>
                <a:spcPct val="90000"/>
              </a:lnSpc>
            </a:pPr>
            <a:r>
              <a:rPr lang="en-US" altLang="en-US" sz="2000" dirty="0"/>
              <a:t>UFC is probably better for full-blown Cushing’s compared to obese and normal subjects.</a:t>
            </a:r>
          </a:p>
          <a:p>
            <a:pPr>
              <a:lnSpc>
                <a:spcPct val="90000"/>
              </a:lnSpc>
            </a:pPr>
            <a:r>
              <a:rPr lang="en-US" altLang="en-US" sz="2000" dirty="0"/>
              <a:t>17-OHS may be better for picking up mild cases.</a:t>
            </a:r>
          </a:p>
          <a:p>
            <a:pPr>
              <a:lnSpc>
                <a:spcPct val="90000"/>
              </a:lnSpc>
            </a:pPr>
            <a:r>
              <a:rPr lang="en-US" altLang="en-US" sz="2000" dirty="0"/>
              <a:t>Can use the same collection for both, so its worthwhile to measure 17-OHS in addition to UFC.</a:t>
            </a:r>
          </a:p>
          <a:p>
            <a:pPr>
              <a:lnSpc>
                <a:spcPct val="90000"/>
              </a:lnSpc>
            </a:pPr>
            <a:r>
              <a:rPr lang="en-US" altLang="en-US" sz="2000" dirty="0"/>
              <a:t>Can also express results per gram of creatinine to correct for obesity</a:t>
            </a:r>
          </a:p>
          <a:p>
            <a:pPr>
              <a:lnSpc>
                <a:spcPct val="90000"/>
              </a:lnSpc>
            </a:pPr>
            <a:r>
              <a:rPr lang="en-US" altLang="en-US" sz="2000" dirty="0"/>
              <a:t>I don’t use the 17OHS/Cr to diagnose Cushing’s only to confirm</a:t>
            </a:r>
          </a:p>
          <a:p>
            <a:pPr>
              <a:lnSpc>
                <a:spcPct val="90000"/>
              </a:lnSpc>
            </a:pPr>
            <a:r>
              <a:rPr lang="en-US" altLang="en-US" sz="2000" dirty="0"/>
              <a:t>Available from ARUP. </a:t>
            </a:r>
          </a:p>
        </p:txBody>
      </p:sp>
    </p:spTree>
    <p:extLst>
      <p:ext uri="{BB962C8B-B14F-4D97-AF65-F5344CB8AC3E}">
        <p14:creationId xmlns:p14="http://schemas.microsoft.com/office/powerpoint/2010/main" val="1269067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13F3AB6E-F241-E04E-A27E-75E3E9329F9A}"/>
              </a:ext>
            </a:extLst>
          </p:cNvPr>
          <p:cNvSpPr>
            <a:spLocks noGrp="1" noChangeArrowheads="1"/>
          </p:cNvSpPr>
          <p:nvPr>
            <p:ph type="title"/>
          </p:nvPr>
        </p:nvSpPr>
        <p:spPr>
          <a:xfrm>
            <a:off x="1257300" y="609600"/>
            <a:ext cx="8597900" cy="1143000"/>
          </a:xfrm>
        </p:spPr>
        <p:txBody>
          <a:bodyPr/>
          <a:lstStyle/>
          <a:p>
            <a:pPr>
              <a:defRPr/>
            </a:pPr>
            <a:r>
              <a:rPr lang="en-US" dirty="0">
                <a:solidFill>
                  <a:schemeClr val="tx2">
                    <a:lumMod val="60000"/>
                    <a:lumOff val="40000"/>
                  </a:schemeClr>
                </a:solidFill>
                <a:cs typeface="+mj-cs"/>
              </a:rPr>
              <a:t>17-hydroxysteroids (2)</a:t>
            </a:r>
          </a:p>
        </p:txBody>
      </p:sp>
      <p:sp>
        <p:nvSpPr>
          <p:cNvPr id="155651" name="Rectangle 3">
            <a:extLst>
              <a:ext uri="{FF2B5EF4-FFF2-40B4-BE49-F238E27FC236}">
                <a16:creationId xmlns:a16="http://schemas.microsoft.com/office/drawing/2014/main" id="{E8AEFA29-D530-A24A-B7FE-C57DE74E3045}"/>
              </a:ext>
            </a:extLst>
          </p:cNvPr>
          <p:cNvSpPr>
            <a:spLocks noGrp="1" noChangeArrowheads="1"/>
          </p:cNvSpPr>
          <p:nvPr>
            <p:ph type="body" idx="1"/>
          </p:nvPr>
        </p:nvSpPr>
        <p:spPr/>
        <p:txBody>
          <a:bodyPr/>
          <a:lstStyle/>
          <a:p>
            <a:pPr>
              <a:defRPr/>
            </a:pPr>
            <a:r>
              <a:rPr lang="en-US" sz="2400" dirty="0"/>
              <a:t>At lower cortisol production rates, the 17OHS assay may be able to detect mild hypercortisolism in some patients with normal 24-h UFC levels.</a:t>
            </a:r>
          </a:p>
          <a:p>
            <a:pPr>
              <a:defRPr/>
            </a:pPr>
            <a:r>
              <a:rPr lang="en-US" sz="2400" dirty="0"/>
              <a:t>UFC measurements will increase only mildly until a point of saturation of cortisol binding to CBG is exceeded</a:t>
            </a:r>
          </a:p>
          <a:p>
            <a:pPr>
              <a:defRPr/>
            </a:pPr>
            <a:r>
              <a:rPr lang="en-US" sz="2400" dirty="0"/>
              <a:t>17OHS measurements which are not dependent on cortisol exceeding the threshold of binding to CBG are more likely to be linear with cortisol production.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F701450B-E55C-E14C-B1A0-832E2D395ED3}"/>
              </a:ext>
            </a:extLst>
          </p:cNvPr>
          <p:cNvSpPr>
            <a:spLocks noGrp="1" noChangeArrowheads="1"/>
          </p:cNvSpPr>
          <p:nvPr>
            <p:ph type="title"/>
          </p:nvPr>
        </p:nvSpPr>
        <p:spPr>
          <a:xfrm>
            <a:off x="1181100" y="0"/>
            <a:ext cx="7772400" cy="1143000"/>
          </a:xfrm>
        </p:spPr>
        <p:txBody>
          <a:bodyPr/>
          <a:lstStyle/>
          <a:p>
            <a:r>
              <a:rPr lang="en-US" altLang="en-US" dirty="0"/>
              <a:t>Night Time Plasma Cortisol Test</a:t>
            </a:r>
          </a:p>
        </p:txBody>
      </p:sp>
      <p:sp>
        <p:nvSpPr>
          <p:cNvPr id="44035" name="Rectangle 3">
            <a:extLst>
              <a:ext uri="{FF2B5EF4-FFF2-40B4-BE49-F238E27FC236}">
                <a16:creationId xmlns:a16="http://schemas.microsoft.com/office/drawing/2014/main" id="{4577D5F0-A98B-664A-8F99-029D7C683517}"/>
              </a:ext>
            </a:extLst>
          </p:cNvPr>
          <p:cNvSpPr>
            <a:spLocks noGrp="1" noChangeArrowheads="1"/>
          </p:cNvSpPr>
          <p:nvPr>
            <p:ph type="body" idx="1"/>
          </p:nvPr>
        </p:nvSpPr>
        <p:spPr>
          <a:xfrm>
            <a:off x="1181100" y="914400"/>
            <a:ext cx="7772400" cy="4114800"/>
          </a:xfrm>
        </p:spPr>
        <p:txBody>
          <a:bodyPr/>
          <a:lstStyle/>
          <a:p>
            <a:pPr lvl="2" algn="just">
              <a:lnSpc>
                <a:spcPct val="90000"/>
              </a:lnSpc>
            </a:pPr>
            <a:r>
              <a:rPr lang="en-US" altLang="en-US" sz="2000" dirty="0"/>
              <a:t>Normal individuals and patients with pseudo-Cushing states have a pronounced diurnal rhythm of cortisol with the highest values in the morning and lower values at night.</a:t>
            </a:r>
          </a:p>
          <a:p>
            <a:pPr lvl="2" algn="just">
              <a:lnSpc>
                <a:spcPct val="90000"/>
              </a:lnSpc>
            </a:pPr>
            <a:r>
              <a:rPr lang="en-US" altLang="en-US" sz="2000" dirty="0"/>
              <a:t>Patients with Cushing syndrome lack their diurnal variation of cortisol.  </a:t>
            </a:r>
          </a:p>
          <a:p>
            <a:pPr lvl="2">
              <a:lnSpc>
                <a:spcPct val="90000"/>
              </a:lnSpc>
            </a:pPr>
            <a:r>
              <a:rPr lang="en-US" altLang="en-US" sz="2000" dirty="0"/>
              <a:t>Papanicolaou et al. (JCEM, 1998, 83:1163-1167) compared morning and nighttime plasma cortisol in 97 patients with proven Cushing syndrome and 31 patients with pseudo-Cushing states.</a:t>
            </a:r>
          </a:p>
          <a:p>
            <a:pPr lvl="2" algn="just">
              <a:lnSpc>
                <a:spcPct val="90000"/>
              </a:lnSpc>
            </a:pPr>
            <a:r>
              <a:rPr lang="en-US" altLang="en-US" sz="2000" dirty="0"/>
              <a:t>A midnight plasma cortisol greater than 7.5 </a:t>
            </a:r>
            <a:r>
              <a:rPr lang="en-US" altLang="en-US" sz="2000" dirty="0">
                <a:sym typeface="Symbol" pitchFamily="2" charset="2"/>
              </a:rPr>
              <a:t></a:t>
            </a:r>
            <a:r>
              <a:rPr lang="en-US" altLang="en-US" sz="2000" dirty="0"/>
              <a:t>g/</a:t>
            </a:r>
            <a:r>
              <a:rPr lang="en-US" altLang="en-US" sz="2000" dirty="0" err="1"/>
              <a:t>dL</a:t>
            </a:r>
            <a:r>
              <a:rPr lang="en-US" altLang="en-US" sz="2000" dirty="0"/>
              <a:t> makes Cushing’s syndrome likely.</a:t>
            </a:r>
          </a:p>
          <a:p>
            <a:pPr lvl="2" algn="just">
              <a:lnSpc>
                <a:spcPct val="90000"/>
              </a:lnSpc>
            </a:pPr>
            <a:r>
              <a:rPr lang="en-US" altLang="en-US" sz="2000" dirty="0"/>
              <a:t>Patients taking oral estrogens (or birth control pills) will have an increase in their CBG and a falsely high serum cortisol level.</a:t>
            </a:r>
          </a:p>
          <a:p>
            <a:pPr lvl="2" algn="just">
              <a:lnSpc>
                <a:spcPct val="90000"/>
              </a:lnSpc>
            </a:pPr>
            <a:r>
              <a:rPr lang="en-US" altLang="en-US" sz="2000" dirty="0"/>
              <a:t>Can be done as an outpatient (</a:t>
            </a:r>
            <a:r>
              <a:rPr lang="en-US" sz="2000" dirty="0" err="1"/>
              <a:t>Scand</a:t>
            </a:r>
            <a:r>
              <a:rPr lang="en-US" sz="2000" dirty="0"/>
              <a:t> J </a:t>
            </a:r>
            <a:r>
              <a:rPr lang="en-US" sz="2000" dirty="0" err="1"/>
              <a:t>Clin</a:t>
            </a:r>
            <a:r>
              <a:rPr lang="en-US" sz="2000" dirty="0"/>
              <a:t> Lab Invest. 2002;62(5):357-60)</a:t>
            </a:r>
            <a:endParaRPr lang="en-US" altLang="en-US" sz="2000" dirty="0"/>
          </a:p>
          <a:p>
            <a:pPr lvl="2" algn="just">
              <a:lnSpc>
                <a:spcPct val="90000"/>
              </a:lnSpc>
            </a:pPr>
            <a:r>
              <a:rPr lang="en-US" altLang="en-US" sz="2000" dirty="0"/>
              <a:t>Pretty good test, but hard to arrange (except in my Tuesday night clinic) </a:t>
            </a:r>
            <a:endParaRPr lang="en-US" altLang="en-US" sz="2000" dirty="0">
              <a:solidFill>
                <a:schemeClr val="folHlink"/>
              </a:solidFill>
            </a:endParaRPr>
          </a:p>
          <a:p>
            <a:pPr lvl="2" algn="just">
              <a:lnSpc>
                <a:spcPct val="90000"/>
              </a:lnSpc>
              <a:buFontTx/>
              <a:buNone/>
            </a:pPr>
            <a:endParaRPr lang="en-US" altLang="en-US" sz="2000" dirty="0"/>
          </a:p>
        </p:txBody>
      </p:sp>
    </p:spTree>
    <p:extLst>
      <p:ext uri="{BB962C8B-B14F-4D97-AF65-F5344CB8AC3E}">
        <p14:creationId xmlns:p14="http://schemas.microsoft.com/office/powerpoint/2010/main" val="3203141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1E446C5F-E45B-BC48-8795-B4CA03620259}"/>
              </a:ext>
            </a:extLst>
          </p:cNvPr>
          <p:cNvSpPr>
            <a:spLocks noGrp="1" noChangeArrowheads="1"/>
          </p:cNvSpPr>
          <p:nvPr>
            <p:ph type="title"/>
          </p:nvPr>
        </p:nvSpPr>
        <p:spPr/>
        <p:txBody>
          <a:bodyPr/>
          <a:lstStyle/>
          <a:p>
            <a:r>
              <a:rPr lang="en-US" altLang="en-US"/>
              <a:t>Midnight plasma cortisol</a:t>
            </a:r>
          </a:p>
        </p:txBody>
      </p:sp>
      <p:pic>
        <p:nvPicPr>
          <p:cNvPr id="45059" name="Picture 3">
            <a:extLst>
              <a:ext uri="{FF2B5EF4-FFF2-40B4-BE49-F238E27FC236}">
                <a16:creationId xmlns:a16="http://schemas.microsoft.com/office/drawing/2014/main" id="{C06957C6-82E9-DD4C-BFB3-93BE82676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1" y="1981200"/>
            <a:ext cx="3032125" cy="4191000"/>
          </a:xfrm>
          <a:prstGeom prst="rect">
            <a:avLst/>
          </a:prstGeom>
          <a:noFill/>
          <a:extLst>
            <a:ext uri="{909E8E84-426E-40DD-AFC4-6F175D3DCCD1}">
              <a14:hiddenFill xmlns:a14="http://schemas.microsoft.com/office/drawing/2010/main">
                <a:solidFill>
                  <a:srgbClr val="FFFFFF"/>
                </a:solidFill>
              </a14:hiddenFill>
            </a:ext>
          </a:extLst>
        </p:spPr>
      </p:pic>
      <p:sp>
        <p:nvSpPr>
          <p:cNvPr id="45060" name="Text Box 4">
            <a:extLst>
              <a:ext uri="{FF2B5EF4-FFF2-40B4-BE49-F238E27FC236}">
                <a16:creationId xmlns:a16="http://schemas.microsoft.com/office/drawing/2014/main" id="{326A5ECF-47B5-ED47-9490-6DEFE6CEA7FA}"/>
              </a:ext>
            </a:extLst>
          </p:cNvPr>
          <p:cNvSpPr txBox="1">
            <a:spLocks noChangeArrowheads="1"/>
          </p:cNvSpPr>
          <p:nvPr/>
        </p:nvSpPr>
        <p:spPr bwMode="auto">
          <a:xfrm>
            <a:off x="936625" y="6186488"/>
            <a:ext cx="71770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t>Papanicolaou et al. (JCEM, 1998, 83:1163-1167)</a:t>
            </a:r>
          </a:p>
        </p:txBody>
      </p:sp>
    </p:spTree>
    <p:extLst>
      <p:ext uri="{BB962C8B-B14F-4D97-AF65-F5344CB8AC3E}">
        <p14:creationId xmlns:p14="http://schemas.microsoft.com/office/powerpoint/2010/main" val="2557571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AE125771-6047-DF4A-967A-5488979593FA}"/>
              </a:ext>
            </a:extLst>
          </p:cNvPr>
          <p:cNvSpPr>
            <a:spLocks noGrp="1" noChangeArrowheads="1"/>
          </p:cNvSpPr>
          <p:nvPr>
            <p:ph type="title"/>
          </p:nvPr>
        </p:nvSpPr>
        <p:spPr/>
        <p:txBody>
          <a:bodyPr/>
          <a:lstStyle/>
          <a:p>
            <a:r>
              <a:rPr lang="en-US" altLang="en-US" sz="3200" dirty="0">
                <a:solidFill>
                  <a:srgbClr val="FFC000"/>
                </a:solidFill>
              </a:rPr>
              <a:t>Both UFC and Salivary Cortisol are unlikely to pick-up mild Cushing’s</a:t>
            </a:r>
          </a:p>
        </p:txBody>
      </p:sp>
      <p:sp>
        <p:nvSpPr>
          <p:cNvPr id="68611" name="Rectangle 3">
            <a:extLst>
              <a:ext uri="{FF2B5EF4-FFF2-40B4-BE49-F238E27FC236}">
                <a16:creationId xmlns:a16="http://schemas.microsoft.com/office/drawing/2014/main" id="{228DF29A-6ACF-F248-9886-B61BF537D3AC}"/>
              </a:ext>
            </a:extLst>
          </p:cNvPr>
          <p:cNvSpPr>
            <a:spLocks noGrp="1" noChangeArrowheads="1"/>
          </p:cNvSpPr>
          <p:nvPr>
            <p:ph type="body" idx="1"/>
          </p:nvPr>
        </p:nvSpPr>
        <p:spPr/>
        <p:txBody>
          <a:bodyPr/>
          <a:lstStyle/>
          <a:p>
            <a:r>
              <a:rPr lang="en-US" altLang="en-US" sz="2800" dirty="0"/>
              <a:t>Serum cortisol less than 20 </a:t>
            </a:r>
            <a:r>
              <a:rPr lang="en-US" altLang="en-US" sz="2800" dirty="0">
                <a:latin typeface="Symbol" pitchFamily="2" charset="2"/>
              </a:rPr>
              <a:t>m</a:t>
            </a:r>
            <a:r>
              <a:rPr lang="en-US" altLang="en-US" sz="2800" dirty="0"/>
              <a:t>g/dL (lower in evening when CBG is lower) is mainly (but not exclusively) bound to CBG and therefore little free cortisol is present in the blood.</a:t>
            </a:r>
          </a:p>
          <a:p>
            <a:r>
              <a:rPr lang="en-US" altLang="en-US" sz="2800" dirty="0"/>
              <a:t>This results in little increase in salivary cortisol or UFC. </a:t>
            </a:r>
          </a:p>
          <a:p>
            <a:r>
              <a:rPr lang="en-US" altLang="en-US" sz="2800" dirty="0"/>
              <a:t>At serum cortisol concentrations exceeding this cut-off, then salivary cortisol and UFC will rise dramatically.</a:t>
            </a:r>
          </a:p>
          <a:p>
            <a:r>
              <a:rPr lang="en-US" altLang="en-US" sz="2800" dirty="0"/>
              <a:t>Still these are the best tests we have.</a:t>
            </a:r>
          </a:p>
        </p:txBody>
      </p:sp>
    </p:spTree>
    <p:extLst>
      <p:ext uri="{BB962C8B-B14F-4D97-AF65-F5344CB8AC3E}">
        <p14:creationId xmlns:p14="http://schemas.microsoft.com/office/powerpoint/2010/main" val="5043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AE125771-6047-DF4A-967A-5488979593FA}"/>
              </a:ext>
            </a:extLst>
          </p:cNvPr>
          <p:cNvSpPr>
            <a:spLocks noGrp="1" noChangeArrowheads="1"/>
          </p:cNvSpPr>
          <p:nvPr>
            <p:ph type="title"/>
          </p:nvPr>
        </p:nvSpPr>
        <p:spPr/>
        <p:txBody>
          <a:bodyPr/>
          <a:lstStyle/>
          <a:p>
            <a:r>
              <a:rPr lang="en-US" altLang="en-US" sz="3200" dirty="0">
                <a:solidFill>
                  <a:srgbClr val="FFC000"/>
                </a:solidFill>
              </a:rPr>
              <a:t>Another problem why its hard to diagnose Cushing’s: Cortisol-Lowering Medications</a:t>
            </a:r>
          </a:p>
        </p:txBody>
      </p:sp>
      <p:sp>
        <p:nvSpPr>
          <p:cNvPr id="68611" name="Rectangle 3">
            <a:extLst>
              <a:ext uri="{FF2B5EF4-FFF2-40B4-BE49-F238E27FC236}">
                <a16:creationId xmlns:a16="http://schemas.microsoft.com/office/drawing/2014/main" id="{228DF29A-6ACF-F248-9886-B61BF537D3AC}"/>
              </a:ext>
            </a:extLst>
          </p:cNvPr>
          <p:cNvSpPr>
            <a:spLocks noGrp="1" noChangeArrowheads="1"/>
          </p:cNvSpPr>
          <p:nvPr>
            <p:ph type="body" idx="1"/>
          </p:nvPr>
        </p:nvSpPr>
        <p:spPr/>
        <p:txBody>
          <a:bodyPr/>
          <a:lstStyle/>
          <a:p>
            <a:r>
              <a:rPr lang="en-US" altLang="en-US" sz="2800" dirty="0"/>
              <a:t>Many sleep aids (most Cushing’s patients have trouble sleeping!) lower cortisol.</a:t>
            </a:r>
          </a:p>
          <a:p>
            <a:r>
              <a:rPr lang="en-US" altLang="en-US" sz="2800" dirty="0"/>
              <a:t>Unclear how long a patient needs to stop the medicine before testing.</a:t>
            </a:r>
          </a:p>
        </p:txBody>
      </p:sp>
    </p:spTree>
    <p:extLst>
      <p:ext uri="{BB962C8B-B14F-4D97-AF65-F5344CB8AC3E}">
        <p14:creationId xmlns:p14="http://schemas.microsoft.com/office/powerpoint/2010/main" val="693345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AE125771-6047-DF4A-967A-5488979593FA}"/>
              </a:ext>
            </a:extLst>
          </p:cNvPr>
          <p:cNvSpPr>
            <a:spLocks noGrp="1" noChangeArrowheads="1"/>
          </p:cNvSpPr>
          <p:nvPr>
            <p:ph type="title"/>
          </p:nvPr>
        </p:nvSpPr>
        <p:spPr>
          <a:xfrm>
            <a:off x="1112157" y="190500"/>
            <a:ext cx="7772400" cy="1143000"/>
          </a:xfrm>
        </p:spPr>
        <p:txBody>
          <a:bodyPr/>
          <a:lstStyle/>
          <a:p>
            <a:r>
              <a:rPr lang="en-US" sz="2400" b="1" dirty="0"/>
              <a:t>MEDICATIONS AND SUPPLEMENTS AFFECTING CORTISOL LEVELS</a:t>
            </a:r>
            <a:endParaRPr lang="en-US" sz="2400" dirty="0"/>
          </a:p>
        </p:txBody>
      </p:sp>
      <p:pic>
        <p:nvPicPr>
          <p:cNvPr id="8" name="Picture 7">
            <a:extLst>
              <a:ext uri="{FF2B5EF4-FFF2-40B4-BE49-F238E27FC236}">
                <a16:creationId xmlns:a16="http://schemas.microsoft.com/office/drawing/2014/main" id="{7ED2D35C-D81B-E14E-90F8-F261087ADCB7}"/>
              </a:ext>
            </a:extLst>
          </p:cNvPr>
          <p:cNvPicPr>
            <a:picLocks noChangeAspect="1"/>
          </p:cNvPicPr>
          <p:nvPr/>
        </p:nvPicPr>
        <p:blipFill>
          <a:blip r:embed="rId2"/>
          <a:stretch>
            <a:fillRect/>
          </a:stretch>
        </p:blipFill>
        <p:spPr>
          <a:xfrm>
            <a:off x="2026557" y="1333500"/>
            <a:ext cx="5943600" cy="5168900"/>
          </a:xfrm>
          <a:prstGeom prst="rect">
            <a:avLst/>
          </a:prstGeom>
        </p:spPr>
      </p:pic>
    </p:spTree>
    <p:extLst>
      <p:ext uri="{BB962C8B-B14F-4D97-AF65-F5344CB8AC3E}">
        <p14:creationId xmlns:p14="http://schemas.microsoft.com/office/powerpoint/2010/main" val="702443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a:extLst>
              <a:ext uri="{FF2B5EF4-FFF2-40B4-BE49-F238E27FC236}">
                <a16:creationId xmlns:a16="http://schemas.microsoft.com/office/drawing/2014/main" id="{E671CB29-F519-DD42-90D5-4DF451D5149A}"/>
              </a:ext>
            </a:extLst>
          </p:cNvPr>
          <p:cNvSpPr>
            <a:spLocks noGrp="1" noChangeArrowheads="1"/>
          </p:cNvSpPr>
          <p:nvPr>
            <p:ph type="title"/>
          </p:nvPr>
        </p:nvSpPr>
        <p:spPr/>
        <p:txBody>
          <a:bodyPr/>
          <a:lstStyle/>
          <a:p>
            <a:r>
              <a:rPr lang="en-US" altLang="en-US" dirty="0"/>
              <a:t>Overnight dexamethasone test</a:t>
            </a:r>
          </a:p>
        </p:txBody>
      </p:sp>
      <p:sp>
        <p:nvSpPr>
          <p:cNvPr id="79876" name="Rectangle 4">
            <a:extLst>
              <a:ext uri="{FF2B5EF4-FFF2-40B4-BE49-F238E27FC236}">
                <a16:creationId xmlns:a16="http://schemas.microsoft.com/office/drawing/2014/main" id="{4BC53EE5-BB17-2248-A255-44F3F1BDB477}"/>
              </a:ext>
            </a:extLst>
          </p:cNvPr>
          <p:cNvSpPr>
            <a:spLocks noGrp="1" noChangeArrowheads="1"/>
          </p:cNvSpPr>
          <p:nvPr>
            <p:ph type="body" idx="1"/>
          </p:nvPr>
        </p:nvSpPr>
        <p:spPr>
          <a:xfrm>
            <a:off x="1091045" y="1752600"/>
            <a:ext cx="7772400" cy="4114800"/>
          </a:xfrm>
        </p:spPr>
        <p:txBody>
          <a:bodyPr/>
          <a:lstStyle/>
          <a:p>
            <a:pPr>
              <a:lnSpc>
                <a:spcPct val="90000"/>
              </a:lnSpc>
            </a:pPr>
            <a:r>
              <a:rPr lang="en-US" altLang="en-US" sz="2000" dirty="0"/>
              <a:t>Give 1 mg of dexamethasone at 11 PM or midnight- collect 8 am plasma cortisol</a:t>
            </a:r>
          </a:p>
          <a:p>
            <a:pPr>
              <a:lnSpc>
                <a:spcPct val="90000"/>
              </a:lnSpc>
            </a:pPr>
            <a:r>
              <a:rPr lang="en-US" altLang="en-US" sz="2000" dirty="0"/>
              <a:t>Cushing’s patients resistant to glucocorticoid feedback.</a:t>
            </a:r>
          </a:p>
          <a:p>
            <a:pPr>
              <a:lnSpc>
                <a:spcPct val="90000"/>
              </a:lnSpc>
            </a:pPr>
            <a:r>
              <a:rPr lang="en-US" altLang="en-US" sz="2000" dirty="0"/>
              <a:t>Old cut-off 5 mg/</a:t>
            </a:r>
            <a:r>
              <a:rPr lang="en-US" altLang="en-US" sz="2000" dirty="0" err="1"/>
              <a:t>dL</a:t>
            </a:r>
            <a:r>
              <a:rPr lang="en-US" altLang="en-US" sz="2000" dirty="0"/>
              <a:t>, new cut-off 1.8, mg/</a:t>
            </a:r>
            <a:r>
              <a:rPr lang="en-US" altLang="en-US" sz="2000" dirty="0" err="1"/>
              <a:t>dL</a:t>
            </a:r>
            <a:r>
              <a:rPr lang="en-US" altLang="en-US" sz="2000" dirty="0"/>
              <a:t>. Value greater than that consistent with Cushing’s syndrome.</a:t>
            </a:r>
          </a:p>
          <a:p>
            <a:pPr>
              <a:lnSpc>
                <a:spcPct val="90000"/>
              </a:lnSpc>
            </a:pPr>
            <a:r>
              <a:rPr lang="en-US" altLang="en-US" sz="2000" dirty="0"/>
              <a:t>Cortisol assay isn’t that good at low values</a:t>
            </a:r>
          </a:p>
          <a:p>
            <a:pPr>
              <a:lnSpc>
                <a:spcPct val="90000"/>
              </a:lnSpc>
            </a:pPr>
            <a:r>
              <a:rPr lang="en-US" altLang="en-US" sz="2000" dirty="0"/>
              <a:t>May get falsely high values if on oral estrogens.</a:t>
            </a:r>
          </a:p>
          <a:p>
            <a:pPr>
              <a:lnSpc>
                <a:spcPct val="90000"/>
              </a:lnSpc>
            </a:pPr>
            <a:r>
              <a:rPr lang="en-US" altLang="en-US" sz="2000" dirty="0"/>
              <a:t>Only half of classic Cushing’s patients have the genetic defects leading to resistance to dexamethasone-probably lower in mild/episodic patients (Bilodeau et al. 2006 20: 2871-2886 </a:t>
            </a:r>
            <a:r>
              <a:rPr lang="en-US" altLang="en-US" sz="2000" i="1" dirty="0"/>
              <a:t>Genes &amp; Dev.)</a:t>
            </a:r>
            <a:r>
              <a:rPr lang="en-US" altLang="en-US" sz="2000" dirty="0"/>
              <a:t> </a:t>
            </a:r>
          </a:p>
          <a:p>
            <a:pPr>
              <a:lnSpc>
                <a:spcPct val="90000"/>
              </a:lnSpc>
            </a:pPr>
            <a:r>
              <a:rPr lang="en-US" altLang="en-US" sz="2000" u="sng" dirty="0">
                <a:latin typeface="Times New Roman" panose="02020603050405020304" pitchFamily="18" charset="0"/>
              </a:rPr>
              <a:t>Friedman, T.C.</a:t>
            </a:r>
            <a:r>
              <a:rPr lang="en-US" altLang="en-US" sz="2000" dirty="0">
                <a:latin typeface="Times New Roman" panose="02020603050405020304" pitchFamily="18" charset="0"/>
              </a:rPr>
              <a:t> (2006) An Update on the Overnight Dexamethasone Suppression Test for the Diagnosis of Cushing’s Syndrome: Limitations in Patients with Mild and/or Episodic Hypercortisolism. Experimental and Clinical Endocrinology and Diabetes 216: 356-360.</a:t>
            </a:r>
          </a:p>
        </p:txBody>
      </p:sp>
    </p:spTree>
    <p:extLst>
      <p:ext uri="{BB962C8B-B14F-4D97-AF65-F5344CB8AC3E}">
        <p14:creationId xmlns:p14="http://schemas.microsoft.com/office/powerpoint/2010/main" val="291308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a:extLst>
              <a:ext uri="{FF2B5EF4-FFF2-40B4-BE49-F238E27FC236}">
                <a16:creationId xmlns:a16="http://schemas.microsoft.com/office/drawing/2014/main" id="{B229E880-7A92-334C-87D3-9F471A23C52B}"/>
              </a:ext>
            </a:extLst>
          </p:cNvPr>
          <p:cNvSpPr>
            <a:spLocks noChangeArrowheads="1"/>
          </p:cNvSpPr>
          <p:nvPr/>
        </p:nvSpPr>
        <p:spPr bwMode="auto">
          <a:xfrm>
            <a:off x="1879909" y="323274"/>
            <a:ext cx="59759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3600" b="1" dirty="0">
                <a:solidFill>
                  <a:srgbClr val="FFC000"/>
                </a:solidFill>
                <a:latin typeface="+mn-lt"/>
              </a:rPr>
              <a:t>Overnight dexamethasone test</a:t>
            </a:r>
            <a:endParaRPr lang="en-US" altLang="en-US" sz="3600" dirty="0">
              <a:solidFill>
                <a:srgbClr val="FFC000"/>
              </a:solidFill>
              <a:latin typeface="+mn-lt"/>
            </a:endParaRPr>
          </a:p>
        </p:txBody>
      </p:sp>
      <p:sp>
        <p:nvSpPr>
          <p:cNvPr id="22535" name="Rectangle 7">
            <a:extLst>
              <a:ext uri="{FF2B5EF4-FFF2-40B4-BE49-F238E27FC236}">
                <a16:creationId xmlns:a16="http://schemas.microsoft.com/office/drawing/2014/main" id="{BED5A3C1-2A36-614E-BD36-E2B1ACDE8AE8}"/>
              </a:ext>
            </a:extLst>
          </p:cNvPr>
          <p:cNvSpPr>
            <a:spLocks noChangeArrowheads="1"/>
          </p:cNvSpPr>
          <p:nvPr/>
        </p:nvSpPr>
        <p:spPr bwMode="auto">
          <a:xfrm>
            <a:off x="2117725" y="6873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22540" name="Rectangle 12">
            <a:extLst>
              <a:ext uri="{FF2B5EF4-FFF2-40B4-BE49-F238E27FC236}">
                <a16:creationId xmlns:a16="http://schemas.microsoft.com/office/drawing/2014/main" id="{512F1CA8-7430-8044-9777-AB722762B375}"/>
              </a:ext>
            </a:extLst>
          </p:cNvPr>
          <p:cNvSpPr>
            <a:spLocks noChangeArrowheads="1"/>
          </p:cNvSpPr>
          <p:nvPr/>
        </p:nvSpPr>
        <p:spPr bwMode="auto">
          <a:xfrm>
            <a:off x="4204262" y="5345870"/>
            <a:ext cx="11701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b="1" dirty="0"/>
              <a:t>Patient #</a:t>
            </a:r>
            <a:endParaRPr lang="en-US" altLang="en-US" dirty="0"/>
          </a:p>
        </p:txBody>
      </p:sp>
      <p:sp>
        <p:nvSpPr>
          <p:cNvPr id="22541" name="Rectangle 13">
            <a:extLst>
              <a:ext uri="{FF2B5EF4-FFF2-40B4-BE49-F238E27FC236}">
                <a16:creationId xmlns:a16="http://schemas.microsoft.com/office/drawing/2014/main" id="{B297FFE2-C782-4642-8F56-0A4B734BBC77}"/>
              </a:ext>
            </a:extLst>
          </p:cNvPr>
          <p:cNvSpPr>
            <a:spLocks noChangeArrowheads="1"/>
          </p:cNvSpPr>
          <p:nvPr/>
        </p:nvSpPr>
        <p:spPr bwMode="auto">
          <a:xfrm>
            <a:off x="2095500" y="6858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22542" name="Text Box 14">
            <a:extLst>
              <a:ext uri="{FF2B5EF4-FFF2-40B4-BE49-F238E27FC236}">
                <a16:creationId xmlns:a16="http://schemas.microsoft.com/office/drawing/2014/main" id="{4E319457-362A-B146-8DEE-3BDDC4AF0CF6}"/>
              </a:ext>
            </a:extLst>
          </p:cNvPr>
          <p:cNvSpPr txBox="1">
            <a:spLocks noChangeArrowheads="1"/>
          </p:cNvSpPr>
          <p:nvPr/>
        </p:nvSpPr>
        <p:spPr bwMode="auto">
          <a:xfrm rot="16200000">
            <a:off x="494021" y="2916682"/>
            <a:ext cx="24050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t>0800 h cortisol (</a:t>
            </a:r>
            <a:r>
              <a:rPr lang="en-US" altLang="en-US" sz="1800" b="1">
                <a:sym typeface="Symbol" pitchFamily="2" charset="2"/>
              </a:rPr>
              <a:t>g/dL)</a:t>
            </a:r>
            <a:endParaRPr lang="en-US" altLang="en-US" sz="1800" b="1"/>
          </a:p>
        </p:txBody>
      </p:sp>
      <p:graphicFrame>
        <p:nvGraphicFramePr>
          <p:cNvPr id="22543" name="Object 15">
            <a:extLst>
              <a:ext uri="{FF2B5EF4-FFF2-40B4-BE49-F238E27FC236}">
                <a16:creationId xmlns:a16="http://schemas.microsoft.com/office/drawing/2014/main" id="{ECECE972-C818-BB49-B1AB-98C257863933}"/>
              </a:ext>
            </a:extLst>
          </p:cNvPr>
          <p:cNvGraphicFramePr>
            <a:graphicFrameLocks noChangeAspect="1"/>
          </p:cNvGraphicFramePr>
          <p:nvPr>
            <p:extLst>
              <p:ext uri="{D42A27DB-BD31-4B8C-83A1-F6EECF244321}">
                <p14:modId xmlns:p14="http://schemas.microsoft.com/office/powerpoint/2010/main" val="1049121620"/>
              </p:ext>
            </p:extLst>
          </p:nvPr>
        </p:nvGraphicFramePr>
        <p:xfrm>
          <a:off x="2252431" y="2093914"/>
          <a:ext cx="3903663" cy="2663825"/>
        </p:xfrm>
        <a:graphic>
          <a:graphicData uri="http://schemas.openxmlformats.org/presentationml/2006/ole">
            <mc:AlternateContent xmlns:mc="http://schemas.openxmlformats.org/markup-compatibility/2006">
              <mc:Choice xmlns:v="urn:schemas-microsoft-com:vml" Requires="v">
                <p:oleObj spid="_x0000_s141343" name="Worksheet" r:id="rId3" imgW="17348200" imgH="11836400" progId="Excel.Sheet.8">
                  <p:embed/>
                </p:oleObj>
              </mc:Choice>
              <mc:Fallback>
                <p:oleObj name="Worksheet" r:id="rId3" imgW="17348200" imgH="11836400" progId="Excel.Sheet.8">
                  <p:embed/>
                  <p:pic>
                    <p:nvPicPr>
                      <p:cNvPr id="22543" name="Object 15">
                        <a:extLst>
                          <a:ext uri="{FF2B5EF4-FFF2-40B4-BE49-F238E27FC236}">
                            <a16:creationId xmlns:a16="http://schemas.microsoft.com/office/drawing/2014/main" id="{ECECE972-C818-BB49-B1AB-98C257863933}"/>
                          </a:ext>
                        </a:extLst>
                      </p:cNvPr>
                      <p:cNvPicPr>
                        <a:picLocks noChangeAspect="1" noChangeArrowheads="1"/>
                      </p:cNvPicPr>
                      <p:nvPr/>
                    </p:nvPicPr>
                    <p:blipFill>
                      <a:blip r:embed="rId4"/>
                      <a:srcRect/>
                      <a:stretch>
                        <a:fillRect/>
                      </a:stretch>
                    </p:blipFill>
                    <p:spPr bwMode="auto">
                      <a:xfrm>
                        <a:off x="2252431" y="2093914"/>
                        <a:ext cx="3903663" cy="2663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45" name="Line 17">
            <a:extLst>
              <a:ext uri="{FF2B5EF4-FFF2-40B4-BE49-F238E27FC236}">
                <a16:creationId xmlns:a16="http://schemas.microsoft.com/office/drawing/2014/main" id="{A447F6C7-E4A1-4240-B11D-9E4598750962}"/>
              </a:ext>
            </a:extLst>
          </p:cNvPr>
          <p:cNvSpPr>
            <a:spLocks noChangeShapeType="1"/>
          </p:cNvSpPr>
          <p:nvPr/>
        </p:nvSpPr>
        <p:spPr bwMode="auto">
          <a:xfrm>
            <a:off x="2475914" y="3713868"/>
            <a:ext cx="3680180" cy="120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6" name="Line 18">
            <a:extLst>
              <a:ext uri="{FF2B5EF4-FFF2-40B4-BE49-F238E27FC236}">
                <a16:creationId xmlns:a16="http://schemas.microsoft.com/office/drawing/2014/main" id="{163FA269-CC4A-2846-A1BC-69231AC4FD71}"/>
              </a:ext>
            </a:extLst>
          </p:cNvPr>
          <p:cNvSpPr>
            <a:spLocks noChangeShapeType="1"/>
          </p:cNvSpPr>
          <p:nvPr/>
        </p:nvSpPr>
        <p:spPr bwMode="auto">
          <a:xfrm>
            <a:off x="2475914" y="4302571"/>
            <a:ext cx="3680180" cy="0"/>
          </a:xfrm>
          <a:prstGeom prst="line">
            <a:avLst/>
          </a:prstGeom>
          <a:noFill/>
          <a:ln w="25400">
            <a:solidFill>
              <a:schemeClr val="tx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050743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80F2ACE8-3ACE-F74A-B910-D7F3BC8C960B}"/>
              </a:ext>
            </a:extLst>
          </p:cNvPr>
          <p:cNvSpPr>
            <a:spLocks noGrp="1" noChangeArrowheads="1"/>
          </p:cNvSpPr>
          <p:nvPr>
            <p:ph type="title"/>
          </p:nvPr>
        </p:nvSpPr>
        <p:spPr>
          <a:xfrm>
            <a:off x="1257300" y="454855"/>
            <a:ext cx="7772400" cy="1143000"/>
          </a:xfrm>
        </p:spPr>
        <p:txBody>
          <a:bodyPr/>
          <a:lstStyle/>
          <a:p>
            <a:r>
              <a:rPr lang="en-US" altLang="en-US" dirty="0">
                <a:solidFill>
                  <a:srgbClr val="FFC000"/>
                </a:solidFill>
              </a:rPr>
              <a:t>Overnight dexamethasone test</a:t>
            </a:r>
          </a:p>
        </p:txBody>
      </p:sp>
      <p:sp>
        <p:nvSpPr>
          <p:cNvPr id="119811" name="Rectangle 3">
            <a:extLst>
              <a:ext uri="{FF2B5EF4-FFF2-40B4-BE49-F238E27FC236}">
                <a16:creationId xmlns:a16="http://schemas.microsoft.com/office/drawing/2014/main" id="{08085DB8-0CB3-E84B-90B2-357F06D4CC71}"/>
              </a:ext>
            </a:extLst>
          </p:cNvPr>
          <p:cNvSpPr>
            <a:spLocks noGrp="1" noChangeArrowheads="1"/>
          </p:cNvSpPr>
          <p:nvPr>
            <p:ph type="body" idx="1"/>
          </p:nvPr>
        </p:nvSpPr>
        <p:spPr>
          <a:xfrm>
            <a:off x="1257300" y="1597855"/>
            <a:ext cx="7772400" cy="4114800"/>
          </a:xfrm>
        </p:spPr>
        <p:txBody>
          <a:bodyPr/>
          <a:lstStyle/>
          <a:p>
            <a:pPr>
              <a:lnSpc>
                <a:spcPct val="90000"/>
              </a:lnSpc>
            </a:pPr>
            <a:r>
              <a:rPr lang="en-US" altLang="en-US" sz="2400" dirty="0"/>
              <a:t>Conclusion: test unhelpful for excluding Cushing’s syndrome.</a:t>
            </a:r>
          </a:p>
          <a:p>
            <a:pPr>
              <a:lnSpc>
                <a:spcPct val="90000"/>
              </a:lnSpc>
            </a:pPr>
            <a:r>
              <a:rPr lang="en-US" altLang="en-US" sz="2400" dirty="0"/>
              <a:t>If someone has a high value after dexamethasone, may help with the diagnosis of Cushing’s syndrome, but those patients usually are severe and can be diagnosed anyway</a:t>
            </a:r>
          </a:p>
          <a:p>
            <a:pPr>
              <a:lnSpc>
                <a:spcPct val="90000"/>
              </a:lnSpc>
            </a:pPr>
            <a:r>
              <a:rPr lang="en-US" altLang="en-US" sz="2400" dirty="0"/>
              <a:t>If patient suppresses to overnight dexamethasone, adrenal adenoma or ectopic is unlikely.</a:t>
            </a:r>
          </a:p>
        </p:txBody>
      </p:sp>
    </p:spTree>
    <p:extLst>
      <p:ext uri="{BB962C8B-B14F-4D97-AF65-F5344CB8AC3E}">
        <p14:creationId xmlns:p14="http://schemas.microsoft.com/office/powerpoint/2010/main" val="376881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1E2A8666-A161-E94F-B286-07EAF25FF247}"/>
              </a:ext>
            </a:extLst>
          </p:cNvPr>
          <p:cNvSpPr>
            <a:spLocks noGrp="1" noChangeArrowheads="1"/>
          </p:cNvSpPr>
          <p:nvPr>
            <p:ph type="title"/>
          </p:nvPr>
        </p:nvSpPr>
        <p:spPr>
          <a:xfrm>
            <a:off x="1257300" y="0"/>
            <a:ext cx="7772400" cy="1143000"/>
          </a:xfrm>
        </p:spPr>
        <p:txBody>
          <a:bodyPr/>
          <a:lstStyle/>
          <a:p>
            <a:r>
              <a:rPr lang="en-US" altLang="en-US" dirty="0"/>
              <a:t>Pseudo-Cushing States</a:t>
            </a:r>
          </a:p>
        </p:txBody>
      </p:sp>
      <p:sp>
        <p:nvSpPr>
          <p:cNvPr id="36867" name="Rectangle 3">
            <a:extLst>
              <a:ext uri="{FF2B5EF4-FFF2-40B4-BE49-F238E27FC236}">
                <a16:creationId xmlns:a16="http://schemas.microsoft.com/office/drawing/2014/main" id="{FD481954-EB5A-8C41-9F90-6431F1752AD5}"/>
              </a:ext>
            </a:extLst>
          </p:cNvPr>
          <p:cNvSpPr>
            <a:spLocks noGrp="1" noChangeArrowheads="1"/>
          </p:cNvSpPr>
          <p:nvPr>
            <p:ph type="body" idx="1"/>
          </p:nvPr>
        </p:nvSpPr>
        <p:spPr>
          <a:xfrm>
            <a:off x="1104900" y="1143000"/>
            <a:ext cx="7772400" cy="5029200"/>
          </a:xfrm>
        </p:spPr>
        <p:txBody>
          <a:bodyPr/>
          <a:lstStyle/>
          <a:p>
            <a:pPr algn="just">
              <a:buFontTx/>
              <a:buNone/>
            </a:pPr>
            <a:r>
              <a:rPr lang="en-US" altLang="en-US" sz="2000"/>
              <a:t>High Cortisol Secretion Rate without Convincing Clinical Features of 	Cushing Syndrome </a:t>
            </a:r>
          </a:p>
        </p:txBody>
      </p:sp>
      <p:pic>
        <p:nvPicPr>
          <p:cNvPr id="36871" name="Picture 7" descr="j0300840">
            <a:extLst>
              <a:ext uri="{FF2B5EF4-FFF2-40B4-BE49-F238E27FC236}">
                <a16:creationId xmlns:a16="http://schemas.microsoft.com/office/drawing/2014/main" id="{AFAB673E-5EF9-E54D-9854-696FCEF949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1" y="3810000"/>
            <a:ext cx="1547813" cy="1303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041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80F2ACE8-3ACE-F74A-B910-D7F3BC8C960B}"/>
              </a:ext>
            </a:extLst>
          </p:cNvPr>
          <p:cNvSpPr>
            <a:spLocks noGrp="1" noChangeArrowheads="1"/>
          </p:cNvSpPr>
          <p:nvPr>
            <p:ph type="title"/>
          </p:nvPr>
        </p:nvSpPr>
        <p:spPr>
          <a:xfrm>
            <a:off x="1257300" y="454855"/>
            <a:ext cx="7772400" cy="1143000"/>
          </a:xfrm>
        </p:spPr>
        <p:txBody>
          <a:bodyPr/>
          <a:lstStyle/>
          <a:p>
            <a:r>
              <a:rPr lang="en-US" altLang="en-US" dirty="0">
                <a:solidFill>
                  <a:srgbClr val="FFC000"/>
                </a:solidFill>
              </a:rPr>
              <a:t>Very Low Overnight dexamethasone test</a:t>
            </a:r>
          </a:p>
        </p:txBody>
      </p:sp>
      <p:sp>
        <p:nvSpPr>
          <p:cNvPr id="119811" name="Rectangle 3">
            <a:extLst>
              <a:ext uri="{FF2B5EF4-FFF2-40B4-BE49-F238E27FC236}">
                <a16:creationId xmlns:a16="http://schemas.microsoft.com/office/drawing/2014/main" id="{08085DB8-0CB3-E84B-90B2-357F06D4CC71}"/>
              </a:ext>
            </a:extLst>
          </p:cNvPr>
          <p:cNvSpPr>
            <a:spLocks noGrp="1" noChangeArrowheads="1"/>
          </p:cNvSpPr>
          <p:nvPr>
            <p:ph type="body" idx="1"/>
          </p:nvPr>
        </p:nvSpPr>
        <p:spPr>
          <a:xfrm>
            <a:off x="1257300" y="1597855"/>
            <a:ext cx="7772400" cy="4114800"/>
          </a:xfrm>
        </p:spPr>
        <p:txBody>
          <a:bodyPr/>
          <a:lstStyle/>
          <a:p>
            <a:pPr>
              <a:lnSpc>
                <a:spcPct val="90000"/>
              </a:lnSpc>
            </a:pPr>
            <a:endParaRPr lang="en-US" altLang="en-US" sz="2400" dirty="0"/>
          </a:p>
        </p:txBody>
      </p:sp>
      <p:pic>
        <p:nvPicPr>
          <p:cNvPr id="3" name="Picture 2">
            <a:extLst>
              <a:ext uri="{FF2B5EF4-FFF2-40B4-BE49-F238E27FC236}">
                <a16:creationId xmlns:a16="http://schemas.microsoft.com/office/drawing/2014/main" id="{A4BE0A09-1116-CD4D-8738-E3CE9F3CFE37}"/>
              </a:ext>
            </a:extLst>
          </p:cNvPr>
          <p:cNvPicPr>
            <a:picLocks noChangeAspect="1"/>
          </p:cNvPicPr>
          <p:nvPr/>
        </p:nvPicPr>
        <p:blipFill rotWithShape="1">
          <a:blip r:embed="rId3"/>
          <a:srcRect l="5744" t="21520" r="9060" b="24564"/>
          <a:stretch/>
        </p:blipFill>
        <p:spPr>
          <a:xfrm>
            <a:off x="590842" y="1597855"/>
            <a:ext cx="8764173" cy="3466514"/>
          </a:xfrm>
          <a:prstGeom prst="rect">
            <a:avLst/>
          </a:prstGeom>
        </p:spPr>
      </p:pic>
    </p:spTree>
    <p:extLst>
      <p:ext uri="{BB962C8B-B14F-4D97-AF65-F5344CB8AC3E}">
        <p14:creationId xmlns:p14="http://schemas.microsoft.com/office/powerpoint/2010/main" val="3462254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80F2ACE8-3ACE-F74A-B910-D7F3BC8C960B}"/>
              </a:ext>
            </a:extLst>
          </p:cNvPr>
          <p:cNvSpPr>
            <a:spLocks noGrp="1" noChangeArrowheads="1"/>
          </p:cNvSpPr>
          <p:nvPr>
            <p:ph type="title"/>
          </p:nvPr>
        </p:nvSpPr>
        <p:spPr>
          <a:xfrm>
            <a:off x="1257300" y="454855"/>
            <a:ext cx="7772400" cy="1143000"/>
          </a:xfrm>
        </p:spPr>
        <p:txBody>
          <a:bodyPr/>
          <a:lstStyle/>
          <a:p>
            <a:r>
              <a:rPr lang="en-US" altLang="en-US" dirty="0">
                <a:solidFill>
                  <a:srgbClr val="FFC000"/>
                </a:solidFill>
              </a:rPr>
              <a:t>Very Low Overnight dexamethasone test</a:t>
            </a:r>
          </a:p>
        </p:txBody>
      </p:sp>
      <p:sp>
        <p:nvSpPr>
          <p:cNvPr id="119811" name="Rectangle 3">
            <a:extLst>
              <a:ext uri="{FF2B5EF4-FFF2-40B4-BE49-F238E27FC236}">
                <a16:creationId xmlns:a16="http://schemas.microsoft.com/office/drawing/2014/main" id="{08085DB8-0CB3-E84B-90B2-357F06D4CC71}"/>
              </a:ext>
            </a:extLst>
          </p:cNvPr>
          <p:cNvSpPr>
            <a:spLocks noGrp="1" noChangeArrowheads="1"/>
          </p:cNvSpPr>
          <p:nvPr>
            <p:ph type="body" idx="1"/>
          </p:nvPr>
        </p:nvSpPr>
        <p:spPr>
          <a:xfrm>
            <a:off x="1257300" y="1597855"/>
            <a:ext cx="7772400" cy="4114800"/>
          </a:xfrm>
        </p:spPr>
        <p:txBody>
          <a:bodyPr/>
          <a:lstStyle/>
          <a:p>
            <a:pPr>
              <a:lnSpc>
                <a:spcPct val="90000"/>
              </a:lnSpc>
            </a:pPr>
            <a:r>
              <a:rPr lang="en-US" sz="2400" dirty="0"/>
              <a:t>The objective of the current study was to determine the sensitivity and specificity of a 0.25 mg overnight DEX suppression test, the standard 1 mg overnight DEX suppression test and the two-day low-dose (Liddle test) DEX suppression test with and without correction for DEX levels in patients evaluated for mild and/or periodic Cushing’s syndrome. </a:t>
            </a:r>
          </a:p>
          <a:p>
            <a:pPr>
              <a:lnSpc>
                <a:spcPct val="90000"/>
              </a:lnSpc>
            </a:pPr>
            <a:r>
              <a:rPr lang="en-US" sz="2400" dirty="0"/>
              <a:t>Thirty patients determined to have Cushing’s syndrome by biochemical testing and 14 patients determined not to have the condition had the 0.25 mg and standard 1 mg overnight DEX suppression test and the two-day low-dose DEX suppression tests.</a:t>
            </a:r>
            <a:endParaRPr lang="en-US" altLang="en-US" sz="2400" dirty="0"/>
          </a:p>
        </p:txBody>
      </p:sp>
    </p:spTree>
    <p:extLst>
      <p:ext uri="{BB962C8B-B14F-4D97-AF65-F5344CB8AC3E}">
        <p14:creationId xmlns:p14="http://schemas.microsoft.com/office/powerpoint/2010/main" val="1461000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80F2ACE8-3ACE-F74A-B910-D7F3BC8C960B}"/>
              </a:ext>
            </a:extLst>
          </p:cNvPr>
          <p:cNvSpPr>
            <a:spLocks noGrp="1" noChangeArrowheads="1"/>
          </p:cNvSpPr>
          <p:nvPr>
            <p:ph type="title"/>
          </p:nvPr>
        </p:nvSpPr>
        <p:spPr>
          <a:xfrm>
            <a:off x="1257300" y="454855"/>
            <a:ext cx="7772400" cy="1143000"/>
          </a:xfrm>
        </p:spPr>
        <p:txBody>
          <a:bodyPr/>
          <a:lstStyle/>
          <a:p>
            <a:r>
              <a:rPr lang="en-US" altLang="en-US" dirty="0">
                <a:solidFill>
                  <a:srgbClr val="FFC000"/>
                </a:solidFill>
              </a:rPr>
              <a:t>Very Low Overnight dexamethasone test</a:t>
            </a:r>
          </a:p>
        </p:txBody>
      </p:sp>
      <p:sp>
        <p:nvSpPr>
          <p:cNvPr id="119811" name="Rectangle 3">
            <a:extLst>
              <a:ext uri="{FF2B5EF4-FFF2-40B4-BE49-F238E27FC236}">
                <a16:creationId xmlns:a16="http://schemas.microsoft.com/office/drawing/2014/main" id="{08085DB8-0CB3-E84B-90B2-357F06D4CC71}"/>
              </a:ext>
            </a:extLst>
          </p:cNvPr>
          <p:cNvSpPr>
            <a:spLocks noGrp="1" noChangeArrowheads="1"/>
          </p:cNvSpPr>
          <p:nvPr>
            <p:ph type="body" idx="1"/>
          </p:nvPr>
        </p:nvSpPr>
        <p:spPr>
          <a:xfrm>
            <a:off x="239151" y="1597855"/>
            <a:ext cx="9720775" cy="4114800"/>
          </a:xfrm>
        </p:spPr>
        <p:txBody>
          <a:bodyPr/>
          <a:lstStyle/>
          <a:p>
            <a:r>
              <a:rPr lang="en-US" sz="2400" dirty="0"/>
              <a:t>Our results show that morning serum cortisol and cortisol/DEX ratios following a 1 mg overnight dexamethasone suppression test were similar in patients with Cushing’s syndrome and those not having Cushing’s syndrome.</a:t>
            </a:r>
          </a:p>
          <a:p>
            <a:r>
              <a:rPr lang="en-US" sz="2400" dirty="0"/>
              <a:t>However, a morning cortisol value above 7.6 </a:t>
            </a:r>
            <a:r>
              <a:rPr lang="en-US" sz="2400" dirty="0" err="1"/>
              <a:t>μg</a:t>
            </a:r>
            <a:r>
              <a:rPr lang="en-US" sz="2400" dirty="0"/>
              <a:t>/</a:t>
            </a:r>
            <a:r>
              <a:rPr lang="en-US" sz="2400" dirty="0" err="1"/>
              <a:t>dL</a:t>
            </a:r>
            <a:r>
              <a:rPr lang="en-US" sz="2400" dirty="0"/>
              <a:t> following a dose of DEX of 0.25 mg was found in 12 patients with Cushing’s syndrome and none in those not having Cushing’s syndrome, suggesting that a high cortisol value after this low dose of dexamethasone can indicate that further testing for Cushing’s syndrome is warranted.</a:t>
            </a:r>
          </a:p>
          <a:p>
            <a:r>
              <a:rPr lang="en-US" sz="2400" dirty="0"/>
              <a:t>Our data suggests that the traditional 1 mg overnight or the 2 mg-2 day DEX suppression testing should no longer be used as a screening test in patients who could have mild and/or periodic Cushing’s syndrome, while the 0.25 mg dose of DEX may pick up some patients with mild Cushing’s syndrome.</a:t>
            </a:r>
          </a:p>
        </p:txBody>
      </p:sp>
    </p:spTree>
    <p:extLst>
      <p:ext uri="{BB962C8B-B14F-4D97-AF65-F5344CB8AC3E}">
        <p14:creationId xmlns:p14="http://schemas.microsoft.com/office/powerpoint/2010/main" val="2057810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80F2ACE8-3ACE-F74A-B910-D7F3BC8C960B}"/>
              </a:ext>
            </a:extLst>
          </p:cNvPr>
          <p:cNvSpPr>
            <a:spLocks noGrp="1" noChangeArrowheads="1"/>
          </p:cNvSpPr>
          <p:nvPr>
            <p:ph type="title"/>
          </p:nvPr>
        </p:nvSpPr>
        <p:spPr>
          <a:xfrm>
            <a:off x="1257300" y="239479"/>
            <a:ext cx="7772400" cy="1143000"/>
          </a:xfrm>
        </p:spPr>
        <p:txBody>
          <a:bodyPr/>
          <a:lstStyle/>
          <a:p>
            <a:r>
              <a:rPr lang="en-US" altLang="en-US" sz="3200" dirty="0">
                <a:solidFill>
                  <a:srgbClr val="FFC000"/>
                </a:solidFill>
              </a:rPr>
              <a:t>Very Low Overnight dexamethasone test</a:t>
            </a:r>
          </a:p>
        </p:txBody>
      </p:sp>
      <p:sp>
        <p:nvSpPr>
          <p:cNvPr id="119811" name="Rectangle 3">
            <a:extLst>
              <a:ext uri="{FF2B5EF4-FFF2-40B4-BE49-F238E27FC236}">
                <a16:creationId xmlns:a16="http://schemas.microsoft.com/office/drawing/2014/main" id="{08085DB8-0CB3-E84B-90B2-357F06D4CC71}"/>
              </a:ext>
            </a:extLst>
          </p:cNvPr>
          <p:cNvSpPr>
            <a:spLocks noGrp="1" noChangeArrowheads="1"/>
          </p:cNvSpPr>
          <p:nvPr>
            <p:ph type="body" idx="1"/>
          </p:nvPr>
        </p:nvSpPr>
        <p:spPr>
          <a:xfrm>
            <a:off x="1257300" y="1597855"/>
            <a:ext cx="7772400" cy="4114800"/>
          </a:xfrm>
        </p:spPr>
        <p:txBody>
          <a:bodyPr/>
          <a:lstStyle/>
          <a:p>
            <a:pPr>
              <a:lnSpc>
                <a:spcPct val="90000"/>
              </a:lnSpc>
            </a:pPr>
            <a:endParaRPr lang="en-US" altLang="en-US" sz="2400" dirty="0"/>
          </a:p>
        </p:txBody>
      </p:sp>
      <p:pic>
        <p:nvPicPr>
          <p:cNvPr id="3" name="Picture 2">
            <a:extLst>
              <a:ext uri="{FF2B5EF4-FFF2-40B4-BE49-F238E27FC236}">
                <a16:creationId xmlns:a16="http://schemas.microsoft.com/office/drawing/2014/main" id="{A9FC4663-541E-A845-971C-44B26BD0801B}"/>
              </a:ext>
            </a:extLst>
          </p:cNvPr>
          <p:cNvPicPr>
            <a:picLocks noChangeAspect="1"/>
          </p:cNvPicPr>
          <p:nvPr/>
        </p:nvPicPr>
        <p:blipFill>
          <a:blip r:embed="rId2"/>
          <a:stretch>
            <a:fillRect/>
          </a:stretch>
        </p:blipFill>
        <p:spPr>
          <a:xfrm>
            <a:off x="752621" y="1072990"/>
            <a:ext cx="8781757" cy="4939739"/>
          </a:xfrm>
          <a:prstGeom prst="rect">
            <a:avLst/>
          </a:prstGeom>
        </p:spPr>
      </p:pic>
    </p:spTree>
    <p:extLst>
      <p:ext uri="{BB962C8B-B14F-4D97-AF65-F5344CB8AC3E}">
        <p14:creationId xmlns:p14="http://schemas.microsoft.com/office/powerpoint/2010/main" val="56075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80F2ACE8-3ACE-F74A-B910-D7F3BC8C960B}"/>
              </a:ext>
            </a:extLst>
          </p:cNvPr>
          <p:cNvSpPr>
            <a:spLocks noGrp="1" noChangeArrowheads="1"/>
          </p:cNvSpPr>
          <p:nvPr>
            <p:ph type="title"/>
          </p:nvPr>
        </p:nvSpPr>
        <p:spPr>
          <a:xfrm>
            <a:off x="1257300" y="239479"/>
            <a:ext cx="7772400" cy="1143000"/>
          </a:xfrm>
        </p:spPr>
        <p:txBody>
          <a:bodyPr/>
          <a:lstStyle/>
          <a:p>
            <a:r>
              <a:rPr lang="en-US" altLang="en-US" sz="3200" dirty="0">
                <a:solidFill>
                  <a:srgbClr val="FFC000"/>
                </a:solidFill>
              </a:rPr>
              <a:t>Very Low Overnight dexamethasone test</a:t>
            </a:r>
          </a:p>
        </p:txBody>
      </p:sp>
      <p:sp>
        <p:nvSpPr>
          <p:cNvPr id="119811" name="Rectangle 3">
            <a:extLst>
              <a:ext uri="{FF2B5EF4-FFF2-40B4-BE49-F238E27FC236}">
                <a16:creationId xmlns:a16="http://schemas.microsoft.com/office/drawing/2014/main" id="{08085DB8-0CB3-E84B-90B2-357F06D4CC71}"/>
              </a:ext>
            </a:extLst>
          </p:cNvPr>
          <p:cNvSpPr>
            <a:spLocks noGrp="1" noChangeArrowheads="1"/>
          </p:cNvSpPr>
          <p:nvPr>
            <p:ph type="body" idx="1"/>
          </p:nvPr>
        </p:nvSpPr>
        <p:spPr>
          <a:xfrm>
            <a:off x="1257300" y="1597855"/>
            <a:ext cx="7772400" cy="4114800"/>
          </a:xfrm>
        </p:spPr>
        <p:txBody>
          <a:bodyPr/>
          <a:lstStyle/>
          <a:p>
            <a:pPr>
              <a:lnSpc>
                <a:spcPct val="90000"/>
              </a:lnSpc>
            </a:pPr>
            <a:endParaRPr lang="en-US" altLang="en-US" sz="2400" dirty="0"/>
          </a:p>
        </p:txBody>
      </p:sp>
      <p:pic>
        <p:nvPicPr>
          <p:cNvPr id="4" name="Picture 3">
            <a:extLst>
              <a:ext uri="{FF2B5EF4-FFF2-40B4-BE49-F238E27FC236}">
                <a16:creationId xmlns:a16="http://schemas.microsoft.com/office/drawing/2014/main" id="{D477AD8F-4DFC-444A-B1FE-B5B125A2CE33}"/>
              </a:ext>
            </a:extLst>
          </p:cNvPr>
          <p:cNvPicPr>
            <a:picLocks noChangeAspect="1"/>
          </p:cNvPicPr>
          <p:nvPr/>
        </p:nvPicPr>
        <p:blipFill>
          <a:blip r:embed="rId2"/>
          <a:stretch>
            <a:fillRect/>
          </a:stretch>
        </p:blipFill>
        <p:spPr>
          <a:xfrm>
            <a:off x="596119" y="1130469"/>
            <a:ext cx="9029700" cy="5079207"/>
          </a:xfrm>
          <a:prstGeom prst="rect">
            <a:avLst/>
          </a:prstGeom>
        </p:spPr>
      </p:pic>
    </p:spTree>
    <p:extLst>
      <p:ext uri="{BB962C8B-B14F-4D97-AF65-F5344CB8AC3E}">
        <p14:creationId xmlns:p14="http://schemas.microsoft.com/office/powerpoint/2010/main" val="3438760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80F2ACE8-3ACE-F74A-B910-D7F3BC8C960B}"/>
              </a:ext>
            </a:extLst>
          </p:cNvPr>
          <p:cNvSpPr>
            <a:spLocks noGrp="1" noChangeArrowheads="1"/>
          </p:cNvSpPr>
          <p:nvPr>
            <p:ph type="title"/>
          </p:nvPr>
        </p:nvSpPr>
        <p:spPr>
          <a:xfrm>
            <a:off x="1257300" y="239479"/>
            <a:ext cx="7772400" cy="1143000"/>
          </a:xfrm>
        </p:spPr>
        <p:txBody>
          <a:bodyPr/>
          <a:lstStyle/>
          <a:p>
            <a:r>
              <a:rPr lang="en-US" altLang="en-US" sz="3200" dirty="0">
                <a:solidFill>
                  <a:srgbClr val="FFC000"/>
                </a:solidFill>
              </a:rPr>
              <a:t>Very Low Overnight dexamethasone test</a:t>
            </a:r>
          </a:p>
        </p:txBody>
      </p:sp>
      <p:sp>
        <p:nvSpPr>
          <p:cNvPr id="119811" name="Rectangle 3">
            <a:extLst>
              <a:ext uri="{FF2B5EF4-FFF2-40B4-BE49-F238E27FC236}">
                <a16:creationId xmlns:a16="http://schemas.microsoft.com/office/drawing/2014/main" id="{08085DB8-0CB3-E84B-90B2-357F06D4CC71}"/>
              </a:ext>
            </a:extLst>
          </p:cNvPr>
          <p:cNvSpPr>
            <a:spLocks noGrp="1" noChangeArrowheads="1"/>
          </p:cNvSpPr>
          <p:nvPr>
            <p:ph type="body" idx="1"/>
          </p:nvPr>
        </p:nvSpPr>
        <p:spPr>
          <a:xfrm>
            <a:off x="1257300" y="1597855"/>
            <a:ext cx="7772400" cy="4114800"/>
          </a:xfrm>
        </p:spPr>
        <p:txBody>
          <a:bodyPr/>
          <a:lstStyle/>
          <a:p>
            <a:pPr>
              <a:lnSpc>
                <a:spcPct val="90000"/>
              </a:lnSpc>
            </a:pPr>
            <a:endParaRPr lang="en-US" altLang="en-US" sz="2400" dirty="0"/>
          </a:p>
        </p:txBody>
      </p:sp>
      <p:pic>
        <p:nvPicPr>
          <p:cNvPr id="3" name="Picture 2">
            <a:extLst>
              <a:ext uri="{FF2B5EF4-FFF2-40B4-BE49-F238E27FC236}">
                <a16:creationId xmlns:a16="http://schemas.microsoft.com/office/drawing/2014/main" id="{DA2A9D0D-30F6-1A4C-AD79-48A3FB1E8326}"/>
              </a:ext>
            </a:extLst>
          </p:cNvPr>
          <p:cNvPicPr>
            <a:picLocks noChangeAspect="1"/>
          </p:cNvPicPr>
          <p:nvPr/>
        </p:nvPicPr>
        <p:blipFill>
          <a:blip r:embed="rId2"/>
          <a:stretch>
            <a:fillRect/>
          </a:stretch>
        </p:blipFill>
        <p:spPr>
          <a:xfrm>
            <a:off x="1083212" y="1376617"/>
            <a:ext cx="8838028" cy="4971391"/>
          </a:xfrm>
          <a:prstGeom prst="rect">
            <a:avLst/>
          </a:prstGeom>
        </p:spPr>
      </p:pic>
    </p:spTree>
    <p:extLst>
      <p:ext uri="{BB962C8B-B14F-4D97-AF65-F5344CB8AC3E}">
        <p14:creationId xmlns:p14="http://schemas.microsoft.com/office/powerpoint/2010/main" val="6265558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80F2ACE8-3ACE-F74A-B910-D7F3BC8C960B}"/>
              </a:ext>
            </a:extLst>
          </p:cNvPr>
          <p:cNvSpPr>
            <a:spLocks noGrp="1" noChangeArrowheads="1"/>
          </p:cNvSpPr>
          <p:nvPr>
            <p:ph type="title"/>
          </p:nvPr>
        </p:nvSpPr>
        <p:spPr>
          <a:xfrm>
            <a:off x="1257300" y="454855"/>
            <a:ext cx="7772400" cy="1143000"/>
          </a:xfrm>
        </p:spPr>
        <p:txBody>
          <a:bodyPr/>
          <a:lstStyle/>
          <a:p>
            <a:r>
              <a:rPr lang="en-US" altLang="en-US" dirty="0">
                <a:solidFill>
                  <a:srgbClr val="FFC000"/>
                </a:solidFill>
              </a:rPr>
              <a:t>Very Low Overnight dexamethasone test: Conclusions</a:t>
            </a:r>
          </a:p>
        </p:txBody>
      </p:sp>
      <p:sp>
        <p:nvSpPr>
          <p:cNvPr id="119811" name="Rectangle 3">
            <a:extLst>
              <a:ext uri="{FF2B5EF4-FFF2-40B4-BE49-F238E27FC236}">
                <a16:creationId xmlns:a16="http://schemas.microsoft.com/office/drawing/2014/main" id="{08085DB8-0CB3-E84B-90B2-357F06D4CC71}"/>
              </a:ext>
            </a:extLst>
          </p:cNvPr>
          <p:cNvSpPr>
            <a:spLocks noGrp="1" noChangeArrowheads="1"/>
          </p:cNvSpPr>
          <p:nvPr>
            <p:ph type="body" idx="1"/>
          </p:nvPr>
        </p:nvSpPr>
        <p:spPr>
          <a:xfrm>
            <a:off x="239151" y="1597855"/>
            <a:ext cx="9720775" cy="4114800"/>
          </a:xfrm>
        </p:spPr>
        <p:txBody>
          <a:bodyPr/>
          <a:lstStyle/>
          <a:p>
            <a:r>
              <a:rPr lang="en-US" sz="2400" dirty="0"/>
              <a:t>In conclusion, our paper provides evidence that suppressibility to the 1 mg overnight or 2 mg-two day DEX test should not be used to exclude patients suspected of having mild or episodic Cushing’s syndrome. </a:t>
            </a:r>
          </a:p>
          <a:p>
            <a:r>
              <a:rPr lang="en-US" sz="2400" dirty="0"/>
              <a:t>A high cortisol value following the 0.25 mg DEX test suggest that the patient may have Cushing’s syndrome and should be evaluated further.</a:t>
            </a:r>
          </a:p>
          <a:p>
            <a:r>
              <a:rPr lang="en-US" sz="2400" dirty="0"/>
              <a:t>Patients suspected of Cushing’s syndrome should be screened with other tests such as nighttime serum or salivary cortisol measurements or UFC.</a:t>
            </a:r>
          </a:p>
          <a:p>
            <a:r>
              <a:rPr lang="en-US" sz="2400" dirty="0"/>
              <a:t>Evaluation of the 0.25 mg overnight DEX test in a larger number of patients with mild Cushing’s syndrome as well as those in whom Cushing’s syndrome was excluded may yield discrimination between the two conditions.</a:t>
            </a:r>
          </a:p>
        </p:txBody>
      </p:sp>
    </p:spTree>
    <p:extLst>
      <p:ext uri="{BB962C8B-B14F-4D97-AF65-F5344CB8AC3E}">
        <p14:creationId xmlns:p14="http://schemas.microsoft.com/office/powerpoint/2010/main" val="8401859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17FA2D7C-5FB0-6341-B134-B246DB06739F}"/>
              </a:ext>
            </a:extLst>
          </p:cNvPr>
          <p:cNvSpPr>
            <a:spLocks noGrp="1" noChangeArrowheads="1"/>
          </p:cNvSpPr>
          <p:nvPr>
            <p:ph type="title"/>
          </p:nvPr>
        </p:nvSpPr>
        <p:spPr/>
        <p:txBody>
          <a:bodyPr/>
          <a:lstStyle/>
          <a:p>
            <a:r>
              <a:rPr lang="en-US" altLang="en-US" dirty="0">
                <a:solidFill>
                  <a:srgbClr val="FFC000"/>
                </a:solidFill>
              </a:rPr>
              <a:t>Dexamethasone-CRH  test</a:t>
            </a:r>
          </a:p>
        </p:txBody>
      </p:sp>
      <p:sp>
        <p:nvSpPr>
          <p:cNvPr id="133123" name="Rectangle 3">
            <a:extLst>
              <a:ext uri="{FF2B5EF4-FFF2-40B4-BE49-F238E27FC236}">
                <a16:creationId xmlns:a16="http://schemas.microsoft.com/office/drawing/2014/main" id="{007A6AD9-B3F9-4C48-BEE8-BBD89D4BC388}"/>
              </a:ext>
            </a:extLst>
          </p:cNvPr>
          <p:cNvSpPr>
            <a:spLocks noGrp="1" noChangeArrowheads="1"/>
          </p:cNvSpPr>
          <p:nvPr>
            <p:ph type="body" idx="1"/>
          </p:nvPr>
        </p:nvSpPr>
        <p:spPr/>
        <p:txBody>
          <a:bodyPr/>
          <a:lstStyle/>
          <a:p>
            <a:pPr lvl="2" algn="just">
              <a:lnSpc>
                <a:spcPct val="90000"/>
              </a:lnSpc>
            </a:pPr>
            <a:r>
              <a:rPr lang="en-US" altLang="en-US" sz="2000" dirty="0"/>
              <a:t>Patients with pseudo-Cushing’s states show a diminished response to exogenous CRH and a greater inhibition of cortisol production by glucocorticoids than patients with Cushing’s syndrome.</a:t>
            </a:r>
          </a:p>
          <a:p>
            <a:pPr lvl="2" algn="just">
              <a:lnSpc>
                <a:spcPct val="90000"/>
              </a:lnSpc>
            </a:pPr>
            <a:r>
              <a:rPr lang="en-US" altLang="en-US" sz="2000" dirty="0"/>
              <a:t>	</a:t>
            </a:r>
            <a:r>
              <a:rPr lang="en-US" altLang="en-US" sz="2000" dirty="0" err="1"/>
              <a:t>Yanovski</a:t>
            </a:r>
            <a:r>
              <a:rPr lang="en-US" altLang="en-US" sz="2000" dirty="0"/>
              <a:t> et al. (JAMA 1993, 269:2232-2238) studied 39 patients with surgery confirmed Cushing’s syndrome and 19 patients with pseudo-Cushing states.  Both groups of patients had UFC between 90-360 </a:t>
            </a:r>
            <a:r>
              <a:rPr lang="en-US" altLang="en-US" sz="2000" dirty="0" err="1"/>
              <a:t>ug</a:t>
            </a:r>
            <a:r>
              <a:rPr lang="en-US" altLang="en-US" sz="2000" dirty="0"/>
              <a:t>/day (</a:t>
            </a:r>
            <a:r>
              <a:rPr lang="en-US" altLang="en-US" sz="2000" dirty="0" err="1"/>
              <a:t>nl</a:t>
            </a:r>
            <a:r>
              <a:rPr lang="en-US" altLang="en-US" sz="2000" dirty="0"/>
              <a:t> 20-100 </a:t>
            </a:r>
            <a:r>
              <a:rPr lang="en-US" altLang="en-US" sz="2000" dirty="0" err="1"/>
              <a:t>ug</a:t>
            </a:r>
            <a:r>
              <a:rPr lang="en-US" altLang="en-US" sz="2000" dirty="0"/>
              <a:t>/day).</a:t>
            </a:r>
          </a:p>
          <a:p>
            <a:pPr lvl="2" algn="just">
              <a:lnSpc>
                <a:spcPct val="90000"/>
              </a:lnSpc>
            </a:pPr>
            <a:r>
              <a:rPr lang="en-US" altLang="en-US" sz="2000" dirty="0"/>
              <a:t>	Dexamethasone (0.5 mg) is given every 6 hours for 8 doses, starting at noon.  The last dose is given at 6 A.M, 2 hours before the CRH test.  Ovine CRH (1 mg/kg) is then given at 8 A.M.  Plasma samples were analyzed for cortisol and ACTH at 4 basal time points (-15, -10, -5 and 0) and at 5, 15, 30, 45 and 60 minutes after </a:t>
            </a:r>
            <a:r>
              <a:rPr lang="en-US" altLang="en-US" sz="2000" dirty="0" err="1"/>
              <a:t>oCRH</a:t>
            </a:r>
            <a:r>
              <a:rPr lang="en-US" altLang="en-US" sz="2000" dirty="0"/>
              <a:t>.</a:t>
            </a:r>
          </a:p>
        </p:txBody>
      </p:sp>
    </p:spTree>
    <p:extLst>
      <p:ext uri="{BB962C8B-B14F-4D97-AF65-F5344CB8AC3E}">
        <p14:creationId xmlns:p14="http://schemas.microsoft.com/office/powerpoint/2010/main" val="2042889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831B2B9B-728A-E44B-9F00-58B74F7D494D}"/>
              </a:ext>
            </a:extLst>
          </p:cNvPr>
          <p:cNvSpPr>
            <a:spLocks noGrp="1" noChangeArrowheads="1"/>
          </p:cNvSpPr>
          <p:nvPr>
            <p:ph type="title"/>
          </p:nvPr>
        </p:nvSpPr>
        <p:spPr/>
        <p:txBody>
          <a:bodyPr/>
          <a:lstStyle/>
          <a:p>
            <a:r>
              <a:rPr lang="en-US" altLang="en-US"/>
              <a:t>Dexamethasone-CRH  test</a:t>
            </a:r>
          </a:p>
        </p:txBody>
      </p:sp>
      <p:sp>
        <p:nvSpPr>
          <p:cNvPr id="134147" name="Rectangle 3">
            <a:extLst>
              <a:ext uri="{FF2B5EF4-FFF2-40B4-BE49-F238E27FC236}">
                <a16:creationId xmlns:a16="http://schemas.microsoft.com/office/drawing/2014/main" id="{3DC91237-9F41-1D43-88D1-B9B315C206DA}"/>
              </a:ext>
            </a:extLst>
          </p:cNvPr>
          <p:cNvSpPr>
            <a:spLocks noGrp="1" noChangeArrowheads="1"/>
          </p:cNvSpPr>
          <p:nvPr>
            <p:ph type="body" idx="1"/>
          </p:nvPr>
        </p:nvSpPr>
        <p:spPr>
          <a:xfrm>
            <a:off x="582051" y="1752600"/>
            <a:ext cx="8077200" cy="4191000"/>
          </a:xfrm>
        </p:spPr>
        <p:txBody>
          <a:bodyPr/>
          <a:lstStyle/>
          <a:p>
            <a:pPr lvl="2" algn="just">
              <a:lnSpc>
                <a:spcPct val="90000"/>
              </a:lnSpc>
            </a:pPr>
            <a:endParaRPr lang="en-US" altLang="en-US" sz="2000" dirty="0"/>
          </a:p>
          <a:p>
            <a:pPr lvl="2" algn="just">
              <a:lnSpc>
                <a:spcPct val="90000"/>
              </a:lnSpc>
            </a:pPr>
            <a:r>
              <a:rPr lang="en-US" altLang="en-US" sz="2000" dirty="0"/>
              <a:t>Using a cutoff of 1.4 mg/</a:t>
            </a:r>
            <a:r>
              <a:rPr lang="en-US" altLang="en-US" sz="2000" dirty="0" err="1"/>
              <a:t>dL</a:t>
            </a:r>
            <a:r>
              <a:rPr lang="en-US" altLang="en-US" sz="2000" dirty="0"/>
              <a:t>, a plasma cortisol drawn 15 minutes after </a:t>
            </a:r>
            <a:r>
              <a:rPr lang="en-US" altLang="en-US" sz="2000" dirty="0" err="1"/>
              <a:t>oCRH</a:t>
            </a:r>
            <a:r>
              <a:rPr lang="en-US" altLang="en-US" sz="2000" dirty="0"/>
              <a:t> administration (following dexamethasone suppression) was able to completely separate patients with pseudo-Cushing states from those with Cushing syndrome.  This was much better than just performing a </a:t>
            </a:r>
            <a:r>
              <a:rPr lang="en-US" altLang="en-US" sz="2000" dirty="0" err="1"/>
              <a:t>oCRH</a:t>
            </a:r>
            <a:r>
              <a:rPr lang="en-US" altLang="en-US" sz="2000" dirty="0"/>
              <a:t> test or dexamethasone test alone.</a:t>
            </a:r>
          </a:p>
          <a:p>
            <a:pPr lvl="2" algn="just">
              <a:lnSpc>
                <a:spcPct val="90000"/>
              </a:lnSpc>
            </a:pPr>
            <a:r>
              <a:rPr lang="en-US" altLang="en-US" sz="2000" dirty="0"/>
              <a:t>Subsequently, many articles have shown the test is not full-proof</a:t>
            </a:r>
          </a:p>
          <a:p>
            <a:pPr lvl="2" algn="just">
              <a:lnSpc>
                <a:spcPct val="90000"/>
              </a:lnSpc>
            </a:pPr>
            <a:r>
              <a:rPr lang="en-US" altLang="en-US" sz="2000" dirty="0"/>
              <a:t>Timing is crucial.</a:t>
            </a:r>
          </a:p>
          <a:p>
            <a:pPr lvl="2" algn="just">
              <a:lnSpc>
                <a:spcPct val="90000"/>
              </a:lnSpc>
            </a:pPr>
            <a:r>
              <a:rPr lang="en-US" altLang="en-US" sz="2000" dirty="0"/>
              <a:t>Has not been tested in mild or periodic patients.</a:t>
            </a:r>
          </a:p>
          <a:p>
            <a:pPr lvl="2" algn="just">
              <a:lnSpc>
                <a:spcPct val="90000"/>
              </a:lnSpc>
            </a:pPr>
            <a:r>
              <a:rPr lang="en-US" altLang="en-US" sz="2000" dirty="0"/>
              <a:t>The </a:t>
            </a:r>
            <a:r>
              <a:rPr lang="en-US" altLang="en-US" sz="2000" dirty="0" err="1"/>
              <a:t>dex</a:t>
            </a:r>
            <a:r>
              <a:rPr lang="en-US" altLang="en-US" sz="2000" dirty="0"/>
              <a:t>-CRH test is expensive and time consuming. I found that most of my patients with mild Cushing’s syndrome had low cortisol values following the test. </a:t>
            </a:r>
          </a:p>
          <a:p>
            <a:pPr lvl="2" algn="just">
              <a:lnSpc>
                <a:spcPct val="90000"/>
              </a:lnSpc>
            </a:pPr>
            <a:r>
              <a:rPr lang="en-US" altLang="en-US" sz="2000" dirty="0"/>
              <a:t>Cannot tell if a patients is in a high, so hard to plan when to perform test in those with episodic Cushing’s</a:t>
            </a:r>
          </a:p>
        </p:txBody>
      </p:sp>
    </p:spTree>
    <p:extLst>
      <p:ext uri="{BB962C8B-B14F-4D97-AF65-F5344CB8AC3E}">
        <p14:creationId xmlns:p14="http://schemas.microsoft.com/office/powerpoint/2010/main" val="33325120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072CF474-DF2C-6A48-AB3B-8AA7699D7450}"/>
              </a:ext>
            </a:extLst>
          </p:cNvPr>
          <p:cNvSpPr>
            <a:spLocks noGrp="1" noChangeArrowheads="1"/>
          </p:cNvSpPr>
          <p:nvPr>
            <p:ph type="title"/>
          </p:nvPr>
        </p:nvSpPr>
        <p:spPr>
          <a:xfrm>
            <a:off x="1181100" y="190500"/>
            <a:ext cx="7772400" cy="1143000"/>
          </a:xfrm>
        </p:spPr>
        <p:txBody>
          <a:bodyPr/>
          <a:lstStyle/>
          <a:p>
            <a:r>
              <a:rPr lang="en-US" altLang="en-US" sz="3200" dirty="0"/>
              <a:t>Role of Imaging for the diagnosis of Cushing’s</a:t>
            </a:r>
          </a:p>
        </p:txBody>
      </p:sp>
      <p:sp>
        <p:nvSpPr>
          <p:cNvPr id="154627" name="Rectangle 3">
            <a:extLst>
              <a:ext uri="{FF2B5EF4-FFF2-40B4-BE49-F238E27FC236}">
                <a16:creationId xmlns:a16="http://schemas.microsoft.com/office/drawing/2014/main" id="{E299E84E-BBCF-A048-8221-FBD76780EE97}"/>
              </a:ext>
            </a:extLst>
          </p:cNvPr>
          <p:cNvSpPr>
            <a:spLocks noGrp="1" noChangeArrowheads="1"/>
          </p:cNvSpPr>
          <p:nvPr>
            <p:ph type="body" idx="1"/>
          </p:nvPr>
        </p:nvSpPr>
        <p:spPr>
          <a:xfrm>
            <a:off x="582386" y="1395186"/>
            <a:ext cx="9287328" cy="4114800"/>
          </a:xfrm>
        </p:spPr>
        <p:txBody>
          <a:bodyPr/>
          <a:lstStyle/>
          <a:p>
            <a:r>
              <a:rPr lang="en-US" altLang="en-US" sz="2800" dirty="0"/>
              <a:t>Most of the patients I see have pituitary Cushing’s disease.</a:t>
            </a:r>
          </a:p>
          <a:p>
            <a:r>
              <a:rPr lang="en-US" altLang="en-US" sz="2800" dirty="0"/>
              <a:t>3T MRIs are high quality; most pituitary tumors are seen on MRI, especially on dynamic sequences.</a:t>
            </a:r>
          </a:p>
          <a:p>
            <a:r>
              <a:rPr lang="en-US" altLang="en-US" sz="2800" dirty="0"/>
              <a:t>I haven’t seen better results with 7T MRI </a:t>
            </a:r>
          </a:p>
          <a:p>
            <a:r>
              <a:rPr lang="en-US" altLang="en-US" sz="2800" dirty="0"/>
              <a:t>Patients can have incidentalomas, so having a tumor </a:t>
            </a:r>
            <a:r>
              <a:rPr lang="en-US" altLang="en-US" sz="2800" dirty="0" err="1"/>
              <a:t>doesn</a:t>
            </a:r>
            <a:r>
              <a:rPr lang="fr-FR" altLang="en-US" sz="2800" dirty="0"/>
              <a:t>’</a:t>
            </a:r>
            <a:r>
              <a:rPr lang="en-US" altLang="ja-JP" sz="2800" dirty="0"/>
              <a:t>t make the diagnosis of Cushing</a:t>
            </a:r>
            <a:r>
              <a:rPr lang="en-US" altLang="en-US" sz="2800" dirty="0"/>
              <a:t>’</a:t>
            </a:r>
            <a:r>
              <a:rPr lang="en-US" altLang="ja-JP" sz="2800" dirty="0"/>
              <a:t>s, but does give an important piece of information.</a:t>
            </a:r>
          </a:p>
          <a:p>
            <a:r>
              <a:rPr lang="en-US" altLang="en-US" sz="2800" dirty="0"/>
              <a:t>A negative MRI in a patient that has a normal or mildly elevated ACTH pretty much excludes Cushing’s (low ACTH=adrenal Cushing’s, high ACTH=ectopic)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A38D4946-8297-8047-9D3F-9D15D522B48B}"/>
              </a:ext>
            </a:extLst>
          </p:cNvPr>
          <p:cNvSpPr>
            <a:spLocks noGrp="1" noChangeArrowheads="1"/>
          </p:cNvSpPr>
          <p:nvPr>
            <p:ph type="title"/>
          </p:nvPr>
        </p:nvSpPr>
        <p:spPr/>
        <p:txBody>
          <a:bodyPr/>
          <a:lstStyle/>
          <a:p>
            <a:r>
              <a:rPr lang="en-US" altLang="en-US" dirty="0" err="1"/>
              <a:t>Eucortisolemic</a:t>
            </a:r>
            <a:r>
              <a:rPr lang="en-US" altLang="en-US" dirty="0"/>
              <a:t> Cushing’s Syndrome</a:t>
            </a:r>
          </a:p>
        </p:txBody>
      </p:sp>
      <p:sp>
        <p:nvSpPr>
          <p:cNvPr id="38915" name="Rectangle 3">
            <a:extLst>
              <a:ext uri="{FF2B5EF4-FFF2-40B4-BE49-F238E27FC236}">
                <a16:creationId xmlns:a16="http://schemas.microsoft.com/office/drawing/2014/main" id="{8E4266B0-CDCA-744D-BE19-B3F82E523569}"/>
              </a:ext>
            </a:extLst>
          </p:cNvPr>
          <p:cNvSpPr>
            <a:spLocks noGrp="1" noChangeArrowheads="1"/>
          </p:cNvSpPr>
          <p:nvPr>
            <p:ph type="body" idx="1"/>
          </p:nvPr>
        </p:nvSpPr>
        <p:spPr/>
        <p:txBody>
          <a:bodyPr/>
          <a:lstStyle/>
          <a:p>
            <a:pPr algn="ctr">
              <a:buFontTx/>
              <a:buNone/>
            </a:pPr>
            <a:r>
              <a:rPr lang="en-US" altLang="en-US" sz="2800" dirty="0"/>
              <a:t>Clinical Manifestations of Cushing’s Syndrome without evidence of  increased cortisol levels </a:t>
            </a:r>
          </a:p>
          <a:p>
            <a:pPr algn="just"/>
            <a:r>
              <a:rPr lang="en-US" altLang="en-US" sz="2800" dirty="0"/>
              <a:t>Exogenous glucocorticoid administration</a:t>
            </a:r>
          </a:p>
          <a:p>
            <a:pPr algn="just"/>
            <a:r>
              <a:rPr lang="en-US" altLang="en-US" sz="2800" dirty="0"/>
              <a:t>Episodic (periodic) Cushing’s syndrome-common</a:t>
            </a:r>
          </a:p>
          <a:p>
            <a:pPr algn="just"/>
            <a:r>
              <a:rPr lang="en-US" altLang="en-US" sz="2800" dirty="0"/>
              <a:t>Recently cured Cushing’s syndrome</a:t>
            </a:r>
            <a:endParaRPr lang="en-US" altLang="en-US" sz="1800" dirty="0">
              <a:latin typeface="Geneva" panose="020B0503030404040204" pitchFamily="34" charset="0"/>
            </a:endParaRPr>
          </a:p>
          <a:p>
            <a:endParaRPr lang="en-US" altLang="en-US" sz="2400" dirty="0"/>
          </a:p>
          <a:p>
            <a:endParaRPr lang="en-US" altLang="en-US" sz="2400" dirty="0"/>
          </a:p>
        </p:txBody>
      </p:sp>
    </p:spTree>
    <p:extLst>
      <p:ext uri="{BB962C8B-B14F-4D97-AF65-F5344CB8AC3E}">
        <p14:creationId xmlns:p14="http://schemas.microsoft.com/office/powerpoint/2010/main" val="3582134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77E8A807-D1CD-2746-A81C-61EFDCA53692}"/>
              </a:ext>
            </a:extLst>
          </p:cNvPr>
          <p:cNvSpPr>
            <a:spLocks noGrp="1" noChangeArrowheads="1"/>
          </p:cNvSpPr>
          <p:nvPr>
            <p:ph type="title"/>
          </p:nvPr>
        </p:nvSpPr>
        <p:spPr>
          <a:xfrm>
            <a:off x="1181100" y="228600"/>
            <a:ext cx="7772400" cy="1143000"/>
          </a:xfrm>
        </p:spPr>
        <p:txBody>
          <a:bodyPr/>
          <a:lstStyle/>
          <a:p>
            <a:pPr eaLnBrk="1" hangingPunct="1"/>
            <a:r>
              <a:rPr lang="en-US" altLang="en-US" sz="4800">
                <a:solidFill>
                  <a:srgbClr val="FF6600"/>
                </a:solidFill>
                <a:ea typeface="ＭＳ Ｐゴシック" panose="020B0600070205080204" pitchFamily="34" charset="-128"/>
              </a:rPr>
              <a:t>Dynamic Pituitary MRI</a:t>
            </a:r>
            <a:endParaRPr lang="en-US" altLang="en-US" b="1">
              <a:solidFill>
                <a:srgbClr val="FF6600"/>
              </a:solidFill>
              <a:latin typeface="Geneva" panose="020B0503030404040204" pitchFamily="34" charset="0"/>
              <a:ea typeface="ＭＳ Ｐゴシック" panose="020B0600070205080204" pitchFamily="34" charset="-128"/>
            </a:endParaRPr>
          </a:p>
        </p:txBody>
      </p:sp>
      <p:sp>
        <p:nvSpPr>
          <p:cNvPr id="80898" name="Rectangle 3">
            <a:extLst>
              <a:ext uri="{FF2B5EF4-FFF2-40B4-BE49-F238E27FC236}">
                <a16:creationId xmlns:a16="http://schemas.microsoft.com/office/drawing/2014/main" id="{788A064C-4D70-CD4D-A3EC-6AE1603ACA8D}"/>
              </a:ext>
            </a:extLst>
          </p:cNvPr>
          <p:cNvSpPr>
            <a:spLocks noGrp="1" noChangeArrowheads="1"/>
          </p:cNvSpPr>
          <p:nvPr>
            <p:ph type="body" idx="1"/>
          </p:nvPr>
        </p:nvSpPr>
        <p:spPr>
          <a:xfrm>
            <a:off x="1104900" y="1219200"/>
            <a:ext cx="7772400" cy="4114800"/>
          </a:xfrm>
        </p:spPr>
        <p:txBody>
          <a:bodyPr/>
          <a:lstStyle/>
          <a:p>
            <a:pPr algn="just" eaLnBrk="1" hangingPunct="1">
              <a:lnSpc>
                <a:spcPct val="90000"/>
              </a:lnSpc>
            </a:pPr>
            <a:endParaRPr lang="en-US" altLang="en-US" sz="2800">
              <a:ea typeface="ＭＳ Ｐゴシック" panose="020B0600070205080204" pitchFamily="34" charset="-128"/>
            </a:endParaRPr>
          </a:p>
          <a:p>
            <a:pPr lvl="2" algn="just" eaLnBrk="1" hangingPunct="1">
              <a:lnSpc>
                <a:spcPct val="90000"/>
              </a:lnSpc>
            </a:pPr>
            <a:endParaRPr lang="en-US" altLang="en-US" sz="2000">
              <a:solidFill>
                <a:schemeClr val="folHlink"/>
              </a:solidFill>
              <a:ea typeface="ＭＳ Ｐゴシック" panose="020B0600070205080204" pitchFamily="34" charset="-128"/>
            </a:endParaRPr>
          </a:p>
          <a:p>
            <a:pPr lvl="2" algn="just" eaLnBrk="1" hangingPunct="1">
              <a:lnSpc>
                <a:spcPct val="90000"/>
              </a:lnSpc>
              <a:buFontTx/>
              <a:buNone/>
            </a:pPr>
            <a:r>
              <a:rPr lang="en-US" altLang="en-US" sz="2000">
                <a:ea typeface="ＭＳ Ｐゴシック" panose="020B0600070205080204" pitchFamily="34" charset="-128"/>
              </a:rPr>
              <a:t>	</a:t>
            </a:r>
          </a:p>
        </p:txBody>
      </p:sp>
      <p:grpSp>
        <p:nvGrpSpPr>
          <p:cNvPr id="80899" name="Group 4">
            <a:extLst>
              <a:ext uri="{FF2B5EF4-FFF2-40B4-BE49-F238E27FC236}">
                <a16:creationId xmlns:a16="http://schemas.microsoft.com/office/drawing/2014/main" id="{BF4333B2-E954-5F4A-83C7-07DA44176E30}"/>
              </a:ext>
            </a:extLst>
          </p:cNvPr>
          <p:cNvGrpSpPr>
            <a:grpSpLocks/>
          </p:cNvGrpSpPr>
          <p:nvPr/>
        </p:nvGrpSpPr>
        <p:grpSpPr bwMode="auto">
          <a:xfrm>
            <a:off x="1181100" y="1295401"/>
            <a:ext cx="8534400" cy="4587875"/>
            <a:chOff x="912" y="1152"/>
            <a:chExt cx="4272" cy="2130"/>
          </a:xfrm>
        </p:grpSpPr>
        <p:pic>
          <p:nvPicPr>
            <p:cNvPr id="80900" name="Picture 5" descr="Dynamic Coronal">
              <a:extLst>
                <a:ext uri="{FF2B5EF4-FFF2-40B4-BE49-F238E27FC236}">
                  <a16:creationId xmlns:a16="http://schemas.microsoft.com/office/drawing/2014/main" id="{29320E65-972F-A044-BD34-E4532CFB4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 y="1152"/>
              <a:ext cx="2112" cy="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6">
              <a:extLst>
                <a:ext uri="{FF2B5EF4-FFF2-40B4-BE49-F238E27FC236}">
                  <a16:creationId xmlns:a16="http://schemas.microsoft.com/office/drawing/2014/main" id="{AF498C06-6C23-104D-8526-6C7C73915724}"/>
                </a:ext>
              </a:extLst>
            </p:cNvPr>
            <p:cNvSpPr txBox="1">
              <a:spLocks noChangeArrowheads="1"/>
            </p:cNvSpPr>
            <p:nvPr/>
          </p:nvSpPr>
          <p:spPr bwMode="auto">
            <a:xfrm>
              <a:off x="1056" y="2984"/>
              <a:ext cx="1632"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r>
                <a:rPr lang="en-US" altLang="en-US" sz="1800">
                  <a:latin typeface="Arial" panose="020B0604020202020204" pitchFamily="34" charset="0"/>
                </a:rPr>
                <a:t>Coronal T1-weighted</a:t>
              </a:r>
            </a:p>
            <a:p>
              <a:pPr eaLnBrk="1" hangingPunct="1"/>
              <a:r>
                <a:rPr lang="en-US" altLang="en-US" sz="1800">
                  <a:latin typeface="Arial" panose="020B0604020202020204" pitchFamily="34" charset="0"/>
                </a:rPr>
                <a:t>Static MRI (Contrasted)</a:t>
              </a:r>
            </a:p>
          </p:txBody>
        </p:sp>
        <p:sp>
          <p:nvSpPr>
            <p:cNvPr id="80902" name="Text Box 7">
              <a:extLst>
                <a:ext uri="{FF2B5EF4-FFF2-40B4-BE49-F238E27FC236}">
                  <a16:creationId xmlns:a16="http://schemas.microsoft.com/office/drawing/2014/main" id="{49156019-17DC-2F4B-80C4-FE32E9A9B969}"/>
                </a:ext>
              </a:extLst>
            </p:cNvPr>
            <p:cNvSpPr txBox="1">
              <a:spLocks noChangeArrowheads="1"/>
            </p:cNvSpPr>
            <p:nvPr/>
          </p:nvSpPr>
          <p:spPr bwMode="auto">
            <a:xfrm>
              <a:off x="3072" y="2976"/>
              <a:ext cx="2112"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spcBef>
                  <a:spcPct val="50000"/>
                </a:spcBef>
              </a:pPr>
              <a:r>
                <a:rPr lang="en-US" altLang="en-US" sz="1800">
                  <a:latin typeface="Arial" panose="020B0604020202020204" pitchFamily="34" charset="0"/>
                </a:rPr>
                <a:t>Coronal T1-weighted</a:t>
              </a:r>
            </a:p>
            <a:p>
              <a:pPr eaLnBrk="1" hangingPunct="1"/>
              <a:r>
                <a:rPr lang="en-US" altLang="en-US" sz="1800">
                  <a:latin typeface="Arial" panose="020B0604020202020204" pitchFamily="34" charset="0"/>
                </a:rPr>
                <a:t>Dynamic MRI (Contrasted)</a:t>
              </a:r>
            </a:p>
          </p:txBody>
        </p:sp>
        <p:sp>
          <p:nvSpPr>
            <p:cNvPr id="80903" name="Line 8">
              <a:extLst>
                <a:ext uri="{FF2B5EF4-FFF2-40B4-BE49-F238E27FC236}">
                  <a16:creationId xmlns:a16="http://schemas.microsoft.com/office/drawing/2014/main" id="{5B202F5C-CD5A-BB4D-AFED-20BD42214AD2}"/>
                </a:ext>
              </a:extLst>
            </p:cNvPr>
            <p:cNvSpPr>
              <a:spLocks noChangeShapeType="1"/>
            </p:cNvSpPr>
            <p:nvPr/>
          </p:nvSpPr>
          <p:spPr bwMode="auto">
            <a:xfrm flipH="1" flipV="1">
              <a:off x="4120" y="2048"/>
              <a:ext cx="0" cy="288"/>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80904" name="Picture 9" descr="Dynamic contrasted">
              <a:extLst>
                <a:ext uri="{FF2B5EF4-FFF2-40B4-BE49-F238E27FC236}">
                  <a16:creationId xmlns:a16="http://schemas.microsoft.com/office/drawing/2014/main" id="{54B8F83D-89D4-0E4B-85FF-7D8308804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1152"/>
              <a:ext cx="2016" cy="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84EC9683-A373-134D-9421-45447BDB9B5D}"/>
              </a:ext>
            </a:extLst>
          </p:cNvPr>
          <p:cNvSpPr>
            <a:spLocks noGrp="1" noChangeArrowheads="1"/>
          </p:cNvSpPr>
          <p:nvPr>
            <p:ph type="title"/>
          </p:nvPr>
        </p:nvSpPr>
        <p:spPr>
          <a:xfrm>
            <a:off x="1181100" y="304800"/>
            <a:ext cx="7772400" cy="1143000"/>
          </a:xfrm>
        </p:spPr>
        <p:txBody>
          <a:bodyPr/>
          <a:lstStyle/>
          <a:p>
            <a:r>
              <a:rPr lang="en-US" altLang="en-US" sz="4800" dirty="0">
                <a:solidFill>
                  <a:srgbClr val="FFC000"/>
                </a:solidFill>
              </a:rPr>
              <a:t>Pituitary MRI</a:t>
            </a:r>
            <a:endParaRPr lang="en-US" altLang="en-US" b="1" dirty="0">
              <a:solidFill>
                <a:srgbClr val="FFC000"/>
              </a:solidFill>
              <a:latin typeface="Geneva" panose="020B0503030404040204" pitchFamily="34" charset="0"/>
            </a:endParaRPr>
          </a:p>
        </p:txBody>
      </p:sp>
      <p:sp>
        <p:nvSpPr>
          <p:cNvPr id="50179" name="Rectangle 3">
            <a:extLst>
              <a:ext uri="{FF2B5EF4-FFF2-40B4-BE49-F238E27FC236}">
                <a16:creationId xmlns:a16="http://schemas.microsoft.com/office/drawing/2014/main" id="{B596CA52-530D-1B42-AEFF-C41485721B7D}"/>
              </a:ext>
            </a:extLst>
          </p:cNvPr>
          <p:cNvSpPr>
            <a:spLocks noGrp="1" noChangeArrowheads="1"/>
          </p:cNvSpPr>
          <p:nvPr>
            <p:ph type="body" idx="1"/>
          </p:nvPr>
        </p:nvSpPr>
        <p:spPr>
          <a:xfrm>
            <a:off x="1181100" y="1600200"/>
            <a:ext cx="7772400" cy="4114800"/>
          </a:xfrm>
        </p:spPr>
        <p:txBody>
          <a:bodyPr/>
          <a:lstStyle/>
          <a:p>
            <a:pPr algn="just">
              <a:lnSpc>
                <a:spcPct val="90000"/>
              </a:lnSpc>
            </a:pPr>
            <a:r>
              <a:rPr lang="en-US" altLang="en-US" sz="2000" dirty="0"/>
              <a:t>In literature approximately 50% of patients with Cushing disease have a visible tumor on MRI (older, non-dynamic, lower power MRIs).	</a:t>
            </a:r>
          </a:p>
          <a:p>
            <a:pPr algn="just">
              <a:lnSpc>
                <a:spcPct val="90000"/>
              </a:lnSpc>
            </a:pPr>
            <a:r>
              <a:rPr lang="en-US" altLang="en-US" sz="2000" dirty="0"/>
              <a:t>10% of normal volunteers have MRIs consistent with a pituitary adenoma (Hall et al. Ann. Intern. Med., 1994, 120:817-820). </a:t>
            </a:r>
          </a:p>
          <a:p>
            <a:pPr algn="just">
              <a:lnSpc>
                <a:spcPct val="90000"/>
              </a:lnSpc>
            </a:pPr>
            <a:r>
              <a:rPr lang="en-US" altLang="en-US" sz="2000" dirty="0"/>
              <a:t>Now 3 Tesla dynamic MRIs can pick up small tumors are done.</a:t>
            </a:r>
          </a:p>
          <a:p>
            <a:pPr algn="just">
              <a:lnSpc>
                <a:spcPct val="90000"/>
              </a:lnSpc>
            </a:pPr>
            <a:r>
              <a:rPr lang="en-US" altLang="en-US" sz="2000" dirty="0"/>
              <a:t>Patients without Cushing’s syndrome or with adrenal/ectopic Cushing’s can have a pituitary incidentaloma.</a:t>
            </a:r>
          </a:p>
          <a:p>
            <a:pPr algn="just">
              <a:lnSpc>
                <a:spcPct val="90000"/>
              </a:lnSpc>
            </a:pPr>
            <a:r>
              <a:rPr lang="en-US" altLang="en-US" sz="2000" u="sng" dirty="0"/>
              <a:t>Friedman, T.C.</a:t>
            </a:r>
            <a:r>
              <a:rPr lang="en-US" altLang="en-US" sz="2000" dirty="0"/>
              <a:t>, </a:t>
            </a:r>
            <a:r>
              <a:rPr lang="en-US" altLang="en-US" sz="2000" dirty="0" err="1"/>
              <a:t>Zuckerbraun</a:t>
            </a:r>
            <a:r>
              <a:rPr lang="en-US" altLang="en-US" sz="2000" dirty="0"/>
              <a:t>, E., Lee, M.L., </a:t>
            </a:r>
            <a:r>
              <a:rPr lang="en-US" altLang="en-US" sz="2000" dirty="0" err="1"/>
              <a:t>Kabil</a:t>
            </a:r>
            <a:r>
              <a:rPr lang="en-US" altLang="en-US" sz="2000" dirty="0"/>
              <a:t>, M.S., </a:t>
            </a:r>
            <a:r>
              <a:rPr lang="en-US" altLang="en-US" sz="2000" dirty="0" err="1"/>
              <a:t>Shahinian</a:t>
            </a:r>
            <a:r>
              <a:rPr lang="en-US" altLang="en-US" sz="2000" dirty="0"/>
              <a:t>, H.K. (2007) Dynamic Pituitary MRI Has High Sensitivity and Specificity for the Diagnosis of Mild Cushing’s Syndrome and Should be Part of the Initial Workup. Hormone and Metabolic Research 39:451-456.</a:t>
            </a:r>
            <a:endParaRPr lang="en-US" altLang="en-US" sz="2800" dirty="0">
              <a:solidFill>
                <a:schemeClr val="folHlink"/>
              </a:solidFill>
            </a:endParaRPr>
          </a:p>
          <a:p>
            <a:pPr lvl="2" algn="just">
              <a:lnSpc>
                <a:spcPct val="90000"/>
              </a:lnSpc>
              <a:buFontTx/>
              <a:buNone/>
            </a:pPr>
            <a:r>
              <a:rPr lang="en-US" altLang="en-US" sz="2000" dirty="0"/>
              <a:t>	</a:t>
            </a:r>
          </a:p>
        </p:txBody>
      </p:sp>
    </p:spTree>
    <p:extLst>
      <p:ext uri="{BB962C8B-B14F-4D97-AF65-F5344CB8AC3E}">
        <p14:creationId xmlns:p14="http://schemas.microsoft.com/office/powerpoint/2010/main" val="38989917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C8660A93-6764-644A-B639-DF0121B3CA9E}"/>
              </a:ext>
            </a:extLst>
          </p:cNvPr>
          <p:cNvSpPr>
            <a:spLocks noGrp="1" noChangeArrowheads="1"/>
          </p:cNvSpPr>
          <p:nvPr>
            <p:ph type="title"/>
          </p:nvPr>
        </p:nvSpPr>
        <p:spPr>
          <a:xfrm>
            <a:off x="1181100" y="457200"/>
            <a:ext cx="7772400" cy="1143000"/>
          </a:xfrm>
        </p:spPr>
        <p:txBody>
          <a:bodyPr/>
          <a:lstStyle/>
          <a:p>
            <a:r>
              <a:rPr lang="en-US" altLang="en-US" sz="4800">
                <a:solidFill>
                  <a:schemeClr val="hlink"/>
                </a:solidFill>
              </a:rPr>
              <a:t>Pituitary MRI</a:t>
            </a:r>
            <a:endParaRPr lang="en-US" altLang="en-US" b="1">
              <a:solidFill>
                <a:schemeClr val="tx1"/>
              </a:solidFill>
              <a:latin typeface="Geneva" panose="020B0503030404040204" pitchFamily="34" charset="0"/>
            </a:endParaRPr>
          </a:p>
        </p:txBody>
      </p:sp>
      <p:sp>
        <p:nvSpPr>
          <p:cNvPr id="121859" name="Rectangle 3">
            <a:extLst>
              <a:ext uri="{FF2B5EF4-FFF2-40B4-BE49-F238E27FC236}">
                <a16:creationId xmlns:a16="http://schemas.microsoft.com/office/drawing/2014/main" id="{08C4BC99-70E3-C043-8BF1-9DD010444187}"/>
              </a:ext>
            </a:extLst>
          </p:cNvPr>
          <p:cNvSpPr>
            <a:spLocks noGrp="1" noChangeArrowheads="1"/>
          </p:cNvSpPr>
          <p:nvPr>
            <p:ph type="body" idx="1"/>
          </p:nvPr>
        </p:nvSpPr>
        <p:spPr>
          <a:xfrm>
            <a:off x="1181100" y="1600200"/>
            <a:ext cx="7772400" cy="4114800"/>
          </a:xfrm>
        </p:spPr>
        <p:txBody>
          <a:bodyPr/>
          <a:lstStyle/>
          <a:p>
            <a:pPr algn="just">
              <a:lnSpc>
                <a:spcPct val="90000"/>
              </a:lnSpc>
            </a:pPr>
            <a:endParaRPr lang="en-US" altLang="en-US" sz="2800">
              <a:solidFill>
                <a:schemeClr val="folHlink"/>
              </a:solidFill>
            </a:endParaRPr>
          </a:p>
          <a:p>
            <a:pPr lvl="2" algn="just">
              <a:lnSpc>
                <a:spcPct val="90000"/>
              </a:lnSpc>
              <a:buFontTx/>
              <a:buNone/>
            </a:pPr>
            <a:r>
              <a:rPr lang="en-US" altLang="en-US" sz="2000"/>
              <a:t>	</a:t>
            </a:r>
          </a:p>
        </p:txBody>
      </p:sp>
      <p:sp>
        <p:nvSpPr>
          <p:cNvPr id="121860" name="Text Box 4">
            <a:extLst>
              <a:ext uri="{FF2B5EF4-FFF2-40B4-BE49-F238E27FC236}">
                <a16:creationId xmlns:a16="http://schemas.microsoft.com/office/drawing/2014/main" id="{E9851416-0DE8-5C46-BF1E-9C19B8FAA40C}"/>
              </a:ext>
            </a:extLst>
          </p:cNvPr>
          <p:cNvSpPr txBox="1">
            <a:spLocks noChangeArrowheads="1"/>
          </p:cNvSpPr>
          <p:nvPr/>
        </p:nvSpPr>
        <p:spPr bwMode="auto">
          <a:xfrm>
            <a:off x="571501" y="228601"/>
            <a:ext cx="6829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Times New Roman" panose="02020603050405020304" pitchFamily="18" charset="0"/>
              </a:rPr>
              <a:t>23 of 24 patients had had a MRI consistent with a pituitary lesion</a:t>
            </a:r>
            <a:endParaRPr lang="en-US" altLang="en-US" sz="2800">
              <a:latin typeface="Times New Roman" panose="02020603050405020304" pitchFamily="18" charset="0"/>
            </a:endParaRPr>
          </a:p>
        </p:txBody>
      </p:sp>
      <p:sp>
        <p:nvSpPr>
          <p:cNvPr id="121862" name="Rectangle 6">
            <a:extLst>
              <a:ext uri="{FF2B5EF4-FFF2-40B4-BE49-F238E27FC236}">
                <a16:creationId xmlns:a16="http://schemas.microsoft.com/office/drawing/2014/main" id="{1E9E682F-6AF3-BD42-969B-EAF877BD82B6}"/>
              </a:ext>
            </a:extLst>
          </p:cNvPr>
          <p:cNvSpPr>
            <a:spLocks noChangeArrowheads="1"/>
          </p:cNvSpPr>
          <p:nvPr/>
        </p:nvSpPr>
        <p:spPr bwMode="auto">
          <a:xfrm>
            <a:off x="5245100" y="6461126"/>
            <a:ext cx="3444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600" b="1">
                <a:solidFill>
                  <a:srgbClr val="000000"/>
                </a:solidFill>
              </a:rPr>
              <a:t>Pt #</a:t>
            </a:r>
            <a:endParaRPr lang="en-US" altLang="en-US" sz="1600"/>
          </a:p>
        </p:txBody>
      </p:sp>
      <p:sp>
        <p:nvSpPr>
          <p:cNvPr id="121863" name="Rectangle 7">
            <a:extLst>
              <a:ext uri="{FF2B5EF4-FFF2-40B4-BE49-F238E27FC236}">
                <a16:creationId xmlns:a16="http://schemas.microsoft.com/office/drawing/2014/main" id="{F2DC4600-8FA4-0242-B9FE-18F0092A5FC6}"/>
              </a:ext>
            </a:extLst>
          </p:cNvPr>
          <p:cNvSpPr>
            <a:spLocks noChangeArrowheads="1"/>
          </p:cNvSpPr>
          <p:nvPr/>
        </p:nvSpPr>
        <p:spPr bwMode="auto">
          <a:xfrm rot="16200000">
            <a:off x="448695" y="3668941"/>
            <a:ext cx="13060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b="1" dirty="0">
                <a:solidFill>
                  <a:schemeClr val="tx1">
                    <a:lumMod val="20000"/>
                    <a:lumOff val="80000"/>
                  </a:schemeClr>
                </a:solidFill>
              </a:rPr>
              <a:t>Tumor size (mm)</a:t>
            </a:r>
            <a:endParaRPr lang="en-US" altLang="en-US" sz="1400" dirty="0">
              <a:solidFill>
                <a:schemeClr val="tx1">
                  <a:lumMod val="20000"/>
                  <a:lumOff val="80000"/>
                </a:schemeClr>
              </a:solidFill>
            </a:endParaRPr>
          </a:p>
        </p:txBody>
      </p:sp>
      <p:sp>
        <p:nvSpPr>
          <p:cNvPr id="121864" name="Rectangle 8">
            <a:extLst>
              <a:ext uri="{FF2B5EF4-FFF2-40B4-BE49-F238E27FC236}">
                <a16:creationId xmlns:a16="http://schemas.microsoft.com/office/drawing/2014/main" id="{72CEE336-A2BF-CB4D-8610-DF72BDF439BB}"/>
              </a:ext>
            </a:extLst>
          </p:cNvPr>
          <p:cNvSpPr>
            <a:spLocks noChangeArrowheads="1"/>
          </p:cNvSpPr>
          <p:nvPr/>
        </p:nvSpPr>
        <p:spPr bwMode="auto">
          <a:xfrm>
            <a:off x="1477964" y="1724026"/>
            <a:ext cx="7851775" cy="4316413"/>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5" name="Line 9">
            <a:extLst>
              <a:ext uri="{FF2B5EF4-FFF2-40B4-BE49-F238E27FC236}">
                <a16:creationId xmlns:a16="http://schemas.microsoft.com/office/drawing/2014/main" id="{EDF240F5-87E5-8049-8AF2-D905D1FBD10F}"/>
              </a:ext>
            </a:extLst>
          </p:cNvPr>
          <p:cNvSpPr>
            <a:spLocks noChangeShapeType="1"/>
          </p:cNvSpPr>
          <p:nvPr/>
        </p:nvSpPr>
        <p:spPr bwMode="auto">
          <a:xfrm>
            <a:off x="1477964" y="5321300"/>
            <a:ext cx="7851775"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66" name="Line 10">
            <a:extLst>
              <a:ext uri="{FF2B5EF4-FFF2-40B4-BE49-F238E27FC236}">
                <a16:creationId xmlns:a16="http://schemas.microsoft.com/office/drawing/2014/main" id="{FBDBB2BB-5B56-3841-A196-73C848688D12}"/>
              </a:ext>
            </a:extLst>
          </p:cNvPr>
          <p:cNvSpPr>
            <a:spLocks noChangeShapeType="1"/>
          </p:cNvSpPr>
          <p:nvPr/>
        </p:nvSpPr>
        <p:spPr bwMode="auto">
          <a:xfrm>
            <a:off x="1477964" y="4602164"/>
            <a:ext cx="7851775"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67" name="Line 11">
            <a:extLst>
              <a:ext uri="{FF2B5EF4-FFF2-40B4-BE49-F238E27FC236}">
                <a16:creationId xmlns:a16="http://schemas.microsoft.com/office/drawing/2014/main" id="{4E58342B-4BA1-2142-B89D-A4FA22E1E2AA}"/>
              </a:ext>
            </a:extLst>
          </p:cNvPr>
          <p:cNvSpPr>
            <a:spLocks noChangeShapeType="1"/>
          </p:cNvSpPr>
          <p:nvPr/>
        </p:nvSpPr>
        <p:spPr bwMode="auto">
          <a:xfrm>
            <a:off x="1477964" y="3883025"/>
            <a:ext cx="7851775"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68" name="Line 12">
            <a:extLst>
              <a:ext uri="{FF2B5EF4-FFF2-40B4-BE49-F238E27FC236}">
                <a16:creationId xmlns:a16="http://schemas.microsoft.com/office/drawing/2014/main" id="{B69D8745-7CAD-8D4E-8059-37CC292BD5CD}"/>
              </a:ext>
            </a:extLst>
          </p:cNvPr>
          <p:cNvSpPr>
            <a:spLocks noChangeShapeType="1"/>
          </p:cNvSpPr>
          <p:nvPr/>
        </p:nvSpPr>
        <p:spPr bwMode="auto">
          <a:xfrm>
            <a:off x="1477964" y="3163889"/>
            <a:ext cx="7851775"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69" name="Line 13">
            <a:extLst>
              <a:ext uri="{FF2B5EF4-FFF2-40B4-BE49-F238E27FC236}">
                <a16:creationId xmlns:a16="http://schemas.microsoft.com/office/drawing/2014/main" id="{3FE94208-FB92-5740-A8F7-FB6239B9BEB7}"/>
              </a:ext>
            </a:extLst>
          </p:cNvPr>
          <p:cNvSpPr>
            <a:spLocks noChangeShapeType="1"/>
          </p:cNvSpPr>
          <p:nvPr/>
        </p:nvSpPr>
        <p:spPr bwMode="auto">
          <a:xfrm>
            <a:off x="1477964" y="2443164"/>
            <a:ext cx="7851775"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70" name="Line 14">
            <a:extLst>
              <a:ext uri="{FF2B5EF4-FFF2-40B4-BE49-F238E27FC236}">
                <a16:creationId xmlns:a16="http://schemas.microsoft.com/office/drawing/2014/main" id="{D321E894-0D35-864C-BA30-51CCB87C8D81}"/>
              </a:ext>
            </a:extLst>
          </p:cNvPr>
          <p:cNvSpPr>
            <a:spLocks noChangeShapeType="1"/>
          </p:cNvSpPr>
          <p:nvPr/>
        </p:nvSpPr>
        <p:spPr bwMode="auto">
          <a:xfrm>
            <a:off x="1477964" y="1724025"/>
            <a:ext cx="7851775"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71" name="Rectangle 15">
            <a:extLst>
              <a:ext uri="{FF2B5EF4-FFF2-40B4-BE49-F238E27FC236}">
                <a16:creationId xmlns:a16="http://schemas.microsoft.com/office/drawing/2014/main" id="{A7F4F843-EC77-7C4F-A725-E8C62F55545C}"/>
              </a:ext>
            </a:extLst>
          </p:cNvPr>
          <p:cNvSpPr>
            <a:spLocks noChangeArrowheads="1"/>
          </p:cNvSpPr>
          <p:nvPr/>
        </p:nvSpPr>
        <p:spPr bwMode="auto">
          <a:xfrm>
            <a:off x="1473200" y="1717675"/>
            <a:ext cx="7850188" cy="4318000"/>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72" name="Rectangle 16">
            <a:extLst>
              <a:ext uri="{FF2B5EF4-FFF2-40B4-BE49-F238E27FC236}">
                <a16:creationId xmlns:a16="http://schemas.microsoft.com/office/drawing/2014/main" id="{3786AA8D-9E79-7049-BD1F-13980C5D0AA9}"/>
              </a:ext>
            </a:extLst>
          </p:cNvPr>
          <p:cNvSpPr>
            <a:spLocks noChangeArrowheads="1"/>
          </p:cNvSpPr>
          <p:nvPr/>
        </p:nvSpPr>
        <p:spPr bwMode="auto">
          <a:xfrm>
            <a:off x="1576389" y="4962526"/>
            <a:ext cx="130175" cy="1077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73" name="Rectangle 17">
            <a:extLst>
              <a:ext uri="{FF2B5EF4-FFF2-40B4-BE49-F238E27FC236}">
                <a16:creationId xmlns:a16="http://schemas.microsoft.com/office/drawing/2014/main" id="{ED158215-1CDE-2846-AAFD-61F2C18CF960}"/>
              </a:ext>
            </a:extLst>
          </p:cNvPr>
          <p:cNvSpPr>
            <a:spLocks noChangeArrowheads="1"/>
          </p:cNvSpPr>
          <p:nvPr/>
        </p:nvSpPr>
        <p:spPr bwMode="auto">
          <a:xfrm>
            <a:off x="1901825" y="4962526"/>
            <a:ext cx="134938" cy="1077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74" name="Rectangle 18">
            <a:extLst>
              <a:ext uri="{FF2B5EF4-FFF2-40B4-BE49-F238E27FC236}">
                <a16:creationId xmlns:a16="http://schemas.microsoft.com/office/drawing/2014/main" id="{4C583BEA-DC14-2B45-8FD4-8C87CD44671D}"/>
              </a:ext>
            </a:extLst>
          </p:cNvPr>
          <p:cNvSpPr>
            <a:spLocks noChangeArrowheads="1"/>
          </p:cNvSpPr>
          <p:nvPr/>
        </p:nvSpPr>
        <p:spPr bwMode="auto">
          <a:xfrm>
            <a:off x="2232026" y="4962526"/>
            <a:ext cx="130175" cy="1077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75" name="Rectangle 19">
            <a:extLst>
              <a:ext uri="{FF2B5EF4-FFF2-40B4-BE49-F238E27FC236}">
                <a16:creationId xmlns:a16="http://schemas.microsoft.com/office/drawing/2014/main" id="{0FB7F545-10C0-FC41-BE3F-92EC1C4E63EA}"/>
              </a:ext>
            </a:extLst>
          </p:cNvPr>
          <p:cNvSpPr>
            <a:spLocks noChangeArrowheads="1"/>
          </p:cNvSpPr>
          <p:nvPr/>
        </p:nvSpPr>
        <p:spPr bwMode="auto">
          <a:xfrm>
            <a:off x="2557463" y="6003926"/>
            <a:ext cx="131762" cy="365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76" name="Rectangle 20">
            <a:extLst>
              <a:ext uri="{FF2B5EF4-FFF2-40B4-BE49-F238E27FC236}">
                <a16:creationId xmlns:a16="http://schemas.microsoft.com/office/drawing/2014/main" id="{C038843C-2297-B64D-ACF1-EC71B69793CA}"/>
              </a:ext>
            </a:extLst>
          </p:cNvPr>
          <p:cNvSpPr>
            <a:spLocks noChangeArrowheads="1"/>
          </p:cNvSpPr>
          <p:nvPr/>
        </p:nvSpPr>
        <p:spPr bwMode="auto">
          <a:xfrm>
            <a:off x="2884489" y="4241800"/>
            <a:ext cx="130175" cy="1798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77" name="Rectangle 21">
            <a:extLst>
              <a:ext uri="{FF2B5EF4-FFF2-40B4-BE49-F238E27FC236}">
                <a16:creationId xmlns:a16="http://schemas.microsoft.com/office/drawing/2014/main" id="{20EAE516-4927-A240-B8CE-9DDAFDFBF095}"/>
              </a:ext>
            </a:extLst>
          </p:cNvPr>
          <p:cNvSpPr>
            <a:spLocks noChangeArrowheads="1"/>
          </p:cNvSpPr>
          <p:nvPr/>
        </p:nvSpPr>
        <p:spPr bwMode="auto">
          <a:xfrm>
            <a:off x="3209925" y="4602164"/>
            <a:ext cx="134938" cy="1438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78" name="Rectangle 22">
            <a:extLst>
              <a:ext uri="{FF2B5EF4-FFF2-40B4-BE49-F238E27FC236}">
                <a16:creationId xmlns:a16="http://schemas.microsoft.com/office/drawing/2014/main" id="{75A630B3-4D60-E34B-AEA0-81C678734757}"/>
              </a:ext>
            </a:extLst>
          </p:cNvPr>
          <p:cNvSpPr>
            <a:spLocks noChangeArrowheads="1"/>
          </p:cNvSpPr>
          <p:nvPr/>
        </p:nvSpPr>
        <p:spPr bwMode="auto">
          <a:xfrm>
            <a:off x="3540126" y="4602164"/>
            <a:ext cx="130175" cy="1438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79" name="Rectangle 23">
            <a:extLst>
              <a:ext uri="{FF2B5EF4-FFF2-40B4-BE49-F238E27FC236}">
                <a16:creationId xmlns:a16="http://schemas.microsoft.com/office/drawing/2014/main" id="{714BAC6B-5162-6645-AA0E-BF411972D306}"/>
              </a:ext>
            </a:extLst>
          </p:cNvPr>
          <p:cNvSpPr>
            <a:spLocks noChangeArrowheads="1"/>
          </p:cNvSpPr>
          <p:nvPr/>
        </p:nvSpPr>
        <p:spPr bwMode="auto">
          <a:xfrm>
            <a:off x="3865563" y="4602164"/>
            <a:ext cx="131762" cy="1438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80" name="Rectangle 24">
            <a:extLst>
              <a:ext uri="{FF2B5EF4-FFF2-40B4-BE49-F238E27FC236}">
                <a16:creationId xmlns:a16="http://schemas.microsoft.com/office/drawing/2014/main" id="{7CD3183E-970A-BB4E-B4FF-EEC40D3FEC21}"/>
              </a:ext>
            </a:extLst>
          </p:cNvPr>
          <p:cNvSpPr>
            <a:spLocks noChangeArrowheads="1"/>
          </p:cNvSpPr>
          <p:nvPr/>
        </p:nvSpPr>
        <p:spPr bwMode="auto">
          <a:xfrm>
            <a:off x="4192588" y="4962526"/>
            <a:ext cx="133350" cy="1077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81" name="Rectangle 25">
            <a:extLst>
              <a:ext uri="{FF2B5EF4-FFF2-40B4-BE49-F238E27FC236}">
                <a16:creationId xmlns:a16="http://schemas.microsoft.com/office/drawing/2014/main" id="{F7A63B81-3779-EF48-A8C6-57BA0139D4EB}"/>
              </a:ext>
            </a:extLst>
          </p:cNvPr>
          <p:cNvSpPr>
            <a:spLocks noChangeArrowheads="1"/>
          </p:cNvSpPr>
          <p:nvPr/>
        </p:nvSpPr>
        <p:spPr bwMode="auto">
          <a:xfrm>
            <a:off x="4521201" y="4241800"/>
            <a:ext cx="131763" cy="1798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82" name="Rectangle 26">
            <a:extLst>
              <a:ext uri="{FF2B5EF4-FFF2-40B4-BE49-F238E27FC236}">
                <a16:creationId xmlns:a16="http://schemas.microsoft.com/office/drawing/2014/main" id="{92E2636B-1A1D-1A49-BDBF-7883DD7B0E62}"/>
              </a:ext>
            </a:extLst>
          </p:cNvPr>
          <p:cNvSpPr>
            <a:spLocks noChangeArrowheads="1"/>
          </p:cNvSpPr>
          <p:nvPr/>
        </p:nvSpPr>
        <p:spPr bwMode="auto">
          <a:xfrm>
            <a:off x="4848226" y="4602164"/>
            <a:ext cx="130175" cy="1438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83" name="Rectangle 27">
            <a:extLst>
              <a:ext uri="{FF2B5EF4-FFF2-40B4-BE49-F238E27FC236}">
                <a16:creationId xmlns:a16="http://schemas.microsoft.com/office/drawing/2014/main" id="{9D1D8399-9495-BA43-8989-C818A005E3BC}"/>
              </a:ext>
            </a:extLst>
          </p:cNvPr>
          <p:cNvSpPr>
            <a:spLocks noChangeArrowheads="1"/>
          </p:cNvSpPr>
          <p:nvPr/>
        </p:nvSpPr>
        <p:spPr bwMode="auto">
          <a:xfrm>
            <a:off x="5173664" y="4602164"/>
            <a:ext cx="134937" cy="1438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84" name="Rectangle 28">
            <a:extLst>
              <a:ext uri="{FF2B5EF4-FFF2-40B4-BE49-F238E27FC236}">
                <a16:creationId xmlns:a16="http://schemas.microsoft.com/office/drawing/2014/main" id="{48B096A1-01E6-684D-A4BB-890DCB683779}"/>
              </a:ext>
            </a:extLst>
          </p:cNvPr>
          <p:cNvSpPr>
            <a:spLocks noChangeArrowheads="1"/>
          </p:cNvSpPr>
          <p:nvPr/>
        </p:nvSpPr>
        <p:spPr bwMode="auto">
          <a:xfrm>
            <a:off x="5503864" y="4962526"/>
            <a:ext cx="130175" cy="1077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85" name="Rectangle 29">
            <a:extLst>
              <a:ext uri="{FF2B5EF4-FFF2-40B4-BE49-F238E27FC236}">
                <a16:creationId xmlns:a16="http://schemas.microsoft.com/office/drawing/2014/main" id="{66E8796A-CDA9-804E-89CA-1B854B0338FD}"/>
              </a:ext>
            </a:extLst>
          </p:cNvPr>
          <p:cNvSpPr>
            <a:spLocks noChangeArrowheads="1"/>
          </p:cNvSpPr>
          <p:nvPr/>
        </p:nvSpPr>
        <p:spPr bwMode="auto">
          <a:xfrm>
            <a:off x="5829301" y="2084388"/>
            <a:ext cx="131763" cy="3956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86" name="Rectangle 30">
            <a:extLst>
              <a:ext uri="{FF2B5EF4-FFF2-40B4-BE49-F238E27FC236}">
                <a16:creationId xmlns:a16="http://schemas.microsoft.com/office/drawing/2014/main" id="{26B7BB62-DFAD-7C4F-91A8-1C42B3B44FEE}"/>
              </a:ext>
            </a:extLst>
          </p:cNvPr>
          <p:cNvSpPr>
            <a:spLocks noChangeArrowheads="1"/>
          </p:cNvSpPr>
          <p:nvPr/>
        </p:nvSpPr>
        <p:spPr bwMode="auto">
          <a:xfrm>
            <a:off x="6481764" y="6003926"/>
            <a:ext cx="134937" cy="365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87" name="Rectangle 31">
            <a:extLst>
              <a:ext uri="{FF2B5EF4-FFF2-40B4-BE49-F238E27FC236}">
                <a16:creationId xmlns:a16="http://schemas.microsoft.com/office/drawing/2014/main" id="{D799CA7E-AA43-8D4A-B1EF-5351896E281F}"/>
              </a:ext>
            </a:extLst>
          </p:cNvPr>
          <p:cNvSpPr>
            <a:spLocks noChangeArrowheads="1"/>
          </p:cNvSpPr>
          <p:nvPr/>
        </p:nvSpPr>
        <p:spPr bwMode="auto">
          <a:xfrm>
            <a:off x="6811964" y="4962526"/>
            <a:ext cx="130175" cy="1077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88" name="Rectangle 32">
            <a:extLst>
              <a:ext uri="{FF2B5EF4-FFF2-40B4-BE49-F238E27FC236}">
                <a16:creationId xmlns:a16="http://schemas.microsoft.com/office/drawing/2014/main" id="{C6A27711-2E33-A143-94CD-CC17A1A5A3D9}"/>
              </a:ext>
            </a:extLst>
          </p:cNvPr>
          <p:cNvSpPr>
            <a:spLocks noChangeArrowheads="1"/>
          </p:cNvSpPr>
          <p:nvPr/>
        </p:nvSpPr>
        <p:spPr bwMode="auto">
          <a:xfrm>
            <a:off x="7137401" y="4602164"/>
            <a:ext cx="131763" cy="1438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89" name="Rectangle 33">
            <a:extLst>
              <a:ext uri="{FF2B5EF4-FFF2-40B4-BE49-F238E27FC236}">
                <a16:creationId xmlns:a16="http://schemas.microsoft.com/office/drawing/2014/main" id="{77BE92C5-08AC-C34A-A01C-73E60A9DDD2A}"/>
              </a:ext>
            </a:extLst>
          </p:cNvPr>
          <p:cNvSpPr>
            <a:spLocks noChangeArrowheads="1"/>
          </p:cNvSpPr>
          <p:nvPr/>
        </p:nvSpPr>
        <p:spPr bwMode="auto">
          <a:xfrm>
            <a:off x="7464425" y="4962526"/>
            <a:ext cx="133350" cy="1077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90" name="Rectangle 34">
            <a:extLst>
              <a:ext uri="{FF2B5EF4-FFF2-40B4-BE49-F238E27FC236}">
                <a16:creationId xmlns:a16="http://schemas.microsoft.com/office/drawing/2014/main" id="{FE0570AF-DF09-D347-B9EE-D841C6C4B966}"/>
              </a:ext>
            </a:extLst>
          </p:cNvPr>
          <p:cNvSpPr>
            <a:spLocks noChangeArrowheads="1"/>
          </p:cNvSpPr>
          <p:nvPr/>
        </p:nvSpPr>
        <p:spPr bwMode="auto">
          <a:xfrm>
            <a:off x="7793038" y="2443164"/>
            <a:ext cx="131762" cy="3597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91" name="Rectangle 35">
            <a:extLst>
              <a:ext uri="{FF2B5EF4-FFF2-40B4-BE49-F238E27FC236}">
                <a16:creationId xmlns:a16="http://schemas.microsoft.com/office/drawing/2014/main" id="{DF9C42A5-2150-2D4D-B203-6E268FC4F54A}"/>
              </a:ext>
            </a:extLst>
          </p:cNvPr>
          <p:cNvSpPr>
            <a:spLocks noChangeArrowheads="1"/>
          </p:cNvSpPr>
          <p:nvPr/>
        </p:nvSpPr>
        <p:spPr bwMode="auto">
          <a:xfrm>
            <a:off x="8118476" y="4962526"/>
            <a:ext cx="131763" cy="1077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92" name="Rectangle 36">
            <a:extLst>
              <a:ext uri="{FF2B5EF4-FFF2-40B4-BE49-F238E27FC236}">
                <a16:creationId xmlns:a16="http://schemas.microsoft.com/office/drawing/2014/main" id="{883AEFFD-AD59-2D45-856A-A9CB4496B5AE}"/>
              </a:ext>
            </a:extLst>
          </p:cNvPr>
          <p:cNvSpPr>
            <a:spLocks noChangeArrowheads="1"/>
          </p:cNvSpPr>
          <p:nvPr/>
        </p:nvSpPr>
        <p:spPr bwMode="auto">
          <a:xfrm>
            <a:off x="8445501" y="5321300"/>
            <a:ext cx="131763" cy="719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93" name="Rectangle 37">
            <a:extLst>
              <a:ext uri="{FF2B5EF4-FFF2-40B4-BE49-F238E27FC236}">
                <a16:creationId xmlns:a16="http://schemas.microsoft.com/office/drawing/2014/main" id="{0F89C2A3-83C0-1043-B28B-FCBDECD6357D}"/>
              </a:ext>
            </a:extLst>
          </p:cNvPr>
          <p:cNvSpPr>
            <a:spLocks noChangeArrowheads="1"/>
          </p:cNvSpPr>
          <p:nvPr/>
        </p:nvSpPr>
        <p:spPr bwMode="auto">
          <a:xfrm>
            <a:off x="8772525" y="5321300"/>
            <a:ext cx="133350" cy="719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94" name="Rectangle 38">
            <a:extLst>
              <a:ext uri="{FF2B5EF4-FFF2-40B4-BE49-F238E27FC236}">
                <a16:creationId xmlns:a16="http://schemas.microsoft.com/office/drawing/2014/main" id="{AEB3B0CF-C87C-7F4C-B095-086502231FC6}"/>
              </a:ext>
            </a:extLst>
          </p:cNvPr>
          <p:cNvSpPr>
            <a:spLocks noChangeArrowheads="1"/>
          </p:cNvSpPr>
          <p:nvPr/>
        </p:nvSpPr>
        <p:spPr bwMode="auto">
          <a:xfrm>
            <a:off x="9101138" y="4602164"/>
            <a:ext cx="131762" cy="1438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95" name="Line 39">
            <a:extLst>
              <a:ext uri="{FF2B5EF4-FFF2-40B4-BE49-F238E27FC236}">
                <a16:creationId xmlns:a16="http://schemas.microsoft.com/office/drawing/2014/main" id="{791676DD-5235-8340-B154-3CC0B4837F02}"/>
              </a:ext>
            </a:extLst>
          </p:cNvPr>
          <p:cNvSpPr>
            <a:spLocks noChangeShapeType="1"/>
          </p:cNvSpPr>
          <p:nvPr/>
        </p:nvSpPr>
        <p:spPr bwMode="auto">
          <a:xfrm>
            <a:off x="1477964" y="1724026"/>
            <a:ext cx="1587" cy="431641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96" name="Line 40">
            <a:extLst>
              <a:ext uri="{FF2B5EF4-FFF2-40B4-BE49-F238E27FC236}">
                <a16:creationId xmlns:a16="http://schemas.microsoft.com/office/drawing/2014/main" id="{BC005104-A77A-DF49-8005-404A9E13927C}"/>
              </a:ext>
            </a:extLst>
          </p:cNvPr>
          <p:cNvSpPr>
            <a:spLocks noChangeShapeType="1"/>
          </p:cNvSpPr>
          <p:nvPr/>
        </p:nvSpPr>
        <p:spPr bwMode="auto">
          <a:xfrm>
            <a:off x="1436689" y="6040439"/>
            <a:ext cx="41275"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97" name="Line 41">
            <a:extLst>
              <a:ext uri="{FF2B5EF4-FFF2-40B4-BE49-F238E27FC236}">
                <a16:creationId xmlns:a16="http://schemas.microsoft.com/office/drawing/2014/main" id="{8512CE77-16C7-664D-A6EB-38EB474C8EA7}"/>
              </a:ext>
            </a:extLst>
          </p:cNvPr>
          <p:cNvSpPr>
            <a:spLocks noChangeShapeType="1"/>
          </p:cNvSpPr>
          <p:nvPr/>
        </p:nvSpPr>
        <p:spPr bwMode="auto">
          <a:xfrm>
            <a:off x="1436689" y="5321300"/>
            <a:ext cx="41275"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98" name="Line 42">
            <a:extLst>
              <a:ext uri="{FF2B5EF4-FFF2-40B4-BE49-F238E27FC236}">
                <a16:creationId xmlns:a16="http://schemas.microsoft.com/office/drawing/2014/main" id="{E0673B08-CCE6-9048-876C-9375205E0DB2}"/>
              </a:ext>
            </a:extLst>
          </p:cNvPr>
          <p:cNvSpPr>
            <a:spLocks noChangeShapeType="1"/>
          </p:cNvSpPr>
          <p:nvPr/>
        </p:nvSpPr>
        <p:spPr bwMode="auto">
          <a:xfrm>
            <a:off x="1436689" y="4602164"/>
            <a:ext cx="41275"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99" name="Line 43">
            <a:extLst>
              <a:ext uri="{FF2B5EF4-FFF2-40B4-BE49-F238E27FC236}">
                <a16:creationId xmlns:a16="http://schemas.microsoft.com/office/drawing/2014/main" id="{F0FEDBCB-64E8-0347-BA2B-B802126BAB97}"/>
              </a:ext>
            </a:extLst>
          </p:cNvPr>
          <p:cNvSpPr>
            <a:spLocks noChangeShapeType="1"/>
          </p:cNvSpPr>
          <p:nvPr/>
        </p:nvSpPr>
        <p:spPr bwMode="auto">
          <a:xfrm>
            <a:off x="1436689" y="3883025"/>
            <a:ext cx="41275"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0" name="Line 44">
            <a:extLst>
              <a:ext uri="{FF2B5EF4-FFF2-40B4-BE49-F238E27FC236}">
                <a16:creationId xmlns:a16="http://schemas.microsoft.com/office/drawing/2014/main" id="{2C2E6C12-3411-E04E-9C9B-D38784A9ED28}"/>
              </a:ext>
            </a:extLst>
          </p:cNvPr>
          <p:cNvSpPr>
            <a:spLocks noChangeShapeType="1"/>
          </p:cNvSpPr>
          <p:nvPr/>
        </p:nvSpPr>
        <p:spPr bwMode="auto">
          <a:xfrm>
            <a:off x="1436689" y="3163889"/>
            <a:ext cx="41275"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1" name="Line 45">
            <a:extLst>
              <a:ext uri="{FF2B5EF4-FFF2-40B4-BE49-F238E27FC236}">
                <a16:creationId xmlns:a16="http://schemas.microsoft.com/office/drawing/2014/main" id="{AB9DBE9C-F724-FA43-A788-8F43D2B7946B}"/>
              </a:ext>
            </a:extLst>
          </p:cNvPr>
          <p:cNvSpPr>
            <a:spLocks noChangeShapeType="1"/>
          </p:cNvSpPr>
          <p:nvPr/>
        </p:nvSpPr>
        <p:spPr bwMode="auto">
          <a:xfrm>
            <a:off x="1436689" y="2443164"/>
            <a:ext cx="41275"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2" name="Line 46">
            <a:extLst>
              <a:ext uri="{FF2B5EF4-FFF2-40B4-BE49-F238E27FC236}">
                <a16:creationId xmlns:a16="http://schemas.microsoft.com/office/drawing/2014/main" id="{E0C32392-944A-4943-9A8A-A7180D85F2B3}"/>
              </a:ext>
            </a:extLst>
          </p:cNvPr>
          <p:cNvSpPr>
            <a:spLocks noChangeShapeType="1"/>
          </p:cNvSpPr>
          <p:nvPr/>
        </p:nvSpPr>
        <p:spPr bwMode="auto">
          <a:xfrm>
            <a:off x="1436689" y="1724025"/>
            <a:ext cx="41275"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3" name="Line 47">
            <a:extLst>
              <a:ext uri="{FF2B5EF4-FFF2-40B4-BE49-F238E27FC236}">
                <a16:creationId xmlns:a16="http://schemas.microsoft.com/office/drawing/2014/main" id="{998086FA-7393-6245-B119-ED4DD487FEC4}"/>
              </a:ext>
            </a:extLst>
          </p:cNvPr>
          <p:cNvSpPr>
            <a:spLocks noChangeShapeType="1"/>
          </p:cNvSpPr>
          <p:nvPr/>
        </p:nvSpPr>
        <p:spPr bwMode="auto">
          <a:xfrm>
            <a:off x="1477964" y="6040439"/>
            <a:ext cx="7851775"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4" name="Line 48">
            <a:extLst>
              <a:ext uri="{FF2B5EF4-FFF2-40B4-BE49-F238E27FC236}">
                <a16:creationId xmlns:a16="http://schemas.microsoft.com/office/drawing/2014/main" id="{C52140A1-7107-4E4B-A1E2-DA33144784A8}"/>
              </a:ext>
            </a:extLst>
          </p:cNvPr>
          <p:cNvSpPr>
            <a:spLocks noChangeShapeType="1"/>
          </p:cNvSpPr>
          <p:nvPr/>
        </p:nvSpPr>
        <p:spPr bwMode="auto">
          <a:xfrm flipV="1">
            <a:off x="1477964"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5" name="Line 49">
            <a:extLst>
              <a:ext uri="{FF2B5EF4-FFF2-40B4-BE49-F238E27FC236}">
                <a16:creationId xmlns:a16="http://schemas.microsoft.com/office/drawing/2014/main" id="{5E2B26F3-8A65-F646-B64B-BCAF1FE91C36}"/>
              </a:ext>
            </a:extLst>
          </p:cNvPr>
          <p:cNvSpPr>
            <a:spLocks noChangeShapeType="1"/>
          </p:cNvSpPr>
          <p:nvPr/>
        </p:nvSpPr>
        <p:spPr bwMode="auto">
          <a:xfrm flipV="1">
            <a:off x="1804989"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6" name="Line 50">
            <a:extLst>
              <a:ext uri="{FF2B5EF4-FFF2-40B4-BE49-F238E27FC236}">
                <a16:creationId xmlns:a16="http://schemas.microsoft.com/office/drawing/2014/main" id="{FD53E2F1-7415-D345-BE04-65FD65675E0C}"/>
              </a:ext>
            </a:extLst>
          </p:cNvPr>
          <p:cNvSpPr>
            <a:spLocks noChangeShapeType="1"/>
          </p:cNvSpPr>
          <p:nvPr/>
        </p:nvSpPr>
        <p:spPr bwMode="auto">
          <a:xfrm flipV="1">
            <a:off x="2133600" y="6040438"/>
            <a:ext cx="1588"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7" name="Line 51">
            <a:extLst>
              <a:ext uri="{FF2B5EF4-FFF2-40B4-BE49-F238E27FC236}">
                <a16:creationId xmlns:a16="http://schemas.microsoft.com/office/drawing/2014/main" id="{20F9384A-2CE7-0044-ABD6-EFE8E0101CDB}"/>
              </a:ext>
            </a:extLst>
          </p:cNvPr>
          <p:cNvSpPr>
            <a:spLocks noChangeShapeType="1"/>
          </p:cNvSpPr>
          <p:nvPr/>
        </p:nvSpPr>
        <p:spPr bwMode="auto">
          <a:xfrm flipV="1">
            <a:off x="2460625" y="6040438"/>
            <a:ext cx="1588"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8" name="Line 52">
            <a:extLst>
              <a:ext uri="{FF2B5EF4-FFF2-40B4-BE49-F238E27FC236}">
                <a16:creationId xmlns:a16="http://schemas.microsoft.com/office/drawing/2014/main" id="{165A8975-6130-CA41-AB15-77C52A3904DE}"/>
              </a:ext>
            </a:extLst>
          </p:cNvPr>
          <p:cNvSpPr>
            <a:spLocks noChangeShapeType="1"/>
          </p:cNvSpPr>
          <p:nvPr/>
        </p:nvSpPr>
        <p:spPr bwMode="auto">
          <a:xfrm flipV="1">
            <a:off x="2786064"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9" name="Line 53">
            <a:extLst>
              <a:ext uri="{FF2B5EF4-FFF2-40B4-BE49-F238E27FC236}">
                <a16:creationId xmlns:a16="http://schemas.microsoft.com/office/drawing/2014/main" id="{7BB2C58A-35DD-A44D-ABB6-3118AF285D37}"/>
              </a:ext>
            </a:extLst>
          </p:cNvPr>
          <p:cNvSpPr>
            <a:spLocks noChangeShapeType="1"/>
          </p:cNvSpPr>
          <p:nvPr/>
        </p:nvSpPr>
        <p:spPr bwMode="auto">
          <a:xfrm flipV="1">
            <a:off x="3113089"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0" name="Line 54">
            <a:extLst>
              <a:ext uri="{FF2B5EF4-FFF2-40B4-BE49-F238E27FC236}">
                <a16:creationId xmlns:a16="http://schemas.microsoft.com/office/drawing/2014/main" id="{CA37A62C-B731-6046-8FDF-6421D5AAB895}"/>
              </a:ext>
            </a:extLst>
          </p:cNvPr>
          <p:cNvSpPr>
            <a:spLocks noChangeShapeType="1"/>
          </p:cNvSpPr>
          <p:nvPr/>
        </p:nvSpPr>
        <p:spPr bwMode="auto">
          <a:xfrm flipV="1">
            <a:off x="3441700" y="6040438"/>
            <a:ext cx="1588"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1" name="Line 55">
            <a:extLst>
              <a:ext uri="{FF2B5EF4-FFF2-40B4-BE49-F238E27FC236}">
                <a16:creationId xmlns:a16="http://schemas.microsoft.com/office/drawing/2014/main" id="{6E1894BA-3340-214D-AA27-357CD694D1F0}"/>
              </a:ext>
            </a:extLst>
          </p:cNvPr>
          <p:cNvSpPr>
            <a:spLocks noChangeShapeType="1"/>
          </p:cNvSpPr>
          <p:nvPr/>
        </p:nvSpPr>
        <p:spPr bwMode="auto">
          <a:xfrm flipV="1">
            <a:off x="3768725" y="6040438"/>
            <a:ext cx="1588"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2" name="Line 56">
            <a:extLst>
              <a:ext uri="{FF2B5EF4-FFF2-40B4-BE49-F238E27FC236}">
                <a16:creationId xmlns:a16="http://schemas.microsoft.com/office/drawing/2014/main" id="{4E29F180-9CFD-F64E-8275-56D9942A94CD}"/>
              </a:ext>
            </a:extLst>
          </p:cNvPr>
          <p:cNvSpPr>
            <a:spLocks noChangeShapeType="1"/>
          </p:cNvSpPr>
          <p:nvPr/>
        </p:nvSpPr>
        <p:spPr bwMode="auto">
          <a:xfrm flipV="1">
            <a:off x="4094164"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3" name="Line 57">
            <a:extLst>
              <a:ext uri="{FF2B5EF4-FFF2-40B4-BE49-F238E27FC236}">
                <a16:creationId xmlns:a16="http://schemas.microsoft.com/office/drawing/2014/main" id="{A03004BD-5C7D-A742-B499-83DDB3CBD0A0}"/>
              </a:ext>
            </a:extLst>
          </p:cNvPr>
          <p:cNvSpPr>
            <a:spLocks noChangeShapeType="1"/>
          </p:cNvSpPr>
          <p:nvPr/>
        </p:nvSpPr>
        <p:spPr bwMode="auto">
          <a:xfrm flipV="1">
            <a:off x="4424364"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4" name="Line 58">
            <a:extLst>
              <a:ext uri="{FF2B5EF4-FFF2-40B4-BE49-F238E27FC236}">
                <a16:creationId xmlns:a16="http://schemas.microsoft.com/office/drawing/2014/main" id="{F38469B2-CEC3-784E-90C1-7442097D178D}"/>
              </a:ext>
            </a:extLst>
          </p:cNvPr>
          <p:cNvSpPr>
            <a:spLocks noChangeShapeType="1"/>
          </p:cNvSpPr>
          <p:nvPr/>
        </p:nvSpPr>
        <p:spPr bwMode="auto">
          <a:xfrm flipV="1">
            <a:off x="4749800" y="6040438"/>
            <a:ext cx="1588"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5" name="Line 59">
            <a:extLst>
              <a:ext uri="{FF2B5EF4-FFF2-40B4-BE49-F238E27FC236}">
                <a16:creationId xmlns:a16="http://schemas.microsoft.com/office/drawing/2014/main" id="{B67BEE5D-201D-474C-B6C2-EE275138F54A}"/>
              </a:ext>
            </a:extLst>
          </p:cNvPr>
          <p:cNvSpPr>
            <a:spLocks noChangeShapeType="1"/>
          </p:cNvSpPr>
          <p:nvPr/>
        </p:nvSpPr>
        <p:spPr bwMode="auto">
          <a:xfrm flipV="1">
            <a:off x="5076825" y="6040438"/>
            <a:ext cx="1588"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6" name="Line 60">
            <a:extLst>
              <a:ext uri="{FF2B5EF4-FFF2-40B4-BE49-F238E27FC236}">
                <a16:creationId xmlns:a16="http://schemas.microsoft.com/office/drawing/2014/main" id="{9AA5E39D-7410-2B45-8B30-078D62757C71}"/>
              </a:ext>
            </a:extLst>
          </p:cNvPr>
          <p:cNvSpPr>
            <a:spLocks noChangeShapeType="1"/>
          </p:cNvSpPr>
          <p:nvPr/>
        </p:nvSpPr>
        <p:spPr bwMode="auto">
          <a:xfrm flipV="1">
            <a:off x="5405439"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7" name="Line 61">
            <a:extLst>
              <a:ext uri="{FF2B5EF4-FFF2-40B4-BE49-F238E27FC236}">
                <a16:creationId xmlns:a16="http://schemas.microsoft.com/office/drawing/2014/main" id="{0A2D8328-5026-054F-841D-42FCE8838BAF}"/>
              </a:ext>
            </a:extLst>
          </p:cNvPr>
          <p:cNvSpPr>
            <a:spLocks noChangeShapeType="1"/>
          </p:cNvSpPr>
          <p:nvPr/>
        </p:nvSpPr>
        <p:spPr bwMode="auto">
          <a:xfrm flipV="1">
            <a:off x="5732464"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8" name="Line 62">
            <a:extLst>
              <a:ext uri="{FF2B5EF4-FFF2-40B4-BE49-F238E27FC236}">
                <a16:creationId xmlns:a16="http://schemas.microsoft.com/office/drawing/2014/main" id="{A6523D53-313E-344D-9B8A-92DA5786BC22}"/>
              </a:ext>
            </a:extLst>
          </p:cNvPr>
          <p:cNvSpPr>
            <a:spLocks noChangeShapeType="1"/>
          </p:cNvSpPr>
          <p:nvPr/>
        </p:nvSpPr>
        <p:spPr bwMode="auto">
          <a:xfrm flipV="1">
            <a:off x="6057900" y="6040438"/>
            <a:ext cx="1588"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9" name="Line 63">
            <a:extLst>
              <a:ext uri="{FF2B5EF4-FFF2-40B4-BE49-F238E27FC236}">
                <a16:creationId xmlns:a16="http://schemas.microsoft.com/office/drawing/2014/main" id="{D1EC5593-B423-5C44-BDA9-58F5F5AC8642}"/>
              </a:ext>
            </a:extLst>
          </p:cNvPr>
          <p:cNvSpPr>
            <a:spLocks noChangeShapeType="1"/>
          </p:cNvSpPr>
          <p:nvPr/>
        </p:nvSpPr>
        <p:spPr bwMode="auto">
          <a:xfrm flipV="1">
            <a:off x="6384925" y="6040438"/>
            <a:ext cx="1588"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0" name="Line 64">
            <a:extLst>
              <a:ext uri="{FF2B5EF4-FFF2-40B4-BE49-F238E27FC236}">
                <a16:creationId xmlns:a16="http://schemas.microsoft.com/office/drawing/2014/main" id="{8142CCA0-38A6-8B4E-9FAB-1C7479AE9302}"/>
              </a:ext>
            </a:extLst>
          </p:cNvPr>
          <p:cNvSpPr>
            <a:spLocks noChangeShapeType="1"/>
          </p:cNvSpPr>
          <p:nvPr/>
        </p:nvSpPr>
        <p:spPr bwMode="auto">
          <a:xfrm flipV="1">
            <a:off x="6713539"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1" name="Line 65">
            <a:extLst>
              <a:ext uri="{FF2B5EF4-FFF2-40B4-BE49-F238E27FC236}">
                <a16:creationId xmlns:a16="http://schemas.microsoft.com/office/drawing/2014/main" id="{4A5BFB72-916B-794B-848F-C2D963BAB431}"/>
              </a:ext>
            </a:extLst>
          </p:cNvPr>
          <p:cNvSpPr>
            <a:spLocks noChangeShapeType="1"/>
          </p:cNvSpPr>
          <p:nvPr/>
        </p:nvSpPr>
        <p:spPr bwMode="auto">
          <a:xfrm flipV="1">
            <a:off x="7040564"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2" name="Line 66">
            <a:extLst>
              <a:ext uri="{FF2B5EF4-FFF2-40B4-BE49-F238E27FC236}">
                <a16:creationId xmlns:a16="http://schemas.microsoft.com/office/drawing/2014/main" id="{6128F498-BF9D-BE42-B463-01374FDD2B05}"/>
              </a:ext>
            </a:extLst>
          </p:cNvPr>
          <p:cNvSpPr>
            <a:spLocks noChangeShapeType="1"/>
          </p:cNvSpPr>
          <p:nvPr/>
        </p:nvSpPr>
        <p:spPr bwMode="auto">
          <a:xfrm flipV="1">
            <a:off x="7366000" y="6040438"/>
            <a:ext cx="1588"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3" name="Line 67">
            <a:extLst>
              <a:ext uri="{FF2B5EF4-FFF2-40B4-BE49-F238E27FC236}">
                <a16:creationId xmlns:a16="http://schemas.microsoft.com/office/drawing/2014/main" id="{3810BF23-BE59-424F-8ECA-A00C01628C6B}"/>
              </a:ext>
            </a:extLst>
          </p:cNvPr>
          <p:cNvSpPr>
            <a:spLocks noChangeShapeType="1"/>
          </p:cNvSpPr>
          <p:nvPr/>
        </p:nvSpPr>
        <p:spPr bwMode="auto">
          <a:xfrm flipV="1">
            <a:off x="7696200" y="6040438"/>
            <a:ext cx="1588"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4" name="Line 68">
            <a:extLst>
              <a:ext uri="{FF2B5EF4-FFF2-40B4-BE49-F238E27FC236}">
                <a16:creationId xmlns:a16="http://schemas.microsoft.com/office/drawing/2014/main" id="{207A86AE-EF02-354C-991E-5F210564322F}"/>
              </a:ext>
            </a:extLst>
          </p:cNvPr>
          <p:cNvSpPr>
            <a:spLocks noChangeShapeType="1"/>
          </p:cNvSpPr>
          <p:nvPr/>
        </p:nvSpPr>
        <p:spPr bwMode="auto">
          <a:xfrm flipV="1">
            <a:off x="8021639"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5" name="Line 69">
            <a:extLst>
              <a:ext uri="{FF2B5EF4-FFF2-40B4-BE49-F238E27FC236}">
                <a16:creationId xmlns:a16="http://schemas.microsoft.com/office/drawing/2014/main" id="{E515B565-F244-FF4B-82D5-4916FBB974B2}"/>
              </a:ext>
            </a:extLst>
          </p:cNvPr>
          <p:cNvSpPr>
            <a:spLocks noChangeShapeType="1"/>
          </p:cNvSpPr>
          <p:nvPr/>
        </p:nvSpPr>
        <p:spPr bwMode="auto">
          <a:xfrm flipV="1">
            <a:off x="8348664"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6" name="Line 70">
            <a:extLst>
              <a:ext uri="{FF2B5EF4-FFF2-40B4-BE49-F238E27FC236}">
                <a16:creationId xmlns:a16="http://schemas.microsoft.com/office/drawing/2014/main" id="{54A15DFA-8EE5-1643-BFCB-F422C668EC5F}"/>
              </a:ext>
            </a:extLst>
          </p:cNvPr>
          <p:cNvSpPr>
            <a:spLocks noChangeShapeType="1"/>
          </p:cNvSpPr>
          <p:nvPr/>
        </p:nvSpPr>
        <p:spPr bwMode="auto">
          <a:xfrm flipV="1">
            <a:off x="8674100" y="6040438"/>
            <a:ext cx="1588"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7" name="Line 71">
            <a:extLst>
              <a:ext uri="{FF2B5EF4-FFF2-40B4-BE49-F238E27FC236}">
                <a16:creationId xmlns:a16="http://schemas.microsoft.com/office/drawing/2014/main" id="{844C0BCC-2816-A049-B63A-A068C15B316A}"/>
              </a:ext>
            </a:extLst>
          </p:cNvPr>
          <p:cNvSpPr>
            <a:spLocks noChangeShapeType="1"/>
          </p:cNvSpPr>
          <p:nvPr/>
        </p:nvSpPr>
        <p:spPr bwMode="auto">
          <a:xfrm flipV="1">
            <a:off x="9002714"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8" name="Line 72">
            <a:extLst>
              <a:ext uri="{FF2B5EF4-FFF2-40B4-BE49-F238E27FC236}">
                <a16:creationId xmlns:a16="http://schemas.microsoft.com/office/drawing/2014/main" id="{ADBF5FCF-8741-3249-B7DB-1AFB34B98E3C}"/>
              </a:ext>
            </a:extLst>
          </p:cNvPr>
          <p:cNvSpPr>
            <a:spLocks noChangeShapeType="1"/>
          </p:cNvSpPr>
          <p:nvPr/>
        </p:nvSpPr>
        <p:spPr bwMode="auto">
          <a:xfrm flipV="1">
            <a:off x="9329739"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9" name="Rectangle 73">
            <a:extLst>
              <a:ext uri="{FF2B5EF4-FFF2-40B4-BE49-F238E27FC236}">
                <a16:creationId xmlns:a16="http://schemas.microsoft.com/office/drawing/2014/main" id="{56259AC8-952E-454C-A881-F3E38EFCDDD4}"/>
              </a:ext>
            </a:extLst>
          </p:cNvPr>
          <p:cNvSpPr>
            <a:spLocks noChangeArrowheads="1"/>
          </p:cNvSpPr>
          <p:nvPr/>
        </p:nvSpPr>
        <p:spPr bwMode="auto">
          <a:xfrm>
            <a:off x="1290638" y="5959476"/>
            <a:ext cx="1138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a:solidFill>
                  <a:schemeClr val="tx1">
                    <a:lumMod val="20000"/>
                    <a:lumOff val="80000"/>
                  </a:schemeClr>
                </a:solidFill>
                <a:latin typeface="Verdana" panose="020B0604030504040204" pitchFamily="34" charset="0"/>
              </a:rPr>
              <a:t>0</a:t>
            </a:r>
            <a:endParaRPr lang="en-US" altLang="en-US" sz="1400">
              <a:solidFill>
                <a:schemeClr val="tx1">
                  <a:lumMod val="20000"/>
                  <a:lumOff val="80000"/>
                </a:schemeClr>
              </a:solidFill>
              <a:latin typeface="Arial" panose="020B0604020202020204" pitchFamily="34" charset="0"/>
            </a:endParaRPr>
          </a:p>
        </p:txBody>
      </p:sp>
      <p:sp>
        <p:nvSpPr>
          <p:cNvPr id="121930" name="Rectangle 74">
            <a:extLst>
              <a:ext uri="{FF2B5EF4-FFF2-40B4-BE49-F238E27FC236}">
                <a16:creationId xmlns:a16="http://schemas.microsoft.com/office/drawing/2014/main" id="{9ADDF8EC-CB0B-1348-9F29-2CD6FA18479D}"/>
              </a:ext>
            </a:extLst>
          </p:cNvPr>
          <p:cNvSpPr>
            <a:spLocks noChangeArrowheads="1"/>
          </p:cNvSpPr>
          <p:nvPr/>
        </p:nvSpPr>
        <p:spPr bwMode="auto">
          <a:xfrm>
            <a:off x="1290638" y="5240339"/>
            <a:ext cx="1138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a:solidFill>
                  <a:schemeClr val="tx1">
                    <a:lumMod val="20000"/>
                    <a:lumOff val="80000"/>
                  </a:schemeClr>
                </a:solidFill>
                <a:latin typeface="Verdana" panose="020B0604030504040204" pitchFamily="34" charset="0"/>
              </a:rPr>
              <a:t>2</a:t>
            </a:r>
            <a:endParaRPr lang="en-US" altLang="en-US" sz="1400">
              <a:solidFill>
                <a:schemeClr val="tx1">
                  <a:lumMod val="20000"/>
                  <a:lumOff val="80000"/>
                </a:schemeClr>
              </a:solidFill>
              <a:latin typeface="Arial" panose="020B0604020202020204" pitchFamily="34" charset="0"/>
            </a:endParaRPr>
          </a:p>
        </p:txBody>
      </p:sp>
      <p:sp>
        <p:nvSpPr>
          <p:cNvPr id="121931" name="Rectangle 75">
            <a:extLst>
              <a:ext uri="{FF2B5EF4-FFF2-40B4-BE49-F238E27FC236}">
                <a16:creationId xmlns:a16="http://schemas.microsoft.com/office/drawing/2014/main" id="{B8EC4479-607B-0244-B5A5-82D076A7AA9D}"/>
              </a:ext>
            </a:extLst>
          </p:cNvPr>
          <p:cNvSpPr>
            <a:spLocks noChangeArrowheads="1"/>
          </p:cNvSpPr>
          <p:nvPr/>
        </p:nvSpPr>
        <p:spPr bwMode="auto">
          <a:xfrm>
            <a:off x="1290638" y="4519614"/>
            <a:ext cx="1138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a:solidFill>
                  <a:schemeClr val="tx1">
                    <a:lumMod val="20000"/>
                    <a:lumOff val="80000"/>
                  </a:schemeClr>
                </a:solidFill>
                <a:latin typeface="Verdana" panose="020B0604030504040204" pitchFamily="34" charset="0"/>
              </a:rPr>
              <a:t>4</a:t>
            </a:r>
            <a:endParaRPr lang="en-US" altLang="en-US" sz="1400">
              <a:solidFill>
                <a:schemeClr val="tx1">
                  <a:lumMod val="20000"/>
                  <a:lumOff val="80000"/>
                </a:schemeClr>
              </a:solidFill>
              <a:latin typeface="Arial" panose="020B0604020202020204" pitchFamily="34" charset="0"/>
            </a:endParaRPr>
          </a:p>
        </p:txBody>
      </p:sp>
      <p:sp>
        <p:nvSpPr>
          <p:cNvPr id="121932" name="Rectangle 76">
            <a:extLst>
              <a:ext uri="{FF2B5EF4-FFF2-40B4-BE49-F238E27FC236}">
                <a16:creationId xmlns:a16="http://schemas.microsoft.com/office/drawing/2014/main" id="{B4A54D24-7341-EB4B-915D-B1540C88DA89}"/>
              </a:ext>
            </a:extLst>
          </p:cNvPr>
          <p:cNvSpPr>
            <a:spLocks noChangeArrowheads="1"/>
          </p:cNvSpPr>
          <p:nvPr/>
        </p:nvSpPr>
        <p:spPr bwMode="auto">
          <a:xfrm>
            <a:off x="1290638" y="3800476"/>
            <a:ext cx="1138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a:solidFill>
                  <a:schemeClr val="tx1">
                    <a:lumMod val="20000"/>
                    <a:lumOff val="80000"/>
                  </a:schemeClr>
                </a:solidFill>
                <a:latin typeface="Verdana" panose="020B0604030504040204" pitchFamily="34" charset="0"/>
              </a:rPr>
              <a:t>6</a:t>
            </a:r>
            <a:endParaRPr lang="en-US" altLang="en-US" sz="1400">
              <a:solidFill>
                <a:schemeClr val="tx1">
                  <a:lumMod val="20000"/>
                  <a:lumOff val="80000"/>
                </a:schemeClr>
              </a:solidFill>
              <a:latin typeface="Arial" panose="020B0604020202020204" pitchFamily="34" charset="0"/>
            </a:endParaRPr>
          </a:p>
        </p:txBody>
      </p:sp>
      <p:sp>
        <p:nvSpPr>
          <p:cNvPr id="121933" name="Rectangle 77">
            <a:extLst>
              <a:ext uri="{FF2B5EF4-FFF2-40B4-BE49-F238E27FC236}">
                <a16:creationId xmlns:a16="http://schemas.microsoft.com/office/drawing/2014/main" id="{871DA670-E0A0-6946-82A7-B69DD66FB615}"/>
              </a:ext>
            </a:extLst>
          </p:cNvPr>
          <p:cNvSpPr>
            <a:spLocks noChangeArrowheads="1"/>
          </p:cNvSpPr>
          <p:nvPr/>
        </p:nvSpPr>
        <p:spPr bwMode="auto">
          <a:xfrm>
            <a:off x="1290638" y="3081339"/>
            <a:ext cx="1138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a:solidFill>
                  <a:schemeClr val="tx1">
                    <a:lumMod val="20000"/>
                    <a:lumOff val="80000"/>
                  </a:schemeClr>
                </a:solidFill>
                <a:latin typeface="Verdana" panose="020B0604030504040204" pitchFamily="34" charset="0"/>
              </a:rPr>
              <a:t>8</a:t>
            </a:r>
            <a:endParaRPr lang="en-US" altLang="en-US" sz="1400">
              <a:solidFill>
                <a:schemeClr val="tx1">
                  <a:lumMod val="20000"/>
                  <a:lumOff val="80000"/>
                </a:schemeClr>
              </a:solidFill>
              <a:latin typeface="Arial" panose="020B0604020202020204" pitchFamily="34" charset="0"/>
            </a:endParaRPr>
          </a:p>
        </p:txBody>
      </p:sp>
      <p:sp>
        <p:nvSpPr>
          <p:cNvPr id="121934" name="Rectangle 78">
            <a:extLst>
              <a:ext uri="{FF2B5EF4-FFF2-40B4-BE49-F238E27FC236}">
                <a16:creationId xmlns:a16="http://schemas.microsoft.com/office/drawing/2014/main" id="{C8A88356-ACAE-9345-94C5-C6C96E0E5815}"/>
              </a:ext>
            </a:extLst>
          </p:cNvPr>
          <p:cNvSpPr>
            <a:spLocks noChangeArrowheads="1"/>
          </p:cNvSpPr>
          <p:nvPr/>
        </p:nvSpPr>
        <p:spPr bwMode="auto">
          <a:xfrm>
            <a:off x="1208088" y="2362201"/>
            <a:ext cx="2276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a:solidFill>
                  <a:schemeClr val="tx1">
                    <a:lumMod val="20000"/>
                    <a:lumOff val="80000"/>
                  </a:schemeClr>
                </a:solidFill>
                <a:latin typeface="Verdana" panose="020B0604030504040204" pitchFamily="34" charset="0"/>
              </a:rPr>
              <a:t>10</a:t>
            </a:r>
            <a:endParaRPr lang="en-US" altLang="en-US" sz="1400">
              <a:solidFill>
                <a:schemeClr val="tx1">
                  <a:lumMod val="20000"/>
                  <a:lumOff val="80000"/>
                </a:schemeClr>
              </a:solidFill>
              <a:latin typeface="Arial" panose="020B0604020202020204" pitchFamily="34" charset="0"/>
            </a:endParaRPr>
          </a:p>
        </p:txBody>
      </p:sp>
      <p:sp>
        <p:nvSpPr>
          <p:cNvPr id="121935" name="Rectangle 79">
            <a:extLst>
              <a:ext uri="{FF2B5EF4-FFF2-40B4-BE49-F238E27FC236}">
                <a16:creationId xmlns:a16="http://schemas.microsoft.com/office/drawing/2014/main" id="{365EFABE-789D-2F4F-89EB-6DD9ABD97515}"/>
              </a:ext>
            </a:extLst>
          </p:cNvPr>
          <p:cNvSpPr>
            <a:spLocks noChangeArrowheads="1"/>
          </p:cNvSpPr>
          <p:nvPr/>
        </p:nvSpPr>
        <p:spPr bwMode="auto">
          <a:xfrm>
            <a:off x="1208088" y="1641476"/>
            <a:ext cx="2276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dirty="0">
                <a:solidFill>
                  <a:schemeClr val="tx1">
                    <a:lumMod val="20000"/>
                    <a:lumOff val="80000"/>
                  </a:schemeClr>
                </a:solidFill>
                <a:latin typeface="Verdana" panose="020B0604030504040204" pitchFamily="34" charset="0"/>
              </a:rPr>
              <a:t>12</a:t>
            </a:r>
            <a:endParaRPr lang="en-US" altLang="en-US" sz="1400" dirty="0">
              <a:solidFill>
                <a:schemeClr val="tx1">
                  <a:lumMod val="20000"/>
                  <a:lumOff val="80000"/>
                </a:schemeClr>
              </a:solidFill>
              <a:latin typeface="Arial" panose="020B0604020202020204" pitchFamily="34" charset="0"/>
            </a:endParaRPr>
          </a:p>
        </p:txBody>
      </p:sp>
    </p:spTree>
    <p:extLst>
      <p:ext uri="{BB962C8B-B14F-4D97-AF65-F5344CB8AC3E}">
        <p14:creationId xmlns:p14="http://schemas.microsoft.com/office/powerpoint/2010/main" val="2165235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E7AC9DB5-3136-6741-BB67-584996F057BC}"/>
              </a:ext>
            </a:extLst>
          </p:cNvPr>
          <p:cNvSpPr>
            <a:spLocks noGrp="1" noChangeArrowheads="1"/>
          </p:cNvSpPr>
          <p:nvPr>
            <p:ph type="title"/>
          </p:nvPr>
        </p:nvSpPr>
        <p:spPr>
          <a:xfrm>
            <a:off x="1181100" y="228600"/>
            <a:ext cx="7772400" cy="1143000"/>
          </a:xfrm>
        </p:spPr>
        <p:txBody>
          <a:bodyPr/>
          <a:lstStyle/>
          <a:p>
            <a:r>
              <a:rPr lang="en-US" altLang="en-US" sz="4800" dirty="0">
                <a:solidFill>
                  <a:srgbClr val="FFC000"/>
                </a:solidFill>
              </a:rPr>
              <a:t>Pituitary MRI</a:t>
            </a:r>
            <a:endParaRPr lang="en-US" altLang="en-US" b="1" dirty="0">
              <a:solidFill>
                <a:srgbClr val="FFC000"/>
              </a:solidFill>
              <a:latin typeface="Geneva" panose="020B0503030404040204" pitchFamily="34" charset="0"/>
            </a:endParaRPr>
          </a:p>
        </p:txBody>
      </p:sp>
      <p:sp>
        <p:nvSpPr>
          <p:cNvPr id="120835" name="Rectangle 3">
            <a:extLst>
              <a:ext uri="{FF2B5EF4-FFF2-40B4-BE49-F238E27FC236}">
                <a16:creationId xmlns:a16="http://schemas.microsoft.com/office/drawing/2014/main" id="{6E97ACEC-6D7B-0E42-81B1-0C5BE07BF210}"/>
              </a:ext>
            </a:extLst>
          </p:cNvPr>
          <p:cNvSpPr>
            <a:spLocks noGrp="1" noChangeArrowheads="1"/>
          </p:cNvSpPr>
          <p:nvPr>
            <p:ph type="body" idx="1"/>
          </p:nvPr>
        </p:nvSpPr>
        <p:spPr>
          <a:xfrm>
            <a:off x="1104900" y="1219200"/>
            <a:ext cx="7772400" cy="4114800"/>
          </a:xfrm>
        </p:spPr>
        <p:txBody>
          <a:bodyPr/>
          <a:lstStyle/>
          <a:p>
            <a:pPr algn="just">
              <a:lnSpc>
                <a:spcPct val="90000"/>
              </a:lnSpc>
            </a:pPr>
            <a:endParaRPr lang="en-US" altLang="en-US" sz="2400">
              <a:latin typeface="Geneva" panose="020B0503030404040204" pitchFamily="34" charset="0"/>
            </a:endParaRPr>
          </a:p>
          <a:p>
            <a:pPr lvl="2" algn="just">
              <a:lnSpc>
                <a:spcPct val="90000"/>
              </a:lnSpc>
            </a:pPr>
            <a:r>
              <a:rPr lang="en-US" altLang="en-US" sz="2000">
                <a:latin typeface="Times New Roman" panose="02020603050405020304" pitchFamily="18" charset="0"/>
              </a:rPr>
              <a:t>23 of 24 patients had had a MRI consistent with a pituitary lesion (21 with a microadenoma, two with pituitary asymmetry). </a:t>
            </a:r>
          </a:p>
          <a:p>
            <a:pPr lvl="2" algn="just">
              <a:lnSpc>
                <a:spcPct val="90000"/>
              </a:lnSpc>
            </a:pPr>
            <a:r>
              <a:rPr lang="en-US" altLang="en-US" sz="2000">
                <a:latin typeface="Times New Roman" panose="02020603050405020304" pitchFamily="18" charset="0"/>
              </a:rPr>
              <a:t>Only 3 of 20 patients (2 patient did not have MRIs) in the Cushing’s excluded group had a pituitary lesion on dynamic MRI. </a:t>
            </a:r>
          </a:p>
          <a:p>
            <a:pPr lvl="2" algn="just">
              <a:lnSpc>
                <a:spcPct val="90000"/>
              </a:lnSpc>
            </a:pPr>
            <a:r>
              <a:rPr lang="en-US" altLang="en-US" sz="2000">
                <a:latin typeface="Times New Roman" panose="02020603050405020304" pitchFamily="18" charset="0"/>
              </a:rPr>
              <a:t>Dynamic pituitary MRI had the highest sensitivity and negative predictive value of any testing modalities and its specificity and positive predictive value were similar to that of other tests. </a:t>
            </a:r>
          </a:p>
          <a:p>
            <a:pPr lvl="2" algn="just">
              <a:lnSpc>
                <a:spcPct val="90000"/>
              </a:lnSpc>
            </a:pPr>
            <a:r>
              <a:rPr lang="en-US" altLang="en-US" sz="2000">
                <a:latin typeface="Times New Roman" panose="02020603050405020304" pitchFamily="18" charset="0"/>
              </a:rPr>
              <a:t>A negative MRI goes a long way in excluding Cushing’s syndrome, except in the patient with adrenal or ectopic Cushing’s syndrome, who usually has more severe hypercortisolism and is usually easy to diagnose.</a:t>
            </a:r>
            <a:r>
              <a:rPr lang="en-US" altLang="en-US" sz="2000" b="1">
                <a:latin typeface="Times New Roman" panose="02020603050405020304" pitchFamily="18" charset="0"/>
              </a:rPr>
              <a:t>  </a:t>
            </a:r>
          </a:p>
          <a:p>
            <a:pPr lvl="2" algn="just">
              <a:lnSpc>
                <a:spcPct val="90000"/>
              </a:lnSpc>
            </a:pPr>
            <a:r>
              <a:rPr lang="en-US" altLang="en-US" sz="2000">
                <a:latin typeface="Times New Roman" panose="02020603050405020304" pitchFamily="18" charset="0"/>
              </a:rPr>
              <a:t>Positive MRI is helpful, but still needs biochemical evidence for hypercortisolism.</a:t>
            </a:r>
            <a:endParaRPr lang="en-US" altLang="en-US" sz="1800"/>
          </a:p>
          <a:p>
            <a:pPr lvl="2" algn="just">
              <a:lnSpc>
                <a:spcPct val="90000"/>
              </a:lnSpc>
            </a:pPr>
            <a:endParaRPr lang="en-US" altLang="en-US" sz="1800">
              <a:solidFill>
                <a:schemeClr val="folHlink"/>
              </a:solidFill>
            </a:endParaRPr>
          </a:p>
          <a:p>
            <a:pPr lvl="2" algn="just">
              <a:lnSpc>
                <a:spcPct val="90000"/>
              </a:lnSpc>
              <a:buFontTx/>
              <a:buNone/>
            </a:pPr>
            <a:r>
              <a:rPr lang="en-US" altLang="en-US" sz="1800"/>
              <a:t>	</a:t>
            </a:r>
          </a:p>
        </p:txBody>
      </p:sp>
    </p:spTree>
    <p:extLst>
      <p:ext uri="{BB962C8B-B14F-4D97-AF65-F5344CB8AC3E}">
        <p14:creationId xmlns:p14="http://schemas.microsoft.com/office/powerpoint/2010/main" val="10029329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EAE140CF-A9F8-B045-893E-8B0D95C1DC53}"/>
              </a:ext>
            </a:extLst>
          </p:cNvPr>
          <p:cNvSpPr>
            <a:spLocks noGrp="1" noChangeArrowheads="1"/>
          </p:cNvSpPr>
          <p:nvPr>
            <p:ph type="title"/>
          </p:nvPr>
        </p:nvSpPr>
        <p:spPr>
          <a:xfrm>
            <a:off x="1181100" y="228600"/>
            <a:ext cx="7772400" cy="1143000"/>
          </a:xfrm>
        </p:spPr>
        <p:txBody>
          <a:bodyPr/>
          <a:lstStyle/>
          <a:p>
            <a:r>
              <a:rPr lang="en-US" altLang="en-US" sz="4800" dirty="0">
                <a:solidFill>
                  <a:srgbClr val="FFC000"/>
                </a:solidFill>
              </a:rPr>
              <a:t>Unhelpful tests</a:t>
            </a:r>
            <a:endParaRPr lang="en-US" altLang="en-US" b="1" dirty="0">
              <a:solidFill>
                <a:srgbClr val="FFC000"/>
              </a:solidFill>
              <a:latin typeface="Geneva" panose="020B0503030404040204" pitchFamily="34" charset="0"/>
            </a:endParaRPr>
          </a:p>
        </p:txBody>
      </p:sp>
      <p:sp>
        <p:nvSpPr>
          <p:cNvPr id="128003" name="Rectangle 3">
            <a:extLst>
              <a:ext uri="{FF2B5EF4-FFF2-40B4-BE49-F238E27FC236}">
                <a16:creationId xmlns:a16="http://schemas.microsoft.com/office/drawing/2014/main" id="{64BCF57A-FD9C-ED40-B7A3-8143C4A0A7B7}"/>
              </a:ext>
            </a:extLst>
          </p:cNvPr>
          <p:cNvSpPr>
            <a:spLocks noGrp="1" noChangeArrowheads="1"/>
          </p:cNvSpPr>
          <p:nvPr>
            <p:ph type="body" idx="1"/>
          </p:nvPr>
        </p:nvSpPr>
        <p:spPr>
          <a:xfrm>
            <a:off x="1104900" y="1219200"/>
            <a:ext cx="7772400" cy="4114800"/>
          </a:xfrm>
        </p:spPr>
        <p:txBody>
          <a:bodyPr/>
          <a:lstStyle/>
          <a:p>
            <a:pPr algn="just">
              <a:lnSpc>
                <a:spcPct val="90000"/>
              </a:lnSpc>
              <a:buFontTx/>
              <a:buNone/>
            </a:pPr>
            <a:endParaRPr lang="en-US" altLang="en-US" sz="2800" dirty="0"/>
          </a:p>
          <a:p>
            <a:pPr>
              <a:lnSpc>
                <a:spcPct val="90000"/>
              </a:lnSpc>
            </a:pPr>
            <a:r>
              <a:rPr lang="en-US" altLang="en-US" sz="2400" dirty="0"/>
              <a:t>Morning cortisol (</a:t>
            </a:r>
            <a:r>
              <a:rPr lang="en-US" altLang="en-US" sz="2400" u="sng" dirty="0"/>
              <a:t>Friedman, T.C.</a:t>
            </a:r>
            <a:r>
              <a:rPr lang="en-US" altLang="en-US" sz="2400" dirty="0"/>
              <a:t> and </a:t>
            </a:r>
            <a:r>
              <a:rPr lang="en-US" altLang="en-US" sz="2400" dirty="0" err="1"/>
              <a:t>Yanovski</a:t>
            </a:r>
            <a:r>
              <a:rPr lang="en-US" altLang="en-US" sz="2400" dirty="0"/>
              <a:t>, J.A. (1995)  Morning Plasma Free Cortisol: Inability to Distinguish Patients with Mild Cushing Syndrome from Patients with Pseudo-Cushing States.  J. Endocrinol. Invest. 18:696-701)</a:t>
            </a:r>
          </a:p>
          <a:p>
            <a:pPr>
              <a:lnSpc>
                <a:spcPct val="90000"/>
              </a:lnSpc>
            </a:pPr>
            <a:r>
              <a:rPr lang="en-US" altLang="en-US" sz="2400" dirty="0"/>
              <a:t>Morning ACTH (except to determine type of Cushing’s)</a:t>
            </a:r>
          </a:p>
          <a:p>
            <a:pPr>
              <a:lnSpc>
                <a:spcPct val="90000"/>
              </a:lnSpc>
            </a:pPr>
            <a:r>
              <a:rPr lang="en-US" altLang="en-US" sz="2400" dirty="0"/>
              <a:t>Late afternoon cortisol</a:t>
            </a:r>
          </a:p>
          <a:p>
            <a:pPr>
              <a:lnSpc>
                <a:spcPct val="90000"/>
              </a:lnSpc>
            </a:pPr>
            <a:r>
              <a:rPr lang="en-US" altLang="en-US" sz="2400" dirty="0"/>
              <a:t>Insulin tolerance test</a:t>
            </a:r>
          </a:p>
          <a:p>
            <a:pPr>
              <a:lnSpc>
                <a:spcPct val="90000"/>
              </a:lnSpc>
            </a:pPr>
            <a:r>
              <a:rPr lang="en-US" altLang="en-US" sz="2400" dirty="0"/>
              <a:t>CRH test</a:t>
            </a:r>
          </a:p>
          <a:p>
            <a:pPr>
              <a:lnSpc>
                <a:spcPct val="90000"/>
              </a:lnSpc>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4623068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04F1986-A0C1-5B4F-9A4D-C06010E66A64}"/>
              </a:ext>
            </a:extLst>
          </p:cNvPr>
          <p:cNvSpPr>
            <a:spLocks noGrp="1" noChangeArrowheads="1"/>
          </p:cNvSpPr>
          <p:nvPr>
            <p:ph type="title"/>
          </p:nvPr>
        </p:nvSpPr>
        <p:spPr>
          <a:xfrm>
            <a:off x="1257300" y="319314"/>
            <a:ext cx="7772400" cy="1143000"/>
          </a:xfrm>
        </p:spPr>
        <p:txBody>
          <a:bodyPr/>
          <a:lstStyle/>
          <a:p>
            <a:r>
              <a:rPr lang="en-US" altLang="en-US" sz="4800" dirty="0">
                <a:solidFill>
                  <a:srgbClr val="FFC000"/>
                </a:solidFill>
              </a:rPr>
              <a:t>10 PM to 11 PM urine Cortisol/Cr</a:t>
            </a:r>
          </a:p>
        </p:txBody>
      </p:sp>
      <p:pic>
        <p:nvPicPr>
          <p:cNvPr id="3" name="Picture 2">
            <a:extLst>
              <a:ext uri="{FF2B5EF4-FFF2-40B4-BE49-F238E27FC236}">
                <a16:creationId xmlns:a16="http://schemas.microsoft.com/office/drawing/2014/main" id="{23702A97-C7F3-0B42-BFC0-604F2E01FE1E}"/>
              </a:ext>
            </a:extLst>
          </p:cNvPr>
          <p:cNvPicPr>
            <a:picLocks noChangeAspect="1"/>
          </p:cNvPicPr>
          <p:nvPr/>
        </p:nvPicPr>
        <p:blipFill rotWithShape="1">
          <a:blip r:embed="rId3"/>
          <a:srcRect l="12223" t="16815" r="10706" b="43643"/>
          <a:stretch/>
        </p:blipFill>
        <p:spPr>
          <a:xfrm>
            <a:off x="1257300" y="1977571"/>
            <a:ext cx="7928264" cy="2542309"/>
          </a:xfrm>
          <a:prstGeom prst="rect">
            <a:avLst/>
          </a:prstGeom>
        </p:spPr>
      </p:pic>
    </p:spTree>
    <p:extLst>
      <p:ext uri="{BB962C8B-B14F-4D97-AF65-F5344CB8AC3E}">
        <p14:creationId xmlns:p14="http://schemas.microsoft.com/office/powerpoint/2010/main" val="3644337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04F1986-A0C1-5B4F-9A4D-C06010E66A64}"/>
              </a:ext>
            </a:extLst>
          </p:cNvPr>
          <p:cNvSpPr>
            <a:spLocks noGrp="1" noChangeArrowheads="1"/>
          </p:cNvSpPr>
          <p:nvPr>
            <p:ph type="title"/>
          </p:nvPr>
        </p:nvSpPr>
        <p:spPr>
          <a:xfrm>
            <a:off x="1257300" y="0"/>
            <a:ext cx="7772400" cy="1143000"/>
          </a:xfrm>
        </p:spPr>
        <p:txBody>
          <a:bodyPr/>
          <a:lstStyle/>
          <a:p>
            <a:r>
              <a:rPr lang="en-US" altLang="en-US" sz="4800" dirty="0">
                <a:solidFill>
                  <a:srgbClr val="FFC000"/>
                </a:solidFill>
              </a:rPr>
              <a:t>10 PM to 11 PM urine Cortisol/Cr</a:t>
            </a:r>
          </a:p>
        </p:txBody>
      </p:sp>
      <p:pic>
        <p:nvPicPr>
          <p:cNvPr id="2" name="Picture 1">
            <a:extLst>
              <a:ext uri="{FF2B5EF4-FFF2-40B4-BE49-F238E27FC236}">
                <a16:creationId xmlns:a16="http://schemas.microsoft.com/office/drawing/2014/main" id="{7D836DEE-8FD9-AB4D-8919-95BE0AA7657E}"/>
              </a:ext>
            </a:extLst>
          </p:cNvPr>
          <p:cNvPicPr>
            <a:picLocks noChangeAspect="1"/>
          </p:cNvPicPr>
          <p:nvPr/>
        </p:nvPicPr>
        <p:blipFill>
          <a:blip r:embed="rId2"/>
          <a:stretch>
            <a:fillRect/>
          </a:stretch>
        </p:blipFill>
        <p:spPr>
          <a:xfrm>
            <a:off x="2235200" y="1562236"/>
            <a:ext cx="5024582" cy="4432164"/>
          </a:xfrm>
          <a:prstGeom prst="rect">
            <a:avLst/>
          </a:prstGeom>
        </p:spPr>
      </p:pic>
      <p:sp>
        <p:nvSpPr>
          <p:cNvPr id="5" name="TextBox 4">
            <a:extLst>
              <a:ext uri="{FF2B5EF4-FFF2-40B4-BE49-F238E27FC236}">
                <a16:creationId xmlns:a16="http://schemas.microsoft.com/office/drawing/2014/main" id="{98D60189-72E4-0442-AB0D-BA65F00FF6CF}"/>
              </a:ext>
            </a:extLst>
          </p:cNvPr>
          <p:cNvSpPr txBox="1"/>
          <p:nvPr/>
        </p:nvSpPr>
        <p:spPr>
          <a:xfrm>
            <a:off x="7689273" y="2812473"/>
            <a:ext cx="2229521" cy="461665"/>
          </a:xfrm>
          <a:prstGeom prst="rect">
            <a:avLst/>
          </a:prstGeom>
          <a:noFill/>
        </p:spPr>
        <p:txBody>
          <a:bodyPr wrap="none" rtlCol="0">
            <a:spAutoFit/>
          </a:bodyPr>
          <a:lstStyle/>
          <a:p>
            <a:r>
              <a:rPr lang="en-US" dirty="0"/>
              <a:t>Cutoff 31.6 ug/g</a:t>
            </a:r>
          </a:p>
        </p:txBody>
      </p:sp>
    </p:spTree>
    <p:extLst>
      <p:ext uri="{BB962C8B-B14F-4D97-AF65-F5344CB8AC3E}">
        <p14:creationId xmlns:p14="http://schemas.microsoft.com/office/powerpoint/2010/main" val="16484093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1635CCD5-BF83-3847-88B9-77DDC88CBE2B}"/>
              </a:ext>
            </a:extLst>
          </p:cNvPr>
          <p:cNvSpPr>
            <a:spLocks noGrp="1" noChangeArrowheads="1"/>
          </p:cNvSpPr>
          <p:nvPr>
            <p:ph type="title"/>
          </p:nvPr>
        </p:nvSpPr>
        <p:spPr/>
        <p:txBody>
          <a:bodyPr/>
          <a:lstStyle/>
          <a:p>
            <a:r>
              <a:rPr lang="en-US" altLang="en-US" sz="3200" dirty="0">
                <a:solidFill>
                  <a:srgbClr val="FFAB8C"/>
                </a:solidFill>
              </a:rPr>
              <a:t>Ketoconazole Trial for Cushing’s</a:t>
            </a:r>
          </a:p>
        </p:txBody>
      </p:sp>
      <p:sp>
        <p:nvSpPr>
          <p:cNvPr id="162819" name="Rectangle 3">
            <a:extLst>
              <a:ext uri="{FF2B5EF4-FFF2-40B4-BE49-F238E27FC236}">
                <a16:creationId xmlns:a16="http://schemas.microsoft.com/office/drawing/2014/main" id="{2AACCD73-42C6-9E4A-B81D-DF069715A91C}"/>
              </a:ext>
            </a:extLst>
          </p:cNvPr>
          <p:cNvSpPr>
            <a:spLocks noGrp="1" noChangeArrowheads="1"/>
          </p:cNvSpPr>
          <p:nvPr>
            <p:ph type="body" idx="1"/>
          </p:nvPr>
        </p:nvSpPr>
        <p:spPr/>
        <p:txBody>
          <a:bodyPr/>
          <a:lstStyle/>
          <a:p>
            <a:pPr>
              <a:lnSpc>
                <a:spcPct val="90000"/>
              </a:lnSpc>
            </a:pPr>
            <a:r>
              <a:rPr lang="en-US" altLang="en-US" sz="2400" dirty="0"/>
              <a:t>Ketoconazole is safe, with the main side effect being increased liver tests, which usually occur at doses &gt; 1000 mg/day and are reversible.</a:t>
            </a:r>
          </a:p>
          <a:p>
            <a:pPr>
              <a:lnSpc>
                <a:spcPct val="90000"/>
              </a:lnSpc>
            </a:pPr>
            <a:r>
              <a:rPr lang="en-US" altLang="en-US" sz="2400" dirty="0"/>
              <a:t>It does interact with a lot of drugs, but these interactions can usually be dealt with by changing the other drug or watching for side effects</a:t>
            </a:r>
          </a:p>
          <a:p>
            <a:pPr>
              <a:lnSpc>
                <a:spcPct val="90000"/>
              </a:lnSpc>
            </a:pPr>
            <a:r>
              <a:rPr lang="en-US" altLang="en-US" sz="2400" dirty="0"/>
              <a:t>It has a short-half life so it should be given at night, when cortisol is inappropriate high in Cushing’s patients.</a:t>
            </a:r>
          </a:p>
          <a:p>
            <a:pPr>
              <a:lnSpc>
                <a:spcPct val="90000"/>
              </a:lnSpc>
            </a:pPr>
            <a:r>
              <a:rPr lang="en-US" altLang="en-US" sz="2400" dirty="0"/>
              <a:t>I usually give 200 mg at 8 and 10 PM and have patients take 2.5-5 mg of </a:t>
            </a:r>
            <a:r>
              <a:rPr lang="en-US" altLang="en-US" sz="2400" dirty="0" err="1"/>
              <a:t>Cortef</a:t>
            </a:r>
            <a:r>
              <a:rPr lang="en-US" altLang="en-US" sz="2400" dirty="0"/>
              <a:t> in the AM, if needed.</a:t>
            </a:r>
          </a:p>
          <a:p>
            <a:pPr>
              <a:lnSpc>
                <a:spcPct val="90000"/>
              </a:lnSpc>
              <a:buFontTx/>
              <a:buNone/>
            </a:pPr>
            <a:r>
              <a:rPr lang="en-US" altLang="en-US" sz="2400" dirty="0"/>
              <a:t> </a:t>
            </a:r>
          </a:p>
          <a:p>
            <a:pPr>
              <a:lnSpc>
                <a:spcPct val="90000"/>
              </a:lnSpc>
            </a:pPr>
            <a:endParaRPr lang="en-US" altLang="en-US" sz="28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26E857FD-553A-8D4A-ADF0-72A428207AE5}"/>
              </a:ext>
            </a:extLst>
          </p:cNvPr>
          <p:cNvSpPr>
            <a:spLocks noGrp="1" noChangeArrowheads="1"/>
          </p:cNvSpPr>
          <p:nvPr>
            <p:ph type="title"/>
          </p:nvPr>
        </p:nvSpPr>
        <p:spPr>
          <a:xfrm>
            <a:off x="1257300" y="257908"/>
            <a:ext cx="7772400" cy="1143000"/>
          </a:xfrm>
        </p:spPr>
        <p:txBody>
          <a:bodyPr/>
          <a:lstStyle/>
          <a:p>
            <a:r>
              <a:rPr lang="en-US" altLang="en-US" sz="3200" dirty="0">
                <a:solidFill>
                  <a:srgbClr val="FFAB8C"/>
                </a:solidFill>
              </a:rPr>
              <a:t>Ketoconazole Trial for Cushing’s</a:t>
            </a:r>
          </a:p>
        </p:txBody>
      </p:sp>
      <p:sp>
        <p:nvSpPr>
          <p:cNvPr id="162819" name="Rectangle 3">
            <a:extLst>
              <a:ext uri="{FF2B5EF4-FFF2-40B4-BE49-F238E27FC236}">
                <a16:creationId xmlns:a16="http://schemas.microsoft.com/office/drawing/2014/main" id="{B6E869D2-B159-524C-9FF1-0209F7F31C46}"/>
              </a:ext>
            </a:extLst>
          </p:cNvPr>
          <p:cNvSpPr>
            <a:spLocks noGrp="1" noChangeArrowheads="1"/>
          </p:cNvSpPr>
          <p:nvPr>
            <p:ph type="body" idx="1"/>
          </p:nvPr>
        </p:nvSpPr>
        <p:spPr>
          <a:xfrm>
            <a:off x="1257300" y="1235612"/>
            <a:ext cx="7772400" cy="4114800"/>
          </a:xfrm>
        </p:spPr>
        <p:txBody>
          <a:bodyPr/>
          <a:lstStyle/>
          <a:p>
            <a:pPr>
              <a:lnSpc>
                <a:spcPct val="90000"/>
              </a:lnSpc>
            </a:pPr>
            <a:r>
              <a:rPr lang="en-US" altLang="en-US" sz="2400" dirty="0"/>
              <a:t>Ketoconazole can be used diagnostically to determine which symptoms a patient has are due to high cortisol.</a:t>
            </a:r>
          </a:p>
          <a:p>
            <a:pPr>
              <a:lnSpc>
                <a:spcPct val="90000"/>
              </a:lnSpc>
            </a:pPr>
            <a:r>
              <a:rPr lang="en-US" altLang="en-US" sz="2400" dirty="0"/>
              <a:t>I use it in patients who I am pretty sure, but not completely sure has Cushing's and I want them to get symptomatic relief.</a:t>
            </a:r>
          </a:p>
          <a:p>
            <a:pPr>
              <a:lnSpc>
                <a:spcPct val="90000"/>
              </a:lnSpc>
            </a:pPr>
            <a:r>
              <a:rPr lang="en-US" altLang="en-US" sz="2400" dirty="0"/>
              <a:t>I’m concerned if someone </a:t>
            </a:r>
            <a:r>
              <a:rPr lang="en-US" altLang="en-US" sz="2400" dirty="0" err="1"/>
              <a:t>doesn</a:t>
            </a:r>
            <a:r>
              <a:rPr lang="fr-FR" altLang="en-US" sz="2400" dirty="0"/>
              <a:t>’</a:t>
            </a:r>
            <a:r>
              <a:rPr lang="en-US" altLang="ja-JP" sz="2400" dirty="0"/>
              <a:t>t get better on ketoconazole, they really don’t have Cushing's.</a:t>
            </a:r>
          </a:p>
          <a:p>
            <a:pPr>
              <a:lnSpc>
                <a:spcPct val="90000"/>
              </a:lnSpc>
            </a:pPr>
            <a:r>
              <a:rPr lang="en-US" altLang="en-US" sz="2400" dirty="0"/>
              <a:t>I have kept patients on ketoconazole for up to 3 years without problems.</a:t>
            </a:r>
          </a:p>
          <a:p>
            <a:pPr>
              <a:lnSpc>
                <a:spcPct val="90000"/>
              </a:lnSpc>
            </a:pPr>
            <a:r>
              <a:rPr lang="en-US" altLang="en-US" sz="2400" dirty="0"/>
              <a:t>I often stop it for a round of testing, or if a patient develops a tumor on MRI.</a:t>
            </a:r>
          </a:p>
          <a:p>
            <a:pPr>
              <a:lnSpc>
                <a:spcPct val="90000"/>
              </a:lnSpc>
            </a:pPr>
            <a:r>
              <a:rPr lang="en-US" altLang="en-US" sz="2400" dirty="0"/>
              <a:t>Rise in ACTH following ketoconazole might be a sign of pituitary Cushing’s disease</a:t>
            </a:r>
          </a:p>
          <a:p>
            <a:pPr>
              <a:lnSpc>
                <a:spcPct val="90000"/>
              </a:lnSpc>
            </a:pPr>
            <a:endParaRPr lang="en-US" altLang="en-US" sz="2400" dirty="0"/>
          </a:p>
          <a:p>
            <a:pPr>
              <a:lnSpc>
                <a:spcPct val="90000"/>
              </a:lnSpc>
              <a:buFontTx/>
              <a:buNone/>
            </a:pPr>
            <a:r>
              <a:rPr lang="en-US" altLang="en-US" sz="2400" dirty="0"/>
              <a:t> </a:t>
            </a:r>
          </a:p>
          <a:p>
            <a:pPr>
              <a:lnSpc>
                <a:spcPct val="90000"/>
              </a:lnSpc>
            </a:pPr>
            <a:endParaRPr lang="en-US" altLang="en-US" sz="28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443EBFF4-5414-CB40-8422-7D95B26B7C35}"/>
              </a:ext>
            </a:extLst>
          </p:cNvPr>
          <p:cNvSpPr>
            <a:spLocks noGrp="1" noChangeArrowheads="1"/>
          </p:cNvSpPr>
          <p:nvPr>
            <p:ph type="title"/>
          </p:nvPr>
        </p:nvSpPr>
        <p:spPr/>
        <p:txBody>
          <a:bodyPr/>
          <a:lstStyle/>
          <a:p>
            <a:r>
              <a:rPr lang="en-US" altLang="en-US" dirty="0">
                <a:solidFill>
                  <a:srgbClr val="FFC000"/>
                </a:solidFill>
              </a:rPr>
              <a:t>RECOMMENDATIONS</a:t>
            </a:r>
          </a:p>
        </p:txBody>
      </p:sp>
      <p:sp>
        <p:nvSpPr>
          <p:cNvPr id="31747" name="Rectangle 3">
            <a:extLst>
              <a:ext uri="{FF2B5EF4-FFF2-40B4-BE49-F238E27FC236}">
                <a16:creationId xmlns:a16="http://schemas.microsoft.com/office/drawing/2014/main" id="{82E90CEF-B918-9A40-AF9A-2E2B9EA4E5E8}"/>
              </a:ext>
            </a:extLst>
          </p:cNvPr>
          <p:cNvSpPr>
            <a:spLocks noGrp="1" noChangeArrowheads="1"/>
          </p:cNvSpPr>
          <p:nvPr>
            <p:ph type="body" idx="1"/>
          </p:nvPr>
        </p:nvSpPr>
        <p:spPr/>
        <p:txBody>
          <a:bodyPr/>
          <a:lstStyle/>
          <a:p>
            <a:r>
              <a:rPr lang="en-US" altLang="en-US" sz="2800" dirty="0"/>
              <a:t>Careful history and physical</a:t>
            </a:r>
          </a:p>
          <a:p>
            <a:r>
              <a:rPr lang="en-US" altLang="en-US" sz="2800" dirty="0"/>
              <a:t>At least 4 UFC and 17-OHS</a:t>
            </a:r>
          </a:p>
          <a:p>
            <a:r>
              <a:rPr lang="en-US" altLang="en-US" sz="2800" dirty="0"/>
              <a:t>At least 4 11 pm salivary </a:t>
            </a:r>
            <a:r>
              <a:rPr lang="en-US" altLang="en-US" sz="2800" dirty="0" err="1"/>
              <a:t>cortisols</a:t>
            </a:r>
            <a:endParaRPr lang="en-US" altLang="en-US" sz="2800" dirty="0"/>
          </a:p>
          <a:p>
            <a:r>
              <a:rPr lang="en-US" altLang="en-US" sz="2800" dirty="0"/>
              <a:t>Night time serum cortisol</a:t>
            </a:r>
          </a:p>
          <a:p>
            <a:r>
              <a:rPr lang="en-US" altLang="en-US" sz="2800" dirty="0"/>
              <a:t>MRI</a:t>
            </a:r>
          </a:p>
          <a:p>
            <a:r>
              <a:rPr lang="en-US" altLang="en-US" sz="2800" dirty="0"/>
              <a:t>Ketoconazole trial</a:t>
            </a:r>
          </a:p>
          <a:p>
            <a:r>
              <a:rPr lang="en-US" altLang="en-US" sz="2800" dirty="0"/>
              <a:t>Make diagnosis if two distinct values are high</a:t>
            </a:r>
          </a:p>
          <a:p>
            <a:r>
              <a:rPr lang="en-US" altLang="en-US" sz="2800" dirty="0"/>
              <a:t>Have patient keep a diary and try to collect when “high”</a:t>
            </a:r>
          </a:p>
        </p:txBody>
      </p:sp>
    </p:spTree>
    <p:extLst>
      <p:ext uri="{BB962C8B-B14F-4D97-AF65-F5344CB8AC3E}">
        <p14:creationId xmlns:p14="http://schemas.microsoft.com/office/powerpoint/2010/main" val="1927496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AA5C76B9-8131-2343-9FD5-EF4D2F5B4C1A}"/>
              </a:ext>
            </a:extLst>
          </p:cNvPr>
          <p:cNvSpPr>
            <a:spLocks noGrp="1" noChangeArrowheads="1"/>
          </p:cNvSpPr>
          <p:nvPr>
            <p:ph type="title"/>
          </p:nvPr>
        </p:nvSpPr>
        <p:spPr/>
        <p:txBody>
          <a:bodyPr/>
          <a:lstStyle/>
          <a:p>
            <a:r>
              <a:rPr lang="en-US" altLang="en-US" dirty="0"/>
              <a:t>Need to Distinguish Early or Mild Cushing’s from Other Diseases</a:t>
            </a:r>
          </a:p>
        </p:txBody>
      </p:sp>
      <p:sp>
        <p:nvSpPr>
          <p:cNvPr id="73731" name="Rectangle 3">
            <a:extLst>
              <a:ext uri="{FF2B5EF4-FFF2-40B4-BE49-F238E27FC236}">
                <a16:creationId xmlns:a16="http://schemas.microsoft.com/office/drawing/2014/main" id="{9082EC14-4323-FF47-AAF1-430E887198BE}"/>
              </a:ext>
            </a:extLst>
          </p:cNvPr>
          <p:cNvSpPr>
            <a:spLocks noGrp="1" noChangeArrowheads="1"/>
          </p:cNvSpPr>
          <p:nvPr>
            <p:ph type="body" idx="1"/>
          </p:nvPr>
        </p:nvSpPr>
        <p:spPr>
          <a:xfrm>
            <a:off x="1409700" y="2514600"/>
            <a:ext cx="7772400" cy="4114800"/>
          </a:xfrm>
        </p:spPr>
        <p:txBody>
          <a:bodyPr/>
          <a:lstStyle/>
          <a:p>
            <a:pPr>
              <a:lnSpc>
                <a:spcPct val="90000"/>
              </a:lnSpc>
            </a:pPr>
            <a:r>
              <a:rPr lang="en-US" altLang="en-US" sz="2800" dirty="0"/>
              <a:t>Cushing’s is considered rare, but may not be that rare.</a:t>
            </a:r>
          </a:p>
          <a:p>
            <a:pPr>
              <a:lnSpc>
                <a:spcPct val="90000"/>
              </a:lnSpc>
            </a:pPr>
            <a:r>
              <a:rPr lang="en-US" altLang="en-US" sz="2800" dirty="0"/>
              <a:t>It is probably under diagnosed.</a:t>
            </a:r>
          </a:p>
          <a:p>
            <a:pPr>
              <a:lnSpc>
                <a:spcPct val="90000"/>
              </a:lnSpc>
            </a:pPr>
            <a:r>
              <a:rPr lang="en-US" altLang="en-US" sz="2800" dirty="0"/>
              <a:t>Other diseases that have some symptoms/signs in common with Cushing’s (PCOS or Metabolic Syndrome) are more common, but present differently from Cushing’s. The treatment is different for these other diseases</a:t>
            </a:r>
          </a:p>
          <a:p>
            <a:pPr>
              <a:lnSpc>
                <a:spcPct val="90000"/>
              </a:lnSpc>
            </a:pPr>
            <a:r>
              <a:rPr lang="en-US" altLang="en-US" sz="2800" dirty="0"/>
              <a:t>Thus, a strategy needs to be developed to diagnose Cushing’s syndrome.</a:t>
            </a:r>
          </a:p>
        </p:txBody>
      </p:sp>
    </p:spTree>
    <p:extLst>
      <p:ext uri="{BB962C8B-B14F-4D97-AF65-F5344CB8AC3E}">
        <p14:creationId xmlns:p14="http://schemas.microsoft.com/office/powerpoint/2010/main" val="38628986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80CADDD3-3C57-F142-BCF6-96611D407486}"/>
              </a:ext>
            </a:extLst>
          </p:cNvPr>
          <p:cNvSpPr>
            <a:spLocks noGrp="1" noChangeArrowheads="1"/>
          </p:cNvSpPr>
          <p:nvPr>
            <p:ph type="title"/>
          </p:nvPr>
        </p:nvSpPr>
        <p:spPr>
          <a:xfrm>
            <a:off x="1333500" y="304800"/>
            <a:ext cx="7620000" cy="1143000"/>
          </a:xfrm>
        </p:spPr>
        <p:txBody>
          <a:bodyPr/>
          <a:lstStyle/>
          <a:p>
            <a:r>
              <a:rPr lang="en-US" altLang="en-US" sz="3200" b="1"/>
              <a:t>Medical treatment for Cushing</a:t>
            </a:r>
            <a:r>
              <a:rPr lang="ja-JP" altLang="en-US" sz="3200" b="1"/>
              <a:t>’</a:t>
            </a:r>
            <a:r>
              <a:rPr lang="en-US" altLang="ja-JP" sz="3200" b="1"/>
              <a:t>s syndrome</a:t>
            </a:r>
            <a:endParaRPr lang="en-US" altLang="en-US" b="1"/>
          </a:p>
        </p:txBody>
      </p:sp>
      <p:sp>
        <p:nvSpPr>
          <p:cNvPr id="77826" name="Rectangle 3">
            <a:extLst>
              <a:ext uri="{FF2B5EF4-FFF2-40B4-BE49-F238E27FC236}">
                <a16:creationId xmlns:a16="http://schemas.microsoft.com/office/drawing/2014/main" id="{33C44659-194E-FB44-8BC1-B3EBB6D9033B}"/>
              </a:ext>
            </a:extLst>
          </p:cNvPr>
          <p:cNvSpPr>
            <a:spLocks noGrp="1" noChangeArrowheads="1"/>
          </p:cNvSpPr>
          <p:nvPr>
            <p:ph type="body" idx="1"/>
          </p:nvPr>
        </p:nvSpPr>
        <p:spPr>
          <a:xfrm>
            <a:off x="1257300" y="1524000"/>
            <a:ext cx="7162800" cy="3505200"/>
          </a:xfrm>
        </p:spPr>
        <p:txBody>
          <a:bodyPr/>
          <a:lstStyle/>
          <a:p>
            <a:pPr>
              <a:lnSpc>
                <a:spcPct val="90000"/>
              </a:lnSpc>
            </a:pPr>
            <a:r>
              <a:rPr lang="en-US" altLang="en-US" sz="2400" dirty="0"/>
              <a:t>*Ketoconazole-In my opinion, the best: inexpensive, no pre-auth</a:t>
            </a:r>
          </a:p>
          <a:p>
            <a:pPr>
              <a:lnSpc>
                <a:spcPct val="90000"/>
              </a:lnSpc>
            </a:pPr>
            <a:r>
              <a:rPr lang="en-US" altLang="en-US" sz="2400" dirty="0"/>
              <a:t>*</a:t>
            </a:r>
            <a:r>
              <a:rPr lang="en-US" altLang="en-US" sz="2400" dirty="0" err="1"/>
              <a:t>Isturisa</a:t>
            </a:r>
            <a:r>
              <a:rPr lang="en-US" altLang="en-US" sz="2400" dirty="0"/>
              <a:t> </a:t>
            </a:r>
            <a:r>
              <a:rPr lang="en-US" sz="2400" dirty="0"/>
              <a:t>(</a:t>
            </a:r>
            <a:r>
              <a:rPr lang="en-US" sz="2400" dirty="0" err="1"/>
              <a:t>osilodrostat</a:t>
            </a:r>
            <a:r>
              <a:rPr lang="en-US" sz="2400" dirty="0"/>
              <a:t>) needs pre-auth</a:t>
            </a:r>
            <a:endParaRPr lang="en-US" altLang="en-US" sz="2400" dirty="0"/>
          </a:p>
          <a:p>
            <a:pPr>
              <a:lnSpc>
                <a:spcPct val="90000"/>
              </a:lnSpc>
            </a:pPr>
            <a:r>
              <a:rPr lang="en-US" altLang="en-US" sz="2400" dirty="0" err="1"/>
              <a:t>Korlym</a:t>
            </a:r>
            <a:r>
              <a:rPr lang="en-US" altLang="en-US" sz="2400" dirty="0"/>
              <a:t> (RU486)-can get adrenal insufficiency and hard to monitor or correct adrenal insufficiency</a:t>
            </a:r>
          </a:p>
          <a:p>
            <a:pPr>
              <a:lnSpc>
                <a:spcPct val="90000"/>
              </a:lnSpc>
            </a:pPr>
            <a:r>
              <a:rPr lang="en-US" altLang="en-US" sz="2400" dirty="0"/>
              <a:t>Metyrapone- available on a compassion use basis from company</a:t>
            </a:r>
          </a:p>
          <a:p>
            <a:pPr>
              <a:lnSpc>
                <a:spcPct val="90000"/>
              </a:lnSpc>
            </a:pPr>
            <a:r>
              <a:rPr lang="en-US" altLang="en-US" sz="2400" dirty="0"/>
              <a:t>Aminoglutethimide- not sure if available</a:t>
            </a:r>
          </a:p>
          <a:p>
            <a:pPr>
              <a:lnSpc>
                <a:spcPct val="90000"/>
              </a:lnSpc>
            </a:pPr>
            <a:r>
              <a:rPr lang="en-US" altLang="en-US" sz="2400" dirty="0"/>
              <a:t>Mitotane-permanent adrenal insufficiency, hard to swallow</a:t>
            </a:r>
          </a:p>
          <a:p>
            <a:pPr>
              <a:lnSpc>
                <a:spcPct val="90000"/>
              </a:lnSpc>
            </a:pPr>
            <a:r>
              <a:rPr lang="en-US" altLang="en-US" sz="2400" dirty="0" err="1"/>
              <a:t>Trilostane</a:t>
            </a:r>
            <a:r>
              <a:rPr lang="en-US" altLang="en-US" sz="2400" dirty="0"/>
              <a:t>- can be given IV</a:t>
            </a:r>
          </a:p>
          <a:p>
            <a:pPr>
              <a:lnSpc>
                <a:spcPct val="90000"/>
              </a:lnSpc>
            </a:pPr>
            <a:r>
              <a:rPr lang="en-US" altLang="en-US" sz="2400" dirty="0"/>
              <a:t>*Cabergoline-sporadic</a:t>
            </a:r>
          </a:p>
          <a:p>
            <a:pPr>
              <a:lnSpc>
                <a:spcPct val="90000"/>
              </a:lnSpc>
            </a:pPr>
            <a:r>
              <a:rPr lang="en-US" altLang="en-US" sz="2400" dirty="0"/>
              <a:t>*</a:t>
            </a:r>
            <a:r>
              <a:rPr lang="en-US" altLang="en-US" sz="2400" dirty="0" err="1"/>
              <a:t>Paseriotide</a:t>
            </a:r>
            <a:r>
              <a:rPr lang="en-US" altLang="en-US" sz="2400" dirty="0"/>
              <a:t>-somatostatin analog</a:t>
            </a:r>
            <a:endParaRPr lang="en-US" altLang="en-US" sz="2400" b="1" dirty="0"/>
          </a:p>
          <a:p>
            <a:pPr>
              <a:lnSpc>
                <a:spcPct val="90000"/>
              </a:lnSpc>
            </a:pPr>
            <a:endParaRPr lang="en-US" altLang="en-US" sz="2400" b="1" dirty="0"/>
          </a:p>
          <a:p>
            <a:pPr lvl="2" algn="just">
              <a:lnSpc>
                <a:spcPct val="90000"/>
              </a:lnSpc>
              <a:buFontTx/>
              <a:buNone/>
            </a:pPr>
            <a:r>
              <a:rPr lang="en-US" altLang="en-US" sz="1800" b="1" dirty="0"/>
              <a:t>	</a:t>
            </a:r>
            <a:endParaRPr lang="en-US" altLang="en-US" sz="1400" dirty="0"/>
          </a:p>
          <a:p>
            <a:pPr algn="just">
              <a:lnSpc>
                <a:spcPct val="90000"/>
              </a:lnSpc>
              <a:buFontTx/>
              <a:buNone/>
            </a:pPr>
            <a:r>
              <a:rPr lang="en-US" altLang="en-US" sz="1800" dirty="0"/>
              <a:t>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80CADDD3-3C57-F142-BCF6-96611D407486}"/>
              </a:ext>
            </a:extLst>
          </p:cNvPr>
          <p:cNvSpPr>
            <a:spLocks noGrp="1" noChangeArrowheads="1"/>
          </p:cNvSpPr>
          <p:nvPr>
            <p:ph type="title"/>
          </p:nvPr>
        </p:nvSpPr>
        <p:spPr>
          <a:xfrm>
            <a:off x="1333500" y="304800"/>
            <a:ext cx="7620000" cy="1143000"/>
          </a:xfrm>
        </p:spPr>
        <p:txBody>
          <a:bodyPr/>
          <a:lstStyle/>
          <a:p>
            <a:r>
              <a:rPr lang="en-US" altLang="en-US" sz="3200" b="1" dirty="0" err="1"/>
              <a:t>Transphenoidal</a:t>
            </a:r>
            <a:r>
              <a:rPr lang="en-US" altLang="en-US" sz="3200" b="1" dirty="0"/>
              <a:t> surgery remains the best option for Cushing’s Disease</a:t>
            </a:r>
            <a:endParaRPr lang="en-US" altLang="en-US" b="1" dirty="0"/>
          </a:p>
        </p:txBody>
      </p:sp>
      <p:sp>
        <p:nvSpPr>
          <p:cNvPr id="77826" name="Rectangle 3">
            <a:extLst>
              <a:ext uri="{FF2B5EF4-FFF2-40B4-BE49-F238E27FC236}">
                <a16:creationId xmlns:a16="http://schemas.microsoft.com/office/drawing/2014/main" id="{33C44659-194E-FB44-8BC1-B3EBB6D9033B}"/>
              </a:ext>
            </a:extLst>
          </p:cNvPr>
          <p:cNvSpPr>
            <a:spLocks noGrp="1" noChangeArrowheads="1"/>
          </p:cNvSpPr>
          <p:nvPr>
            <p:ph type="body" idx="1"/>
          </p:nvPr>
        </p:nvSpPr>
        <p:spPr>
          <a:xfrm>
            <a:off x="1257300" y="1524000"/>
            <a:ext cx="7162800" cy="3505200"/>
          </a:xfrm>
        </p:spPr>
        <p:txBody>
          <a:bodyPr/>
          <a:lstStyle/>
          <a:p>
            <a:pPr>
              <a:lnSpc>
                <a:spcPct val="90000"/>
              </a:lnSpc>
            </a:pPr>
            <a:r>
              <a:rPr lang="en-US" altLang="en-US" sz="2400" dirty="0"/>
              <a:t>Needs to be done with an experienced surgeon</a:t>
            </a:r>
          </a:p>
          <a:p>
            <a:pPr>
              <a:lnSpc>
                <a:spcPct val="90000"/>
              </a:lnSpc>
            </a:pPr>
            <a:r>
              <a:rPr lang="en-US" altLang="en-US" sz="2400" dirty="0"/>
              <a:t>If fails or surgery is not an option:</a:t>
            </a:r>
          </a:p>
          <a:p>
            <a:pPr lvl="1">
              <a:lnSpc>
                <a:spcPct val="90000"/>
              </a:lnSpc>
            </a:pPr>
            <a:r>
              <a:rPr lang="en-US" altLang="en-US" sz="2000" dirty="0"/>
              <a:t>Medical treatment</a:t>
            </a:r>
          </a:p>
          <a:p>
            <a:pPr lvl="1">
              <a:lnSpc>
                <a:spcPct val="90000"/>
              </a:lnSpc>
            </a:pPr>
            <a:r>
              <a:rPr lang="en-US" altLang="en-US" sz="2000" dirty="0"/>
              <a:t>Bilateral Adrenalectomy</a:t>
            </a:r>
          </a:p>
          <a:p>
            <a:pPr lvl="1">
              <a:lnSpc>
                <a:spcPct val="90000"/>
              </a:lnSpc>
            </a:pPr>
            <a:r>
              <a:rPr lang="en-US" altLang="en-US" sz="2000" dirty="0"/>
              <a:t>Radiation Therapy</a:t>
            </a:r>
          </a:p>
          <a:p>
            <a:pPr>
              <a:lnSpc>
                <a:spcPct val="90000"/>
              </a:lnSpc>
            </a:pPr>
            <a:endParaRPr lang="en-US" altLang="en-US" sz="2400" b="1" dirty="0"/>
          </a:p>
          <a:p>
            <a:pPr lvl="2" algn="just">
              <a:lnSpc>
                <a:spcPct val="90000"/>
              </a:lnSpc>
              <a:buFontTx/>
              <a:buNone/>
            </a:pPr>
            <a:r>
              <a:rPr lang="en-US" altLang="en-US" sz="1800" b="1" dirty="0"/>
              <a:t>	</a:t>
            </a:r>
            <a:endParaRPr lang="en-US" altLang="en-US" sz="1400" dirty="0"/>
          </a:p>
          <a:p>
            <a:pPr algn="just">
              <a:lnSpc>
                <a:spcPct val="90000"/>
              </a:lnSpc>
              <a:buFontTx/>
              <a:buNone/>
            </a:pPr>
            <a:r>
              <a:rPr lang="en-US" altLang="en-US" sz="1800" dirty="0"/>
              <a:t>			</a:t>
            </a:r>
          </a:p>
        </p:txBody>
      </p:sp>
    </p:spTree>
    <p:extLst>
      <p:ext uri="{BB962C8B-B14F-4D97-AF65-F5344CB8AC3E}">
        <p14:creationId xmlns:p14="http://schemas.microsoft.com/office/powerpoint/2010/main" val="16308277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15D4282E-8AB2-2442-A9B3-07A6E05ACBDB}"/>
              </a:ext>
            </a:extLst>
          </p:cNvPr>
          <p:cNvSpPr>
            <a:spLocks noGrp="1" noChangeArrowheads="1"/>
          </p:cNvSpPr>
          <p:nvPr>
            <p:ph type="title"/>
          </p:nvPr>
        </p:nvSpPr>
        <p:spPr>
          <a:xfrm>
            <a:off x="1333500" y="304800"/>
            <a:ext cx="7620000" cy="1143000"/>
          </a:xfrm>
        </p:spPr>
        <p:txBody>
          <a:bodyPr/>
          <a:lstStyle/>
          <a:p>
            <a:r>
              <a:rPr lang="en-US" altLang="en-US" sz="3200" b="1"/>
              <a:t>Ketoconazole</a:t>
            </a:r>
            <a:endParaRPr lang="en-US" altLang="en-US" b="1"/>
          </a:p>
        </p:txBody>
      </p:sp>
      <p:sp>
        <p:nvSpPr>
          <p:cNvPr id="78850" name="Rectangle 3">
            <a:extLst>
              <a:ext uri="{FF2B5EF4-FFF2-40B4-BE49-F238E27FC236}">
                <a16:creationId xmlns:a16="http://schemas.microsoft.com/office/drawing/2014/main" id="{6E9065B8-E77B-A542-A12D-9A563B6050AD}"/>
              </a:ext>
            </a:extLst>
          </p:cNvPr>
          <p:cNvSpPr>
            <a:spLocks noGrp="1" noChangeArrowheads="1"/>
          </p:cNvSpPr>
          <p:nvPr>
            <p:ph type="body" idx="1"/>
          </p:nvPr>
        </p:nvSpPr>
        <p:spPr>
          <a:xfrm>
            <a:off x="1257300" y="1524000"/>
            <a:ext cx="7162800" cy="3505200"/>
          </a:xfrm>
        </p:spPr>
        <p:txBody>
          <a:bodyPr/>
          <a:lstStyle/>
          <a:p>
            <a:pPr>
              <a:lnSpc>
                <a:spcPct val="90000"/>
              </a:lnSpc>
            </a:pPr>
            <a:r>
              <a:rPr lang="en-US" altLang="en-US" sz="2400" dirty="0"/>
              <a:t>Off-label use, not FDA approved for Cushing’s syndrome.</a:t>
            </a:r>
          </a:p>
          <a:p>
            <a:pPr>
              <a:lnSpc>
                <a:spcPct val="90000"/>
              </a:lnSpc>
            </a:pPr>
            <a:r>
              <a:rPr lang="en-US" altLang="en-US" sz="2400" dirty="0"/>
              <a:t>Works by blocking several steps in cortisol biosynthesis.</a:t>
            </a:r>
          </a:p>
          <a:p>
            <a:pPr>
              <a:lnSpc>
                <a:spcPct val="90000"/>
              </a:lnSpc>
            </a:pPr>
            <a:r>
              <a:rPr lang="en-US" altLang="en-US" sz="2400" dirty="0"/>
              <a:t>May also inhibit pituitary cell growth</a:t>
            </a:r>
          </a:p>
          <a:p>
            <a:pPr>
              <a:lnSpc>
                <a:spcPct val="90000"/>
              </a:lnSpc>
            </a:pPr>
            <a:r>
              <a:rPr lang="en-US" altLang="en-US" sz="2400" dirty="0"/>
              <a:t>Has a pretty short half-life-6-8 </a:t>
            </a:r>
            <a:r>
              <a:rPr lang="en-US" altLang="en-US" sz="2400" dirty="0" err="1"/>
              <a:t>hrs</a:t>
            </a:r>
            <a:r>
              <a:rPr lang="en-US" altLang="en-US" sz="2400" dirty="0"/>
              <a:t>-I often give it at night as Cushing’s disease is marked by high cortisol at night.</a:t>
            </a:r>
          </a:p>
          <a:p>
            <a:pPr>
              <a:lnSpc>
                <a:spcPct val="90000"/>
              </a:lnSpc>
            </a:pPr>
            <a:r>
              <a:rPr lang="en-US" altLang="en-US" sz="2400" dirty="0"/>
              <a:t>Side effect-elevation of liver tests, which is reversible on stopping drug.</a:t>
            </a:r>
          </a:p>
          <a:p>
            <a:pPr>
              <a:lnSpc>
                <a:spcPct val="90000"/>
              </a:lnSpc>
            </a:pPr>
            <a:r>
              <a:rPr lang="en-US" altLang="en-US" sz="2400" dirty="0"/>
              <a:t>Liver test abnormalities are more pronounced at higher doses-&gt; 1200 mg.</a:t>
            </a:r>
          </a:p>
          <a:p>
            <a:pPr>
              <a:lnSpc>
                <a:spcPct val="90000"/>
              </a:lnSpc>
            </a:pPr>
            <a:r>
              <a:rPr lang="en-US" altLang="en-US" sz="2400" dirty="0"/>
              <a:t>Check liver tests at baseline and every 2-3 months</a:t>
            </a:r>
          </a:p>
          <a:p>
            <a:pPr lvl="2" algn="just">
              <a:lnSpc>
                <a:spcPct val="90000"/>
              </a:lnSpc>
              <a:buFontTx/>
              <a:buNone/>
            </a:pPr>
            <a:r>
              <a:rPr lang="en-US" altLang="en-US" sz="1800" b="1" dirty="0"/>
              <a:t>	</a:t>
            </a:r>
            <a:endParaRPr lang="en-US" altLang="en-US" sz="1400" dirty="0"/>
          </a:p>
          <a:p>
            <a:pPr algn="just">
              <a:lnSpc>
                <a:spcPct val="90000"/>
              </a:lnSpc>
              <a:buFontTx/>
              <a:buNone/>
            </a:pPr>
            <a:r>
              <a:rPr lang="en-US" altLang="en-US" sz="1800" dirty="0"/>
              <a:t>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BDAA1824-B9DD-694E-BF95-47C117BFA32C}"/>
              </a:ext>
            </a:extLst>
          </p:cNvPr>
          <p:cNvSpPr>
            <a:spLocks noGrp="1" noChangeArrowheads="1"/>
          </p:cNvSpPr>
          <p:nvPr>
            <p:ph type="title"/>
          </p:nvPr>
        </p:nvSpPr>
        <p:spPr>
          <a:xfrm>
            <a:off x="1333500" y="304800"/>
            <a:ext cx="7620000" cy="1143000"/>
          </a:xfrm>
        </p:spPr>
        <p:txBody>
          <a:bodyPr/>
          <a:lstStyle/>
          <a:p>
            <a:r>
              <a:rPr lang="en-US" altLang="en-US" sz="3200" b="1"/>
              <a:t>Ketoconazole</a:t>
            </a:r>
            <a:endParaRPr lang="en-US" altLang="en-US" b="1"/>
          </a:p>
        </p:txBody>
      </p:sp>
      <p:sp>
        <p:nvSpPr>
          <p:cNvPr id="79874" name="Rectangle 3">
            <a:extLst>
              <a:ext uri="{FF2B5EF4-FFF2-40B4-BE49-F238E27FC236}">
                <a16:creationId xmlns:a16="http://schemas.microsoft.com/office/drawing/2014/main" id="{610246C6-E6EA-124E-A6A1-87201FFD9303}"/>
              </a:ext>
            </a:extLst>
          </p:cNvPr>
          <p:cNvSpPr>
            <a:spLocks noGrp="1" noChangeArrowheads="1"/>
          </p:cNvSpPr>
          <p:nvPr>
            <p:ph type="body" idx="1"/>
          </p:nvPr>
        </p:nvSpPr>
        <p:spPr>
          <a:xfrm>
            <a:off x="1257300" y="1524000"/>
            <a:ext cx="7162800" cy="3505200"/>
          </a:xfrm>
        </p:spPr>
        <p:txBody>
          <a:bodyPr/>
          <a:lstStyle/>
          <a:p>
            <a:pPr>
              <a:lnSpc>
                <a:spcPct val="90000"/>
              </a:lnSpc>
            </a:pPr>
            <a:r>
              <a:rPr lang="en-US" altLang="en-US" sz="2400" dirty="0"/>
              <a:t>Cushing</a:t>
            </a:r>
            <a:r>
              <a:rPr lang="ja-JP" altLang="en-US" sz="2400"/>
              <a:t>’</a:t>
            </a:r>
            <a:r>
              <a:rPr lang="en-US" altLang="ja-JP" sz="2400" dirty="0"/>
              <a:t>s syndrome is a disease of high night time cortisol, some patients have low daytime cortisol.</a:t>
            </a:r>
          </a:p>
          <a:p>
            <a:pPr lvl="1">
              <a:lnSpc>
                <a:spcPct val="90000"/>
              </a:lnSpc>
            </a:pPr>
            <a:r>
              <a:rPr lang="en-US" altLang="en-US" sz="2000" dirty="0"/>
              <a:t>I start by giving 200 mg 1 </a:t>
            </a:r>
            <a:r>
              <a:rPr lang="en-US" altLang="en-US" sz="2000" dirty="0" err="1"/>
              <a:t>hr</a:t>
            </a:r>
            <a:r>
              <a:rPr lang="en-US" altLang="en-US" sz="2000" dirty="0"/>
              <a:t> and 3 </a:t>
            </a:r>
            <a:r>
              <a:rPr lang="en-US" altLang="en-US" sz="2000" dirty="0" err="1"/>
              <a:t>hr</a:t>
            </a:r>
            <a:r>
              <a:rPr lang="en-US" altLang="en-US" sz="2000" dirty="0"/>
              <a:t> before bedtime to decrease night time cortisol</a:t>
            </a:r>
          </a:p>
          <a:p>
            <a:pPr lvl="1">
              <a:lnSpc>
                <a:spcPct val="90000"/>
              </a:lnSpc>
            </a:pPr>
            <a:r>
              <a:rPr lang="en-US" altLang="en-US" sz="2000" dirty="0"/>
              <a:t>Can go up on the dose for continued hypercortisolism</a:t>
            </a:r>
          </a:p>
          <a:p>
            <a:pPr lvl="1">
              <a:lnSpc>
                <a:spcPct val="90000"/>
              </a:lnSpc>
            </a:pPr>
            <a:r>
              <a:rPr lang="en-US" altLang="en-US" sz="2000" dirty="0"/>
              <a:t>I usually give patients some 5 mg pills of hydrocortisone to be taken in the AM, if symptoms of adrenal insufficiency (nausea, vomiting, diarrhea, abdominal pain, achy).</a:t>
            </a:r>
          </a:p>
          <a:p>
            <a:pPr lvl="1">
              <a:lnSpc>
                <a:spcPct val="90000"/>
              </a:lnSpc>
            </a:pPr>
            <a:endParaRPr lang="en-US" altLang="en-US" sz="2000" b="1" dirty="0"/>
          </a:p>
          <a:p>
            <a:pPr lvl="2" algn="just">
              <a:lnSpc>
                <a:spcPct val="90000"/>
              </a:lnSpc>
              <a:buFontTx/>
              <a:buNone/>
            </a:pPr>
            <a:r>
              <a:rPr lang="en-US" altLang="en-US" sz="1800" b="1" dirty="0"/>
              <a:t>	</a:t>
            </a:r>
            <a:endParaRPr lang="en-US" altLang="en-US" sz="1400" dirty="0"/>
          </a:p>
          <a:p>
            <a:pPr algn="just">
              <a:lnSpc>
                <a:spcPct val="90000"/>
              </a:lnSpc>
              <a:buFontTx/>
              <a:buNone/>
            </a:pPr>
            <a:r>
              <a:rPr lang="en-US" altLang="en-US" sz="1800" dirty="0"/>
              <a:t>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F00127DC-FCA9-FF4B-B0AF-FF6F8162586C}"/>
              </a:ext>
            </a:extLst>
          </p:cNvPr>
          <p:cNvSpPr>
            <a:spLocks noGrp="1" noChangeArrowheads="1"/>
          </p:cNvSpPr>
          <p:nvPr>
            <p:ph type="title"/>
          </p:nvPr>
        </p:nvSpPr>
        <p:spPr>
          <a:xfrm>
            <a:off x="1333500" y="304800"/>
            <a:ext cx="7620000" cy="1143000"/>
          </a:xfrm>
        </p:spPr>
        <p:txBody>
          <a:bodyPr/>
          <a:lstStyle/>
          <a:p>
            <a:r>
              <a:rPr lang="en-US" altLang="en-US" sz="3200" b="1"/>
              <a:t>Ketoconazole</a:t>
            </a:r>
            <a:endParaRPr lang="en-US" altLang="en-US" b="1"/>
          </a:p>
        </p:txBody>
      </p:sp>
      <p:sp>
        <p:nvSpPr>
          <p:cNvPr id="80898" name="Rectangle 3">
            <a:extLst>
              <a:ext uri="{FF2B5EF4-FFF2-40B4-BE49-F238E27FC236}">
                <a16:creationId xmlns:a16="http://schemas.microsoft.com/office/drawing/2014/main" id="{95335182-7584-6145-AB06-F4A0D46D0840}"/>
              </a:ext>
            </a:extLst>
          </p:cNvPr>
          <p:cNvSpPr>
            <a:spLocks noGrp="1" noChangeArrowheads="1"/>
          </p:cNvSpPr>
          <p:nvPr>
            <p:ph type="body" idx="1"/>
          </p:nvPr>
        </p:nvSpPr>
        <p:spPr>
          <a:xfrm>
            <a:off x="1257300" y="1524000"/>
            <a:ext cx="7162800" cy="3505200"/>
          </a:xfrm>
        </p:spPr>
        <p:txBody>
          <a:bodyPr/>
          <a:lstStyle/>
          <a:p>
            <a:pPr>
              <a:lnSpc>
                <a:spcPct val="90000"/>
              </a:lnSpc>
            </a:pPr>
            <a:r>
              <a:rPr lang="en-US" altLang="en-US" sz="2000"/>
              <a:t>Works in almost all patients</a:t>
            </a:r>
          </a:p>
          <a:p>
            <a:pPr>
              <a:lnSpc>
                <a:spcPct val="90000"/>
              </a:lnSpc>
            </a:pPr>
            <a:r>
              <a:rPr lang="en-US" altLang="en-US" sz="2000"/>
              <a:t>Educate patients about adrenal insufficiency</a:t>
            </a:r>
          </a:p>
          <a:p>
            <a:pPr>
              <a:lnSpc>
                <a:spcPct val="90000"/>
              </a:lnSpc>
            </a:pPr>
            <a:r>
              <a:rPr lang="en-US" altLang="en-US" sz="2000"/>
              <a:t>Interacts with drugs, especially statins.</a:t>
            </a:r>
          </a:p>
          <a:p>
            <a:pPr>
              <a:lnSpc>
                <a:spcPct val="90000"/>
              </a:lnSpc>
            </a:pPr>
            <a:r>
              <a:rPr lang="en-US" altLang="en-US" sz="2000"/>
              <a:t>Rarely, long QT interval on EKG</a:t>
            </a:r>
          </a:p>
          <a:p>
            <a:pPr>
              <a:lnSpc>
                <a:spcPct val="90000"/>
              </a:lnSpc>
            </a:pPr>
            <a:r>
              <a:rPr lang="en-US" altLang="en-US" sz="2000"/>
              <a:t>Can be used to determine how much of patients symptoms are due to high cortisol.</a:t>
            </a:r>
          </a:p>
          <a:p>
            <a:pPr>
              <a:lnSpc>
                <a:spcPct val="90000"/>
              </a:lnSpc>
            </a:pPr>
            <a:r>
              <a:rPr lang="en-US" altLang="en-US" sz="2000"/>
              <a:t>Can be used to get patients healthier prior to surgery.</a:t>
            </a:r>
          </a:p>
          <a:p>
            <a:pPr>
              <a:lnSpc>
                <a:spcPct val="90000"/>
              </a:lnSpc>
            </a:pPr>
            <a:r>
              <a:rPr lang="en-US" altLang="en-US" sz="2000"/>
              <a:t>May decrease the drop from high cortisol to normal cortisol post-op</a:t>
            </a:r>
          </a:p>
          <a:p>
            <a:pPr>
              <a:lnSpc>
                <a:spcPct val="90000"/>
              </a:lnSpc>
            </a:pPr>
            <a:r>
              <a:rPr lang="en-US" altLang="en-US" sz="2000"/>
              <a:t>I use it often before adrenalectomy (may decrease hyperplasia seen on pathology)</a:t>
            </a:r>
          </a:p>
          <a:p>
            <a:pPr>
              <a:lnSpc>
                <a:spcPct val="90000"/>
              </a:lnSpc>
            </a:pPr>
            <a:r>
              <a:rPr lang="en-US" altLang="en-US" sz="2000"/>
              <a:t>Monitor symptoms, UFC (not 17OHS) and serum cortisol</a:t>
            </a:r>
          </a:p>
          <a:p>
            <a:pPr>
              <a:lnSpc>
                <a:spcPct val="90000"/>
              </a:lnSpc>
            </a:pPr>
            <a:r>
              <a:rPr lang="en-US" altLang="en-US" sz="2000"/>
              <a:t>Can be used for years with monitoring of liver tests (LFTs) and pituitary tumor</a:t>
            </a:r>
          </a:p>
          <a:p>
            <a:pPr>
              <a:lnSpc>
                <a:spcPct val="90000"/>
              </a:lnSpc>
            </a:pPr>
            <a:r>
              <a:rPr lang="en-US" altLang="en-US" sz="2000"/>
              <a:t>Should be gold-standard to compare new drugs</a:t>
            </a:r>
            <a:endParaRPr lang="en-US" altLang="en-US" sz="2400" b="1"/>
          </a:p>
          <a:p>
            <a:pPr lvl="1">
              <a:lnSpc>
                <a:spcPct val="90000"/>
              </a:lnSpc>
            </a:pPr>
            <a:endParaRPr lang="en-US" altLang="en-US" sz="2000" b="1"/>
          </a:p>
          <a:p>
            <a:pPr lvl="2" algn="just">
              <a:lnSpc>
                <a:spcPct val="90000"/>
              </a:lnSpc>
              <a:buFontTx/>
              <a:buNone/>
            </a:pPr>
            <a:r>
              <a:rPr lang="en-US" altLang="en-US" sz="1800" b="1"/>
              <a:t>	</a:t>
            </a:r>
            <a:endParaRPr lang="en-US" altLang="en-US" sz="1400"/>
          </a:p>
          <a:p>
            <a:pPr algn="just">
              <a:lnSpc>
                <a:spcPct val="90000"/>
              </a:lnSpc>
              <a:buFontTx/>
              <a:buNone/>
            </a:pPr>
            <a:r>
              <a:rPr lang="en-US" altLang="en-US" sz="1800"/>
              <a:t>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F00127DC-FCA9-FF4B-B0AF-FF6F8162586C}"/>
              </a:ext>
            </a:extLst>
          </p:cNvPr>
          <p:cNvSpPr>
            <a:spLocks noGrp="1" noChangeArrowheads="1"/>
          </p:cNvSpPr>
          <p:nvPr>
            <p:ph type="title"/>
          </p:nvPr>
        </p:nvSpPr>
        <p:spPr>
          <a:xfrm>
            <a:off x="1333500" y="304800"/>
            <a:ext cx="7620000" cy="1143000"/>
          </a:xfrm>
        </p:spPr>
        <p:txBody>
          <a:bodyPr/>
          <a:lstStyle/>
          <a:p>
            <a:r>
              <a:rPr lang="en-US" altLang="en-US" sz="3200" dirty="0" err="1"/>
              <a:t>Isturisa</a:t>
            </a:r>
            <a:r>
              <a:rPr lang="en-US" altLang="en-US" sz="3200" dirty="0"/>
              <a:t> (</a:t>
            </a:r>
            <a:r>
              <a:rPr lang="en-US" sz="3200" dirty="0" err="1"/>
              <a:t>osilodrostat</a:t>
            </a:r>
            <a:r>
              <a:rPr lang="en-US" sz="3200" dirty="0"/>
              <a:t>)</a:t>
            </a:r>
            <a:endParaRPr lang="en-US" altLang="en-US" sz="3200" b="1" dirty="0"/>
          </a:p>
        </p:txBody>
      </p:sp>
      <p:sp>
        <p:nvSpPr>
          <p:cNvPr id="80898" name="Rectangle 3">
            <a:extLst>
              <a:ext uri="{FF2B5EF4-FFF2-40B4-BE49-F238E27FC236}">
                <a16:creationId xmlns:a16="http://schemas.microsoft.com/office/drawing/2014/main" id="{95335182-7584-6145-AB06-F4A0D46D0840}"/>
              </a:ext>
            </a:extLst>
          </p:cNvPr>
          <p:cNvSpPr>
            <a:spLocks noGrp="1" noChangeArrowheads="1"/>
          </p:cNvSpPr>
          <p:nvPr>
            <p:ph type="body" idx="1"/>
          </p:nvPr>
        </p:nvSpPr>
        <p:spPr>
          <a:xfrm>
            <a:off x="1257300" y="1524000"/>
            <a:ext cx="7162800" cy="3505200"/>
          </a:xfrm>
        </p:spPr>
        <p:txBody>
          <a:bodyPr/>
          <a:lstStyle/>
          <a:p>
            <a:pPr lvl="1">
              <a:lnSpc>
                <a:spcPct val="90000"/>
              </a:lnSpc>
            </a:pPr>
            <a:r>
              <a:rPr lang="en-US" dirty="0"/>
              <a:t>Potent oral inhibitor of cytochrome P450 11</a:t>
            </a:r>
            <a:r>
              <a:rPr lang="en-US" dirty="0">
                <a:latin typeface="Symbol" pitchFamily="2" charset="2"/>
              </a:rPr>
              <a:t>b</a:t>
            </a:r>
            <a:r>
              <a:rPr lang="en-US" dirty="0"/>
              <a:t> hydroxylase (same as metyrapone)</a:t>
            </a:r>
          </a:p>
          <a:p>
            <a:pPr lvl="1">
              <a:lnSpc>
                <a:spcPct val="90000"/>
              </a:lnSpc>
            </a:pPr>
            <a:r>
              <a:rPr lang="en-US" dirty="0"/>
              <a:t>87% of patients had normalization of their mean UFC.</a:t>
            </a:r>
          </a:p>
          <a:p>
            <a:pPr lvl="1">
              <a:lnSpc>
                <a:spcPct val="90000"/>
              </a:lnSpc>
            </a:pPr>
            <a:r>
              <a:rPr lang="en-US" dirty="0"/>
              <a:t>The most common adverse events observed during the overall study with </a:t>
            </a:r>
            <a:r>
              <a:rPr lang="en-US" dirty="0" err="1"/>
              <a:t>osilodrostat</a:t>
            </a:r>
            <a:r>
              <a:rPr lang="en-US" dirty="0"/>
              <a:t> were arthralgia (45%), decreased appetite (45%), fatigue (38%), and nausea (37%).</a:t>
            </a:r>
          </a:p>
          <a:p>
            <a:pPr lvl="1">
              <a:lnSpc>
                <a:spcPct val="90000"/>
              </a:lnSpc>
            </a:pPr>
            <a:r>
              <a:rPr lang="en-US" altLang="en-US" dirty="0"/>
              <a:t>I give at 2-4 mg at bedtime</a:t>
            </a:r>
          </a:p>
          <a:p>
            <a:pPr lvl="1">
              <a:lnSpc>
                <a:spcPct val="90000"/>
              </a:lnSpc>
            </a:pPr>
            <a:r>
              <a:rPr lang="en-US" altLang="en-US" dirty="0"/>
              <a:t>My second choice</a:t>
            </a:r>
          </a:p>
          <a:p>
            <a:pPr lvl="1">
              <a:lnSpc>
                <a:spcPct val="90000"/>
              </a:lnSpc>
            </a:pPr>
            <a:endParaRPr lang="en-US" altLang="en-US" dirty="0"/>
          </a:p>
          <a:p>
            <a:pPr lvl="2" algn="just">
              <a:lnSpc>
                <a:spcPct val="90000"/>
              </a:lnSpc>
              <a:buFontTx/>
              <a:buNone/>
            </a:pPr>
            <a:r>
              <a:rPr lang="en-US" altLang="en-US" sz="1800" b="1" dirty="0"/>
              <a:t>	</a:t>
            </a:r>
            <a:endParaRPr lang="en-US" altLang="en-US" sz="1400" dirty="0"/>
          </a:p>
          <a:p>
            <a:pPr algn="just">
              <a:lnSpc>
                <a:spcPct val="90000"/>
              </a:lnSpc>
              <a:buFontTx/>
              <a:buNone/>
            </a:pPr>
            <a:r>
              <a:rPr lang="en-US" altLang="en-US" sz="1800" dirty="0"/>
              <a:t>			</a:t>
            </a:r>
          </a:p>
        </p:txBody>
      </p:sp>
    </p:spTree>
    <p:extLst>
      <p:ext uri="{BB962C8B-B14F-4D97-AF65-F5344CB8AC3E}">
        <p14:creationId xmlns:p14="http://schemas.microsoft.com/office/powerpoint/2010/main" val="12369745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4FF41E74-8D2B-034F-9662-37641091513C}"/>
              </a:ext>
            </a:extLst>
          </p:cNvPr>
          <p:cNvSpPr>
            <a:spLocks noGrp="1" noChangeArrowheads="1"/>
          </p:cNvSpPr>
          <p:nvPr>
            <p:ph type="title"/>
          </p:nvPr>
        </p:nvSpPr>
        <p:spPr>
          <a:xfrm>
            <a:off x="1409700" y="304800"/>
            <a:ext cx="7620000" cy="1143000"/>
          </a:xfrm>
        </p:spPr>
        <p:txBody>
          <a:bodyPr/>
          <a:lstStyle/>
          <a:p>
            <a:r>
              <a:rPr lang="en-US" altLang="en-US" sz="3200" b="1" dirty="0"/>
              <a:t>Cabergoline</a:t>
            </a:r>
            <a:endParaRPr lang="en-US" altLang="en-US" b="1" dirty="0"/>
          </a:p>
        </p:txBody>
      </p:sp>
      <p:sp>
        <p:nvSpPr>
          <p:cNvPr id="81922" name="Rectangle 3">
            <a:extLst>
              <a:ext uri="{FF2B5EF4-FFF2-40B4-BE49-F238E27FC236}">
                <a16:creationId xmlns:a16="http://schemas.microsoft.com/office/drawing/2014/main" id="{7D40F761-ABE6-1F45-A013-CB58D9DBC4D0}"/>
              </a:ext>
            </a:extLst>
          </p:cNvPr>
          <p:cNvSpPr>
            <a:spLocks noGrp="1" noChangeArrowheads="1"/>
          </p:cNvSpPr>
          <p:nvPr>
            <p:ph type="body" idx="1"/>
          </p:nvPr>
        </p:nvSpPr>
        <p:spPr>
          <a:xfrm>
            <a:off x="1257300" y="1524000"/>
            <a:ext cx="7162800" cy="3505200"/>
          </a:xfrm>
        </p:spPr>
        <p:txBody>
          <a:bodyPr/>
          <a:lstStyle/>
          <a:p>
            <a:r>
              <a:rPr lang="en-US" altLang="en-US" sz="2000" dirty="0"/>
              <a:t>The D2-receptor agonist, cabergoline, at doses of 2.5 -5 mg/week, leads to long-term biochemical remission in about 30% of patients.</a:t>
            </a:r>
          </a:p>
          <a:p>
            <a:r>
              <a:rPr lang="en-US" altLang="en-US" sz="2000" dirty="0"/>
              <a:t>Side effects include nausea, headache, and dizziness; cardiac valve fibrosis seen was not noted in doses given to patients with Cushing’s disease. </a:t>
            </a:r>
          </a:p>
          <a:p>
            <a:r>
              <a:rPr lang="en-US" altLang="en-US" sz="2000" dirty="0"/>
              <a:t>This treatment represents an off –label use of the drug. </a:t>
            </a:r>
            <a:r>
              <a:rPr lang="en-US" altLang="en-US" sz="1800" b="1" dirty="0"/>
              <a:t>	</a:t>
            </a:r>
            <a:endParaRPr lang="en-US" altLang="en-US" sz="1400" dirty="0"/>
          </a:p>
          <a:p>
            <a:pPr algn="just">
              <a:lnSpc>
                <a:spcPct val="90000"/>
              </a:lnSpc>
              <a:buFontTx/>
              <a:buNone/>
            </a:pPr>
            <a:r>
              <a:rPr lang="en-US" altLang="en-US" sz="1800" dirty="0"/>
              <a:t>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D5CBB3F8-73FA-704A-BA26-3ADC069F11A4}"/>
              </a:ext>
            </a:extLst>
          </p:cNvPr>
          <p:cNvSpPr>
            <a:spLocks noGrp="1" noChangeArrowheads="1"/>
          </p:cNvSpPr>
          <p:nvPr>
            <p:ph type="title"/>
          </p:nvPr>
        </p:nvSpPr>
        <p:spPr>
          <a:xfrm>
            <a:off x="1333500" y="0"/>
            <a:ext cx="7620000" cy="1143000"/>
          </a:xfrm>
        </p:spPr>
        <p:txBody>
          <a:bodyPr/>
          <a:lstStyle/>
          <a:p>
            <a:r>
              <a:rPr lang="en-US" altLang="en-US" sz="3200" b="1"/>
              <a:t>Korlym (Mifepristone)</a:t>
            </a:r>
            <a:endParaRPr lang="en-US" altLang="en-US" b="1"/>
          </a:p>
        </p:txBody>
      </p:sp>
      <p:sp>
        <p:nvSpPr>
          <p:cNvPr id="82946" name="Rectangle 3">
            <a:extLst>
              <a:ext uri="{FF2B5EF4-FFF2-40B4-BE49-F238E27FC236}">
                <a16:creationId xmlns:a16="http://schemas.microsoft.com/office/drawing/2014/main" id="{E8619ED6-52E4-4444-9DEF-7453D4E3716D}"/>
              </a:ext>
            </a:extLst>
          </p:cNvPr>
          <p:cNvSpPr>
            <a:spLocks noGrp="1" noChangeArrowheads="1"/>
          </p:cNvSpPr>
          <p:nvPr>
            <p:ph type="body" idx="1"/>
          </p:nvPr>
        </p:nvSpPr>
        <p:spPr>
          <a:xfrm>
            <a:off x="1257300" y="1295400"/>
            <a:ext cx="7620000" cy="3505200"/>
          </a:xfrm>
        </p:spPr>
        <p:txBody>
          <a:bodyPr/>
          <a:lstStyle/>
          <a:p>
            <a:r>
              <a:rPr lang="en-US" altLang="en-US" sz="2000" dirty="0"/>
              <a:t>Mifepristone is a glucocorticoid and progesterone receptor antagonist that can ameliorate the signs and symptoms of Cushing’s syndrome.</a:t>
            </a:r>
          </a:p>
          <a:p>
            <a:r>
              <a:rPr lang="en-US" altLang="en-US" sz="2000" dirty="0"/>
              <a:t>Because it increases ACTH and cortisol concentrations in patients with Cushing’s disease, clinical cortisol-dependent variables (hyperglycemia and hypertension) need to be used to adjust the dose. </a:t>
            </a:r>
          </a:p>
          <a:p>
            <a:r>
              <a:rPr lang="en-US" altLang="en-US" sz="2000" dirty="0"/>
              <a:t>The absence of a measurable marker makes it hard to monitor. </a:t>
            </a:r>
          </a:p>
          <a:p>
            <a:r>
              <a:rPr lang="en-US" altLang="en-US" sz="2000" dirty="0"/>
              <a:t>Adverse events include symptoms of cortisol insufficiency (fatigue, nausea, vomiting, arthralgias, and headache), increased mineralocorticoid effects (hypertension, </a:t>
            </a:r>
            <a:r>
              <a:rPr lang="en-US" altLang="en-US" sz="2000" dirty="0" err="1"/>
              <a:t>hypokalaemia</a:t>
            </a:r>
            <a:r>
              <a:rPr lang="en-US" altLang="en-US" sz="2000" dirty="0"/>
              <a:t>, and oedema), and antiprogesterone effects (endometrial thickening)</a:t>
            </a:r>
          </a:p>
          <a:p>
            <a:r>
              <a:rPr lang="en-US" altLang="en-US" sz="2000" dirty="0"/>
              <a:t>Mifepristone is approved in the USA for the treatment of hyperglycemia related to Cushing’s syndrome in non-surgical candidates. </a:t>
            </a:r>
          </a:p>
          <a:p>
            <a:r>
              <a:rPr lang="en-US" altLang="en-US" sz="2000" dirty="0"/>
              <a:t>My third choice</a:t>
            </a:r>
          </a:p>
          <a:p>
            <a:pPr marL="0" indent="0">
              <a:buNone/>
            </a:pPr>
            <a:r>
              <a:rPr lang="en-US" altLang="en-US" sz="1800" b="1" dirty="0"/>
              <a:t>	</a:t>
            </a:r>
            <a:endParaRPr lang="en-US" altLang="en-US" sz="1400" dirty="0"/>
          </a:p>
          <a:p>
            <a:pPr algn="just">
              <a:lnSpc>
                <a:spcPct val="90000"/>
              </a:lnSpc>
              <a:buFontTx/>
              <a:buNone/>
            </a:pPr>
            <a:r>
              <a:rPr lang="en-US" altLang="en-US" sz="1800" dirty="0"/>
              <a:t>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a:extLst>
              <a:ext uri="{FF2B5EF4-FFF2-40B4-BE49-F238E27FC236}">
                <a16:creationId xmlns:a16="http://schemas.microsoft.com/office/drawing/2014/main" id="{B7D7779A-72C9-3E4E-9BF3-064E69FA2C93}"/>
              </a:ext>
            </a:extLst>
          </p:cNvPr>
          <p:cNvSpPr>
            <a:spLocks noGrp="1" noChangeArrowheads="1"/>
          </p:cNvSpPr>
          <p:nvPr>
            <p:ph type="title"/>
          </p:nvPr>
        </p:nvSpPr>
        <p:spPr>
          <a:xfrm>
            <a:off x="1333500" y="304800"/>
            <a:ext cx="7620000" cy="1143000"/>
          </a:xfrm>
        </p:spPr>
        <p:txBody>
          <a:bodyPr/>
          <a:lstStyle/>
          <a:p>
            <a:r>
              <a:rPr lang="en-US" altLang="en-US" sz="3200" b="1" dirty="0" err="1"/>
              <a:t>Pasireotide</a:t>
            </a:r>
            <a:endParaRPr lang="en-US" altLang="en-US" b="1" dirty="0"/>
          </a:p>
        </p:txBody>
      </p:sp>
      <p:sp>
        <p:nvSpPr>
          <p:cNvPr id="83970" name="Rectangle 3">
            <a:extLst>
              <a:ext uri="{FF2B5EF4-FFF2-40B4-BE49-F238E27FC236}">
                <a16:creationId xmlns:a16="http://schemas.microsoft.com/office/drawing/2014/main" id="{971DB299-F09D-084F-9E26-A5FE6D6E1778}"/>
              </a:ext>
            </a:extLst>
          </p:cNvPr>
          <p:cNvSpPr>
            <a:spLocks noGrp="1" noChangeArrowheads="1"/>
          </p:cNvSpPr>
          <p:nvPr>
            <p:ph type="body" idx="1"/>
          </p:nvPr>
        </p:nvSpPr>
        <p:spPr>
          <a:xfrm>
            <a:off x="1257300" y="1524000"/>
            <a:ext cx="7162800" cy="3505200"/>
          </a:xfrm>
        </p:spPr>
        <p:txBody>
          <a:bodyPr/>
          <a:lstStyle/>
          <a:p>
            <a:pPr>
              <a:lnSpc>
                <a:spcPct val="90000"/>
              </a:lnSpc>
            </a:pPr>
            <a:r>
              <a:rPr lang="en-US" altLang="en-US" sz="2000" dirty="0" err="1"/>
              <a:t>Pasireotide</a:t>
            </a:r>
            <a:r>
              <a:rPr lang="en-US" altLang="en-US" sz="2000" dirty="0"/>
              <a:t> is a somatostatin receptor ligand. </a:t>
            </a:r>
          </a:p>
          <a:p>
            <a:pPr>
              <a:lnSpc>
                <a:spcPct val="90000"/>
              </a:lnSpc>
            </a:pPr>
            <a:r>
              <a:rPr lang="en-US" altLang="en-US" sz="2000" dirty="0"/>
              <a:t>FDA-approved</a:t>
            </a:r>
          </a:p>
          <a:p>
            <a:pPr>
              <a:lnSpc>
                <a:spcPct val="90000"/>
              </a:lnSpc>
            </a:pPr>
            <a:r>
              <a:rPr lang="en-US" altLang="en-US" sz="2000" dirty="0"/>
              <a:t>A trial of 162 patients showed that subcutaneous </a:t>
            </a:r>
            <a:r>
              <a:rPr lang="en-US" altLang="en-US" sz="2000" dirty="0" err="1"/>
              <a:t>pasireotide</a:t>
            </a:r>
            <a:r>
              <a:rPr lang="en-US" altLang="en-US" sz="2000" dirty="0"/>
              <a:t> at a dose of 600 </a:t>
            </a:r>
            <a:r>
              <a:rPr lang="en-US" altLang="en-US" sz="2000" dirty="0" err="1"/>
              <a:t>μg</a:t>
            </a:r>
            <a:r>
              <a:rPr lang="en-US" altLang="en-US" sz="2000" dirty="0"/>
              <a:t> or 900 </a:t>
            </a:r>
            <a:r>
              <a:rPr lang="en-US" altLang="en-US" sz="2000" dirty="0" err="1"/>
              <a:t>μg</a:t>
            </a:r>
            <a:r>
              <a:rPr lang="en-US" altLang="en-US" sz="2000" dirty="0"/>
              <a:t> twice a day normalized UFC production in 15% of patients receiving the 600 </a:t>
            </a:r>
            <a:r>
              <a:rPr lang="en-US" altLang="en-US" sz="2000" dirty="0" err="1"/>
              <a:t>μg</a:t>
            </a:r>
            <a:r>
              <a:rPr lang="en-US" altLang="en-US" sz="2000" dirty="0"/>
              <a:t> dose and 26% of patients receiving the 900 </a:t>
            </a:r>
            <a:r>
              <a:rPr lang="en-US" altLang="en-US" sz="2000" dirty="0" err="1"/>
              <a:t>μg</a:t>
            </a:r>
            <a:r>
              <a:rPr lang="en-US" altLang="en-US" sz="2000" dirty="0"/>
              <a:t> dose. </a:t>
            </a:r>
          </a:p>
          <a:p>
            <a:pPr>
              <a:lnSpc>
                <a:spcPct val="90000"/>
              </a:lnSpc>
            </a:pPr>
            <a:r>
              <a:rPr lang="en-US" altLang="en-US" sz="2000" dirty="0"/>
              <a:t>Hyperglycemia occurred in 73% of patients. </a:t>
            </a:r>
          </a:p>
          <a:p>
            <a:pPr>
              <a:lnSpc>
                <a:spcPct val="90000"/>
              </a:lnSpc>
            </a:pPr>
            <a:r>
              <a:rPr lang="en-US" altLang="en-US" sz="2000" dirty="0"/>
              <a:t>Does not seem as good as ketoconazole to me</a:t>
            </a:r>
          </a:p>
          <a:p>
            <a:pPr lvl="2" algn="just">
              <a:lnSpc>
                <a:spcPct val="90000"/>
              </a:lnSpc>
              <a:buFontTx/>
              <a:buNone/>
            </a:pPr>
            <a:r>
              <a:rPr lang="en-US" altLang="en-US" sz="1600" dirty="0"/>
              <a:t>	</a:t>
            </a:r>
            <a:endParaRPr lang="en-US" altLang="en-US" sz="1200" dirty="0"/>
          </a:p>
          <a:p>
            <a:pPr algn="just">
              <a:lnSpc>
                <a:spcPct val="90000"/>
              </a:lnSpc>
              <a:buFontTx/>
              <a:buNone/>
            </a:pPr>
            <a:r>
              <a:rPr lang="en-US" altLang="en-US" sz="1600" dirty="0"/>
              <a:t>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75A86DAA-DC34-D546-B947-25D2EF0DDCF7}"/>
              </a:ext>
            </a:extLst>
          </p:cNvPr>
          <p:cNvSpPr>
            <a:spLocks noGrp="1" noChangeArrowheads="1"/>
          </p:cNvSpPr>
          <p:nvPr>
            <p:ph type="title"/>
          </p:nvPr>
        </p:nvSpPr>
        <p:spPr>
          <a:xfrm>
            <a:off x="1333500" y="304800"/>
            <a:ext cx="7620000" cy="1143000"/>
          </a:xfrm>
        </p:spPr>
        <p:txBody>
          <a:bodyPr/>
          <a:lstStyle/>
          <a:p>
            <a:r>
              <a:rPr lang="en-US" altLang="en-US" sz="3200" b="1" dirty="0"/>
              <a:t>Bilateral Adrenalectomy</a:t>
            </a:r>
            <a:endParaRPr lang="en-US" altLang="en-US" b="1" dirty="0"/>
          </a:p>
        </p:txBody>
      </p:sp>
      <p:sp>
        <p:nvSpPr>
          <p:cNvPr id="84994" name="Rectangle 3">
            <a:extLst>
              <a:ext uri="{FF2B5EF4-FFF2-40B4-BE49-F238E27FC236}">
                <a16:creationId xmlns:a16="http://schemas.microsoft.com/office/drawing/2014/main" id="{91F39368-E772-5F42-89ED-504A40D90155}"/>
              </a:ext>
            </a:extLst>
          </p:cNvPr>
          <p:cNvSpPr>
            <a:spLocks noGrp="1" noChangeArrowheads="1"/>
          </p:cNvSpPr>
          <p:nvPr>
            <p:ph type="body" idx="1"/>
          </p:nvPr>
        </p:nvSpPr>
        <p:spPr>
          <a:xfrm>
            <a:off x="1257300" y="1524000"/>
            <a:ext cx="7162800" cy="3505200"/>
          </a:xfrm>
        </p:spPr>
        <p:txBody>
          <a:bodyPr/>
          <a:lstStyle/>
          <a:p>
            <a:pPr>
              <a:lnSpc>
                <a:spcPct val="90000"/>
              </a:lnSpc>
            </a:pPr>
            <a:r>
              <a:rPr lang="en-US" altLang="en-US" sz="2000" dirty="0"/>
              <a:t>Cures Cushing</a:t>
            </a:r>
            <a:r>
              <a:rPr lang="ja-JP" altLang="en-US" sz="2000"/>
              <a:t>’</a:t>
            </a:r>
            <a:r>
              <a:rPr lang="en-US" altLang="ja-JP" sz="2000" dirty="0"/>
              <a:t>s 95% of the time </a:t>
            </a:r>
          </a:p>
          <a:p>
            <a:pPr>
              <a:lnSpc>
                <a:spcPct val="90000"/>
              </a:lnSpc>
            </a:pPr>
            <a:r>
              <a:rPr lang="en-US" altLang="ja-JP" sz="2000" dirty="0"/>
              <a:t>Can be done laparoscopically-even through belly button-no scar!</a:t>
            </a:r>
          </a:p>
          <a:p>
            <a:pPr>
              <a:lnSpc>
                <a:spcPct val="90000"/>
              </a:lnSpc>
            </a:pPr>
            <a:r>
              <a:rPr lang="en-US" altLang="ja-JP" sz="2000" dirty="0"/>
              <a:t>One surgeon can perform a unilateral adrenalectomy in 30 min!</a:t>
            </a:r>
          </a:p>
          <a:p>
            <a:pPr>
              <a:lnSpc>
                <a:spcPct val="90000"/>
              </a:lnSpc>
            </a:pPr>
            <a:r>
              <a:rPr lang="en-US" altLang="en-US" sz="2000" dirty="0"/>
              <a:t>Much less mortality than before</a:t>
            </a:r>
          </a:p>
          <a:p>
            <a:pPr>
              <a:lnSpc>
                <a:spcPct val="90000"/>
              </a:lnSpc>
            </a:pPr>
            <a:r>
              <a:rPr lang="en-US" altLang="en-US" sz="2000" dirty="0"/>
              <a:t>Need lifelong hydrocortisone, fludrocortisone and probably DHEA</a:t>
            </a:r>
          </a:p>
          <a:p>
            <a:pPr>
              <a:lnSpc>
                <a:spcPct val="90000"/>
              </a:lnSpc>
            </a:pPr>
            <a:r>
              <a:rPr lang="en-US" altLang="en-US" sz="2000" dirty="0"/>
              <a:t>Higher risk of adrenal insufficiency than if hypopituitarism</a:t>
            </a:r>
          </a:p>
          <a:p>
            <a:pPr>
              <a:lnSpc>
                <a:spcPct val="90000"/>
              </a:lnSpc>
            </a:pPr>
            <a:r>
              <a:rPr lang="en-US" altLang="en-US" sz="2000" dirty="0"/>
              <a:t>Bracelet and </a:t>
            </a:r>
            <a:r>
              <a:rPr lang="en-US" altLang="en-US" sz="2000" dirty="0" err="1"/>
              <a:t>solucortef</a:t>
            </a:r>
            <a:r>
              <a:rPr lang="en-US" altLang="en-US" sz="2000" dirty="0"/>
              <a:t>, emergency letter, phone app, nausea meds. </a:t>
            </a:r>
          </a:p>
          <a:p>
            <a:pPr>
              <a:lnSpc>
                <a:spcPct val="90000"/>
              </a:lnSpc>
            </a:pPr>
            <a:r>
              <a:rPr lang="en-US" altLang="en-US" sz="2000" dirty="0"/>
              <a:t>Most of my patients have done well with adrenalectomy</a:t>
            </a:r>
          </a:p>
          <a:p>
            <a:pPr>
              <a:lnSpc>
                <a:spcPct val="90000"/>
              </a:lnSpc>
            </a:pPr>
            <a:r>
              <a:rPr lang="en-US" altLang="en-US" sz="2000" dirty="0"/>
              <a:t>Still I recommend pituitary surgery over adrenalectomy as most pituitary patients are off most medicines in one year.</a:t>
            </a:r>
            <a:endParaRPr lang="en-US" altLang="en-US" sz="2000" b="1" dirty="0"/>
          </a:p>
          <a:p>
            <a:pPr lvl="1">
              <a:lnSpc>
                <a:spcPct val="90000"/>
              </a:lnSpc>
            </a:pPr>
            <a:endParaRPr lang="en-US" altLang="en-US" sz="1800" b="1" dirty="0"/>
          </a:p>
          <a:p>
            <a:pPr lvl="2" algn="just">
              <a:lnSpc>
                <a:spcPct val="90000"/>
              </a:lnSpc>
              <a:buFontTx/>
              <a:buNone/>
            </a:pPr>
            <a:r>
              <a:rPr lang="en-US" altLang="en-US" sz="1600" b="1" dirty="0"/>
              <a:t>	</a:t>
            </a:r>
            <a:endParaRPr lang="en-US" altLang="en-US" sz="1200" dirty="0"/>
          </a:p>
          <a:p>
            <a:pPr algn="just">
              <a:lnSpc>
                <a:spcPct val="90000"/>
              </a:lnSpc>
              <a:buFontTx/>
              <a:buNone/>
            </a:pPr>
            <a:r>
              <a:rPr lang="en-US" altLang="en-US" sz="1600"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5E7ADD05-F2DE-0A41-98D8-6E8204F627CA}"/>
              </a:ext>
            </a:extLst>
          </p:cNvPr>
          <p:cNvSpPr>
            <a:spLocks noGrp="1" noChangeArrowheads="1"/>
          </p:cNvSpPr>
          <p:nvPr>
            <p:ph type="title"/>
          </p:nvPr>
        </p:nvSpPr>
        <p:spPr>
          <a:xfrm>
            <a:off x="1485900" y="510822"/>
            <a:ext cx="7315200" cy="1016000"/>
          </a:xfrm>
        </p:spPr>
        <p:txBody>
          <a:bodyPr/>
          <a:lstStyle/>
          <a:p>
            <a:r>
              <a:rPr lang="en-US" altLang="en-US" sz="2844" dirty="0">
                <a:solidFill>
                  <a:srgbClr val="FF0000"/>
                </a:solidFill>
              </a:rPr>
              <a:t>Symptoms and Signs in Cushing’s, PCOS and Growth hormone deficiency</a:t>
            </a:r>
          </a:p>
        </p:txBody>
      </p:sp>
      <p:graphicFrame>
        <p:nvGraphicFramePr>
          <p:cNvPr id="2" name="Content Placeholder 1">
            <a:extLst>
              <a:ext uri="{FF2B5EF4-FFF2-40B4-BE49-F238E27FC236}">
                <a16:creationId xmlns:a16="http://schemas.microsoft.com/office/drawing/2014/main" id="{3E62C0D1-ABA2-FE46-AA42-0BF632F29E11}"/>
              </a:ext>
            </a:extLst>
          </p:cNvPr>
          <p:cNvGraphicFramePr>
            <a:graphicFrameLocks noGrp="1"/>
          </p:cNvGraphicFramePr>
          <p:nvPr>
            <p:ph idx="1"/>
            <p:extLst>
              <p:ext uri="{D42A27DB-BD31-4B8C-83A1-F6EECF244321}">
                <p14:modId xmlns:p14="http://schemas.microsoft.com/office/powerpoint/2010/main" val="2443586640"/>
              </p:ext>
            </p:extLst>
          </p:nvPr>
        </p:nvGraphicFramePr>
        <p:xfrm>
          <a:off x="1485900" y="1689102"/>
          <a:ext cx="6609589" cy="3236465"/>
        </p:xfrm>
        <a:graphic>
          <a:graphicData uri="http://schemas.openxmlformats.org/drawingml/2006/table">
            <a:tbl>
              <a:tblPr firstRow="1" firstCol="1" bandRow="1">
                <a:tableStyleId>{5C22544A-7EE6-4342-B048-85BDC9FD1C3A}</a:tableStyleId>
              </a:tblPr>
              <a:tblGrid>
                <a:gridCol w="2011919">
                  <a:extLst>
                    <a:ext uri="{9D8B030D-6E8A-4147-A177-3AD203B41FA5}">
                      <a16:colId xmlns:a16="http://schemas.microsoft.com/office/drawing/2014/main" val="1588656262"/>
                    </a:ext>
                  </a:extLst>
                </a:gridCol>
                <a:gridCol w="1773287">
                  <a:extLst>
                    <a:ext uri="{9D8B030D-6E8A-4147-A177-3AD203B41FA5}">
                      <a16:colId xmlns:a16="http://schemas.microsoft.com/office/drawing/2014/main" val="3712304838"/>
                    </a:ext>
                  </a:extLst>
                </a:gridCol>
                <a:gridCol w="1827172">
                  <a:extLst>
                    <a:ext uri="{9D8B030D-6E8A-4147-A177-3AD203B41FA5}">
                      <a16:colId xmlns:a16="http://schemas.microsoft.com/office/drawing/2014/main" val="1285011167"/>
                    </a:ext>
                  </a:extLst>
                </a:gridCol>
                <a:gridCol w="997211">
                  <a:extLst>
                    <a:ext uri="{9D8B030D-6E8A-4147-A177-3AD203B41FA5}">
                      <a16:colId xmlns:a16="http://schemas.microsoft.com/office/drawing/2014/main" val="4269205467"/>
                    </a:ext>
                  </a:extLst>
                </a:gridCol>
              </a:tblGrid>
              <a:tr h="300939">
                <a:tc>
                  <a:txBody>
                    <a:bodyPr/>
                    <a:lstStyle/>
                    <a:p>
                      <a:pPr marL="0" marR="0">
                        <a:spcBef>
                          <a:spcPts val="0"/>
                        </a:spcBef>
                        <a:spcAft>
                          <a:spcPts val="0"/>
                        </a:spcAft>
                      </a:pPr>
                      <a:r>
                        <a:rPr lang="en-US" sz="1400">
                          <a:effectLst/>
                        </a:rPr>
                        <a:t>Symptoms/signs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Cushing’s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GH deficiency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PCOS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extLst>
                  <a:ext uri="{0D108BD9-81ED-4DB2-BD59-A6C34878D82A}">
                    <a16:rowId xmlns:a16="http://schemas.microsoft.com/office/drawing/2014/main" val="704380883"/>
                  </a:ext>
                </a:extLst>
              </a:tr>
              <a:tr h="300939">
                <a:tc>
                  <a:txBody>
                    <a:bodyPr/>
                    <a:lstStyle/>
                    <a:p>
                      <a:pPr marL="0" marR="0">
                        <a:spcBef>
                          <a:spcPts val="0"/>
                        </a:spcBef>
                        <a:spcAft>
                          <a:spcPts val="0"/>
                        </a:spcAft>
                      </a:pPr>
                      <a:r>
                        <a:rPr lang="en-US" sz="1400">
                          <a:effectLst/>
                        </a:rPr>
                        <a:t>Weight gain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extLst>
                  <a:ext uri="{0D108BD9-81ED-4DB2-BD59-A6C34878D82A}">
                    <a16:rowId xmlns:a16="http://schemas.microsoft.com/office/drawing/2014/main" val="1215674756"/>
                  </a:ext>
                </a:extLst>
              </a:tr>
              <a:tr h="300939">
                <a:tc>
                  <a:txBody>
                    <a:bodyPr/>
                    <a:lstStyle/>
                    <a:p>
                      <a:pPr marL="0" marR="0">
                        <a:spcBef>
                          <a:spcPts val="0"/>
                        </a:spcBef>
                        <a:spcAft>
                          <a:spcPts val="0"/>
                        </a:spcAft>
                      </a:pPr>
                      <a:r>
                        <a:rPr lang="en-US" sz="1400">
                          <a:effectLst/>
                        </a:rPr>
                        <a:t>Irregular periods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extLst>
                  <a:ext uri="{0D108BD9-81ED-4DB2-BD59-A6C34878D82A}">
                    <a16:rowId xmlns:a16="http://schemas.microsoft.com/office/drawing/2014/main" val="1230945381"/>
                  </a:ext>
                </a:extLst>
              </a:tr>
              <a:tr h="300939">
                <a:tc>
                  <a:txBody>
                    <a:bodyPr/>
                    <a:lstStyle/>
                    <a:p>
                      <a:pPr marL="0" marR="0">
                        <a:spcBef>
                          <a:spcPts val="0"/>
                        </a:spcBef>
                        <a:spcAft>
                          <a:spcPts val="0"/>
                        </a:spcAft>
                      </a:pPr>
                      <a:r>
                        <a:rPr lang="en-US" sz="1400">
                          <a:effectLst/>
                        </a:rPr>
                        <a:t>Daytime fatigue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extLst>
                  <a:ext uri="{0D108BD9-81ED-4DB2-BD59-A6C34878D82A}">
                    <a16:rowId xmlns:a16="http://schemas.microsoft.com/office/drawing/2014/main" val="2610964222"/>
                  </a:ext>
                </a:extLst>
              </a:tr>
              <a:tr h="300939">
                <a:tc>
                  <a:txBody>
                    <a:bodyPr/>
                    <a:lstStyle/>
                    <a:p>
                      <a:pPr marL="0" marR="0">
                        <a:spcBef>
                          <a:spcPts val="0"/>
                        </a:spcBef>
                        <a:spcAft>
                          <a:spcPts val="0"/>
                        </a:spcAft>
                      </a:pPr>
                      <a:r>
                        <a:rPr lang="en-US" sz="1400">
                          <a:effectLst/>
                        </a:rPr>
                        <a:t>Acne, facial hair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extLst>
                  <a:ext uri="{0D108BD9-81ED-4DB2-BD59-A6C34878D82A}">
                    <a16:rowId xmlns:a16="http://schemas.microsoft.com/office/drawing/2014/main" val="2904962813"/>
                  </a:ext>
                </a:extLst>
              </a:tr>
              <a:tr h="300939">
                <a:tc>
                  <a:txBody>
                    <a:bodyPr/>
                    <a:lstStyle/>
                    <a:p>
                      <a:pPr marL="0" marR="0">
                        <a:spcBef>
                          <a:spcPts val="0"/>
                        </a:spcBef>
                        <a:spcAft>
                          <a:spcPts val="0"/>
                        </a:spcAft>
                      </a:pPr>
                      <a:r>
                        <a:rPr lang="en-US" sz="1400">
                          <a:effectLst/>
                        </a:rPr>
                        <a:t>Hairloss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extLst>
                  <a:ext uri="{0D108BD9-81ED-4DB2-BD59-A6C34878D82A}">
                    <a16:rowId xmlns:a16="http://schemas.microsoft.com/office/drawing/2014/main" val="3224523196"/>
                  </a:ext>
                </a:extLst>
              </a:tr>
              <a:tr h="328107">
                <a:tc>
                  <a:txBody>
                    <a:bodyPr/>
                    <a:lstStyle/>
                    <a:p>
                      <a:pPr marL="0" marR="0">
                        <a:spcBef>
                          <a:spcPts val="0"/>
                        </a:spcBef>
                        <a:spcAft>
                          <a:spcPts val="0"/>
                        </a:spcAft>
                      </a:pPr>
                      <a:r>
                        <a:rPr lang="en-US" sz="1400">
                          <a:effectLst/>
                        </a:rPr>
                        <a:t>Poor sleep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extLst>
                  <a:ext uri="{0D108BD9-81ED-4DB2-BD59-A6C34878D82A}">
                    <a16:rowId xmlns:a16="http://schemas.microsoft.com/office/drawing/2014/main" val="197706213"/>
                  </a:ext>
                </a:extLst>
              </a:tr>
              <a:tr h="300939">
                <a:tc>
                  <a:txBody>
                    <a:bodyPr/>
                    <a:lstStyle/>
                    <a:p>
                      <a:pPr marL="0" marR="0">
                        <a:spcBef>
                          <a:spcPts val="0"/>
                        </a:spcBef>
                        <a:spcAft>
                          <a:spcPts val="0"/>
                        </a:spcAft>
                      </a:pPr>
                      <a:r>
                        <a:rPr lang="en-US" sz="1400">
                          <a:effectLst/>
                        </a:rPr>
                        <a:t>Joint pain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extLst>
                  <a:ext uri="{0D108BD9-81ED-4DB2-BD59-A6C34878D82A}">
                    <a16:rowId xmlns:a16="http://schemas.microsoft.com/office/drawing/2014/main" val="4177756974"/>
                  </a:ext>
                </a:extLst>
              </a:tr>
              <a:tr h="500846">
                <a:tc>
                  <a:txBody>
                    <a:bodyPr/>
                    <a:lstStyle/>
                    <a:p>
                      <a:pPr marL="0" marR="0">
                        <a:spcBef>
                          <a:spcPts val="0"/>
                        </a:spcBef>
                        <a:spcAft>
                          <a:spcPts val="0"/>
                        </a:spcAft>
                      </a:pPr>
                      <a:r>
                        <a:rPr lang="en-US" sz="1400">
                          <a:effectLst/>
                        </a:rPr>
                        <a:t>Depression/mood changes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extLst>
                  <a:ext uri="{0D108BD9-81ED-4DB2-BD59-A6C34878D82A}">
                    <a16:rowId xmlns:a16="http://schemas.microsoft.com/office/drawing/2014/main" val="3498466479"/>
                  </a:ext>
                </a:extLst>
              </a:tr>
              <a:tr h="300939">
                <a:tc>
                  <a:txBody>
                    <a:bodyPr/>
                    <a:lstStyle/>
                    <a:p>
                      <a:pPr marL="0" marR="0">
                        <a:spcBef>
                          <a:spcPts val="0"/>
                        </a:spcBef>
                        <a:spcAft>
                          <a:spcPts val="0"/>
                        </a:spcAft>
                      </a:pPr>
                      <a:r>
                        <a:rPr lang="en-US" sz="1400">
                          <a:effectLst/>
                        </a:rPr>
                        <a:t>Infertility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tc>
                  <a:txBody>
                    <a:bodyPr/>
                    <a:lstStyle/>
                    <a:p>
                      <a:pPr marL="0" marR="0">
                        <a:spcBef>
                          <a:spcPts val="0"/>
                        </a:spcBef>
                        <a:spcAft>
                          <a:spcPts val="0"/>
                        </a:spcAft>
                      </a:pP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0956" marR="60956" marT="0" marB="0"/>
                </a:tc>
                <a:extLst>
                  <a:ext uri="{0D108BD9-81ED-4DB2-BD59-A6C34878D82A}">
                    <a16:rowId xmlns:a16="http://schemas.microsoft.com/office/drawing/2014/main" val="268695938"/>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A50E3853-AEE6-2648-9C81-B1CE5F66857F}"/>
              </a:ext>
            </a:extLst>
          </p:cNvPr>
          <p:cNvSpPr>
            <a:spLocks noGrp="1" noChangeArrowheads="1"/>
          </p:cNvSpPr>
          <p:nvPr>
            <p:ph type="title"/>
          </p:nvPr>
        </p:nvSpPr>
        <p:spPr>
          <a:xfrm>
            <a:off x="876300" y="609600"/>
            <a:ext cx="5638800" cy="1143000"/>
          </a:xfrm>
        </p:spPr>
        <p:txBody>
          <a:bodyPr/>
          <a:lstStyle/>
          <a:p>
            <a:r>
              <a:rPr lang="en-US" altLang="en-US" sz="4000"/>
              <a:t>Adrenalectomy</a:t>
            </a:r>
          </a:p>
        </p:txBody>
      </p:sp>
      <p:sp>
        <p:nvSpPr>
          <p:cNvPr id="86018" name="Rectangle 3">
            <a:extLst>
              <a:ext uri="{FF2B5EF4-FFF2-40B4-BE49-F238E27FC236}">
                <a16:creationId xmlns:a16="http://schemas.microsoft.com/office/drawing/2014/main" id="{A80CB3AB-73E8-8749-A70B-11F772727F88}"/>
              </a:ext>
            </a:extLst>
          </p:cNvPr>
          <p:cNvSpPr>
            <a:spLocks noGrp="1" noChangeArrowheads="1"/>
          </p:cNvSpPr>
          <p:nvPr>
            <p:ph type="body" idx="1"/>
          </p:nvPr>
        </p:nvSpPr>
        <p:spPr>
          <a:xfrm>
            <a:off x="1257300" y="1981200"/>
            <a:ext cx="5029200" cy="4114800"/>
          </a:xfrm>
        </p:spPr>
        <p:txBody>
          <a:bodyPr/>
          <a:lstStyle/>
          <a:p>
            <a:pPr>
              <a:lnSpc>
                <a:spcPct val="90000"/>
              </a:lnSpc>
            </a:pPr>
            <a:r>
              <a:rPr lang="en-US" altLang="en-US" sz="2800"/>
              <a:t>Rate of remission:  90-100%</a:t>
            </a:r>
          </a:p>
          <a:p>
            <a:pPr>
              <a:lnSpc>
                <a:spcPct val="90000"/>
              </a:lnSpc>
            </a:pPr>
            <a:r>
              <a:rPr lang="en-US" altLang="en-US" sz="2800"/>
              <a:t>Done laparoscopically</a:t>
            </a:r>
          </a:p>
          <a:p>
            <a:pPr>
              <a:lnSpc>
                <a:spcPct val="90000"/>
              </a:lnSpc>
            </a:pPr>
            <a:r>
              <a:rPr lang="en-US" altLang="en-US" sz="2800"/>
              <a:t>Must remove both adrenals completely</a:t>
            </a:r>
          </a:p>
          <a:p>
            <a:pPr>
              <a:lnSpc>
                <a:spcPct val="90000"/>
              </a:lnSpc>
            </a:pPr>
            <a:r>
              <a:rPr lang="en-US" altLang="en-US" sz="2800"/>
              <a:t>Risk of subsequent adrenal crisis:</a:t>
            </a:r>
          </a:p>
          <a:p>
            <a:pPr lvl="1">
              <a:lnSpc>
                <a:spcPct val="90000"/>
              </a:lnSpc>
            </a:pPr>
            <a:r>
              <a:rPr lang="en-US" altLang="en-US" sz="2400"/>
              <a:t> &lt; 1 yr after surgery:  36%</a:t>
            </a:r>
          </a:p>
          <a:p>
            <a:pPr lvl="1">
              <a:lnSpc>
                <a:spcPct val="90000"/>
              </a:lnSpc>
            </a:pPr>
            <a:r>
              <a:rPr lang="en-US" altLang="en-US" sz="2400"/>
              <a:t> &gt; 1 yr after surgery:  44%</a:t>
            </a:r>
          </a:p>
          <a:p>
            <a:pPr>
              <a:lnSpc>
                <a:spcPct val="90000"/>
              </a:lnSpc>
            </a:pPr>
            <a:r>
              <a:rPr lang="en-US" altLang="en-US" sz="2800"/>
              <a:t>Thus, vigilance is required</a:t>
            </a:r>
          </a:p>
          <a:p>
            <a:pPr lvl="1">
              <a:lnSpc>
                <a:spcPct val="90000"/>
              </a:lnSpc>
            </a:pPr>
            <a:endParaRPr lang="en-US" altLang="en-US" sz="2400"/>
          </a:p>
          <a:p>
            <a:pPr lvl="1">
              <a:lnSpc>
                <a:spcPct val="90000"/>
              </a:lnSpc>
            </a:pPr>
            <a:endParaRPr lang="en-US" altLang="en-US" sz="2400"/>
          </a:p>
          <a:p>
            <a:pPr>
              <a:lnSpc>
                <a:spcPct val="90000"/>
              </a:lnSpc>
            </a:pPr>
            <a:endParaRPr lang="en-US" altLang="en-US" sz="2800"/>
          </a:p>
        </p:txBody>
      </p:sp>
      <p:pic>
        <p:nvPicPr>
          <p:cNvPr id="86019" name="Picture 4" descr="Left adrenalectomy">
            <a:extLst>
              <a:ext uri="{FF2B5EF4-FFF2-40B4-BE49-F238E27FC236}">
                <a16:creationId xmlns:a16="http://schemas.microsoft.com/office/drawing/2014/main" id="{344F92F2-D29C-C146-BA00-85375D3B7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3581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6" descr="getimage">
            <a:extLst>
              <a:ext uri="{FF2B5EF4-FFF2-40B4-BE49-F238E27FC236}">
                <a16:creationId xmlns:a16="http://schemas.microsoft.com/office/drawing/2014/main" id="{8E70C859-69AB-C043-9E92-9F37FB947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900" y="457201"/>
            <a:ext cx="356235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Line 9">
            <a:extLst>
              <a:ext uri="{FF2B5EF4-FFF2-40B4-BE49-F238E27FC236}">
                <a16:creationId xmlns:a16="http://schemas.microsoft.com/office/drawing/2014/main" id="{647833F9-BC68-C74A-A834-F70A20D2EC63}"/>
              </a:ext>
            </a:extLst>
          </p:cNvPr>
          <p:cNvSpPr>
            <a:spLocks noChangeShapeType="1"/>
          </p:cNvSpPr>
          <p:nvPr/>
        </p:nvSpPr>
        <p:spPr bwMode="auto">
          <a:xfrm>
            <a:off x="8115300" y="3124200"/>
            <a:ext cx="0" cy="381000"/>
          </a:xfrm>
          <a:prstGeom prst="line">
            <a:avLst/>
          </a:prstGeom>
          <a:noFill/>
          <a:ln w="571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722D0B4B-F286-E542-BD67-DD055C5AEC13}"/>
              </a:ext>
            </a:extLst>
          </p:cNvPr>
          <p:cNvSpPr>
            <a:spLocks noGrp="1" noChangeArrowheads="1"/>
          </p:cNvSpPr>
          <p:nvPr>
            <p:ph type="title"/>
          </p:nvPr>
        </p:nvSpPr>
        <p:spPr>
          <a:xfrm>
            <a:off x="1257300" y="304800"/>
            <a:ext cx="7772400" cy="1143000"/>
          </a:xfrm>
        </p:spPr>
        <p:txBody>
          <a:bodyPr/>
          <a:lstStyle/>
          <a:p>
            <a:r>
              <a:rPr lang="en-US" altLang="en-US"/>
              <a:t>Problem:  adrenal remnant</a:t>
            </a:r>
          </a:p>
        </p:txBody>
      </p:sp>
      <p:pic>
        <p:nvPicPr>
          <p:cNvPr id="3" name="Picture 2">
            <a:extLst>
              <a:ext uri="{FF2B5EF4-FFF2-40B4-BE49-F238E27FC236}">
                <a16:creationId xmlns:a16="http://schemas.microsoft.com/office/drawing/2014/main" id="{AD627865-0857-9540-8706-6C4A29F00895}"/>
              </a:ext>
            </a:extLst>
          </p:cNvPr>
          <p:cNvPicPr>
            <a:picLocks noChangeAspect="1"/>
          </p:cNvPicPr>
          <p:nvPr/>
        </p:nvPicPr>
        <p:blipFill rotWithShape="1">
          <a:blip r:embed="rId2"/>
          <a:srcRect l="35339" t="16984" r="15827" b="6713"/>
          <a:stretch/>
        </p:blipFill>
        <p:spPr>
          <a:xfrm>
            <a:off x="2293258" y="1447800"/>
            <a:ext cx="5094514" cy="4905828"/>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722D0B4B-F286-E542-BD67-DD055C5AEC13}"/>
              </a:ext>
            </a:extLst>
          </p:cNvPr>
          <p:cNvSpPr>
            <a:spLocks noGrp="1" noChangeArrowheads="1"/>
          </p:cNvSpPr>
          <p:nvPr>
            <p:ph type="title"/>
          </p:nvPr>
        </p:nvSpPr>
        <p:spPr>
          <a:xfrm>
            <a:off x="1257300" y="304800"/>
            <a:ext cx="7772400" cy="1143000"/>
          </a:xfrm>
        </p:spPr>
        <p:txBody>
          <a:bodyPr/>
          <a:lstStyle/>
          <a:p>
            <a:r>
              <a:rPr lang="en-US" altLang="en-US" dirty="0"/>
              <a:t>Problem:  Adrenal Remnant Tissue following BLA</a:t>
            </a:r>
          </a:p>
        </p:txBody>
      </p:sp>
      <p:sp>
        <p:nvSpPr>
          <p:cNvPr id="87042" name="Rectangle 3">
            <a:extLst>
              <a:ext uri="{FF2B5EF4-FFF2-40B4-BE49-F238E27FC236}">
                <a16:creationId xmlns:a16="http://schemas.microsoft.com/office/drawing/2014/main" id="{8DB1C9B5-A759-E645-BC05-144A83C60D3C}"/>
              </a:ext>
            </a:extLst>
          </p:cNvPr>
          <p:cNvSpPr>
            <a:spLocks noGrp="1" noChangeArrowheads="1"/>
          </p:cNvSpPr>
          <p:nvPr>
            <p:ph type="body" idx="1"/>
          </p:nvPr>
        </p:nvSpPr>
        <p:spPr>
          <a:xfrm>
            <a:off x="353786" y="1778000"/>
            <a:ext cx="9579428" cy="4114800"/>
          </a:xfrm>
        </p:spPr>
        <p:txBody>
          <a:bodyPr/>
          <a:lstStyle/>
          <a:p>
            <a:r>
              <a:rPr lang="en-US" sz="2400" dirty="0"/>
              <a:t>Ten of 51 patients who underwent BLA during this time period had adrenal remnant/rest tissue marked by detectable endogenous glucocorticoid production.</a:t>
            </a:r>
          </a:p>
          <a:p>
            <a:r>
              <a:rPr lang="en-US" sz="2400" dirty="0"/>
              <a:t>9 of the 10 patients had signs and symptoms of hypercortisolism. </a:t>
            </a:r>
          </a:p>
          <a:p>
            <a:r>
              <a:rPr lang="en-US" sz="2400" dirty="0"/>
              <a:t>Most had detectable cortisol values at night.</a:t>
            </a:r>
          </a:p>
          <a:p>
            <a:r>
              <a:rPr lang="en-US" sz="2400" dirty="0"/>
              <a:t>Localization and treatment proved difficult. </a:t>
            </a:r>
          </a:p>
          <a:p>
            <a:r>
              <a:rPr lang="en-US" sz="2400" dirty="0"/>
              <a:t>We conclude that the incidence of adrenal remnant/rest tissue in those undergoing BLA following unsuccessful pituitary surgery was 12% although there may have been a selection bias affecting this prevalence. </a:t>
            </a:r>
          </a:p>
        </p:txBody>
      </p:sp>
    </p:spTree>
    <p:extLst>
      <p:ext uri="{BB962C8B-B14F-4D97-AF65-F5344CB8AC3E}">
        <p14:creationId xmlns:p14="http://schemas.microsoft.com/office/powerpoint/2010/main" val="24746108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722D0B4B-F286-E542-BD67-DD055C5AEC13}"/>
              </a:ext>
            </a:extLst>
          </p:cNvPr>
          <p:cNvSpPr>
            <a:spLocks noGrp="1" noChangeArrowheads="1"/>
          </p:cNvSpPr>
          <p:nvPr>
            <p:ph type="title"/>
          </p:nvPr>
        </p:nvSpPr>
        <p:spPr>
          <a:xfrm>
            <a:off x="1257300" y="304800"/>
            <a:ext cx="7772400" cy="1143000"/>
          </a:xfrm>
        </p:spPr>
        <p:txBody>
          <a:bodyPr/>
          <a:lstStyle/>
          <a:p>
            <a:r>
              <a:rPr lang="en-US" altLang="en-US" dirty="0"/>
              <a:t>Problem:  Adrenal Remnant Tissue following BLA</a:t>
            </a:r>
          </a:p>
        </p:txBody>
      </p:sp>
      <p:sp>
        <p:nvSpPr>
          <p:cNvPr id="87042" name="Rectangle 3">
            <a:extLst>
              <a:ext uri="{FF2B5EF4-FFF2-40B4-BE49-F238E27FC236}">
                <a16:creationId xmlns:a16="http://schemas.microsoft.com/office/drawing/2014/main" id="{8DB1C9B5-A759-E645-BC05-144A83C60D3C}"/>
              </a:ext>
            </a:extLst>
          </p:cNvPr>
          <p:cNvSpPr>
            <a:spLocks noGrp="1" noChangeArrowheads="1"/>
          </p:cNvSpPr>
          <p:nvPr>
            <p:ph type="body" idx="1"/>
          </p:nvPr>
        </p:nvSpPr>
        <p:spPr>
          <a:xfrm>
            <a:off x="353786" y="1778000"/>
            <a:ext cx="9579428" cy="4114800"/>
          </a:xfrm>
        </p:spPr>
        <p:txBody>
          <a:bodyPr/>
          <a:lstStyle/>
          <a:p>
            <a:r>
              <a:rPr lang="en-US" sz="2400" dirty="0"/>
              <a:t>The first indication of remnant tissue occurrence is a reduction in glucocorticoid replacement with symptoms of hypercortisolism. </a:t>
            </a:r>
          </a:p>
          <a:p>
            <a:r>
              <a:rPr lang="en-US" sz="2400" dirty="0"/>
              <a:t>If this occurs, endogenous cortisol production should be tested for by cortisol measurements using a highly specific cortisol assay while the patient is taking dexamethasone or no glucocorticoid replacement. </a:t>
            </a:r>
          </a:p>
          <a:p>
            <a:r>
              <a:rPr lang="en-US" sz="2400" dirty="0"/>
              <a:t>Endocrinologists need to monitor the development of both adrenal remnant tissue and Nelson’s syndrome following BLA </a:t>
            </a:r>
            <a:endParaRPr lang="en-US" altLang="en-US" sz="2400" dirty="0"/>
          </a:p>
        </p:txBody>
      </p:sp>
    </p:spTree>
    <p:extLst>
      <p:ext uri="{BB962C8B-B14F-4D97-AF65-F5344CB8AC3E}">
        <p14:creationId xmlns:p14="http://schemas.microsoft.com/office/powerpoint/2010/main" val="36132588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6D9FADCD-1F6F-4546-A411-1916BF269D55}"/>
              </a:ext>
            </a:extLst>
          </p:cNvPr>
          <p:cNvSpPr>
            <a:spLocks noGrp="1" noChangeArrowheads="1"/>
          </p:cNvSpPr>
          <p:nvPr>
            <p:ph type="title"/>
          </p:nvPr>
        </p:nvSpPr>
        <p:spPr>
          <a:xfrm>
            <a:off x="1257300" y="304800"/>
            <a:ext cx="7772400" cy="1143000"/>
          </a:xfrm>
        </p:spPr>
        <p:txBody>
          <a:bodyPr/>
          <a:lstStyle/>
          <a:p>
            <a:r>
              <a:rPr lang="en-US" altLang="en-US"/>
              <a:t>Problem:  adrenal remnant</a:t>
            </a:r>
          </a:p>
        </p:txBody>
      </p:sp>
      <p:sp>
        <p:nvSpPr>
          <p:cNvPr id="88066" name="Rectangle 3">
            <a:extLst>
              <a:ext uri="{FF2B5EF4-FFF2-40B4-BE49-F238E27FC236}">
                <a16:creationId xmlns:a16="http://schemas.microsoft.com/office/drawing/2014/main" id="{78179B26-BF21-004A-9AAC-B852713DE3DB}"/>
              </a:ext>
            </a:extLst>
          </p:cNvPr>
          <p:cNvSpPr>
            <a:spLocks noGrp="1" noChangeArrowheads="1"/>
          </p:cNvSpPr>
          <p:nvPr>
            <p:ph type="body" idx="1"/>
          </p:nvPr>
        </p:nvSpPr>
        <p:spPr>
          <a:xfrm>
            <a:off x="5905500" y="1981200"/>
            <a:ext cx="3429000" cy="4114800"/>
          </a:xfrm>
        </p:spPr>
        <p:txBody>
          <a:bodyPr/>
          <a:lstStyle/>
          <a:p>
            <a:endParaRPr lang="en-US" altLang="en-US" sz="2400"/>
          </a:p>
        </p:txBody>
      </p:sp>
      <p:sp>
        <p:nvSpPr>
          <p:cNvPr id="88068" name="Rectangle 2">
            <a:extLst>
              <a:ext uri="{FF2B5EF4-FFF2-40B4-BE49-F238E27FC236}">
                <a16:creationId xmlns:a16="http://schemas.microsoft.com/office/drawing/2014/main" id="{745F3AB5-FE1F-2E49-9C90-B10F122DAB9E}"/>
              </a:ext>
            </a:extLst>
          </p:cNvPr>
          <p:cNvSpPr>
            <a:spLocks noChangeArrowheads="1"/>
          </p:cNvSpPr>
          <p:nvPr/>
        </p:nvSpPr>
        <p:spPr bwMode="auto">
          <a:xfrm>
            <a:off x="579438" y="565785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a:t>CT with contrast of adrenal remnant tissue measuring 11.2 mm by 4.5 mm.</a:t>
            </a:r>
          </a:p>
        </p:txBody>
      </p:sp>
      <p:pic>
        <p:nvPicPr>
          <p:cNvPr id="88069" name="Picture 3" descr="PosterMaster[1].tiff">
            <a:extLst>
              <a:ext uri="{FF2B5EF4-FFF2-40B4-BE49-F238E27FC236}">
                <a16:creationId xmlns:a16="http://schemas.microsoft.com/office/drawing/2014/main" id="{B01EC91D-D13A-5A42-BEC6-D6BD923909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14900" y="1447800"/>
            <a:ext cx="4495800" cy="4495800"/>
          </a:xfrm>
          <a:prstGeom prst="rect">
            <a:avLst/>
          </a:prstGeom>
          <a:noFill/>
          <a:ln>
            <a:noFill/>
          </a:ln>
          <a:scene3d>
            <a:camera prst="orthographicFront">
              <a:rot lat="0" lon="0" rev="3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4">
            <a:extLst>
              <a:ext uri="{FF2B5EF4-FFF2-40B4-BE49-F238E27FC236}">
                <a16:creationId xmlns:a16="http://schemas.microsoft.com/office/drawing/2014/main" id="{E1A88193-0B27-B540-89DC-BE9F079D3F4D}"/>
              </a:ext>
            </a:extLst>
          </p:cNvPr>
          <p:cNvSpPr>
            <a:spLocks noChangeArrowheads="1"/>
          </p:cNvSpPr>
          <p:nvPr/>
        </p:nvSpPr>
        <p:spPr bwMode="auto">
          <a:xfrm>
            <a:off x="5135562" y="5943600"/>
            <a:ext cx="50099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dirty="0"/>
              <a:t>CT posterior approach ethanol ablation of residual adrenal tissue.</a:t>
            </a:r>
          </a:p>
        </p:txBody>
      </p:sp>
      <p:pic>
        <p:nvPicPr>
          <p:cNvPr id="8" name="Picture 7">
            <a:extLst>
              <a:ext uri="{FF2B5EF4-FFF2-40B4-BE49-F238E27FC236}">
                <a16:creationId xmlns:a16="http://schemas.microsoft.com/office/drawing/2014/main" id="{9FCFD036-9A46-7848-8BE2-1868BBE7FD7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39826" y="1821928"/>
            <a:ext cx="4404746" cy="3461794"/>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5ACCC7FD-AE78-EB49-84B2-F88FFCF23A3B}"/>
              </a:ext>
            </a:extLst>
          </p:cNvPr>
          <p:cNvSpPr>
            <a:spLocks noGrp="1" noChangeArrowheads="1"/>
          </p:cNvSpPr>
          <p:nvPr>
            <p:ph type="title"/>
          </p:nvPr>
        </p:nvSpPr>
        <p:spPr>
          <a:xfrm>
            <a:off x="1333500" y="304800"/>
            <a:ext cx="7620000" cy="1143000"/>
          </a:xfrm>
        </p:spPr>
        <p:txBody>
          <a:bodyPr/>
          <a:lstStyle/>
          <a:p>
            <a:r>
              <a:rPr lang="en-US" altLang="en-US" sz="3200" b="1"/>
              <a:t>Adrenalectomy-Nelson</a:t>
            </a:r>
            <a:r>
              <a:rPr lang="ja-JP" altLang="en-US" sz="3200" b="1"/>
              <a:t>’</a:t>
            </a:r>
            <a:r>
              <a:rPr lang="en-US" altLang="ja-JP" sz="3200" b="1"/>
              <a:t>s syndrome</a:t>
            </a:r>
            <a:endParaRPr lang="en-US" altLang="en-US" b="1"/>
          </a:p>
        </p:txBody>
      </p:sp>
      <p:sp>
        <p:nvSpPr>
          <p:cNvPr id="89090" name="Rectangle 3">
            <a:extLst>
              <a:ext uri="{FF2B5EF4-FFF2-40B4-BE49-F238E27FC236}">
                <a16:creationId xmlns:a16="http://schemas.microsoft.com/office/drawing/2014/main" id="{1B6A375C-4B4D-5543-9319-6749E2DB4E5A}"/>
              </a:ext>
            </a:extLst>
          </p:cNvPr>
          <p:cNvSpPr>
            <a:spLocks noGrp="1" noChangeArrowheads="1"/>
          </p:cNvSpPr>
          <p:nvPr>
            <p:ph type="body" idx="1"/>
          </p:nvPr>
        </p:nvSpPr>
        <p:spPr>
          <a:xfrm>
            <a:off x="1257300" y="1524000"/>
            <a:ext cx="7162800" cy="3505200"/>
          </a:xfrm>
        </p:spPr>
        <p:txBody>
          <a:bodyPr/>
          <a:lstStyle/>
          <a:p>
            <a:pPr>
              <a:lnSpc>
                <a:spcPct val="90000"/>
              </a:lnSpc>
            </a:pPr>
            <a:r>
              <a:rPr lang="en-US" altLang="en-US" sz="2000"/>
              <a:t>Absence of glucocorticoid feedback can in theory cause pituitary tumors to grow unchecked</a:t>
            </a:r>
          </a:p>
          <a:p>
            <a:pPr>
              <a:lnSpc>
                <a:spcPct val="90000"/>
              </a:lnSpc>
            </a:pPr>
            <a:r>
              <a:rPr lang="en-US" altLang="en-US" sz="2000"/>
              <a:t>Leads to pituitary tumor growth, high ACTH levels (&lt; 1500 pg/mL is probably normal) and hyperpigmentation.</a:t>
            </a:r>
          </a:p>
          <a:p>
            <a:pPr>
              <a:lnSpc>
                <a:spcPct val="90000"/>
              </a:lnSpc>
            </a:pPr>
            <a:r>
              <a:rPr lang="en-US" altLang="en-US" sz="2000"/>
              <a:t>Happens more frequently in aggressive, rapidly growing tumors, most of my patients have slow growing tumors</a:t>
            </a:r>
          </a:p>
          <a:p>
            <a:pPr>
              <a:lnSpc>
                <a:spcPct val="90000"/>
              </a:lnSpc>
            </a:pPr>
            <a:r>
              <a:rPr lang="en-US" altLang="en-US" sz="2000"/>
              <a:t>Need to monitor pituitary tumor by MRI yearly-if tumor grows, need surgery</a:t>
            </a:r>
          </a:p>
          <a:p>
            <a:pPr>
              <a:lnSpc>
                <a:spcPct val="90000"/>
              </a:lnSpc>
            </a:pPr>
            <a:r>
              <a:rPr lang="en-US" altLang="en-US" sz="2000"/>
              <a:t>Pituitary radiation probably decreases likelihood of Nelson</a:t>
            </a:r>
            <a:r>
              <a:rPr lang="ja-JP" altLang="en-US" sz="2000"/>
              <a:t>’</a:t>
            </a:r>
            <a:r>
              <a:rPr lang="en-US" altLang="ja-JP" sz="2000"/>
              <a:t>s syndrome </a:t>
            </a:r>
            <a:endParaRPr lang="en-US" altLang="ja-JP" sz="2000" b="1"/>
          </a:p>
          <a:p>
            <a:pPr lvl="1">
              <a:lnSpc>
                <a:spcPct val="90000"/>
              </a:lnSpc>
            </a:pPr>
            <a:endParaRPr lang="en-US" altLang="en-US" sz="1800" b="1"/>
          </a:p>
          <a:p>
            <a:pPr lvl="2" algn="just">
              <a:lnSpc>
                <a:spcPct val="90000"/>
              </a:lnSpc>
              <a:buFontTx/>
              <a:buNone/>
            </a:pPr>
            <a:r>
              <a:rPr lang="en-US" altLang="en-US" sz="1600" b="1"/>
              <a:t>	</a:t>
            </a:r>
            <a:endParaRPr lang="en-US" altLang="en-US" sz="1200"/>
          </a:p>
          <a:p>
            <a:pPr algn="just">
              <a:lnSpc>
                <a:spcPct val="90000"/>
              </a:lnSpc>
              <a:buFontTx/>
              <a:buNone/>
            </a:pPr>
            <a:r>
              <a:rPr lang="en-US" altLang="en-US" sz="1600"/>
              <a:t>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16D900F8-F4B1-EB42-A83C-C38EFEB5930E}"/>
              </a:ext>
            </a:extLst>
          </p:cNvPr>
          <p:cNvSpPr>
            <a:spLocks noGrp="1" noChangeArrowheads="1"/>
          </p:cNvSpPr>
          <p:nvPr>
            <p:ph type="title"/>
          </p:nvPr>
        </p:nvSpPr>
        <p:spPr/>
        <p:txBody>
          <a:bodyPr/>
          <a:lstStyle/>
          <a:p>
            <a:r>
              <a:rPr lang="en-US" altLang="en-US" sz="4000" dirty="0"/>
              <a:t>Who might get adrenalectomy?</a:t>
            </a:r>
          </a:p>
        </p:txBody>
      </p:sp>
      <p:sp>
        <p:nvSpPr>
          <p:cNvPr id="90114" name="Rectangle 3">
            <a:extLst>
              <a:ext uri="{FF2B5EF4-FFF2-40B4-BE49-F238E27FC236}">
                <a16:creationId xmlns:a16="http://schemas.microsoft.com/office/drawing/2014/main" id="{ABFD4CDA-322F-5346-9572-BE6EA4D21B50}"/>
              </a:ext>
            </a:extLst>
          </p:cNvPr>
          <p:cNvSpPr>
            <a:spLocks noGrp="1" noChangeArrowheads="1"/>
          </p:cNvSpPr>
          <p:nvPr>
            <p:ph type="body" idx="1"/>
          </p:nvPr>
        </p:nvSpPr>
        <p:spPr>
          <a:xfrm>
            <a:off x="1028700" y="2133600"/>
            <a:ext cx="4038600" cy="4038600"/>
          </a:xfrm>
        </p:spPr>
        <p:txBody>
          <a:bodyPr/>
          <a:lstStyle/>
          <a:p>
            <a:r>
              <a:rPr lang="en-US" altLang="en-US" sz="2800"/>
              <a:t>39 yr old woman with Cushing</a:t>
            </a:r>
            <a:r>
              <a:rPr lang="ja-JP" altLang="en-US" sz="2800"/>
              <a:t>’</a:t>
            </a:r>
            <a:r>
              <a:rPr lang="en-US" altLang="ja-JP" sz="2800"/>
              <a:t>s x 1 yr</a:t>
            </a:r>
          </a:p>
          <a:p>
            <a:r>
              <a:rPr lang="en-US" altLang="en-US" sz="2800"/>
              <a:t>TSS removed corticotroph hyperplasia</a:t>
            </a:r>
          </a:p>
          <a:p>
            <a:r>
              <a:rPr lang="en-US" altLang="en-US" sz="2800"/>
              <a:t>High cortisol persisted, but MRI was normal</a:t>
            </a:r>
          </a:p>
          <a:p>
            <a:r>
              <a:rPr lang="en-US" altLang="en-US" sz="2800"/>
              <a:t>Chose BLA as relief more immediate</a:t>
            </a:r>
          </a:p>
        </p:txBody>
      </p:sp>
      <p:pic>
        <p:nvPicPr>
          <p:cNvPr id="90115" name="Picture 4">
            <a:extLst>
              <a:ext uri="{FF2B5EF4-FFF2-40B4-BE49-F238E27FC236}">
                <a16:creationId xmlns:a16="http://schemas.microsoft.com/office/drawing/2014/main" id="{87529C0B-0BB9-0D4E-8967-271644D20A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5900" y="20574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E9D608CF-DA2D-FE48-8B97-31E580857F6B}"/>
              </a:ext>
            </a:extLst>
          </p:cNvPr>
          <p:cNvSpPr>
            <a:spLocks noGrp="1" noChangeArrowheads="1"/>
          </p:cNvSpPr>
          <p:nvPr>
            <p:ph type="title"/>
          </p:nvPr>
        </p:nvSpPr>
        <p:spPr>
          <a:xfrm>
            <a:off x="1257300" y="457200"/>
            <a:ext cx="5105400" cy="990600"/>
          </a:xfrm>
        </p:spPr>
        <p:txBody>
          <a:bodyPr/>
          <a:lstStyle/>
          <a:p>
            <a:r>
              <a:rPr lang="en-US" altLang="en-US"/>
              <a:t>Risks of RT</a:t>
            </a:r>
          </a:p>
        </p:txBody>
      </p:sp>
      <p:sp>
        <p:nvSpPr>
          <p:cNvPr id="94210" name="Rectangle 3">
            <a:extLst>
              <a:ext uri="{FF2B5EF4-FFF2-40B4-BE49-F238E27FC236}">
                <a16:creationId xmlns:a16="http://schemas.microsoft.com/office/drawing/2014/main" id="{540C46BD-E208-5249-A553-38E587A6A690}"/>
              </a:ext>
            </a:extLst>
          </p:cNvPr>
          <p:cNvSpPr>
            <a:spLocks noGrp="1" noChangeArrowheads="1"/>
          </p:cNvSpPr>
          <p:nvPr>
            <p:ph type="body" idx="1"/>
          </p:nvPr>
        </p:nvSpPr>
        <p:spPr>
          <a:xfrm>
            <a:off x="1104900" y="1981200"/>
            <a:ext cx="7772400" cy="4114800"/>
          </a:xfrm>
        </p:spPr>
        <p:txBody>
          <a:bodyPr/>
          <a:lstStyle/>
          <a:p>
            <a:pPr>
              <a:lnSpc>
                <a:spcPct val="90000"/>
              </a:lnSpc>
            </a:pPr>
            <a:r>
              <a:rPr lang="en-US" altLang="en-US"/>
              <a:t>Tumor effects</a:t>
            </a:r>
          </a:p>
          <a:p>
            <a:pPr lvl="1">
              <a:lnSpc>
                <a:spcPct val="90000"/>
              </a:lnSpc>
            </a:pPr>
            <a:r>
              <a:rPr lang="en-US" altLang="en-US"/>
              <a:t>edema</a:t>
            </a:r>
          </a:p>
          <a:p>
            <a:pPr lvl="1">
              <a:lnSpc>
                <a:spcPct val="90000"/>
              </a:lnSpc>
            </a:pPr>
            <a:r>
              <a:rPr lang="en-US" altLang="en-US"/>
              <a:t>Hemorrhage</a:t>
            </a:r>
          </a:p>
          <a:p>
            <a:pPr>
              <a:lnSpc>
                <a:spcPct val="90000"/>
              </a:lnSpc>
            </a:pPr>
            <a:r>
              <a:rPr lang="en-US" altLang="en-US"/>
              <a:t>Injury to nearby structures</a:t>
            </a:r>
          </a:p>
          <a:p>
            <a:pPr lvl="1">
              <a:lnSpc>
                <a:spcPct val="90000"/>
              </a:lnSpc>
            </a:pPr>
            <a:r>
              <a:rPr lang="en-US" altLang="en-US"/>
              <a:t>optic nerves or chiasm</a:t>
            </a:r>
          </a:p>
          <a:p>
            <a:pPr lvl="1">
              <a:lnSpc>
                <a:spcPct val="90000"/>
              </a:lnSpc>
            </a:pPr>
            <a:r>
              <a:rPr lang="en-US" altLang="en-US"/>
              <a:t>temporal lobe(s) of brain</a:t>
            </a:r>
          </a:p>
          <a:p>
            <a:pPr>
              <a:lnSpc>
                <a:spcPct val="90000"/>
              </a:lnSpc>
            </a:pPr>
            <a:r>
              <a:rPr lang="en-US" altLang="en-US"/>
              <a:t>Injury to distant structures</a:t>
            </a:r>
          </a:p>
          <a:p>
            <a:pPr lvl="1">
              <a:lnSpc>
                <a:spcPct val="90000"/>
              </a:lnSpc>
            </a:pPr>
            <a:r>
              <a:rPr lang="en-US" altLang="en-US"/>
              <a:t>scalp hair loss</a:t>
            </a:r>
          </a:p>
        </p:txBody>
      </p:sp>
      <p:sp>
        <p:nvSpPr>
          <p:cNvPr id="94211" name="Line 4">
            <a:extLst>
              <a:ext uri="{FF2B5EF4-FFF2-40B4-BE49-F238E27FC236}">
                <a16:creationId xmlns:a16="http://schemas.microsoft.com/office/drawing/2014/main" id="{549243B9-7298-454A-9294-7B20786277B1}"/>
              </a:ext>
            </a:extLst>
          </p:cNvPr>
          <p:cNvSpPr>
            <a:spLocks noChangeShapeType="1"/>
          </p:cNvSpPr>
          <p:nvPr/>
        </p:nvSpPr>
        <p:spPr bwMode="auto">
          <a:xfrm>
            <a:off x="2857500" y="1371600"/>
            <a:ext cx="1828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94212" name="Picture 5">
            <a:extLst>
              <a:ext uri="{FF2B5EF4-FFF2-40B4-BE49-F238E27FC236}">
                <a16:creationId xmlns:a16="http://schemas.microsoft.com/office/drawing/2014/main" id="{319FCC12-CB4E-C64D-8A82-EF46C789F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300" y="2286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BE7E2830-F7BB-3140-8074-E55730AF3E89}"/>
              </a:ext>
            </a:extLst>
          </p:cNvPr>
          <p:cNvSpPr>
            <a:spLocks noGrp="1" noChangeArrowheads="1"/>
          </p:cNvSpPr>
          <p:nvPr>
            <p:ph type="title"/>
          </p:nvPr>
        </p:nvSpPr>
        <p:spPr>
          <a:xfrm>
            <a:off x="1257300" y="457200"/>
            <a:ext cx="7772400" cy="1143000"/>
          </a:xfrm>
        </p:spPr>
        <p:txBody>
          <a:bodyPr/>
          <a:lstStyle/>
          <a:p>
            <a:r>
              <a:rPr lang="en-US" altLang="en-US" sz="4000"/>
              <a:t>Who might get radiosurgery</a:t>
            </a:r>
          </a:p>
        </p:txBody>
      </p:sp>
      <p:sp>
        <p:nvSpPr>
          <p:cNvPr id="91138" name="Rectangle 3">
            <a:extLst>
              <a:ext uri="{FF2B5EF4-FFF2-40B4-BE49-F238E27FC236}">
                <a16:creationId xmlns:a16="http://schemas.microsoft.com/office/drawing/2014/main" id="{9CD5E71C-E2A1-F945-817D-B1888C07C37D}"/>
              </a:ext>
            </a:extLst>
          </p:cNvPr>
          <p:cNvSpPr>
            <a:spLocks noGrp="1" noChangeArrowheads="1"/>
          </p:cNvSpPr>
          <p:nvPr>
            <p:ph type="body" idx="1"/>
          </p:nvPr>
        </p:nvSpPr>
        <p:spPr>
          <a:xfrm>
            <a:off x="1257300" y="2133600"/>
            <a:ext cx="3505200" cy="4114800"/>
          </a:xfrm>
        </p:spPr>
        <p:txBody>
          <a:bodyPr/>
          <a:lstStyle/>
          <a:p>
            <a:r>
              <a:rPr lang="en-US" altLang="en-US" sz="2800"/>
              <a:t>33 yo woman</a:t>
            </a:r>
          </a:p>
          <a:p>
            <a:r>
              <a:rPr lang="en-US" altLang="en-US" sz="2800"/>
              <a:t>Cushing</a:t>
            </a:r>
            <a:r>
              <a:rPr lang="ja-JP" altLang="en-US" sz="2800"/>
              <a:t>’</a:t>
            </a:r>
            <a:r>
              <a:rPr lang="en-US" altLang="ja-JP" sz="2800"/>
              <a:t>s x 13 yr</a:t>
            </a:r>
          </a:p>
          <a:p>
            <a:r>
              <a:rPr lang="en-US" altLang="en-US" sz="2800"/>
              <a:t>TSS in 2004 and again in 2007</a:t>
            </a:r>
          </a:p>
          <a:p>
            <a:r>
              <a:rPr lang="en-US" altLang="en-US" sz="2800"/>
              <a:t>Cortisol never normalized</a:t>
            </a:r>
          </a:p>
          <a:p>
            <a:r>
              <a:rPr lang="en-US" altLang="en-US" sz="2800"/>
              <a:t>Scarring will make removal difficult </a:t>
            </a:r>
          </a:p>
        </p:txBody>
      </p:sp>
      <p:pic>
        <p:nvPicPr>
          <p:cNvPr id="91139" name="Picture 4">
            <a:extLst>
              <a:ext uri="{FF2B5EF4-FFF2-40B4-BE49-F238E27FC236}">
                <a16:creationId xmlns:a16="http://schemas.microsoft.com/office/drawing/2014/main" id="{AFF61A10-A562-FB45-94D6-D252956BF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7300" y="19812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Line 5">
            <a:extLst>
              <a:ext uri="{FF2B5EF4-FFF2-40B4-BE49-F238E27FC236}">
                <a16:creationId xmlns:a16="http://schemas.microsoft.com/office/drawing/2014/main" id="{0FDCA361-E953-D447-B049-9BBDF040C691}"/>
              </a:ext>
            </a:extLst>
          </p:cNvPr>
          <p:cNvSpPr>
            <a:spLocks noChangeShapeType="1"/>
          </p:cNvSpPr>
          <p:nvPr/>
        </p:nvSpPr>
        <p:spPr bwMode="auto">
          <a:xfrm flipH="1">
            <a:off x="7353300" y="3657600"/>
            <a:ext cx="228600" cy="30480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EED7B12F-1518-EE4C-99F2-C6192ACC2370}"/>
              </a:ext>
            </a:extLst>
          </p:cNvPr>
          <p:cNvSpPr>
            <a:spLocks noGrp="1" noChangeArrowheads="1"/>
          </p:cNvSpPr>
          <p:nvPr>
            <p:ph type="title"/>
          </p:nvPr>
        </p:nvSpPr>
        <p:spPr>
          <a:xfrm>
            <a:off x="1333500" y="304800"/>
            <a:ext cx="7620000" cy="1143000"/>
          </a:xfrm>
        </p:spPr>
        <p:txBody>
          <a:bodyPr/>
          <a:lstStyle/>
          <a:p>
            <a:r>
              <a:rPr lang="en-US" altLang="en-US" sz="3200" b="1"/>
              <a:t>Adrenalectomy vs RT</a:t>
            </a:r>
            <a:endParaRPr lang="en-US" altLang="en-US" b="1"/>
          </a:p>
        </p:txBody>
      </p:sp>
      <p:sp>
        <p:nvSpPr>
          <p:cNvPr id="92162" name="Rectangle 3">
            <a:extLst>
              <a:ext uri="{FF2B5EF4-FFF2-40B4-BE49-F238E27FC236}">
                <a16:creationId xmlns:a16="http://schemas.microsoft.com/office/drawing/2014/main" id="{BB5902BB-235C-AD4B-B6C5-6F86D24B2CBE}"/>
              </a:ext>
            </a:extLst>
          </p:cNvPr>
          <p:cNvSpPr>
            <a:spLocks noGrp="1" noChangeArrowheads="1"/>
          </p:cNvSpPr>
          <p:nvPr>
            <p:ph type="body" idx="1"/>
          </p:nvPr>
        </p:nvSpPr>
        <p:spPr>
          <a:xfrm>
            <a:off x="1257300" y="1524000"/>
            <a:ext cx="7162800" cy="3505200"/>
          </a:xfrm>
        </p:spPr>
        <p:txBody>
          <a:bodyPr/>
          <a:lstStyle/>
          <a:p>
            <a:pPr>
              <a:lnSpc>
                <a:spcPct val="90000"/>
              </a:lnSpc>
            </a:pPr>
            <a:r>
              <a:rPr lang="en-US" altLang="en-US" sz="1800" dirty="0"/>
              <a:t>I usually recommend adrenalectomy as most of my patients want an immediate cure and can</a:t>
            </a:r>
            <a:r>
              <a:rPr lang="ja-JP" altLang="en-US" sz="1800"/>
              <a:t>’</a:t>
            </a:r>
            <a:r>
              <a:rPr lang="en-US" altLang="ja-JP" sz="1800" dirty="0"/>
              <a:t>t wait the time for RT to kick in</a:t>
            </a:r>
          </a:p>
          <a:p>
            <a:pPr>
              <a:lnSpc>
                <a:spcPct val="90000"/>
              </a:lnSpc>
            </a:pPr>
            <a:r>
              <a:rPr lang="en-US" altLang="en-US" sz="1800" dirty="0"/>
              <a:t>Exception, someone well controlled on ketoconazole</a:t>
            </a:r>
          </a:p>
          <a:p>
            <a:pPr>
              <a:lnSpc>
                <a:spcPct val="90000"/>
              </a:lnSpc>
            </a:pPr>
            <a:r>
              <a:rPr lang="en-US" altLang="en-US" sz="1800" dirty="0"/>
              <a:t>Aggressively growing pituitary tumors may also lead me to RT</a:t>
            </a:r>
          </a:p>
          <a:p>
            <a:pPr>
              <a:lnSpc>
                <a:spcPct val="90000"/>
              </a:lnSpc>
            </a:pPr>
            <a:r>
              <a:rPr lang="en-US" altLang="en-US" sz="1800" dirty="0"/>
              <a:t>How much hypopituitarism they have affects the decision, if already has hypopituitarism,  I</a:t>
            </a:r>
            <a:r>
              <a:rPr lang="ja-JP" altLang="en-US" sz="1800"/>
              <a:t>’</a:t>
            </a:r>
            <a:r>
              <a:rPr lang="en-US" altLang="ja-JP" sz="1800" dirty="0"/>
              <a:t>m less worried about RT.</a:t>
            </a:r>
          </a:p>
          <a:p>
            <a:pPr>
              <a:lnSpc>
                <a:spcPct val="90000"/>
              </a:lnSpc>
            </a:pPr>
            <a:r>
              <a:rPr lang="en-US" altLang="en-US" sz="1800" dirty="0"/>
              <a:t>Some patients get both RT and adrenalectomy</a:t>
            </a:r>
            <a:endParaRPr lang="en-US" altLang="en-US" sz="1800" b="1" dirty="0"/>
          </a:p>
          <a:p>
            <a:pPr lvl="1">
              <a:lnSpc>
                <a:spcPct val="90000"/>
              </a:lnSpc>
            </a:pPr>
            <a:endParaRPr lang="en-US" altLang="en-US" sz="1600" b="1" dirty="0"/>
          </a:p>
          <a:p>
            <a:pPr lvl="2" algn="just">
              <a:lnSpc>
                <a:spcPct val="90000"/>
              </a:lnSpc>
              <a:buFontTx/>
              <a:buNone/>
            </a:pPr>
            <a:r>
              <a:rPr lang="en-US" altLang="en-US" sz="1400" b="1" dirty="0"/>
              <a:t>	</a:t>
            </a:r>
            <a:endParaRPr lang="en-US" altLang="en-US" sz="1000" dirty="0"/>
          </a:p>
          <a:p>
            <a:pPr algn="just">
              <a:lnSpc>
                <a:spcPct val="90000"/>
              </a:lnSpc>
              <a:buFontTx/>
              <a:buNone/>
            </a:pPr>
            <a:r>
              <a:rPr lang="en-US" altLang="en-US" sz="1400" dirty="0"/>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85E07E76-803B-754C-8A29-00F1F50B3283}"/>
              </a:ext>
            </a:extLst>
          </p:cNvPr>
          <p:cNvSpPr>
            <a:spLocks noGrp="1" noChangeArrowheads="1"/>
          </p:cNvSpPr>
          <p:nvPr>
            <p:ph type="title"/>
          </p:nvPr>
        </p:nvSpPr>
        <p:spPr/>
        <p:txBody>
          <a:bodyPr/>
          <a:lstStyle/>
          <a:p>
            <a:r>
              <a:rPr lang="en-US" altLang="en-US" sz="3600" dirty="0">
                <a:solidFill>
                  <a:srgbClr val="FFAB8C"/>
                </a:solidFill>
              </a:rPr>
              <a:t>Is Cushing’s Syndrome Rare?</a:t>
            </a:r>
          </a:p>
        </p:txBody>
      </p:sp>
      <p:sp>
        <p:nvSpPr>
          <p:cNvPr id="181251" name="Rectangle 3">
            <a:extLst>
              <a:ext uri="{FF2B5EF4-FFF2-40B4-BE49-F238E27FC236}">
                <a16:creationId xmlns:a16="http://schemas.microsoft.com/office/drawing/2014/main" id="{68E29801-B016-ED49-8DA1-B7C61D1172E6}"/>
              </a:ext>
            </a:extLst>
          </p:cNvPr>
          <p:cNvSpPr>
            <a:spLocks noGrp="1" noChangeArrowheads="1"/>
          </p:cNvSpPr>
          <p:nvPr>
            <p:ph type="body" idx="1"/>
          </p:nvPr>
        </p:nvSpPr>
        <p:spPr>
          <a:xfrm>
            <a:off x="1257300" y="1511300"/>
            <a:ext cx="8013700" cy="4584700"/>
          </a:xfrm>
        </p:spPr>
        <p:txBody>
          <a:bodyPr/>
          <a:lstStyle/>
          <a:p>
            <a:pPr>
              <a:lnSpc>
                <a:spcPct val="90000"/>
              </a:lnSpc>
            </a:pPr>
            <a:r>
              <a:rPr lang="en-US" altLang="en-US" sz="2800" dirty="0"/>
              <a:t>Probably not</a:t>
            </a:r>
          </a:p>
          <a:p>
            <a:pPr eaLnBrk="1" hangingPunct="1">
              <a:lnSpc>
                <a:spcPct val="90000"/>
              </a:lnSpc>
            </a:pPr>
            <a:r>
              <a:rPr lang="en-US" altLang="en-US" sz="1800" dirty="0" err="1"/>
              <a:t>Catargi</a:t>
            </a:r>
            <a:r>
              <a:rPr lang="en-US" altLang="en-US" sz="1800" dirty="0"/>
              <a:t> et al. JCEM 2003, 88:5808-200 consecutive overweight patients with type 2 diabetes, but no other stigmata of hypercortisolism. 4 (2%) patients were found to have Cushing</a:t>
            </a:r>
            <a:r>
              <a:rPr lang="ja-JP" altLang="en-US" sz="1800"/>
              <a:t>’</a:t>
            </a:r>
            <a:r>
              <a:rPr lang="en-US" altLang="ja-JP" sz="1800" dirty="0"/>
              <a:t>s syndrome and another 7 are being evaluated.</a:t>
            </a:r>
          </a:p>
          <a:p>
            <a:pPr eaLnBrk="1" hangingPunct="1">
              <a:lnSpc>
                <a:spcPct val="90000"/>
              </a:lnSpc>
            </a:pPr>
            <a:r>
              <a:rPr lang="en-US" altLang="en-US" sz="1800" dirty="0" err="1"/>
              <a:t>Reimondo</a:t>
            </a:r>
            <a:r>
              <a:rPr lang="en-US" altLang="en-US" sz="1800" dirty="0"/>
              <a:t> et al. Clin. Endo 2007,67:225-229 found that 5% of patients with diabetes failed to suppress to dexamethasone.</a:t>
            </a:r>
          </a:p>
          <a:p>
            <a:pPr eaLnBrk="1" hangingPunct="1">
              <a:lnSpc>
                <a:spcPct val="90000"/>
              </a:lnSpc>
            </a:pPr>
            <a:r>
              <a:rPr lang="en-US" altLang="en-US" sz="1800" dirty="0" err="1"/>
              <a:t>Kadioglu</a:t>
            </a:r>
            <a:r>
              <a:rPr lang="en-US" altLang="en-US" sz="1800" dirty="0"/>
              <a:t> et al. Endo Society 2004 86: P2-455- 100 consecutive obese patients. Cushing</a:t>
            </a:r>
            <a:r>
              <a:rPr lang="ja-JP" altLang="en-US" sz="1800"/>
              <a:t>’</a:t>
            </a:r>
            <a:r>
              <a:rPr lang="en-US" altLang="ja-JP" sz="1800" dirty="0"/>
              <a:t>s syndrome was diagnosed in 11%.</a:t>
            </a:r>
          </a:p>
          <a:p>
            <a:pPr eaLnBrk="1" hangingPunct="1">
              <a:lnSpc>
                <a:spcPct val="90000"/>
              </a:lnSpc>
            </a:pPr>
            <a:r>
              <a:rPr lang="en-US" altLang="en-US" sz="1800" dirty="0"/>
              <a:t>Nishikawa et al. Endo Society 2004 86: P3-437- 1020 patients with hypertension. 11 had Cushing</a:t>
            </a:r>
            <a:r>
              <a:rPr lang="ja-JP" altLang="en-US" sz="1800"/>
              <a:t>’</a:t>
            </a:r>
            <a:r>
              <a:rPr lang="en-US" altLang="ja-JP" sz="1800" dirty="0"/>
              <a:t>s syndrome and 10 had subclinical Cushing</a:t>
            </a:r>
            <a:r>
              <a:rPr lang="ja-JP" altLang="en-US" sz="1800"/>
              <a:t>’</a:t>
            </a:r>
            <a:r>
              <a:rPr lang="en-US" altLang="ja-JP" sz="1800" dirty="0"/>
              <a:t>s syndrome (2%).</a:t>
            </a:r>
          </a:p>
          <a:p>
            <a:pPr eaLnBrk="1" hangingPunct="1">
              <a:lnSpc>
                <a:spcPct val="90000"/>
              </a:lnSpc>
            </a:pPr>
            <a:r>
              <a:rPr lang="en-US" altLang="en-US" sz="1800" dirty="0"/>
              <a:t>These studies may have missed mild Cushing</a:t>
            </a:r>
            <a:r>
              <a:rPr lang="ja-JP" altLang="en-US" sz="1800"/>
              <a:t>’</a:t>
            </a:r>
            <a:r>
              <a:rPr lang="en-US" altLang="ja-JP" sz="1800" dirty="0"/>
              <a:t>s syndrome and may actually be low.</a:t>
            </a:r>
          </a:p>
          <a:p>
            <a:pPr eaLnBrk="1" hangingPunct="1">
              <a:lnSpc>
                <a:spcPct val="90000"/>
              </a:lnSpc>
            </a:pPr>
            <a:r>
              <a:rPr lang="en-US" altLang="en-US" sz="1800" dirty="0"/>
              <a:t>Maybe Cushing</a:t>
            </a:r>
            <a:r>
              <a:rPr lang="ja-JP" altLang="en-US" sz="1800"/>
              <a:t>’</a:t>
            </a:r>
            <a:r>
              <a:rPr lang="en-US" altLang="ja-JP" sz="1800" dirty="0"/>
              <a:t>s syndrome is not so rare</a:t>
            </a:r>
          </a:p>
          <a:p>
            <a:pPr>
              <a:lnSpc>
                <a:spcPct val="90000"/>
              </a:lnSpc>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12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125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125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125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125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125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125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12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4">
            <a:extLst>
              <a:ext uri="{FF2B5EF4-FFF2-40B4-BE49-F238E27FC236}">
                <a16:creationId xmlns:a16="http://schemas.microsoft.com/office/drawing/2014/main" id="{B3D37308-F43F-7842-BCA8-0B0FD79439DD}"/>
              </a:ext>
            </a:extLst>
          </p:cNvPr>
          <p:cNvSpPr>
            <a:spLocks noGrp="1" noChangeArrowheads="1"/>
          </p:cNvSpPr>
          <p:nvPr>
            <p:ph type="title"/>
          </p:nvPr>
        </p:nvSpPr>
        <p:spPr>
          <a:xfrm>
            <a:off x="1257300" y="609600"/>
            <a:ext cx="7772400" cy="914400"/>
          </a:xfrm>
        </p:spPr>
        <p:txBody>
          <a:bodyPr/>
          <a:lstStyle/>
          <a:p>
            <a:r>
              <a:rPr lang="en-US" altLang="en-US"/>
              <a:t>How to decide?</a:t>
            </a:r>
          </a:p>
        </p:txBody>
      </p:sp>
      <p:sp>
        <p:nvSpPr>
          <p:cNvPr id="93186" name="Rectangle 5">
            <a:extLst>
              <a:ext uri="{FF2B5EF4-FFF2-40B4-BE49-F238E27FC236}">
                <a16:creationId xmlns:a16="http://schemas.microsoft.com/office/drawing/2014/main" id="{1280267F-9AAD-0E47-9ABD-10F423B21698}"/>
              </a:ext>
            </a:extLst>
          </p:cNvPr>
          <p:cNvSpPr>
            <a:spLocks noGrp="1" noChangeArrowheads="1"/>
          </p:cNvSpPr>
          <p:nvPr>
            <p:ph type="body" sz="half" idx="1"/>
          </p:nvPr>
        </p:nvSpPr>
        <p:spPr/>
        <p:txBody>
          <a:bodyPr/>
          <a:lstStyle/>
          <a:p>
            <a:pPr>
              <a:buFontTx/>
              <a:buNone/>
            </a:pPr>
            <a:r>
              <a:rPr lang="en-US" altLang="en-US"/>
              <a:t>Radiosurgery</a:t>
            </a:r>
          </a:p>
          <a:p>
            <a:r>
              <a:rPr lang="en-US" altLang="en-US" sz="2400"/>
              <a:t>Takes a year to work</a:t>
            </a:r>
          </a:p>
          <a:p>
            <a:r>
              <a:rPr lang="en-US" altLang="en-US" sz="2400"/>
              <a:t>Dependent on highly technical factors for efficacy</a:t>
            </a:r>
          </a:p>
          <a:p>
            <a:r>
              <a:rPr lang="en-US" altLang="en-US" sz="2400"/>
              <a:t>Works best with defined target</a:t>
            </a:r>
          </a:p>
          <a:p>
            <a:r>
              <a:rPr lang="en-US" altLang="en-US" sz="2400"/>
              <a:t>Chance of losing hormone function depends on target size / dose</a:t>
            </a:r>
          </a:p>
        </p:txBody>
      </p:sp>
      <p:sp>
        <p:nvSpPr>
          <p:cNvPr id="93187" name="Rectangle 6">
            <a:extLst>
              <a:ext uri="{FF2B5EF4-FFF2-40B4-BE49-F238E27FC236}">
                <a16:creationId xmlns:a16="http://schemas.microsoft.com/office/drawing/2014/main" id="{111F7C7C-C2BE-A441-B4EB-8D110CBA00E0}"/>
              </a:ext>
            </a:extLst>
          </p:cNvPr>
          <p:cNvSpPr>
            <a:spLocks noGrp="1" noChangeArrowheads="1"/>
          </p:cNvSpPr>
          <p:nvPr>
            <p:ph type="body" sz="half" idx="2"/>
          </p:nvPr>
        </p:nvSpPr>
        <p:spPr>
          <a:xfrm>
            <a:off x="5372100" y="1981200"/>
            <a:ext cx="3810000" cy="4114800"/>
          </a:xfrm>
        </p:spPr>
        <p:txBody>
          <a:bodyPr/>
          <a:lstStyle/>
          <a:p>
            <a:pPr>
              <a:buFontTx/>
              <a:buNone/>
            </a:pPr>
            <a:r>
              <a:rPr lang="en-US" altLang="en-US"/>
              <a:t>Adrenalectomy</a:t>
            </a:r>
          </a:p>
          <a:p>
            <a:r>
              <a:rPr lang="en-US" altLang="en-US" sz="2400"/>
              <a:t>Effect on tumor more immediate</a:t>
            </a:r>
          </a:p>
          <a:p>
            <a:r>
              <a:rPr lang="en-US" altLang="en-US" sz="2400"/>
              <a:t>Effect on cortisol more immediate, hence risk of Addisonian crisis and need for immediate cortisol replacement</a:t>
            </a:r>
          </a:p>
          <a:p>
            <a:r>
              <a:rPr lang="en-US" altLang="en-US" sz="2400"/>
              <a:t>Risk of Nelson</a:t>
            </a:r>
            <a:r>
              <a:rPr lang="ja-JP" altLang="en-US" sz="2400"/>
              <a:t>’</a:t>
            </a:r>
            <a:r>
              <a:rPr lang="en-US" altLang="ja-JP" sz="2400"/>
              <a:t>s</a:t>
            </a:r>
          </a:p>
          <a:p>
            <a:endParaRPr lang="en-US" altLang="en-US" sz="2400"/>
          </a:p>
        </p:txBody>
      </p:sp>
      <p:sp>
        <p:nvSpPr>
          <p:cNvPr id="93188" name="Text Box 7">
            <a:extLst>
              <a:ext uri="{FF2B5EF4-FFF2-40B4-BE49-F238E27FC236}">
                <a16:creationId xmlns:a16="http://schemas.microsoft.com/office/drawing/2014/main" id="{A744C8AA-F6D3-8847-8955-AD66905805B7}"/>
              </a:ext>
            </a:extLst>
          </p:cNvPr>
          <p:cNvSpPr txBox="1">
            <a:spLocks noChangeArrowheads="1"/>
          </p:cNvSpPr>
          <p:nvPr/>
        </p:nvSpPr>
        <p:spPr bwMode="auto">
          <a:xfrm>
            <a:off x="3467100" y="6096001"/>
            <a:ext cx="3468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buFontTx/>
              <a:buNone/>
            </a:pPr>
            <a:r>
              <a:rPr lang="en-US" altLang="en-US" sz="2800" u="sng">
                <a:latin typeface="Times New Roman" panose="02020603050405020304" pitchFamily="18" charset="0"/>
                <a:ea typeface="ＭＳ Ｐゴシック" panose="020B0600070205080204" pitchFamily="34" charset="-128"/>
              </a:rPr>
              <a:t>Either method can fail!</a:t>
            </a:r>
          </a:p>
        </p:txBody>
      </p:sp>
      <p:sp>
        <p:nvSpPr>
          <p:cNvPr id="93189" name="Line 8">
            <a:extLst>
              <a:ext uri="{FF2B5EF4-FFF2-40B4-BE49-F238E27FC236}">
                <a16:creationId xmlns:a16="http://schemas.microsoft.com/office/drawing/2014/main" id="{8C1DCE73-6499-6447-9A7F-6CB420004701}"/>
              </a:ext>
            </a:extLst>
          </p:cNvPr>
          <p:cNvSpPr>
            <a:spLocks noChangeShapeType="1"/>
          </p:cNvSpPr>
          <p:nvPr/>
        </p:nvSpPr>
        <p:spPr bwMode="auto">
          <a:xfrm>
            <a:off x="3086100" y="1524000"/>
            <a:ext cx="396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EED7B12F-1518-EE4C-99F2-C6192ACC2370}"/>
              </a:ext>
            </a:extLst>
          </p:cNvPr>
          <p:cNvSpPr>
            <a:spLocks noGrp="1" noChangeArrowheads="1"/>
          </p:cNvSpPr>
          <p:nvPr>
            <p:ph type="title"/>
          </p:nvPr>
        </p:nvSpPr>
        <p:spPr>
          <a:xfrm>
            <a:off x="1333500" y="304800"/>
            <a:ext cx="7620000" cy="1143000"/>
          </a:xfrm>
        </p:spPr>
        <p:txBody>
          <a:bodyPr/>
          <a:lstStyle/>
          <a:p>
            <a:r>
              <a:rPr lang="en-US" altLang="en-US" sz="3200" b="1" dirty="0"/>
              <a:t>Cushing’s as a Continuum</a:t>
            </a:r>
            <a:endParaRPr lang="en-US" altLang="en-US" b="1" dirty="0"/>
          </a:p>
        </p:txBody>
      </p:sp>
      <p:sp>
        <p:nvSpPr>
          <p:cNvPr id="92162" name="Rectangle 3">
            <a:extLst>
              <a:ext uri="{FF2B5EF4-FFF2-40B4-BE49-F238E27FC236}">
                <a16:creationId xmlns:a16="http://schemas.microsoft.com/office/drawing/2014/main" id="{BB5902BB-235C-AD4B-B6C5-6F86D24B2CBE}"/>
              </a:ext>
            </a:extLst>
          </p:cNvPr>
          <p:cNvSpPr>
            <a:spLocks noGrp="1" noChangeArrowheads="1"/>
          </p:cNvSpPr>
          <p:nvPr>
            <p:ph type="body" idx="1"/>
          </p:nvPr>
        </p:nvSpPr>
        <p:spPr>
          <a:xfrm>
            <a:off x="1257300" y="1524000"/>
            <a:ext cx="9029700" cy="3505200"/>
          </a:xfrm>
        </p:spPr>
        <p:txBody>
          <a:bodyPr/>
          <a:lstStyle/>
          <a:p>
            <a:pPr>
              <a:lnSpc>
                <a:spcPct val="90000"/>
              </a:lnSpc>
            </a:pPr>
            <a:r>
              <a:rPr lang="en-US" b="1" dirty="0" err="1"/>
              <a:t>Gabrilove</a:t>
            </a:r>
            <a:r>
              <a:rPr lang="en-US" b="1" dirty="0"/>
              <a:t> JL (1916-2014)</a:t>
            </a:r>
          </a:p>
          <a:p>
            <a:pPr>
              <a:lnSpc>
                <a:spcPct val="90000"/>
              </a:lnSpc>
              <a:buFont typeface="Arial" panose="020B0604020202020204" pitchFamily="34" charset="0"/>
              <a:buChar char="•"/>
            </a:pPr>
            <a:r>
              <a:rPr lang="en-US" dirty="0"/>
              <a:t>The continuum of adrenocortical disease: a thesis and its lesson to medicine. J Mt Sinai Hosp N Y 32:634-6) </a:t>
            </a:r>
            <a:r>
              <a:rPr lang="en-US" b="1" dirty="0"/>
              <a:t>(1916-2014)</a:t>
            </a:r>
            <a:r>
              <a:rPr lang="en-US" dirty="0"/>
              <a:t> postulated that adrenocortical hyperfunction is a continuum from normality to the florid clinical state and its manifestation will vary widely between individuals. </a:t>
            </a:r>
          </a:p>
          <a:p>
            <a:pPr>
              <a:lnSpc>
                <a:spcPct val="90000"/>
              </a:lnSpc>
            </a:pPr>
            <a:r>
              <a:rPr lang="en-US" dirty="0"/>
              <a:t>Furthermore, </a:t>
            </a:r>
            <a:r>
              <a:rPr lang="en-US" dirty="0" err="1"/>
              <a:t>Gabrilove</a:t>
            </a:r>
            <a:r>
              <a:rPr lang="en-US" dirty="0"/>
              <a:t> also proposed, without experimental data, that many tests to diagnosis adrenocortical hyperfunction will fail in the mild patient, a postulate proven by the data here.</a:t>
            </a:r>
            <a:r>
              <a:rPr lang="en-US" sz="1800" dirty="0"/>
              <a:t> </a:t>
            </a:r>
            <a:endParaRPr lang="en-US" altLang="en-US" sz="1600" b="1" dirty="0"/>
          </a:p>
          <a:p>
            <a:pPr lvl="2" algn="just">
              <a:lnSpc>
                <a:spcPct val="90000"/>
              </a:lnSpc>
              <a:buFontTx/>
              <a:buNone/>
            </a:pPr>
            <a:r>
              <a:rPr lang="en-US" altLang="en-US" sz="1400" b="1" dirty="0"/>
              <a:t>	</a:t>
            </a:r>
            <a:endParaRPr lang="en-US" altLang="en-US" sz="1000" dirty="0"/>
          </a:p>
          <a:p>
            <a:pPr algn="just">
              <a:lnSpc>
                <a:spcPct val="90000"/>
              </a:lnSpc>
              <a:buFontTx/>
              <a:buNone/>
            </a:pPr>
            <a:r>
              <a:rPr lang="en-US" altLang="en-US" sz="1400" dirty="0"/>
              <a:t>			</a:t>
            </a:r>
          </a:p>
        </p:txBody>
      </p:sp>
      <p:pic>
        <p:nvPicPr>
          <p:cNvPr id="2" name="Picture 1">
            <a:extLst>
              <a:ext uri="{FF2B5EF4-FFF2-40B4-BE49-F238E27FC236}">
                <a16:creationId xmlns:a16="http://schemas.microsoft.com/office/drawing/2014/main" id="{8DFD8941-4B3A-354F-979B-77E657ADA279}"/>
              </a:ext>
            </a:extLst>
          </p:cNvPr>
          <p:cNvPicPr>
            <a:picLocks noChangeAspect="1"/>
          </p:cNvPicPr>
          <p:nvPr/>
        </p:nvPicPr>
        <p:blipFill>
          <a:blip r:embed="rId2"/>
          <a:stretch>
            <a:fillRect/>
          </a:stretch>
        </p:blipFill>
        <p:spPr>
          <a:xfrm>
            <a:off x="8662162" y="39624"/>
            <a:ext cx="1155700" cy="1714500"/>
          </a:xfrm>
          <a:prstGeom prst="rect">
            <a:avLst/>
          </a:prstGeom>
        </p:spPr>
      </p:pic>
    </p:spTree>
    <p:extLst>
      <p:ext uri="{BB962C8B-B14F-4D97-AF65-F5344CB8AC3E}">
        <p14:creationId xmlns:p14="http://schemas.microsoft.com/office/powerpoint/2010/main" val="31677504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23B0652C-904C-6B41-90F3-9530105A3C02}"/>
              </a:ext>
            </a:extLst>
          </p:cNvPr>
          <p:cNvSpPr>
            <a:spLocks noGrp="1" noChangeArrowheads="1"/>
          </p:cNvSpPr>
          <p:nvPr>
            <p:ph type="title"/>
          </p:nvPr>
        </p:nvSpPr>
        <p:spPr/>
        <p:txBody>
          <a:bodyPr/>
          <a:lstStyle/>
          <a:p>
            <a:pPr eaLnBrk="1" hangingPunct="1"/>
            <a:r>
              <a:rPr lang="en-US" altLang="en-US" dirty="0">
                <a:solidFill>
                  <a:schemeClr val="hlink"/>
                </a:solidFill>
                <a:ea typeface="ＭＳ Ｐゴシック" panose="020B0600070205080204" pitchFamily="34" charset="-128"/>
              </a:rPr>
              <a:t>Camille at her wedding</a:t>
            </a:r>
            <a:endParaRPr lang="en-US" altLang="en-US" dirty="0">
              <a:ea typeface="ＭＳ Ｐゴシック" panose="020B0600070205080204" pitchFamily="34" charset="-128"/>
            </a:endParaRPr>
          </a:p>
        </p:txBody>
      </p:sp>
      <p:pic>
        <p:nvPicPr>
          <p:cNvPr id="109570" name="Picture 4" descr="574288-R1-054-25A_027">
            <a:extLst>
              <a:ext uri="{FF2B5EF4-FFF2-40B4-BE49-F238E27FC236}">
                <a16:creationId xmlns:a16="http://schemas.microsoft.com/office/drawing/2014/main" id="{CBC37EFC-130E-D84F-B9A5-E0689C9725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700" y="1600201"/>
            <a:ext cx="3079750"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A555EC3A-B0BD-4C42-9BE0-791B282CC294}"/>
              </a:ext>
            </a:extLst>
          </p:cNvPr>
          <p:cNvSpPr>
            <a:spLocks noGrp="1" noChangeArrowheads="1"/>
          </p:cNvSpPr>
          <p:nvPr>
            <p:ph type="title"/>
          </p:nvPr>
        </p:nvSpPr>
        <p:spPr/>
        <p:txBody>
          <a:bodyPr/>
          <a:lstStyle/>
          <a:p>
            <a:r>
              <a:rPr lang="en-US" altLang="en-US" sz="3600" dirty="0">
                <a:solidFill>
                  <a:srgbClr val="FF6600"/>
                </a:solidFill>
                <a:latin typeface="Times" pitchFamily="2" charset="0"/>
                <a:ea typeface="ＭＳ Ｐゴシック" panose="020B0600070205080204" pitchFamily="34" charset="-128"/>
              </a:rPr>
              <a:t>For more information or to refer patients</a:t>
            </a:r>
            <a:endParaRPr lang="en-US" altLang="en-US" dirty="0">
              <a:solidFill>
                <a:srgbClr val="FF6600"/>
              </a:solidFill>
              <a:latin typeface="Times" pitchFamily="2" charset="0"/>
              <a:ea typeface="ＭＳ Ｐゴシック" panose="020B0600070205080204" pitchFamily="34" charset="-128"/>
            </a:endParaRPr>
          </a:p>
        </p:txBody>
      </p:sp>
      <p:sp>
        <p:nvSpPr>
          <p:cNvPr id="134146" name="Rectangle 3">
            <a:extLst>
              <a:ext uri="{FF2B5EF4-FFF2-40B4-BE49-F238E27FC236}">
                <a16:creationId xmlns:a16="http://schemas.microsoft.com/office/drawing/2014/main" id="{BE383C24-4EE9-8541-865A-5AE8FFF5EACE}"/>
              </a:ext>
            </a:extLst>
          </p:cNvPr>
          <p:cNvSpPr txBox="1">
            <a:spLocks noChangeArrowheads="1"/>
          </p:cNvSpPr>
          <p:nvPr/>
        </p:nvSpPr>
        <p:spPr bwMode="auto">
          <a:xfrm>
            <a:off x="1689100" y="1981200"/>
            <a:ext cx="6908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buClr>
                <a:schemeClr val="tx1"/>
              </a:buClr>
              <a:buSzTx/>
            </a:pPr>
            <a:r>
              <a:rPr lang="en-US" altLang="en-US" dirty="0" err="1">
                <a:latin typeface="Arial" panose="020B0604020202020204" pitchFamily="34" charset="0"/>
                <a:ea typeface="ヒラギノ角ゴ Pro W3" panose="020B0300000000000000" pitchFamily="34" charset="-128"/>
              </a:rPr>
              <a:t>Goodhormonehealth.com</a:t>
            </a:r>
            <a:endParaRPr lang="en-US" altLang="en-US" dirty="0">
              <a:latin typeface="Arial" panose="020B0604020202020204" pitchFamily="34" charset="0"/>
              <a:ea typeface="ヒラギノ角ゴ Pro W3" panose="020B0300000000000000" pitchFamily="34" charset="-128"/>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A555EC3A-B0BD-4C42-9BE0-791B282CC294}"/>
              </a:ext>
            </a:extLst>
          </p:cNvPr>
          <p:cNvSpPr>
            <a:spLocks noGrp="1" noChangeArrowheads="1"/>
          </p:cNvSpPr>
          <p:nvPr>
            <p:ph type="title"/>
          </p:nvPr>
        </p:nvSpPr>
        <p:spPr/>
        <p:txBody>
          <a:bodyPr/>
          <a:lstStyle/>
          <a:p>
            <a:r>
              <a:rPr lang="en-US" altLang="en-US" sz="3600">
                <a:solidFill>
                  <a:srgbClr val="FF6600"/>
                </a:solidFill>
                <a:latin typeface="Times" pitchFamily="2" charset="0"/>
                <a:ea typeface="ＭＳ Ｐゴシック" panose="020B0600070205080204" pitchFamily="34" charset="-128"/>
              </a:rPr>
              <a:t>Thanks</a:t>
            </a:r>
            <a:endParaRPr lang="en-US" altLang="en-US">
              <a:solidFill>
                <a:srgbClr val="FF6600"/>
              </a:solidFill>
              <a:latin typeface="Times" pitchFamily="2" charset="0"/>
              <a:ea typeface="ＭＳ Ｐゴシック" panose="020B0600070205080204" pitchFamily="34" charset="-128"/>
            </a:endParaRPr>
          </a:p>
        </p:txBody>
      </p:sp>
      <p:sp>
        <p:nvSpPr>
          <p:cNvPr id="134146" name="Rectangle 3">
            <a:extLst>
              <a:ext uri="{FF2B5EF4-FFF2-40B4-BE49-F238E27FC236}">
                <a16:creationId xmlns:a16="http://schemas.microsoft.com/office/drawing/2014/main" id="{BE383C24-4EE9-8541-865A-5AE8FFF5EACE}"/>
              </a:ext>
            </a:extLst>
          </p:cNvPr>
          <p:cNvSpPr txBox="1">
            <a:spLocks noChangeArrowheads="1"/>
          </p:cNvSpPr>
          <p:nvPr/>
        </p:nvSpPr>
        <p:spPr bwMode="auto">
          <a:xfrm>
            <a:off x="1689100" y="1981200"/>
            <a:ext cx="6908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buClr>
                <a:schemeClr val="tx1"/>
              </a:buClr>
              <a:buSzTx/>
            </a:pPr>
            <a:r>
              <a:rPr lang="en-US" altLang="en-US" dirty="0">
                <a:latin typeface="Arial" panose="020B0604020202020204" pitchFamily="34" charset="0"/>
                <a:ea typeface="ヒラギノ角ゴ Pro W3" panose="020B0300000000000000" pitchFamily="34" charset="-128"/>
              </a:rPr>
              <a:t>Sahar </a:t>
            </a:r>
            <a:r>
              <a:rPr lang="en-US" altLang="en-US" dirty="0" err="1">
                <a:latin typeface="Arial" panose="020B0604020202020204" pitchFamily="34" charset="0"/>
                <a:ea typeface="ヒラギノ角ゴ Pro W3" panose="020B0300000000000000" pitchFamily="34" charset="-128"/>
              </a:rPr>
              <a:t>Swidan</a:t>
            </a:r>
            <a:r>
              <a:rPr lang="en-US" altLang="en-US" dirty="0">
                <a:latin typeface="Arial" panose="020B0604020202020204" pitchFamily="34" charset="0"/>
                <a:ea typeface="ヒラギノ角ゴ Pro W3" panose="020B0300000000000000" pitchFamily="34" charset="-128"/>
              </a:rPr>
              <a:t>, Pharm.D., BCPS, ABAAHP, FAARFM, FACA and the A4M/Metabolic Medical Institute (MMI) for organizing the event and inviting me.</a:t>
            </a:r>
          </a:p>
          <a:p>
            <a:pPr>
              <a:buClr>
                <a:schemeClr val="tx1"/>
              </a:buClr>
              <a:buSzTx/>
            </a:pPr>
            <a:r>
              <a:rPr lang="en-US" dirty="0"/>
              <a:t>Tiffany Duke and Lindsay </a:t>
            </a:r>
            <a:r>
              <a:rPr lang="en-US" dirty="0" err="1"/>
              <a:t>Genereaux</a:t>
            </a:r>
            <a:r>
              <a:rPr lang="en-US" dirty="0"/>
              <a:t> for organizing the CME</a:t>
            </a:r>
            <a:endParaRPr lang="en-US" altLang="en-US" dirty="0">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3973057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02A9EDA7-55A1-DD4A-8E36-E7BF9FB40DC5}"/>
              </a:ext>
            </a:extLst>
          </p:cNvPr>
          <p:cNvSpPr>
            <a:spLocks noGrp="1" noChangeArrowheads="1"/>
          </p:cNvSpPr>
          <p:nvPr>
            <p:ph type="title"/>
          </p:nvPr>
        </p:nvSpPr>
        <p:spPr>
          <a:xfrm>
            <a:off x="1181100" y="304800"/>
            <a:ext cx="7772400" cy="1143000"/>
          </a:xfrm>
        </p:spPr>
        <p:txBody>
          <a:bodyPr/>
          <a:lstStyle/>
          <a:p>
            <a:pPr eaLnBrk="1" hangingPunct="1"/>
            <a:r>
              <a:rPr lang="en-US" altLang="en-US" sz="4000">
                <a:solidFill>
                  <a:srgbClr val="FF6600"/>
                </a:solidFill>
                <a:ea typeface="ＭＳ Ｐゴシック" panose="020B0600070205080204" pitchFamily="34" charset="-128"/>
              </a:rPr>
              <a:t>Do all diseases progress from mild to severe?</a:t>
            </a:r>
          </a:p>
        </p:txBody>
      </p:sp>
      <p:sp>
        <p:nvSpPr>
          <p:cNvPr id="84997" name="Line 5">
            <a:extLst>
              <a:ext uri="{FF2B5EF4-FFF2-40B4-BE49-F238E27FC236}">
                <a16:creationId xmlns:a16="http://schemas.microsoft.com/office/drawing/2014/main" id="{51B49B46-D694-6F49-96E7-A3675E9B721A}"/>
              </a:ext>
            </a:extLst>
          </p:cNvPr>
          <p:cNvSpPr>
            <a:spLocks noChangeShapeType="1"/>
          </p:cNvSpPr>
          <p:nvPr/>
        </p:nvSpPr>
        <p:spPr bwMode="auto">
          <a:xfrm flipV="1">
            <a:off x="1905001" y="2127251"/>
            <a:ext cx="6937375" cy="3095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998" name="Line 6">
            <a:extLst>
              <a:ext uri="{FF2B5EF4-FFF2-40B4-BE49-F238E27FC236}">
                <a16:creationId xmlns:a16="http://schemas.microsoft.com/office/drawing/2014/main" id="{EF6DE148-FC47-1847-BF3E-FDBC90A5EC62}"/>
              </a:ext>
            </a:extLst>
          </p:cNvPr>
          <p:cNvSpPr>
            <a:spLocks noChangeShapeType="1"/>
          </p:cNvSpPr>
          <p:nvPr/>
        </p:nvSpPr>
        <p:spPr bwMode="auto">
          <a:xfrm flipV="1">
            <a:off x="1905000" y="2174876"/>
            <a:ext cx="984250" cy="2968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999" name="Line 7">
            <a:extLst>
              <a:ext uri="{FF2B5EF4-FFF2-40B4-BE49-F238E27FC236}">
                <a16:creationId xmlns:a16="http://schemas.microsoft.com/office/drawing/2014/main" id="{FC1BA00F-BA80-D047-BCEA-57EBDFDE7D59}"/>
              </a:ext>
            </a:extLst>
          </p:cNvPr>
          <p:cNvSpPr>
            <a:spLocks noChangeShapeType="1"/>
          </p:cNvSpPr>
          <p:nvPr/>
        </p:nvSpPr>
        <p:spPr bwMode="auto">
          <a:xfrm flipV="1">
            <a:off x="2889250" y="2111375"/>
            <a:ext cx="5651500" cy="63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00" name="Line 8">
            <a:extLst>
              <a:ext uri="{FF2B5EF4-FFF2-40B4-BE49-F238E27FC236}">
                <a16:creationId xmlns:a16="http://schemas.microsoft.com/office/drawing/2014/main" id="{1AF97D34-9923-4E40-AFF5-7D7CFFEE6D45}"/>
              </a:ext>
            </a:extLst>
          </p:cNvPr>
          <p:cNvSpPr>
            <a:spLocks noChangeShapeType="1"/>
          </p:cNvSpPr>
          <p:nvPr/>
        </p:nvSpPr>
        <p:spPr bwMode="auto">
          <a:xfrm flipV="1">
            <a:off x="1889125" y="5111751"/>
            <a:ext cx="6350000" cy="174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01" name="Line 9">
            <a:extLst>
              <a:ext uri="{FF2B5EF4-FFF2-40B4-BE49-F238E27FC236}">
                <a16:creationId xmlns:a16="http://schemas.microsoft.com/office/drawing/2014/main" id="{53767F9C-6C86-AF45-B754-D4C32C8A9C28}"/>
              </a:ext>
            </a:extLst>
          </p:cNvPr>
          <p:cNvSpPr>
            <a:spLocks noChangeShapeType="1"/>
          </p:cNvSpPr>
          <p:nvPr/>
        </p:nvSpPr>
        <p:spPr bwMode="auto">
          <a:xfrm flipV="1">
            <a:off x="8255001" y="2492375"/>
            <a:ext cx="555625" cy="2603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02" name="Text Box 10">
            <a:extLst>
              <a:ext uri="{FF2B5EF4-FFF2-40B4-BE49-F238E27FC236}">
                <a16:creationId xmlns:a16="http://schemas.microsoft.com/office/drawing/2014/main" id="{82798FD5-198C-AC40-B890-74E607AB6C97}"/>
              </a:ext>
            </a:extLst>
          </p:cNvPr>
          <p:cNvSpPr txBox="1">
            <a:spLocks noChangeArrowheads="1"/>
          </p:cNvSpPr>
          <p:nvPr/>
        </p:nvSpPr>
        <p:spPr bwMode="auto">
          <a:xfrm>
            <a:off x="3146425" y="1631950"/>
            <a:ext cx="1631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Rapid onset</a:t>
            </a:r>
          </a:p>
        </p:txBody>
      </p:sp>
      <p:sp>
        <p:nvSpPr>
          <p:cNvPr id="85003" name="Text Box 11">
            <a:extLst>
              <a:ext uri="{FF2B5EF4-FFF2-40B4-BE49-F238E27FC236}">
                <a16:creationId xmlns:a16="http://schemas.microsoft.com/office/drawing/2014/main" id="{C74BD339-DDAA-1147-BA54-8F8121124B93}"/>
              </a:ext>
            </a:extLst>
          </p:cNvPr>
          <p:cNvSpPr txBox="1">
            <a:spLocks noChangeArrowheads="1"/>
          </p:cNvSpPr>
          <p:nvPr/>
        </p:nvSpPr>
        <p:spPr bwMode="auto">
          <a:xfrm>
            <a:off x="4092575" y="5070475"/>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a:t>Delayed onset</a:t>
            </a:r>
          </a:p>
        </p:txBody>
      </p:sp>
      <p:sp>
        <p:nvSpPr>
          <p:cNvPr id="85004" name="Text Box 12">
            <a:extLst>
              <a:ext uri="{FF2B5EF4-FFF2-40B4-BE49-F238E27FC236}">
                <a16:creationId xmlns:a16="http://schemas.microsoft.com/office/drawing/2014/main" id="{63D0EF2F-587D-EE42-A831-B16CECAE5537}"/>
              </a:ext>
            </a:extLst>
          </p:cNvPr>
          <p:cNvSpPr txBox="1">
            <a:spLocks noChangeArrowheads="1"/>
          </p:cNvSpPr>
          <p:nvPr/>
        </p:nvSpPr>
        <p:spPr bwMode="auto">
          <a:xfrm>
            <a:off x="4194175" y="3441700"/>
            <a:ext cx="979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Linear</a:t>
            </a:r>
          </a:p>
        </p:txBody>
      </p:sp>
    </p:spTree>
  </p:cSld>
  <p:clrMapOvr>
    <a:masterClrMapping/>
  </p:clrMapOvr>
</p:sld>
</file>

<file path=ppt/theme/theme1.xml><?xml version="1.0" encoding="utf-8"?>
<a:theme xmlns:a="http://schemas.openxmlformats.org/drawingml/2006/main" name="Blank">
  <a:themeElements>
    <a:clrScheme name="">
      <a:dk1>
        <a:srgbClr val="919191"/>
      </a:dk1>
      <a:lt1>
        <a:srgbClr val="FFF12B"/>
      </a:lt1>
      <a:dk2>
        <a:srgbClr val="114FFB"/>
      </a:dk2>
      <a:lt2>
        <a:srgbClr val="FF7340"/>
      </a:lt2>
      <a:accent1>
        <a:srgbClr val="618FFD"/>
      </a:accent1>
      <a:accent2>
        <a:srgbClr val="00AE00"/>
      </a:accent2>
      <a:accent3>
        <a:srgbClr val="AAB2FD"/>
      </a:accent3>
      <a:accent4>
        <a:srgbClr val="DACE23"/>
      </a:accent4>
      <a:accent5>
        <a:srgbClr val="B7C6FE"/>
      </a:accent5>
      <a:accent6>
        <a:srgbClr val="009D00"/>
      </a:accent6>
      <a:hlink>
        <a:srgbClr val="FC0128"/>
      </a:hlink>
      <a:folHlink>
        <a:srgbClr val="CECECE"/>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14819</TotalTime>
  <Words>5608</Words>
  <Application>Microsoft Macintosh PowerPoint</Application>
  <PresentationFormat>35mm Slides</PresentationFormat>
  <Paragraphs>551</Paragraphs>
  <Slides>84</Slides>
  <Notes>15</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3" baseType="lpstr">
      <vt:lpstr>Arial</vt:lpstr>
      <vt:lpstr>Calibri</vt:lpstr>
      <vt:lpstr>Geneva</vt:lpstr>
      <vt:lpstr>Symbol</vt:lpstr>
      <vt:lpstr>Times</vt:lpstr>
      <vt:lpstr>Times New Roman</vt:lpstr>
      <vt:lpstr>Verdana</vt:lpstr>
      <vt:lpstr>Blank</vt:lpstr>
      <vt:lpstr>Worksheet</vt:lpstr>
      <vt:lpstr>  The Spectrum of Adrenal Dysfunction from Addison’s to Cushing’s Disease Part 2 Cushing’s Disease</vt:lpstr>
      <vt:lpstr>PowerPoint Presentation</vt:lpstr>
      <vt:lpstr>States of Glucocorticoid Excess</vt:lpstr>
      <vt:lpstr>Pseudo-Cushing States</vt:lpstr>
      <vt:lpstr>Eucortisolemic Cushing’s Syndrome</vt:lpstr>
      <vt:lpstr>Need to Distinguish Early or Mild Cushing’s from Other Diseases</vt:lpstr>
      <vt:lpstr>Symptoms and Signs in Cushing’s, PCOS and Growth hormone deficiency</vt:lpstr>
      <vt:lpstr>Is Cushing’s Syndrome Rare?</vt:lpstr>
      <vt:lpstr>Do all diseases progress from mild to severe?</vt:lpstr>
      <vt:lpstr>Should Cushing’s be Diagnosed Early?</vt:lpstr>
      <vt:lpstr>How to Diagnose Cushing’s Syndrome</vt:lpstr>
      <vt:lpstr>Common symptoms I see </vt:lpstr>
      <vt:lpstr>Common Signs I see</vt:lpstr>
      <vt:lpstr>The Diagnosis of Cushing’s Syndrome: An Endocrine Society Clinical Practice Guideline J Clin Endocrinol Metab. May 2008, 93(5):1526–1540</vt:lpstr>
      <vt:lpstr>The Diagnosis of Cushing’s Syndrome: An Endocrine Society Clinical Practice Guideline J Clin Endocrinol Metab. May 2008, 93(5):1526–1540</vt:lpstr>
      <vt:lpstr>FIG. 1. Algorithm for testing patients suspected of having Cushing's syndrome (CS) </vt:lpstr>
      <vt:lpstr>Episodic, Cyclical, Periodic</vt:lpstr>
      <vt:lpstr>Episodic Cushing’s is common</vt:lpstr>
      <vt:lpstr>Episodic Cushing’s is common</vt:lpstr>
      <vt:lpstr>Episodic Cushing’s is common</vt:lpstr>
      <vt:lpstr>Episodic Cushing's: Conclusion</vt:lpstr>
      <vt:lpstr>Episodic Cushing's Conclusions</vt:lpstr>
      <vt:lpstr>Episodic Cushing's Testing Need to test in a high</vt:lpstr>
      <vt:lpstr>AM I HIGH?</vt:lpstr>
      <vt:lpstr>AM I HIGH?</vt:lpstr>
      <vt:lpstr>Late Night Salivary Cortisol Test</vt:lpstr>
      <vt:lpstr>Late Night Salivary Cortisol Test</vt:lpstr>
      <vt:lpstr>PowerPoint Presentation</vt:lpstr>
      <vt:lpstr>24-Hour Urinary Free Cortisol (UFC)</vt:lpstr>
      <vt:lpstr>Urinary 17-OH Corticosteroids (17-OHS)</vt:lpstr>
      <vt:lpstr>17-hydroxysteroids (2)</vt:lpstr>
      <vt:lpstr>Night Time Plasma Cortisol Test</vt:lpstr>
      <vt:lpstr>Midnight plasma cortisol</vt:lpstr>
      <vt:lpstr>Both UFC and Salivary Cortisol are unlikely to pick-up mild Cushing’s</vt:lpstr>
      <vt:lpstr>Another problem why its hard to diagnose Cushing’s: Cortisol-Lowering Medications</vt:lpstr>
      <vt:lpstr>MEDICATIONS AND SUPPLEMENTS AFFECTING CORTISOL LEVELS</vt:lpstr>
      <vt:lpstr>Overnight dexamethasone test</vt:lpstr>
      <vt:lpstr>PowerPoint Presentation</vt:lpstr>
      <vt:lpstr>Overnight dexamethasone test</vt:lpstr>
      <vt:lpstr>Very Low Overnight dexamethasone test</vt:lpstr>
      <vt:lpstr>Very Low Overnight dexamethasone test</vt:lpstr>
      <vt:lpstr>Very Low Overnight dexamethasone test</vt:lpstr>
      <vt:lpstr>Very Low Overnight dexamethasone test</vt:lpstr>
      <vt:lpstr>Very Low Overnight dexamethasone test</vt:lpstr>
      <vt:lpstr>Very Low Overnight dexamethasone test</vt:lpstr>
      <vt:lpstr>Very Low Overnight dexamethasone test: Conclusions</vt:lpstr>
      <vt:lpstr>Dexamethasone-CRH  test</vt:lpstr>
      <vt:lpstr>Dexamethasone-CRH  test</vt:lpstr>
      <vt:lpstr>Role of Imaging for the diagnosis of Cushing’s</vt:lpstr>
      <vt:lpstr>Dynamic Pituitary MRI</vt:lpstr>
      <vt:lpstr>Pituitary MRI</vt:lpstr>
      <vt:lpstr>Pituitary MRI</vt:lpstr>
      <vt:lpstr>Pituitary MRI</vt:lpstr>
      <vt:lpstr>Unhelpful tests</vt:lpstr>
      <vt:lpstr>10 PM to 11 PM urine Cortisol/Cr</vt:lpstr>
      <vt:lpstr>10 PM to 11 PM urine Cortisol/Cr</vt:lpstr>
      <vt:lpstr>Ketoconazole Trial for Cushing’s</vt:lpstr>
      <vt:lpstr>Ketoconazole Trial for Cushing’s</vt:lpstr>
      <vt:lpstr>RECOMMENDATIONS</vt:lpstr>
      <vt:lpstr>Medical treatment for Cushing’s syndrome</vt:lpstr>
      <vt:lpstr>Transphenoidal surgery remains the best option for Cushing’s Disease</vt:lpstr>
      <vt:lpstr>Ketoconazole</vt:lpstr>
      <vt:lpstr>Ketoconazole</vt:lpstr>
      <vt:lpstr>Ketoconazole</vt:lpstr>
      <vt:lpstr>Isturisa (osilodrostat)</vt:lpstr>
      <vt:lpstr>Cabergoline</vt:lpstr>
      <vt:lpstr>Korlym (Mifepristone)</vt:lpstr>
      <vt:lpstr>Pasireotide</vt:lpstr>
      <vt:lpstr>Bilateral Adrenalectomy</vt:lpstr>
      <vt:lpstr>Adrenalectomy</vt:lpstr>
      <vt:lpstr>Problem:  adrenal remnant</vt:lpstr>
      <vt:lpstr>Problem:  Adrenal Remnant Tissue following BLA</vt:lpstr>
      <vt:lpstr>Problem:  Adrenal Remnant Tissue following BLA</vt:lpstr>
      <vt:lpstr>Problem:  adrenal remnant</vt:lpstr>
      <vt:lpstr>Adrenalectomy-Nelson’s syndrome</vt:lpstr>
      <vt:lpstr>Who might get adrenalectomy?</vt:lpstr>
      <vt:lpstr>Risks of RT</vt:lpstr>
      <vt:lpstr>Who might get radiosurgery</vt:lpstr>
      <vt:lpstr>Adrenalectomy vs RT</vt:lpstr>
      <vt:lpstr>How to decide?</vt:lpstr>
      <vt:lpstr>Cushing’s as a Continuum</vt:lpstr>
      <vt:lpstr>Camille at her wedding</vt:lpstr>
      <vt:lpstr>For more information or to refer patients</vt:lpstr>
      <vt:lpstr>Thanks</vt:lpstr>
    </vt:vector>
  </TitlesOfParts>
  <Company>Drew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Theodore C. Friedman, M.D., Ph.D. Endocrinology of Fatigue  Endocrine Grand Rounds   </dc:title>
  <dc:creator>T. Friedman</dc:creator>
  <cp:lastModifiedBy>Theodore Friedman</cp:lastModifiedBy>
  <cp:revision>215</cp:revision>
  <cp:lastPrinted>2003-03-25T19:55:15Z</cp:lastPrinted>
  <dcterms:created xsi:type="dcterms:W3CDTF">2001-11-27T00:20:35Z</dcterms:created>
  <dcterms:modified xsi:type="dcterms:W3CDTF">2021-08-15T04:16:21Z</dcterms:modified>
</cp:coreProperties>
</file>