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5"/>
  </p:notesMasterIdLst>
  <p:sldIdLst>
    <p:sldId id="258" r:id="rId2"/>
    <p:sldId id="256" r:id="rId3"/>
    <p:sldId id="473" r:id="rId4"/>
    <p:sldId id="391" r:id="rId5"/>
    <p:sldId id="264" r:id="rId6"/>
    <p:sldId id="478" r:id="rId7"/>
    <p:sldId id="479" r:id="rId8"/>
    <p:sldId id="480" r:id="rId9"/>
    <p:sldId id="263" r:id="rId10"/>
    <p:sldId id="481" r:id="rId11"/>
    <p:sldId id="488" r:id="rId12"/>
    <p:sldId id="482" r:id="rId13"/>
    <p:sldId id="484" r:id="rId14"/>
    <p:sldId id="274" r:id="rId15"/>
    <p:sldId id="345" r:id="rId16"/>
    <p:sldId id="474" r:id="rId17"/>
    <p:sldId id="475" r:id="rId18"/>
    <p:sldId id="476" r:id="rId19"/>
    <p:sldId id="477" r:id="rId20"/>
    <p:sldId id="452" r:id="rId21"/>
    <p:sldId id="487" r:id="rId22"/>
    <p:sldId id="458" r:id="rId23"/>
    <p:sldId id="456" r:id="rId24"/>
    <p:sldId id="469" r:id="rId25"/>
    <p:sldId id="470" r:id="rId26"/>
    <p:sldId id="465" r:id="rId27"/>
    <p:sldId id="460" r:id="rId28"/>
    <p:sldId id="472" r:id="rId29"/>
    <p:sldId id="257" r:id="rId30"/>
    <p:sldId id="392" r:id="rId31"/>
    <p:sldId id="259" r:id="rId32"/>
    <p:sldId id="260" r:id="rId33"/>
    <p:sldId id="393" r:id="rId34"/>
    <p:sldId id="262" r:id="rId35"/>
    <p:sldId id="265" r:id="rId36"/>
    <p:sldId id="266" r:id="rId37"/>
    <p:sldId id="267" r:id="rId38"/>
    <p:sldId id="268" r:id="rId39"/>
    <p:sldId id="483" r:id="rId40"/>
    <p:sldId id="485" r:id="rId41"/>
    <p:sldId id="486" r:id="rId42"/>
    <p:sldId id="489" r:id="rId43"/>
    <p:sldId id="306" r:id="rId4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4"/>
    <p:restoredTop sz="93151"/>
  </p:normalViewPr>
  <p:slideViewPr>
    <p:cSldViewPr>
      <p:cViewPr varScale="1">
        <p:scale>
          <a:sx n="114" d="100"/>
          <a:sy n="114" d="100"/>
        </p:scale>
        <p:origin x="2064" y="168"/>
      </p:cViewPr>
      <p:guideLst>
        <p:guide orient="horz" pos="2160"/>
        <p:guide pos="2880"/>
      </p:guideLst>
    </p:cSldViewPr>
  </p:slideViewPr>
  <p:outlineViewPr>
    <p:cViewPr>
      <p:scale>
        <a:sx n="66" d="100"/>
        <a:sy n="66"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40" d="100"/>
          <a:sy n="140" d="100"/>
        </p:scale>
        <p:origin x="-119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D29BD0C3-7284-D142-8B0C-F37C982854B3}"/>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ヒラギノ角ゴ Pro W3" charset="-128"/>
                <a:cs typeface="ヒラギノ角ゴ Pro W3" charset="-128"/>
              </a:defRPr>
            </a:lvl1pPr>
          </a:lstStyle>
          <a:p>
            <a:pPr>
              <a:defRPr/>
            </a:pPr>
            <a:endParaRPr lang="en-US"/>
          </a:p>
        </p:txBody>
      </p:sp>
      <p:sp>
        <p:nvSpPr>
          <p:cNvPr id="63491" name="Rectangle 3">
            <a:extLst>
              <a:ext uri="{FF2B5EF4-FFF2-40B4-BE49-F238E27FC236}">
                <a16:creationId xmlns:a16="http://schemas.microsoft.com/office/drawing/2014/main" id="{84DB59B9-6845-2941-AC53-4613BA12066B}"/>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ヒラギノ角ゴ Pro W3" charset="-128"/>
                <a:cs typeface="ヒラギノ角ゴ Pro W3" charset="-128"/>
              </a:defRPr>
            </a:lvl1pPr>
          </a:lstStyle>
          <a:p>
            <a:pPr>
              <a:defRPr/>
            </a:pPr>
            <a:endParaRPr lang="en-US"/>
          </a:p>
        </p:txBody>
      </p:sp>
      <p:sp>
        <p:nvSpPr>
          <p:cNvPr id="13316" name="Rectangle 4">
            <a:extLst>
              <a:ext uri="{FF2B5EF4-FFF2-40B4-BE49-F238E27FC236}">
                <a16:creationId xmlns:a16="http://schemas.microsoft.com/office/drawing/2014/main" id="{1D746CF4-4746-5644-AFE2-0E8D537FD55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3" name="Rectangle 5">
            <a:extLst>
              <a:ext uri="{FF2B5EF4-FFF2-40B4-BE49-F238E27FC236}">
                <a16:creationId xmlns:a16="http://schemas.microsoft.com/office/drawing/2014/main" id="{18FE0976-1610-644D-94D9-D6CD1CC55999}"/>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3494" name="Rectangle 6">
            <a:extLst>
              <a:ext uri="{FF2B5EF4-FFF2-40B4-BE49-F238E27FC236}">
                <a16:creationId xmlns:a16="http://schemas.microsoft.com/office/drawing/2014/main" id="{4033200B-4591-1B47-95F8-E72329219642}"/>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ヒラギノ角ゴ Pro W3" charset="-128"/>
                <a:cs typeface="ヒラギノ角ゴ Pro W3" charset="-128"/>
              </a:defRPr>
            </a:lvl1pPr>
          </a:lstStyle>
          <a:p>
            <a:pPr>
              <a:defRPr/>
            </a:pPr>
            <a:endParaRPr lang="en-US"/>
          </a:p>
        </p:txBody>
      </p:sp>
      <p:sp>
        <p:nvSpPr>
          <p:cNvPr id="63495" name="Rectangle 7">
            <a:extLst>
              <a:ext uri="{FF2B5EF4-FFF2-40B4-BE49-F238E27FC236}">
                <a16:creationId xmlns:a16="http://schemas.microsoft.com/office/drawing/2014/main" id="{BB58FC3D-1C15-324F-8858-63DD0722188F}"/>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3F916654-FCE3-C64D-A244-D25A8B87DCD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1pPr>
    <a:lvl2pPr marL="4572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2pPr>
    <a:lvl3pPr marL="9144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8AE96-9F65-3023-A567-B4C0E6AB7CEE}"/>
            </a:ext>
          </a:extLst>
        </p:cNvPr>
        <p:cNvGrpSpPr/>
        <p:nvPr/>
      </p:nvGrpSpPr>
      <p:grpSpPr>
        <a:xfrm>
          <a:off x="0" y="0"/>
          <a:ext cx="0" cy="0"/>
          <a:chOff x="0" y="0"/>
          <a:chExt cx="0" cy="0"/>
        </a:xfrm>
      </p:grpSpPr>
      <p:sp>
        <p:nvSpPr>
          <p:cNvPr id="16385" name="Rectangle 1026">
            <a:extLst>
              <a:ext uri="{FF2B5EF4-FFF2-40B4-BE49-F238E27FC236}">
                <a16:creationId xmlns:a16="http://schemas.microsoft.com/office/drawing/2014/main" id="{E7925680-7CFD-8E53-28A9-3EBE8A77D3B3}"/>
              </a:ext>
            </a:extLst>
          </p:cNvPr>
          <p:cNvSpPr>
            <a:spLocks noGrp="1" noRot="1" noChangeAspect="1" noChangeArrowheads="1" noTextEdit="1"/>
          </p:cNvSpPr>
          <p:nvPr>
            <p:ph type="sldImg"/>
          </p:nvPr>
        </p:nvSpPr>
        <p:spPr>
          <a:xfrm>
            <a:off x="6469063" y="4364038"/>
            <a:ext cx="4587875" cy="3441700"/>
          </a:xfrm>
          <a:ln/>
        </p:spPr>
      </p:sp>
      <p:sp>
        <p:nvSpPr>
          <p:cNvPr id="203779" name="Rectangle 1027">
            <a:extLst>
              <a:ext uri="{FF2B5EF4-FFF2-40B4-BE49-F238E27FC236}">
                <a16:creationId xmlns:a16="http://schemas.microsoft.com/office/drawing/2014/main" id="{94C9B606-909D-9D8F-C707-D825AB8D99DC}"/>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665714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026">
            <a:extLst>
              <a:ext uri="{FF2B5EF4-FFF2-40B4-BE49-F238E27FC236}">
                <a16:creationId xmlns:a16="http://schemas.microsoft.com/office/drawing/2014/main" id="{12953273-007B-E433-4B0C-5C37BD2276ED}"/>
              </a:ext>
            </a:extLst>
          </p:cNvPr>
          <p:cNvSpPr>
            <a:spLocks noGrp="1" noRot="1" noChangeAspect="1" noChangeArrowheads="1" noTextEdit="1"/>
          </p:cNvSpPr>
          <p:nvPr>
            <p:ph type="sldImg"/>
          </p:nvPr>
        </p:nvSpPr>
        <p:spPr>
          <a:xfrm>
            <a:off x="6181725" y="4364038"/>
            <a:ext cx="5162550" cy="3441700"/>
          </a:xfrm>
          <a:ln/>
        </p:spPr>
      </p:sp>
      <p:sp>
        <p:nvSpPr>
          <p:cNvPr id="201731" name="Rectangle 1027">
            <a:extLst>
              <a:ext uri="{FF2B5EF4-FFF2-40B4-BE49-F238E27FC236}">
                <a16:creationId xmlns:a16="http://schemas.microsoft.com/office/drawing/2014/main" id="{DC63BB83-53E1-76C3-30BF-2B3A261E3B35}"/>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026">
            <a:extLst>
              <a:ext uri="{FF2B5EF4-FFF2-40B4-BE49-F238E27FC236}">
                <a16:creationId xmlns:a16="http://schemas.microsoft.com/office/drawing/2014/main" id="{888BEDC9-9080-BD4F-A566-48C48F68112B}"/>
              </a:ext>
            </a:extLst>
          </p:cNvPr>
          <p:cNvSpPr>
            <a:spLocks noGrp="1" noRot="1" noChangeAspect="1" noChangeArrowheads="1" noTextEdit="1"/>
          </p:cNvSpPr>
          <p:nvPr>
            <p:ph type="sldImg"/>
          </p:nvPr>
        </p:nvSpPr>
        <p:spPr>
          <a:xfrm>
            <a:off x="6469063" y="4364038"/>
            <a:ext cx="4587875" cy="3441700"/>
          </a:xfrm>
          <a:ln/>
        </p:spPr>
      </p:sp>
      <p:sp>
        <p:nvSpPr>
          <p:cNvPr id="203779" name="Rectangle 1027">
            <a:extLst>
              <a:ext uri="{FF2B5EF4-FFF2-40B4-BE49-F238E27FC236}">
                <a16:creationId xmlns:a16="http://schemas.microsoft.com/office/drawing/2014/main" id="{E283A3A1-B4AC-E843-A78D-EDAD1FEA7A0E}"/>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C54A3-C60A-5C89-B28B-170CE221CB9B}"/>
            </a:ext>
          </a:extLst>
        </p:cNvPr>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12F4980A-D019-BDBC-CE52-75F073DE3F8B}"/>
              </a:ext>
            </a:extLst>
          </p:cNvPr>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a:extLst>
              <a:ext uri="{FF2B5EF4-FFF2-40B4-BE49-F238E27FC236}">
                <a16:creationId xmlns:a16="http://schemas.microsoft.com/office/drawing/2014/main" id="{C20A92F5-BB85-A82C-2639-13E42445C660}"/>
              </a:ext>
            </a:extLst>
          </p:cNvPr>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Conceptual framework for the disruption of the circadian regulation of clocks in peripheral organs by conflicting signaling from the central circadian clock and behavioral cycles (feeding–fasting, sleep–wake, and activity–rest). The central timing signal is cortisol for Leydig cells in the testes, and peripheral organs responsible for whole-body metabolism (gut, pancreas, muscle, fat, and liver), whereas peripheral signals governed by behavior include glucagon, insulin, other hormones, metabolites, and others. When peripheral clocks receive conflicting signals, clocks are disrupted and desynchrony occurs, which leads to insulin resistance and other pathologies.
</a:t>
            </a:r>
          </a:p>
          <a:p>
            <a:pPr marL="0" lvl="0" indent="0"/>
            <a:r>
              <a:rPr lang="en-US" altLang="en-US">
                <a:latin typeface="Arial" pitchFamily="34" charset="0"/>
                <a:ea typeface="Arial" pitchFamily="34" charset="0"/>
              </a:rPr>
              <a:t>Unless provided in the caption above, the following copyright applies to the content of this slide: © The Author(s) 2024. Published by Oxford University Press on behalf of Sleep Research Society.This is an Open Access article distributed under the terms of the Creative Commons Attribution License (https://creativecommons.org/licenses/by/4.0/), which permits unrestricted reuse, distribution, and reproduction in any medium, provided the original work is properly cited.</a:t>
            </a:r>
          </a:p>
        </p:txBody>
      </p:sp>
      <p:sp>
        <p:nvSpPr>
          <p:cNvPr id="6148" name="Slide Number Placeholder 3">
            <a:extLst>
              <a:ext uri="{FF2B5EF4-FFF2-40B4-BE49-F238E27FC236}">
                <a16:creationId xmlns:a16="http://schemas.microsoft.com/office/drawing/2014/main" id="{6DD856C8-CC16-280B-B2F6-5A0CB07E9BFA}"/>
              </a:ext>
            </a:extLst>
          </p:cNvPr>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8E8ACE1D-937C-4663-A6EF-41B0C336DF48}" type="slidenum">
              <a:rPr lang="en-US" altLang="en-US" sz="1200"/>
              <a:t>6</a:t>
            </a:fld>
            <a:endParaRPr lang="en-US" altLang="en-US" sz="1200"/>
          </a:p>
        </p:txBody>
      </p:sp>
    </p:spTree>
    <p:extLst>
      <p:ext uri="{BB962C8B-B14F-4D97-AF65-F5344CB8AC3E}">
        <p14:creationId xmlns:p14="http://schemas.microsoft.com/office/powerpoint/2010/main" val="841906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11C9F-A464-A11B-4DB8-DBF6991DF093}"/>
            </a:ext>
          </a:extLst>
        </p:cNvPr>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BF405678-9EFC-096D-26A3-554D58B28EA7}"/>
              </a:ext>
            </a:extLst>
          </p:cNvPr>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a:extLst>
              <a:ext uri="{FF2B5EF4-FFF2-40B4-BE49-F238E27FC236}">
                <a16:creationId xmlns:a16="http://schemas.microsoft.com/office/drawing/2014/main" id="{E9C8CE03-E0D0-62B0-9232-FFC35F35DD45}"/>
              </a:ext>
            </a:extLst>
          </p:cNvPr>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dirty="0">
                <a:latin typeface="Arial" pitchFamily="34" charset="0"/>
                <a:ea typeface="Arial" pitchFamily="34" charset="0"/>
              </a:rPr>
              <a:t>Figure 1. </a:t>
            </a:r>
            <a:r>
              <a:rPr lang="en-US" altLang="en-US" dirty="0">
                <a:latin typeface="Arial" pitchFamily="34" charset="0"/>
                <a:ea typeface="Arial" pitchFamily="34" charset="0"/>
              </a:rPr>
              <a:t>Conceptual framework for the disruption of the circadian regulation of clocks in peripheral organs by conflicting signaling from the central circadian clock and behavioral cycles (feeding–fasting, sleep–wake, and activity–rest). The central timing signal is cortisol for Leydig cells in the testes, and peripheral organs responsible for whole-body metabolism (gut, pancreas, muscle, fat, and liver), whereas peripheral signals governed by behavior include glucagon, insulin, other hormones, metabolites, and others. When peripheral clocks receive conflicting signals, clocks are disrupted and desynchrony occurs, which leads to insulin resistance and other pathologies.
</a:t>
            </a:r>
          </a:p>
          <a:p>
            <a:pPr marL="0" lvl="0" indent="0"/>
            <a:r>
              <a:rPr lang="en-US" altLang="en-US" dirty="0">
                <a:latin typeface="Arial" pitchFamily="34" charset="0"/>
                <a:ea typeface="Arial" pitchFamily="34" charset="0"/>
              </a:rPr>
              <a:t>Unless provided in the caption above, the following copyright applies to the content of this slide: © The Author(s) 2024. Published by Oxford University Press on behalf of Sleep Research </a:t>
            </a:r>
            <a:r>
              <a:rPr lang="en-US" altLang="en-US" dirty="0" err="1">
                <a:latin typeface="Arial" pitchFamily="34" charset="0"/>
                <a:ea typeface="Arial" pitchFamily="34" charset="0"/>
              </a:rPr>
              <a:t>Society.This</a:t>
            </a:r>
            <a:r>
              <a:rPr lang="en-US" altLang="en-US" dirty="0">
                <a:latin typeface="Arial" pitchFamily="34" charset="0"/>
                <a:ea typeface="Arial" pitchFamily="34" charset="0"/>
              </a:rPr>
              <a:t> is an Open Access article distributed under the terms of the Creative Commons Attribution License (https://</a:t>
            </a:r>
            <a:r>
              <a:rPr lang="en-US" altLang="en-US" dirty="0" err="1">
                <a:latin typeface="Arial" pitchFamily="34" charset="0"/>
                <a:ea typeface="Arial" pitchFamily="34" charset="0"/>
              </a:rPr>
              <a:t>creativecommons.org</a:t>
            </a:r>
            <a:r>
              <a:rPr lang="en-US" altLang="en-US" dirty="0">
                <a:latin typeface="Arial" pitchFamily="34" charset="0"/>
                <a:ea typeface="Arial" pitchFamily="34" charset="0"/>
              </a:rPr>
              <a:t>/licenses/by/4.0/), which permits unrestricted reuse, distribution, and reproduction in any medium, provided the original work is properly cited.</a:t>
            </a:r>
          </a:p>
        </p:txBody>
      </p:sp>
      <p:sp>
        <p:nvSpPr>
          <p:cNvPr id="6148" name="Slide Number Placeholder 3">
            <a:extLst>
              <a:ext uri="{FF2B5EF4-FFF2-40B4-BE49-F238E27FC236}">
                <a16:creationId xmlns:a16="http://schemas.microsoft.com/office/drawing/2014/main" id="{E90FAB71-DCAD-8DB3-CFE9-2F2739F553E6}"/>
              </a:ext>
            </a:extLst>
          </p:cNvPr>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8E8ACE1D-937C-4663-A6EF-41B0C336DF48}" type="slidenum">
              <a:rPr lang="en-US" altLang="en-US" sz="1200"/>
              <a:t>7</a:t>
            </a:fld>
            <a:endParaRPr lang="en-US" altLang="en-US" sz="1200"/>
          </a:p>
        </p:txBody>
      </p:sp>
    </p:spTree>
    <p:extLst>
      <p:ext uri="{BB962C8B-B14F-4D97-AF65-F5344CB8AC3E}">
        <p14:creationId xmlns:p14="http://schemas.microsoft.com/office/powerpoint/2010/main" val="1045552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98728-78E4-2274-8BA9-4C7AB4E422DD}"/>
            </a:ext>
          </a:extLst>
        </p:cNvPr>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3F6D7125-0B9A-AC00-2748-2B5369D2B478}"/>
              </a:ext>
            </a:extLst>
          </p:cNvPr>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a:extLst>
              <a:ext uri="{FF2B5EF4-FFF2-40B4-BE49-F238E27FC236}">
                <a16:creationId xmlns:a16="http://schemas.microsoft.com/office/drawing/2014/main" id="{1F7D2DC5-E22C-5F87-35CC-545B0EA66B39}"/>
              </a:ext>
            </a:extLst>
          </p:cNvPr>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Conceptual framework for the disruption of the circadian regulation of clocks in peripheral organs by conflicting signaling from the central circadian clock and behavioral cycles (feeding–fasting, sleep–wake, and activity–rest). The central timing signal is cortisol for Leydig cells in the testes, and peripheral organs responsible for whole-body metabolism (gut, pancreas, muscle, fat, and liver), whereas peripheral signals governed by behavior include glucagon, insulin, other hormones, metabolites, and others. When peripheral clocks receive conflicting signals, clocks are disrupted and desynchrony occurs, which leads to insulin resistance and other pathologies.
</a:t>
            </a:r>
          </a:p>
          <a:p>
            <a:pPr marL="0" lvl="0" indent="0"/>
            <a:r>
              <a:rPr lang="en-US" altLang="en-US">
                <a:latin typeface="Arial" pitchFamily="34" charset="0"/>
                <a:ea typeface="Arial" pitchFamily="34" charset="0"/>
              </a:rPr>
              <a:t>Unless provided in the caption above, the following copyright applies to the content of this slide: © The Author(s) 2024. Published by Oxford University Press on behalf of Sleep Research Society.This is an Open Access article distributed under the terms of the Creative Commons Attribution License (https://creativecommons.org/licenses/by/4.0/), which permits unrestricted reuse, distribution, and reproduction in any medium, provided the original work is properly cited.</a:t>
            </a:r>
          </a:p>
        </p:txBody>
      </p:sp>
      <p:sp>
        <p:nvSpPr>
          <p:cNvPr id="6148" name="Slide Number Placeholder 3">
            <a:extLst>
              <a:ext uri="{FF2B5EF4-FFF2-40B4-BE49-F238E27FC236}">
                <a16:creationId xmlns:a16="http://schemas.microsoft.com/office/drawing/2014/main" id="{8C85EF3F-350C-B531-3BB3-CF382BFCA973}"/>
              </a:ext>
            </a:extLst>
          </p:cNvPr>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8E8ACE1D-937C-4663-A6EF-41B0C336DF48}" type="slidenum">
              <a:rPr lang="en-US" altLang="en-US" sz="1200"/>
              <a:t>8</a:t>
            </a:fld>
            <a:endParaRPr lang="en-US" altLang="en-US" sz="1200"/>
          </a:p>
        </p:txBody>
      </p:sp>
    </p:spTree>
    <p:extLst>
      <p:ext uri="{BB962C8B-B14F-4D97-AF65-F5344CB8AC3E}">
        <p14:creationId xmlns:p14="http://schemas.microsoft.com/office/powerpoint/2010/main" val="902048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E33B3-6562-64D2-1DAD-2FD765290C39}"/>
            </a:ext>
          </a:extLst>
        </p:cNvPr>
        <p:cNvGrpSpPr/>
        <p:nvPr/>
      </p:nvGrpSpPr>
      <p:grpSpPr>
        <a:xfrm>
          <a:off x="0" y="0"/>
          <a:ext cx="0" cy="0"/>
          <a:chOff x="0" y="0"/>
          <a:chExt cx="0" cy="0"/>
        </a:xfrm>
      </p:grpSpPr>
      <p:sp>
        <p:nvSpPr>
          <p:cNvPr id="16385" name="Rectangle 1026">
            <a:extLst>
              <a:ext uri="{FF2B5EF4-FFF2-40B4-BE49-F238E27FC236}">
                <a16:creationId xmlns:a16="http://schemas.microsoft.com/office/drawing/2014/main" id="{4350EF2F-3BCC-7699-654E-AC453F7E9BCA}"/>
              </a:ext>
            </a:extLst>
          </p:cNvPr>
          <p:cNvSpPr>
            <a:spLocks noGrp="1" noRot="1" noChangeAspect="1" noChangeArrowheads="1" noTextEdit="1"/>
          </p:cNvSpPr>
          <p:nvPr>
            <p:ph type="sldImg"/>
          </p:nvPr>
        </p:nvSpPr>
        <p:spPr>
          <a:xfrm>
            <a:off x="6469063" y="4364038"/>
            <a:ext cx="4587875" cy="3441700"/>
          </a:xfrm>
          <a:ln/>
        </p:spPr>
      </p:sp>
      <p:sp>
        <p:nvSpPr>
          <p:cNvPr id="203779" name="Rectangle 1027">
            <a:extLst>
              <a:ext uri="{FF2B5EF4-FFF2-40B4-BE49-F238E27FC236}">
                <a16:creationId xmlns:a16="http://schemas.microsoft.com/office/drawing/2014/main" id="{E29DA8DD-78C6-980B-CC75-ECE92788D87A}"/>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4035994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CCA17-A51B-CBBD-D9F5-D3562879A91C}"/>
            </a:ext>
          </a:extLst>
        </p:cNvPr>
        <p:cNvGrpSpPr/>
        <p:nvPr/>
      </p:nvGrpSpPr>
      <p:grpSpPr>
        <a:xfrm>
          <a:off x="0" y="0"/>
          <a:ext cx="0" cy="0"/>
          <a:chOff x="0" y="0"/>
          <a:chExt cx="0" cy="0"/>
        </a:xfrm>
      </p:grpSpPr>
      <p:sp>
        <p:nvSpPr>
          <p:cNvPr id="16385" name="Rectangle 1026">
            <a:extLst>
              <a:ext uri="{FF2B5EF4-FFF2-40B4-BE49-F238E27FC236}">
                <a16:creationId xmlns:a16="http://schemas.microsoft.com/office/drawing/2014/main" id="{63795C07-B76A-4969-E4B2-A1C70456B68C}"/>
              </a:ext>
            </a:extLst>
          </p:cNvPr>
          <p:cNvSpPr>
            <a:spLocks noGrp="1" noRot="1" noChangeAspect="1" noChangeArrowheads="1" noTextEdit="1"/>
          </p:cNvSpPr>
          <p:nvPr>
            <p:ph type="sldImg"/>
          </p:nvPr>
        </p:nvSpPr>
        <p:spPr>
          <a:xfrm>
            <a:off x="6469063" y="4364038"/>
            <a:ext cx="4587875" cy="3441700"/>
          </a:xfrm>
          <a:ln/>
        </p:spPr>
      </p:sp>
      <p:sp>
        <p:nvSpPr>
          <p:cNvPr id="203779" name="Rectangle 1027">
            <a:extLst>
              <a:ext uri="{FF2B5EF4-FFF2-40B4-BE49-F238E27FC236}">
                <a16:creationId xmlns:a16="http://schemas.microsoft.com/office/drawing/2014/main" id="{5D6D6DD3-163F-EA84-787E-E9744AD1CB94}"/>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913060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70321-1DEE-18DD-F5AD-53BE394C812F}"/>
            </a:ext>
          </a:extLst>
        </p:cNvPr>
        <p:cNvGrpSpPr/>
        <p:nvPr/>
      </p:nvGrpSpPr>
      <p:grpSpPr>
        <a:xfrm>
          <a:off x="0" y="0"/>
          <a:ext cx="0" cy="0"/>
          <a:chOff x="0" y="0"/>
          <a:chExt cx="0" cy="0"/>
        </a:xfrm>
      </p:grpSpPr>
      <p:sp>
        <p:nvSpPr>
          <p:cNvPr id="16385" name="Rectangle 1026">
            <a:extLst>
              <a:ext uri="{FF2B5EF4-FFF2-40B4-BE49-F238E27FC236}">
                <a16:creationId xmlns:a16="http://schemas.microsoft.com/office/drawing/2014/main" id="{A4B05EF0-DABB-6672-C75B-BB1419FFA384}"/>
              </a:ext>
            </a:extLst>
          </p:cNvPr>
          <p:cNvSpPr>
            <a:spLocks noGrp="1" noRot="1" noChangeAspect="1" noChangeArrowheads="1" noTextEdit="1"/>
          </p:cNvSpPr>
          <p:nvPr>
            <p:ph type="sldImg"/>
          </p:nvPr>
        </p:nvSpPr>
        <p:spPr>
          <a:xfrm>
            <a:off x="6469063" y="4364038"/>
            <a:ext cx="4587875" cy="3441700"/>
          </a:xfrm>
          <a:ln/>
        </p:spPr>
      </p:sp>
      <p:sp>
        <p:nvSpPr>
          <p:cNvPr id="203779" name="Rectangle 1027">
            <a:extLst>
              <a:ext uri="{FF2B5EF4-FFF2-40B4-BE49-F238E27FC236}">
                <a16:creationId xmlns:a16="http://schemas.microsoft.com/office/drawing/2014/main" id="{3890964B-A184-42BA-9059-B1DE5F9FC8CE}"/>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579834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13. </a:t>
            </a:r>
            <a:r>
              <a:rPr lang="en-US" altLang="en-US">
                <a:latin typeface="Arial" pitchFamily="34" charset="0"/>
                <a:ea typeface="Arial" pitchFamily="34" charset="0"/>
              </a:rPr>
              <a:t>Comparison of the 24-hour profile of plasma cortisol in normal nonobese adults (left), patients with pituitary-dependent Cushing’s disease (center), and patients with untreated major depression of the unipolar subtype (right). For each condition, a representative example is shown in the top panel and mean (+ SEM) profiles from eight to 10 subjects are shown in the bottom panel. [Redrawn from E. Van Cauter: Physiology and pathology of circadian rhythms. In: Edwards CW, Lincoln DW, eds. Recent Advances in Endocrinology and Metabolism. Vol. 3. Churchill Livingstone, Edinburgh, UK, 1989:109–134 (435), with permission.]
</a:t>
            </a:r>
          </a:p>
          <a:p>
            <a:pPr marL="0" lvl="0" indent="0"/>
            <a:r>
              <a:rPr lang="en-US" altLang="en-US">
                <a:latin typeface="Arial" pitchFamily="34" charset="0"/>
                <a:ea typeface="Arial" pitchFamily="34" charset="0"/>
              </a:rPr>
              <a:t>Unless provided in the caption above, the following copyright applies to the content of this slide: Copyright © 2017 Endocrine SocietyThis article has been published under the terms of the Creative Commons Attribution License (CC BY; https://creativecommons.org/licenses/by/4.0/).</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B1E83F24-CF6C-48DB-816E-AB2286DF2FF8}" type="slidenum">
              <a:rPr lang="en-US" altLang="en-US" sz="1200"/>
              <a:t>19</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C672D78-A05B-494D-A343-BC6DCB7E7D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97A1A85-D3BC-5742-B46B-FB8D96CD69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219B4B6-18E4-AA49-ABFF-F1D46709918B}"/>
              </a:ext>
            </a:extLst>
          </p:cNvPr>
          <p:cNvSpPr>
            <a:spLocks noGrp="1" noChangeArrowheads="1"/>
          </p:cNvSpPr>
          <p:nvPr>
            <p:ph type="sldNum" sz="quarter" idx="12"/>
          </p:nvPr>
        </p:nvSpPr>
        <p:spPr>
          <a:ln/>
        </p:spPr>
        <p:txBody>
          <a:bodyPr/>
          <a:lstStyle>
            <a:lvl1pPr>
              <a:defRPr/>
            </a:lvl1pPr>
          </a:lstStyle>
          <a:p>
            <a:pPr>
              <a:defRPr/>
            </a:pPr>
            <a:fld id="{0AA92779-EA86-D24F-9122-F619DD32A914}" type="slidenum">
              <a:rPr lang="en-US" altLang="en-US"/>
              <a:pPr>
                <a:defRPr/>
              </a:pPr>
              <a:t>‹#›</a:t>
            </a:fld>
            <a:endParaRPr lang="en-US" altLang="en-US"/>
          </a:p>
        </p:txBody>
      </p:sp>
    </p:spTree>
    <p:extLst>
      <p:ext uri="{BB962C8B-B14F-4D97-AF65-F5344CB8AC3E}">
        <p14:creationId xmlns:p14="http://schemas.microsoft.com/office/powerpoint/2010/main" val="2413240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3FC1EB-758D-8848-A745-8FB0910CF31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657894B-F044-754F-B91F-716932244C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5CEAD1-B0C4-254A-B743-CE64C007B02E}"/>
              </a:ext>
            </a:extLst>
          </p:cNvPr>
          <p:cNvSpPr>
            <a:spLocks noGrp="1" noChangeArrowheads="1"/>
          </p:cNvSpPr>
          <p:nvPr>
            <p:ph type="sldNum" sz="quarter" idx="12"/>
          </p:nvPr>
        </p:nvSpPr>
        <p:spPr>
          <a:ln/>
        </p:spPr>
        <p:txBody>
          <a:bodyPr/>
          <a:lstStyle>
            <a:lvl1pPr>
              <a:defRPr/>
            </a:lvl1pPr>
          </a:lstStyle>
          <a:p>
            <a:pPr>
              <a:defRPr/>
            </a:pPr>
            <a:fld id="{0D7CD641-151D-554D-87DB-0644A4F6B2C4}" type="slidenum">
              <a:rPr lang="en-US" altLang="en-US"/>
              <a:pPr>
                <a:defRPr/>
              </a:pPr>
              <a:t>‹#›</a:t>
            </a:fld>
            <a:endParaRPr lang="en-US" altLang="en-US"/>
          </a:p>
        </p:txBody>
      </p:sp>
    </p:spTree>
    <p:extLst>
      <p:ext uri="{BB962C8B-B14F-4D97-AF65-F5344CB8AC3E}">
        <p14:creationId xmlns:p14="http://schemas.microsoft.com/office/powerpoint/2010/main" val="806296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FA1CE49-E16D-D44B-AAE6-42C809AE437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E8231AE-768D-F349-91D1-2416CA318E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B2E9FB5-1150-C346-8676-53159F8187F8}"/>
              </a:ext>
            </a:extLst>
          </p:cNvPr>
          <p:cNvSpPr>
            <a:spLocks noGrp="1" noChangeArrowheads="1"/>
          </p:cNvSpPr>
          <p:nvPr>
            <p:ph type="sldNum" sz="quarter" idx="12"/>
          </p:nvPr>
        </p:nvSpPr>
        <p:spPr>
          <a:ln/>
        </p:spPr>
        <p:txBody>
          <a:bodyPr/>
          <a:lstStyle>
            <a:lvl1pPr>
              <a:defRPr/>
            </a:lvl1pPr>
          </a:lstStyle>
          <a:p>
            <a:pPr>
              <a:defRPr/>
            </a:pPr>
            <a:fld id="{0A599695-1AD6-7F4E-A932-4C0781B53FE4}" type="slidenum">
              <a:rPr lang="en-US" altLang="en-US"/>
              <a:pPr>
                <a:defRPr/>
              </a:pPr>
              <a:t>‹#›</a:t>
            </a:fld>
            <a:endParaRPr lang="en-US" altLang="en-US"/>
          </a:p>
        </p:txBody>
      </p:sp>
    </p:spTree>
    <p:extLst>
      <p:ext uri="{BB962C8B-B14F-4D97-AF65-F5344CB8AC3E}">
        <p14:creationId xmlns:p14="http://schemas.microsoft.com/office/powerpoint/2010/main" val="1029864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8BFB715-D63B-DABF-0CE3-4C2833243CE4}"/>
              </a:ext>
            </a:extLst>
          </p:cNvPr>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128"/>
              </a:defRPr>
            </a:lvl1pPr>
          </a:lstStyle>
          <a:p>
            <a:pPr>
              <a:defRPr/>
            </a:pPr>
            <a:endParaRPr lang="en-US"/>
          </a:p>
        </p:txBody>
      </p:sp>
      <p:sp>
        <p:nvSpPr>
          <p:cNvPr id="4" name="Rectangle 5">
            <a:extLst>
              <a:ext uri="{FF2B5EF4-FFF2-40B4-BE49-F238E27FC236}">
                <a16:creationId xmlns:a16="http://schemas.microsoft.com/office/drawing/2014/main" id="{3B672687-678E-4EA9-5187-DFEB4231C0D9}"/>
              </a:ext>
            </a:extLst>
          </p:cNvPr>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defRPr>
            </a:lvl1pPr>
          </a:lstStyle>
          <a:p>
            <a:pPr>
              <a:defRPr/>
            </a:pPr>
            <a:endParaRPr lang="en-US"/>
          </a:p>
        </p:txBody>
      </p:sp>
      <p:sp>
        <p:nvSpPr>
          <p:cNvPr id="5" name="Rectangle 6">
            <a:extLst>
              <a:ext uri="{FF2B5EF4-FFF2-40B4-BE49-F238E27FC236}">
                <a16:creationId xmlns:a16="http://schemas.microsoft.com/office/drawing/2014/main" id="{308D5BFB-38D2-092A-A8C2-67063568072C}"/>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D0049B0D-955D-284D-A62A-BD72A17E9D36}" type="slidenum">
              <a:rPr lang="en-US" altLang="en-US"/>
              <a:pPr/>
              <a:t>‹#›</a:t>
            </a:fld>
            <a:endParaRPr lang="en-US" altLang="en-US"/>
          </a:p>
        </p:txBody>
      </p:sp>
    </p:spTree>
    <p:extLst>
      <p:ext uri="{BB962C8B-B14F-4D97-AF65-F5344CB8AC3E}">
        <p14:creationId xmlns:p14="http://schemas.microsoft.com/office/powerpoint/2010/main" val="1354457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47CE7B0-36EF-144E-A075-2204A52BC5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7064717-6F4E-CC4D-9178-2F617D3C33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C9F11B-9DD3-F242-BA00-BE05462CE14C}"/>
              </a:ext>
            </a:extLst>
          </p:cNvPr>
          <p:cNvSpPr>
            <a:spLocks noGrp="1" noChangeArrowheads="1"/>
          </p:cNvSpPr>
          <p:nvPr>
            <p:ph type="sldNum" sz="quarter" idx="12"/>
          </p:nvPr>
        </p:nvSpPr>
        <p:spPr>
          <a:ln/>
        </p:spPr>
        <p:txBody>
          <a:bodyPr/>
          <a:lstStyle>
            <a:lvl1pPr>
              <a:defRPr/>
            </a:lvl1pPr>
          </a:lstStyle>
          <a:p>
            <a:pPr>
              <a:defRPr/>
            </a:pPr>
            <a:fld id="{E5F9B3C6-BF68-7B4F-AD03-D3032365679A}" type="slidenum">
              <a:rPr lang="en-US" altLang="en-US"/>
              <a:pPr>
                <a:defRPr/>
              </a:pPr>
              <a:t>‹#›</a:t>
            </a:fld>
            <a:endParaRPr lang="en-US" altLang="en-US"/>
          </a:p>
        </p:txBody>
      </p:sp>
    </p:spTree>
    <p:extLst>
      <p:ext uri="{BB962C8B-B14F-4D97-AF65-F5344CB8AC3E}">
        <p14:creationId xmlns:p14="http://schemas.microsoft.com/office/powerpoint/2010/main" val="1529056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71949CB-15B5-864D-9269-DCDDE569376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147A57-A6BA-074C-9072-D5A954D4C3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D871982-A2EA-D749-8107-648AEC84B4FE}"/>
              </a:ext>
            </a:extLst>
          </p:cNvPr>
          <p:cNvSpPr>
            <a:spLocks noGrp="1" noChangeArrowheads="1"/>
          </p:cNvSpPr>
          <p:nvPr>
            <p:ph type="sldNum" sz="quarter" idx="12"/>
          </p:nvPr>
        </p:nvSpPr>
        <p:spPr>
          <a:ln/>
        </p:spPr>
        <p:txBody>
          <a:bodyPr/>
          <a:lstStyle>
            <a:lvl1pPr>
              <a:defRPr/>
            </a:lvl1pPr>
          </a:lstStyle>
          <a:p>
            <a:pPr>
              <a:defRPr/>
            </a:pPr>
            <a:fld id="{332B3F36-3BAB-954D-AFDD-1208411D619C}" type="slidenum">
              <a:rPr lang="en-US" altLang="en-US"/>
              <a:pPr>
                <a:defRPr/>
              </a:pPr>
              <a:t>‹#›</a:t>
            </a:fld>
            <a:endParaRPr lang="en-US" altLang="en-US"/>
          </a:p>
        </p:txBody>
      </p:sp>
    </p:spTree>
    <p:extLst>
      <p:ext uri="{BB962C8B-B14F-4D97-AF65-F5344CB8AC3E}">
        <p14:creationId xmlns:p14="http://schemas.microsoft.com/office/powerpoint/2010/main" val="4126271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14DE0E3-5CB2-2848-87F4-23D5A8DD940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3DA2D69-590A-E043-874C-D28DA9651A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A054A11-6CB7-5047-8EA9-9ACB86E3C18D}"/>
              </a:ext>
            </a:extLst>
          </p:cNvPr>
          <p:cNvSpPr>
            <a:spLocks noGrp="1" noChangeArrowheads="1"/>
          </p:cNvSpPr>
          <p:nvPr>
            <p:ph type="sldNum" sz="quarter" idx="12"/>
          </p:nvPr>
        </p:nvSpPr>
        <p:spPr>
          <a:ln/>
        </p:spPr>
        <p:txBody>
          <a:bodyPr/>
          <a:lstStyle>
            <a:lvl1pPr>
              <a:defRPr/>
            </a:lvl1pPr>
          </a:lstStyle>
          <a:p>
            <a:pPr>
              <a:defRPr/>
            </a:pPr>
            <a:fld id="{7936322B-8A9B-9B41-A561-C9763D79B73E}" type="slidenum">
              <a:rPr lang="en-US" altLang="en-US"/>
              <a:pPr>
                <a:defRPr/>
              </a:pPr>
              <a:t>‹#›</a:t>
            </a:fld>
            <a:endParaRPr lang="en-US" altLang="en-US"/>
          </a:p>
        </p:txBody>
      </p:sp>
    </p:spTree>
    <p:extLst>
      <p:ext uri="{BB962C8B-B14F-4D97-AF65-F5344CB8AC3E}">
        <p14:creationId xmlns:p14="http://schemas.microsoft.com/office/powerpoint/2010/main" val="3868669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D7E2F95-A342-004D-A17B-BB055CBA192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8A6B0AD-6BF7-4441-81EE-3C5340FFF7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75A92A8-D297-8146-9526-2A0E77C7B00D}"/>
              </a:ext>
            </a:extLst>
          </p:cNvPr>
          <p:cNvSpPr>
            <a:spLocks noGrp="1" noChangeArrowheads="1"/>
          </p:cNvSpPr>
          <p:nvPr>
            <p:ph type="sldNum" sz="quarter" idx="12"/>
          </p:nvPr>
        </p:nvSpPr>
        <p:spPr>
          <a:ln/>
        </p:spPr>
        <p:txBody>
          <a:bodyPr/>
          <a:lstStyle>
            <a:lvl1pPr>
              <a:defRPr/>
            </a:lvl1pPr>
          </a:lstStyle>
          <a:p>
            <a:pPr>
              <a:defRPr/>
            </a:pPr>
            <a:fld id="{D655FF28-E79D-8B4B-ADD8-DDE906DB019D}" type="slidenum">
              <a:rPr lang="en-US" altLang="en-US"/>
              <a:pPr>
                <a:defRPr/>
              </a:pPr>
              <a:t>‹#›</a:t>
            </a:fld>
            <a:endParaRPr lang="en-US" altLang="en-US"/>
          </a:p>
        </p:txBody>
      </p:sp>
    </p:spTree>
    <p:extLst>
      <p:ext uri="{BB962C8B-B14F-4D97-AF65-F5344CB8AC3E}">
        <p14:creationId xmlns:p14="http://schemas.microsoft.com/office/powerpoint/2010/main" val="3260528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DB50FE2-FB83-1A46-9BDA-617755C310E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A51DA7A-34C0-9E49-8E79-E43E1E493B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BD35690-C808-E440-8CFD-7B85E3F5F912}"/>
              </a:ext>
            </a:extLst>
          </p:cNvPr>
          <p:cNvSpPr>
            <a:spLocks noGrp="1" noChangeArrowheads="1"/>
          </p:cNvSpPr>
          <p:nvPr>
            <p:ph type="sldNum" sz="quarter" idx="12"/>
          </p:nvPr>
        </p:nvSpPr>
        <p:spPr>
          <a:ln/>
        </p:spPr>
        <p:txBody>
          <a:bodyPr/>
          <a:lstStyle>
            <a:lvl1pPr>
              <a:defRPr/>
            </a:lvl1pPr>
          </a:lstStyle>
          <a:p>
            <a:pPr>
              <a:defRPr/>
            </a:pPr>
            <a:fld id="{12281D63-7509-4C44-A364-8AE0F5CA27B1}" type="slidenum">
              <a:rPr lang="en-US" altLang="en-US"/>
              <a:pPr>
                <a:defRPr/>
              </a:pPr>
              <a:t>‹#›</a:t>
            </a:fld>
            <a:endParaRPr lang="en-US" altLang="en-US"/>
          </a:p>
        </p:txBody>
      </p:sp>
    </p:spTree>
    <p:extLst>
      <p:ext uri="{BB962C8B-B14F-4D97-AF65-F5344CB8AC3E}">
        <p14:creationId xmlns:p14="http://schemas.microsoft.com/office/powerpoint/2010/main" val="1096913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90E8CD7-C81A-7848-BF7D-5EBCAC72DA2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3DC3786-A428-BA44-B7A5-AF9975A483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EB48DAB-81AB-7E42-AA98-CEE76C194553}"/>
              </a:ext>
            </a:extLst>
          </p:cNvPr>
          <p:cNvSpPr>
            <a:spLocks noGrp="1" noChangeArrowheads="1"/>
          </p:cNvSpPr>
          <p:nvPr>
            <p:ph type="sldNum" sz="quarter" idx="12"/>
          </p:nvPr>
        </p:nvSpPr>
        <p:spPr>
          <a:ln/>
        </p:spPr>
        <p:txBody>
          <a:bodyPr/>
          <a:lstStyle>
            <a:lvl1pPr>
              <a:defRPr/>
            </a:lvl1pPr>
          </a:lstStyle>
          <a:p>
            <a:pPr>
              <a:defRPr/>
            </a:pPr>
            <a:fld id="{4FEA6813-26E7-3443-8662-DA620357D920}" type="slidenum">
              <a:rPr lang="en-US" altLang="en-US"/>
              <a:pPr>
                <a:defRPr/>
              </a:pPr>
              <a:t>‹#›</a:t>
            </a:fld>
            <a:endParaRPr lang="en-US" altLang="en-US"/>
          </a:p>
        </p:txBody>
      </p:sp>
    </p:spTree>
    <p:extLst>
      <p:ext uri="{BB962C8B-B14F-4D97-AF65-F5344CB8AC3E}">
        <p14:creationId xmlns:p14="http://schemas.microsoft.com/office/powerpoint/2010/main" val="630675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7252150-06CF-CA4E-883F-0FA0F00FA54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A0F678-B1EE-6240-A75B-31D94484F1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D5B2C4C-CACD-ED45-8757-0B6F36988F15}"/>
              </a:ext>
            </a:extLst>
          </p:cNvPr>
          <p:cNvSpPr>
            <a:spLocks noGrp="1" noChangeArrowheads="1"/>
          </p:cNvSpPr>
          <p:nvPr>
            <p:ph type="sldNum" sz="quarter" idx="12"/>
          </p:nvPr>
        </p:nvSpPr>
        <p:spPr>
          <a:ln/>
        </p:spPr>
        <p:txBody>
          <a:bodyPr/>
          <a:lstStyle>
            <a:lvl1pPr>
              <a:defRPr/>
            </a:lvl1pPr>
          </a:lstStyle>
          <a:p>
            <a:pPr>
              <a:defRPr/>
            </a:pPr>
            <a:fld id="{5FF6E4C1-45E2-9041-9D24-590AD2006F34}" type="slidenum">
              <a:rPr lang="en-US" altLang="en-US"/>
              <a:pPr>
                <a:defRPr/>
              </a:pPr>
              <a:t>‹#›</a:t>
            </a:fld>
            <a:endParaRPr lang="en-US" altLang="en-US"/>
          </a:p>
        </p:txBody>
      </p:sp>
    </p:spTree>
    <p:extLst>
      <p:ext uri="{BB962C8B-B14F-4D97-AF65-F5344CB8AC3E}">
        <p14:creationId xmlns:p14="http://schemas.microsoft.com/office/powerpoint/2010/main" val="3899344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9E53718-A176-D242-8DD4-E86C382A40B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77AE09A-3B29-6C4B-A08F-20E444B285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5E33B23-9912-2C48-8E14-E68D29FA1107}"/>
              </a:ext>
            </a:extLst>
          </p:cNvPr>
          <p:cNvSpPr>
            <a:spLocks noGrp="1" noChangeArrowheads="1"/>
          </p:cNvSpPr>
          <p:nvPr>
            <p:ph type="sldNum" sz="quarter" idx="12"/>
          </p:nvPr>
        </p:nvSpPr>
        <p:spPr>
          <a:ln/>
        </p:spPr>
        <p:txBody>
          <a:bodyPr/>
          <a:lstStyle>
            <a:lvl1pPr>
              <a:defRPr/>
            </a:lvl1pPr>
          </a:lstStyle>
          <a:p>
            <a:pPr>
              <a:defRPr/>
            </a:pPr>
            <a:fld id="{11A7AB3C-B770-904C-B8CD-0202973606CD}" type="slidenum">
              <a:rPr lang="en-US" altLang="en-US"/>
              <a:pPr>
                <a:defRPr/>
              </a:pPr>
              <a:t>‹#›</a:t>
            </a:fld>
            <a:endParaRPr lang="en-US" altLang="en-US"/>
          </a:p>
        </p:txBody>
      </p:sp>
    </p:spTree>
    <p:extLst>
      <p:ext uri="{BB962C8B-B14F-4D97-AF65-F5344CB8AC3E}">
        <p14:creationId xmlns:p14="http://schemas.microsoft.com/office/powerpoint/2010/main" val="627218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07C9D61-87E1-6546-B0D9-27E77AA351D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05D979F-7804-8146-B966-32BC2311DFD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0705719-6AFC-8342-9EC5-6E8F066D551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ヒラギノ角ゴ Pro W3" charset="-128"/>
                <a:cs typeface="ヒラギノ角ゴ Pro W3" charset="-128"/>
              </a:defRPr>
            </a:lvl1pPr>
          </a:lstStyle>
          <a:p>
            <a:pPr>
              <a:defRPr/>
            </a:pPr>
            <a:endParaRPr lang="en-US"/>
          </a:p>
        </p:txBody>
      </p:sp>
      <p:sp>
        <p:nvSpPr>
          <p:cNvPr id="1029" name="Rectangle 5">
            <a:extLst>
              <a:ext uri="{FF2B5EF4-FFF2-40B4-BE49-F238E27FC236}">
                <a16:creationId xmlns:a16="http://schemas.microsoft.com/office/drawing/2014/main" id="{752DEFA3-2E48-F84F-A318-B48A2CD27FF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ヒラギノ角ゴ Pro W3" charset="-128"/>
                <a:cs typeface="ヒラギノ角ゴ Pro W3" charset="-128"/>
              </a:defRPr>
            </a:lvl1pPr>
          </a:lstStyle>
          <a:p>
            <a:pPr>
              <a:defRPr/>
            </a:pPr>
            <a:endParaRPr lang="en-US"/>
          </a:p>
        </p:txBody>
      </p:sp>
      <p:sp>
        <p:nvSpPr>
          <p:cNvPr id="1030" name="Rectangle 6">
            <a:extLst>
              <a:ext uri="{FF2B5EF4-FFF2-40B4-BE49-F238E27FC236}">
                <a16:creationId xmlns:a16="http://schemas.microsoft.com/office/drawing/2014/main" id="{E8C44669-9F77-9F44-A6DB-6C7D1DDB7E5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C3AB9006-5F92-DE44-8681-A92999D50484}"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google.com/search?client=safari&amp;cs=0&amp;sca_esv=e018978d43334d92&amp;q=type+2+diabetes&amp;sa=X&amp;ved=2ahUKEwiRn-6gnJGPAxX1ADQIHQO-A8UQxccNegQIPBAC&amp;mstk=AUtExfBCi7TJURbZNnWUbM4r5_reRD052UyCqGd-7rGnJwcXMr0frYKiQbgEPPKiMJF--juB0zlDnc6qf8CTBx9_gWw2WxndWZ5EGfvv3liW14J-KnrvEVi9G0M1uXa4wFQ4RHlKiEJ09zTsDuuZ_m1-cptsDpwO89PTNibLgzVebC-M5A8&amp;csui=3" TargetMode="External"/><Relationship Id="rId2" Type="http://schemas.openxmlformats.org/officeDocument/2006/relationships/hyperlink" Target="https://www.google.com/search?client=safari&amp;cs=0&amp;sca_esv=e018978d43334d92&amp;q=insulin+resistance&amp;sa=X&amp;ved=2ahUKEwiRn-6gnJGPAxX1ADQIHQO-A8UQxccNegQIPBAB&amp;mstk=AUtExfBCi7TJURbZNnWUbM4r5_reRD052UyCqGd-7rGnJwcXMr0frYKiQbgEPPKiMJF--juB0zlDnc6qf8CTBx9_gWw2WxndWZ5EGfvv3liW14J-KnrvEVi9G0M1uXa4wFQ4RHlKiEJ09zTsDuuZ_m1-cptsDpwO89PTNibLgzVebC-M5A8&amp;csui=3"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1210/er.2015-1080"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g"/><Relationship Id="rId7" Type="http://schemas.openxmlformats.org/officeDocument/2006/relationships/image" Target="../media/image45.png"/><Relationship Id="rId2"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mailto:mail@goodhormonehealth.com" TargetMode="External"/><Relationship Id="rId2" Type="http://schemas.openxmlformats.org/officeDocument/2006/relationships/hyperlink" Target="https://www.facebook.com/goodhormonehealth"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doi.org/10.1093/sleep/zsae151"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4">
            <a:extLst>
              <a:ext uri="{FF2B5EF4-FFF2-40B4-BE49-F238E27FC236}">
                <a16:creationId xmlns:a16="http://schemas.microsoft.com/office/drawing/2014/main" id="{A9B59E07-04E1-0D41-BA33-2380E0B0ADC2}"/>
              </a:ext>
            </a:extLst>
          </p:cNvPr>
          <p:cNvSpPr>
            <a:spLocks noChangeArrowheads="1"/>
          </p:cNvSpPr>
          <p:nvPr/>
        </p:nvSpPr>
        <p:spPr bwMode="auto">
          <a:xfrm>
            <a:off x="146185" y="1143000"/>
            <a:ext cx="8519319" cy="454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lgn="ctr"/>
            <a:r>
              <a:rPr lang="en-US" altLang="en-US" sz="2800" dirty="0">
                <a:solidFill>
                  <a:srgbClr val="FAFD00"/>
                </a:solidFill>
                <a:latin typeface="Times" pitchFamily="2" charset="0"/>
                <a:ea typeface="ＭＳ Ｐゴシック" panose="020B0600070205080204" pitchFamily="34" charset="-128"/>
              </a:rPr>
              <a:t>Theodore C. Friedman, M.D., Ph.D.</a:t>
            </a:r>
            <a:br>
              <a:rPr lang="en-US" altLang="en-US" sz="2800" dirty="0">
                <a:solidFill>
                  <a:srgbClr val="FAFD00"/>
                </a:solidFill>
                <a:latin typeface="Times" pitchFamily="2" charset="0"/>
                <a:ea typeface="ＭＳ Ｐゴシック" panose="020B0600070205080204" pitchFamily="34" charset="-128"/>
              </a:rPr>
            </a:br>
            <a:r>
              <a:rPr lang="en-US" altLang="en-US" sz="2800" dirty="0">
                <a:solidFill>
                  <a:srgbClr val="FAFD00"/>
                </a:solidFill>
                <a:latin typeface="Times" pitchFamily="2" charset="0"/>
                <a:ea typeface="ＭＳ Ｐゴシック" panose="020B0600070205080204" pitchFamily="34" charset="-128"/>
              </a:rPr>
              <a:t> (the Wiz) </a:t>
            </a:r>
            <a:br>
              <a:rPr lang="en-US" altLang="en-US" sz="2800" dirty="0">
                <a:solidFill>
                  <a:srgbClr val="FAFD00"/>
                </a:solidFill>
                <a:latin typeface="Times" pitchFamily="2" charset="0"/>
                <a:ea typeface="ＭＳ Ｐゴシック" panose="020B0600070205080204" pitchFamily="34" charset="-128"/>
              </a:rPr>
            </a:br>
            <a:r>
              <a:rPr lang="en-US" altLang="en-US" sz="2800" dirty="0">
                <a:solidFill>
                  <a:srgbClr val="FAFD00"/>
                </a:solidFill>
                <a:latin typeface="Times" pitchFamily="2" charset="0"/>
                <a:ea typeface="ＭＳ Ｐゴシック" panose="020B0600070205080204" pitchFamily="34" charset="-128"/>
              </a:rPr>
              <a:t>Professor of Medicine-UCLA</a:t>
            </a:r>
            <a:br>
              <a:rPr lang="en-US" altLang="en-US" sz="2800" dirty="0">
                <a:solidFill>
                  <a:srgbClr val="FAFD00"/>
                </a:solidFill>
                <a:latin typeface="Times" pitchFamily="2" charset="0"/>
                <a:ea typeface="ＭＳ Ｐゴシック" panose="020B0600070205080204" pitchFamily="34" charset="-128"/>
              </a:rPr>
            </a:br>
            <a:r>
              <a:rPr lang="en-US" altLang="en-US" sz="2800" dirty="0">
                <a:solidFill>
                  <a:srgbClr val="FAFD00"/>
                </a:solidFill>
                <a:latin typeface="Times" pitchFamily="2" charset="0"/>
                <a:ea typeface="ＭＳ Ｐゴシック" panose="020B0600070205080204" pitchFamily="34" charset="-128"/>
              </a:rPr>
              <a:t>Chairman, Department of Internal Medicine</a:t>
            </a:r>
            <a:br>
              <a:rPr lang="en-US" altLang="en-US" sz="2800" dirty="0">
                <a:solidFill>
                  <a:srgbClr val="FAFD00"/>
                </a:solidFill>
                <a:latin typeface="Times" pitchFamily="2" charset="0"/>
                <a:ea typeface="ＭＳ Ｐゴシック" panose="020B0600070205080204" pitchFamily="34" charset="-128"/>
              </a:rPr>
            </a:br>
            <a:r>
              <a:rPr lang="en-US" altLang="en-US" sz="2800" dirty="0">
                <a:solidFill>
                  <a:srgbClr val="FAFD00"/>
                </a:solidFill>
                <a:latin typeface="Times" pitchFamily="2" charset="0"/>
                <a:ea typeface="ＭＳ Ｐゴシック" panose="020B0600070205080204" pitchFamily="34" charset="-128"/>
              </a:rPr>
              <a:t>Charles R. Drew University</a:t>
            </a:r>
            <a:br>
              <a:rPr lang="en-US" altLang="en-US" sz="2800" dirty="0">
                <a:solidFill>
                  <a:srgbClr val="FAFD00"/>
                </a:solidFill>
                <a:latin typeface="Times" pitchFamily="2" charset="0"/>
                <a:ea typeface="ＭＳ Ｐゴシック" panose="020B0600070205080204" pitchFamily="34" charset="-128"/>
              </a:rPr>
            </a:br>
            <a:r>
              <a:rPr lang="en-US" sz="1800" dirty="0">
                <a:latin typeface="+mj-lt"/>
              </a:rPr>
              <a:t>Cortisol Circadian Rhythm: </a:t>
            </a:r>
          </a:p>
          <a:p>
            <a:pPr algn="ctr"/>
            <a:r>
              <a:rPr lang="en-US" sz="1800" dirty="0">
                <a:latin typeface="+mj-lt"/>
              </a:rPr>
              <a:t>Under-appreciated patterns that are the guide to Cushing’s disease and wellness</a:t>
            </a:r>
          </a:p>
          <a:p>
            <a:pPr algn="ctr">
              <a:spcBef>
                <a:spcPct val="0"/>
              </a:spcBef>
              <a:buFontTx/>
              <a:buNone/>
            </a:pPr>
            <a:endParaRPr lang="en-US" altLang="en-US" sz="1400" dirty="0">
              <a:solidFill>
                <a:srgbClr val="FF0000"/>
              </a:solidFill>
              <a:latin typeface="+mj-lt"/>
              <a:ea typeface="ＭＳ Ｐゴシック" panose="020B0600070205080204" pitchFamily="34" charset="-128"/>
            </a:endParaRPr>
          </a:p>
          <a:p>
            <a:pPr algn="ctr">
              <a:spcBef>
                <a:spcPct val="0"/>
              </a:spcBef>
              <a:buFontTx/>
              <a:buNone/>
            </a:pPr>
            <a:r>
              <a:rPr lang="en-US" altLang="en-US" sz="1800" dirty="0" err="1">
                <a:solidFill>
                  <a:srgbClr val="FAFD00"/>
                </a:solidFill>
                <a:latin typeface="+mj-lt"/>
                <a:ea typeface="ＭＳ Ｐゴシック" panose="020B0600070205080204" pitchFamily="34" charset="-128"/>
              </a:rPr>
              <a:t>GoodHormoneHealth</a:t>
            </a:r>
            <a:r>
              <a:rPr lang="en-US" altLang="en-US" sz="1800" dirty="0">
                <a:solidFill>
                  <a:srgbClr val="FAFD00"/>
                </a:solidFill>
                <a:latin typeface="+mj-lt"/>
                <a:ea typeface="ＭＳ Ｐゴシック" panose="020B0600070205080204" pitchFamily="34" charset="-128"/>
              </a:rPr>
              <a:t> Webinar</a:t>
            </a:r>
          </a:p>
          <a:p>
            <a:pPr algn="ctr">
              <a:spcBef>
                <a:spcPct val="0"/>
              </a:spcBef>
              <a:buFontTx/>
              <a:buNone/>
            </a:pPr>
            <a:r>
              <a:rPr lang="en-US" altLang="en-US" sz="1600" dirty="0">
                <a:solidFill>
                  <a:srgbClr val="FAFD00"/>
                </a:solidFill>
                <a:latin typeface="Times New Roman" panose="02020603050405020304" pitchFamily="18" charset="0"/>
                <a:ea typeface="ＭＳ Ｐゴシック" panose="020B0600070205080204" pitchFamily="34" charset="-128"/>
                <a:cs typeface="Times New Roman" panose="02020603050405020304" pitchFamily="18" charset="0"/>
              </a:rPr>
              <a:t>Joined by </a:t>
            </a:r>
            <a:r>
              <a:rPr lang="en-US" sz="1600" dirty="0">
                <a:latin typeface="Times New Roman" panose="02020603050405020304" pitchFamily="18" charset="0"/>
                <a:cs typeface="Times New Roman" panose="02020603050405020304" pitchFamily="18" charset="0"/>
              </a:rPr>
              <a:t>Zoya Brar</a:t>
            </a:r>
          </a:p>
          <a:p>
            <a:pPr algn="ctr">
              <a:spcBef>
                <a:spcPct val="0"/>
              </a:spcBef>
              <a:buFontTx/>
              <a:buNone/>
            </a:pPr>
            <a:r>
              <a:rPr lang="en-US" sz="1600" dirty="0">
                <a:latin typeface="+mn-lt"/>
              </a:rPr>
              <a:t>COO </a:t>
            </a:r>
            <a:r>
              <a:rPr lang="en-US" altLang="en-US" sz="1600" dirty="0">
                <a:solidFill>
                  <a:srgbClr val="FAFD00"/>
                </a:solidFill>
                <a:latin typeface="+mn-lt"/>
                <a:ea typeface="ＭＳ Ｐゴシック" panose="020B0600070205080204" pitchFamily="34" charset="-128"/>
                <a:cs typeface="Times New Roman" panose="02020603050405020304" pitchFamily="18" charset="0"/>
              </a:rPr>
              <a:t>Eli Health</a:t>
            </a:r>
            <a:br>
              <a:rPr lang="en-US" altLang="en-US" sz="1600" dirty="0">
                <a:solidFill>
                  <a:srgbClr val="FAFD00"/>
                </a:solidFill>
                <a:latin typeface="Times New Roman" panose="02020603050405020304" pitchFamily="18" charset="0"/>
                <a:ea typeface="ＭＳ Ｐゴシック" panose="020B0600070205080204" pitchFamily="34" charset="-128"/>
                <a:cs typeface="Times New Roman" panose="02020603050405020304" pitchFamily="18" charset="0"/>
              </a:rPr>
            </a:br>
            <a:br>
              <a:rPr lang="en-US" altLang="en-US" sz="1600" dirty="0">
                <a:solidFill>
                  <a:srgbClr val="FAFD00"/>
                </a:solidFill>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1600" dirty="0">
                <a:solidFill>
                  <a:srgbClr val="FAFD00"/>
                </a:solidFill>
                <a:latin typeface="Times New Roman" panose="02020603050405020304" pitchFamily="18" charset="0"/>
                <a:ea typeface="ＭＳ Ｐゴシック" panose="020B0600070205080204" pitchFamily="34" charset="-128"/>
                <a:cs typeface="Times New Roman" panose="02020603050405020304" pitchFamily="18" charset="0"/>
              </a:rPr>
              <a:t>August 17, 2025</a:t>
            </a:r>
            <a:br>
              <a:rPr lang="en-US" altLang="en-US" sz="1400" dirty="0">
                <a:solidFill>
                  <a:srgbClr val="FAFD00"/>
                </a:solidFill>
                <a:latin typeface="+mj-lt"/>
                <a:ea typeface="ＭＳ Ｐゴシック" panose="020B0600070205080204" pitchFamily="34" charset="-128"/>
              </a:rPr>
            </a:br>
            <a:endParaRPr lang="en-US" altLang="en-US" sz="1400" dirty="0">
              <a:latin typeface="+mj-lt"/>
            </a:endParaRPr>
          </a:p>
        </p:txBody>
      </p:sp>
      <p:pic>
        <p:nvPicPr>
          <p:cNvPr id="14338" name="Picture 3">
            <a:extLst>
              <a:ext uri="{FF2B5EF4-FFF2-40B4-BE49-F238E27FC236}">
                <a16:creationId xmlns:a16="http://schemas.microsoft.com/office/drawing/2014/main" id="{73848D56-3B37-CE43-A8F8-EF335DD3216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18375" y="457200"/>
            <a:ext cx="183832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339" name="Picture 2">
            <a:extLst>
              <a:ext uri="{FF2B5EF4-FFF2-40B4-BE49-F238E27FC236}">
                <a16:creationId xmlns:a16="http://schemas.microsoft.com/office/drawing/2014/main" id="{7BF9EEF9-472A-AE4E-8A39-1EABE51F79A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1600" y="0"/>
            <a:ext cx="342265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803D573-1DB8-8441-9AF8-AFC8504F95D1}"/>
              </a:ext>
            </a:extLst>
          </p:cNvPr>
          <p:cNvPicPr>
            <a:picLocks noChangeAspect="1"/>
          </p:cNvPicPr>
          <p:nvPr/>
        </p:nvPicPr>
        <p:blipFill>
          <a:blip r:embed="rId4">
            <a:duotone>
              <a:prstClr val="black"/>
              <a:srgbClr val="FF0000">
                <a:tint val="45000"/>
                <a:satMod val="400000"/>
              </a:srgbClr>
            </a:duotone>
          </a:blip>
          <a:stretch>
            <a:fillRect/>
          </a:stretch>
        </p:blipFill>
        <p:spPr>
          <a:xfrm>
            <a:off x="3657600" y="424332"/>
            <a:ext cx="3086100" cy="482600"/>
          </a:xfrm>
          <a:prstGeom prst="rect">
            <a:avLst/>
          </a:prstGeom>
        </p:spPr>
      </p:pic>
      <p:pic>
        <p:nvPicPr>
          <p:cNvPr id="4" name="Picture 3" descr="A person with long hair&#10;&#10;AI-generated content may be incorrect.">
            <a:extLst>
              <a:ext uri="{FF2B5EF4-FFF2-40B4-BE49-F238E27FC236}">
                <a16:creationId xmlns:a16="http://schemas.microsoft.com/office/drawing/2014/main" id="{D0BBD237-A2DD-69AA-E5D0-171D9854C609}"/>
              </a:ext>
            </a:extLst>
          </p:cNvPr>
          <p:cNvPicPr>
            <a:picLocks noChangeAspect="1"/>
          </p:cNvPicPr>
          <p:nvPr/>
        </p:nvPicPr>
        <p:blipFill>
          <a:blip r:embed="rId5"/>
          <a:stretch>
            <a:fillRect/>
          </a:stretch>
        </p:blipFill>
        <p:spPr>
          <a:xfrm>
            <a:off x="6096000" y="4419600"/>
            <a:ext cx="1133475" cy="1295400"/>
          </a:xfrm>
          <a:prstGeom prst="rect">
            <a:avLst/>
          </a:prstGeom>
        </p:spPr>
      </p:pic>
      <p:pic>
        <p:nvPicPr>
          <p:cNvPr id="5" name="Picture 4" descr="A picture containing funnel chart&#10;&#10;AI-generated content may be incorrect.">
            <a:extLst>
              <a:ext uri="{FF2B5EF4-FFF2-40B4-BE49-F238E27FC236}">
                <a16:creationId xmlns:a16="http://schemas.microsoft.com/office/drawing/2014/main" id="{AE804D56-3110-5835-96AF-6BAE3CD7655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54717" y="4643423"/>
            <a:ext cx="1342390" cy="1128395"/>
          </a:xfrm>
          <a:prstGeom prst="rect">
            <a:avLst/>
          </a:prstGeom>
        </p:spPr>
      </p:pic>
      <p:pic>
        <p:nvPicPr>
          <p:cNvPr id="6" name="Picture 5" descr="A picture containing icon&#10;&#10;AI-generated content may be incorrect.">
            <a:extLst>
              <a:ext uri="{FF2B5EF4-FFF2-40B4-BE49-F238E27FC236}">
                <a16:creationId xmlns:a16="http://schemas.microsoft.com/office/drawing/2014/main" id="{163AB8FE-2719-B64A-FC74-0D46D22C1D4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377894" y="4468851"/>
            <a:ext cx="1139190" cy="84963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F7C1F-12BE-9B4A-C3D2-637DF4F046A7}"/>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D02CE255-A065-A46B-51E2-561694131CF5}"/>
              </a:ext>
            </a:extLst>
          </p:cNvPr>
          <p:cNvSpPr txBox="1">
            <a:spLocks noGrp="1"/>
          </p:cNvSpPr>
          <p:nvPr>
            <p:ph type="title"/>
          </p:nvPr>
        </p:nvSpPr>
        <p:spPr>
          <a:xfrm>
            <a:off x="685800" y="11151"/>
            <a:ext cx="7772400" cy="1368323"/>
          </a:xfrm>
          <a:prstGeom prst="rect">
            <a:avLst/>
          </a:prstGeom>
        </p:spPr>
        <p:txBody>
          <a:bodyPr vert="horz" wrap="square" lIns="0" tIns="13970" rIns="0" bIns="0" numCol="1" rtlCol="0" anchor="ctr" anchorCtr="0" compatLnSpc="1">
            <a:prstTxWarp prst="textNoShape">
              <a:avLst/>
            </a:prstTxWarp>
            <a:spAutoFit/>
          </a:bodyPr>
          <a:lstStyle/>
          <a:p>
            <a:pPr lvl="0"/>
            <a:r>
              <a:rPr lang="en-US" dirty="0">
                <a:solidFill>
                  <a:srgbClr val="FFC000"/>
                </a:solidFill>
              </a:rPr>
              <a:t>Sample salivary day curve at </a:t>
            </a:r>
            <a:r>
              <a:rPr lang="en-US" dirty="0" err="1">
                <a:solidFill>
                  <a:srgbClr val="FFC000"/>
                </a:solidFill>
              </a:rPr>
              <a:t>Labcorp</a:t>
            </a:r>
            <a:endParaRPr lang="en-US" dirty="0">
              <a:solidFill>
                <a:srgbClr val="FFC000"/>
              </a:solidFill>
            </a:endParaRPr>
          </a:p>
        </p:txBody>
      </p:sp>
      <p:pic>
        <p:nvPicPr>
          <p:cNvPr id="11" name="Picture 10" descr="Graphical user interface, text, application&#10;&#10;AI-generated content may be incorrect.">
            <a:extLst>
              <a:ext uri="{FF2B5EF4-FFF2-40B4-BE49-F238E27FC236}">
                <a16:creationId xmlns:a16="http://schemas.microsoft.com/office/drawing/2014/main" id="{7FA850C7-9CC5-F171-8DDA-1B8EE9761FB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545168" y="1828800"/>
            <a:ext cx="6053664" cy="4191000"/>
          </a:xfrm>
          <a:prstGeom prst="rect">
            <a:avLst/>
          </a:prstGeom>
        </p:spPr>
      </p:pic>
    </p:spTree>
    <p:extLst>
      <p:ext uri="{BB962C8B-B14F-4D97-AF65-F5344CB8AC3E}">
        <p14:creationId xmlns:p14="http://schemas.microsoft.com/office/powerpoint/2010/main" val="952730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A6FE6-FDDD-F56B-6F3D-860135D3ABDE}"/>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DA90A5A2-81EC-C24C-005D-AF5D1443BD16}"/>
              </a:ext>
            </a:extLst>
          </p:cNvPr>
          <p:cNvSpPr txBox="1">
            <a:spLocks noGrp="1"/>
          </p:cNvSpPr>
          <p:nvPr>
            <p:ph type="title"/>
          </p:nvPr>
        </p:nvSpPr>
        <p:spPr>
          <a:xfrm>
            <a:off x="685800" y="11151"/>
            <a:ext cx="7772400" cy="1368323"/>
          </a:xfrm>
          <a:prstGeom prst="rect">
            <a:avLst/>
          </a:prstGeom>
        </p:spPr>
        <p:txBody>
          <a:bodyPr vert="horz" wrap="square" lIns="0" tIns="13970" rIns="0" bIns="0" numCol="1" rtlCol="0" anchor="ctr" anchorCtr="0" compatLnSpc="1">
            <a:prstTxWarp prst="textNoShape">
              <a:avLst/>
            </a:prstTxWarp>
            <a:spAutoFit/>
          </a:bodyPr>
          <a:lstStyle/>
          <a:p>
            <a:pPr lvl="0"/>
            <a:r>
              <a:rPr lang="en-US" dirty="0">
                <a:solidFill>
                  <a:srgbClr val="FFC000"/>
                </a:solidFill>
              </a:rPr>
              <a:t>What happens if your Cortisol Circadian Rhythm is off?</a:t>
            </a:r>
          </a:p>
        </p:txBody>
      </p:sp>
      <p:sp>
        <p:nvSpPr>
          <p:cNvPr id="9" name="TextBox 8">
            <a:extLst>
              <a:ext uri="{FF2B5EF4-FFF2-40B4-BE49-F238E27FC236}">
                <a16:creationId xmlns:a16="http://schemas.microsoft.com/office/drawing/2014/main" id="{82DDC893-7817-7F7B-669B-ABFDB67B6571}"/>
              </a:ext>
            </a:extLst>
          </p:cNvPr>
          <p:cNvSpPr txBox="1"/>
          <p:nvPr/>
        </p:nvSpPr>
        <p:spPr>
          <a:xfrm>
            <a:off x="0" y="1981200"/>
            <a:ext cx="9144000" cy="4431983"/>
          </a:xfrm>
          <a:prstGeom prst="rect">
            <a:avLst/>
          </a:prstGeom>
          <a:noFill/>
        </p:spPr>
        <p:txBody>
          <a:bodyPr wrap="square">
            <a:spAutoFit/>
          </a:bodyPr>
          <a:lstStyle/>
          <a:p>
            <a:pPr marL="0" marR="0">
              <a:buNone/>
            </a:pPr>
            <a:r>
              <a:rPr lang="en-US" sz="1200" kern="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1. Sleep Disruptions:</a:t>
            </a:r>
            <a:endParaRPr lang="en-US" sz="12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Aft>
                <a:spcPts val="600"/>
              </a:spcAft>
              <a:buSzPts val="1000"/>
              <a:buFont typeface="Symbol" pitchFamily="2" charset="2"/>
              <a:buChar char=""/>
              <a:tabLst>
                <a:tab pos="457200" algn="l"/>
              </a:tabLst>
            </a:pPr>
            <a:r>
              <a:rPr lang="en-US" sz="1200" b="1" u="sng" kern="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Insomnia and Nighttime Awakenings:</a:t>
            </a:r>
            <a:endParaRPr lang="en-US" sz="12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a:spcAft>
                <a:spcPts val="600"/>
              </a:spcAft>
              <a:buNone/>
            </a:pPr>
            <a:r>
              <a:rPr lang="en-US" sz="1200" kern="0" spc="1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Cortisol normally rises in the early morning to prepare you for wakefulness. If it's elevated at night due to a disrupted rhythm, it can interfere with sleep onset and cause you to wake up during the night. </a:t>
            </a:r>
            <a:endParaRPr lang="en-US" sz="12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a:buNone/>
            </a:pPr>
            <a:r>
              <a:rPr lang="en-US" sz="1200" b="1" u="sng" kern="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Daytime Sleepiness:</a:t>
            </a:r>
            <a:endParaRPr lang="en-US" sz="12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a:buNone/>
            </a:pPr>
            <a:r>
              <a:rPr lang="en-US" sz="1200" kern="0" spc="1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Conversely, if cortisol levels are not high enough in the morning, you may experience excessive daytime sleepiness and fatigue. </a:t>
            </a:r>
            <a:endParaRPr lang="en-US" sz="12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a:p>
            <a:pPr marL="0" marR="0">
              <a:buNone/>
            </a:pPr>
            <a:r>
              <a:rPr lang="en-US" sz="1200" kern="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2. Mood and Cognitive Issues:</a:t>
            </a:r>
            <a:endParaRPr lang="en-US" sz="12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a:spcAft>
                <a:spcPts val="600"/>
              </a:spcAft>
              <a:buNone/>
            </a:pPr>
            <a:r>
              <a:rPr lang="en-US" sz="1200" b="1" u="sng" kern="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Mood Swings:</a:t>
            </a:r>
            <a:endParaRPr lang="en-US" sz="12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a:spcAft>
                <a:spcPts val="600"/>
              </a:spcAft>
              <a:buNone/>
            </a:pPr>
            <a:r>
              <a:rPr lang="en-US" sz="1200" kern="0" spc="1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Fluctuations in cortisol can lead to </a:t>
            </a:r>
            <a:r>
              <a:rPr lang="en-US" sz="1200" u="sng" kern="0" spc="1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anxiety</a:t>
            </a:r>
            <a:r>
              <a:rPr lang="en-US" sz="1200" kern="0" spc="1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 depression, and irritability.</a:t>
            </a:r>
            <a:endParaRPr lang="en-US" sz="12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a:buNone/>
            </a:pPr>
            <a:r>
              <a:rPr lang="en-US" sz="1200" b="1" u="sng" kern="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Cognitive Problems:</a:t>
            </a:r>
            <a:endParaRPr lang="en-US" sz="12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a:buNone/>
            </a:pPr>
            <a:r>
              <a:rPr lang="en-US" sz="1200" kern="0" spc="1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Cortisol affects </a:t>
            </a:r>
            <a:r>
              <a:rPr lang="en-US" sz="1200" u="sng" kern="0" spc="1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brain function</a:t>
            </a:r>
            <a:r>
              <a:rPr lang="en-US" sz="1200" kern="0" spc="1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 including memory and focus. Imbalances can lead to difficulties with concentration and decision-making. </a:t>
            </a:r>
            <a:endParaRPr lang="en-US" sz="12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a:p>
            <a:pPr marL="0" marR="0">
              <a:buNone/>
            </a:pPr>
            <a:r>
              <a:rPr lang="en-US" sz="1200" kern="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3. Metabolic and Weight Issues:</a:t>
            </a:r>
            <a:endParaRPr lang="en-US" sz="12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Aft>
                <a:spcPts val="600"/>
              </a:spcAft>
              <a:buSzPts val="1000"/>
              <a:buFont typeface="Symbol" pitchFamily="2" charset="2"/>
              <a:buChar char=""/>
              <a:tabLst>
                <a:tab pos="457200" algn="l"/>
              </a:tabLst>
            </a:pPr>
            <a:r>
              <a:rPr lang="en-US" sz="1200" b="1" u="sng" kern="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Weight Gain:</a:t>
            </a:r>
            <a:endParaRPr lang="en-US" sz="12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a:spcAft>
                <a:spcPts val="600"/>
              </a:spcAft>
              <a:buNone/>
            </a:pPr>
            <a:r>
              <a:rPr lang="en-US" sz="1200" kern="0" spc="1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Cortisol affects metabolism and appetite. A disrupted rhythm can lead to increased appetite, fat storage, and weight gain, particularly around the abdomen. </a:t>
            </a:r>
            <a:endParaRPr lang="en-US" sz="12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a:buNone/>
            </a:pPr>
            <a:r>
              <a:rPr lang="en-US" sz="1200" b="1" u="sng" kern="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Metabolic Problems:</a:t>
            </a:r>
            <a:endParaRPr lang="en-US" sz="12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a:buNone/>
            </a:pPr>
            <a:r>
              <a:rPr lang="en-US" sz="1200" kern="0" spc="1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Long-term disruptions can contribute to metabolic disorders like </a:t>
            </a:r>
            <a:r>
              <a:rPr lang="en-US" sz="1200" kern="0" spc="1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insulin resistance</a:t>
            </a:r>
            <a:r>
              <a:rPr lang="en-US" sz="1200" kern="0" spc="1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 and increased risk of </a:t>
            </a:r>
            <a:r>
              <a:rPr lang="en-US" sz="1200" kern="0" spc="1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type 2 diabetes</a:t>
            </a:r>
            <a:r>
              <a:rPr lang="en-US" sz="1200" kern="0" spc="1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a:buNone/>
            </a:pPr>
            <a:r>
              <a:rPr lang="en-US" sz="1200" kern="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a:p>
            <a:pPr marL="0" marR="0">
              <a:buNone/>
            </a:pPr>
            <a:endParaRPr lang="en-US" sz="12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76023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EC0DE-C324-E74F-8D3A-61266EE4CD42}"/>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9DF789CB-26E9-033E-7560-C74CFF84366B}"/>
              </a:ext>
            </a:extLst>
          </p:cNvPr>
          <p:cNvSpPr txBox="1">
            <a:spLocks noGrp="1"/>
          </p:cNvSpPr>
          <p:nvPr>
            <p:ph type="title"/>
          </p:nvPr>
        </p:nvSpPr>
        <p:spPr>
          <a:xfrm>
            <a:off x="685800" y="11151"/>
            <a:ext cx="7772400" cy="1368323"/>
          </a:xfrm>
          <a:prstGeom prst="rect">
            <a:avLst/>
          </a:prstGeom>
        </p:spPr>
        <p:txBody>
          <a:bodyPr vert="horz" wrap="square" lIns="0" tIns="13970" rIns="0" bIns="0" numCol="1" rtlCol="0" anchor="ctr" anchorCtr="0" compatLnSpc="1">
            <a:prstTxWarp prst="textNoShape">
              <a:avLst/>
            </a:prstTxWarp>
            <a:spAutoFit/>
          </a:bodyPr>
          <a:lstStyle/>
          <a:p>
            <a:pPr lvl="0"/>
            <a:r>
              <a:rPr lang="en-US" dirty="0"/>
              <a:t>What happens if your Cortisol Circadian Rhythm is off?</a:t>
            </a:r>
          </a:p>
        </p:txBody>
      </p:sp>
      <p:sp>
        <p:nvSpPr>
          <p:cNvPr id="9" name="TextBox 8">
            <a:extLst>
              <a:ext uri="{FF2B5EF4-FFF2-40B4-BE49-F238E27FC236}">
                <a16:creationId xmlns:a16="http://schemas.microsoft.com/office/drawing/2014/main" id="{969DABA2-3D3E-AB1E-7832-D0F4E758F6CB}"/>
              </a:ext>
            </a:extLst>
          </p:cNvPr>
          <p:cNvSpPr txBox="1"/>
          <p:nvPr/>
        </p:nvSpPr>
        <p:spPr>
          <a:xfrm>
            <a:off x="0" y="1981200"/>
            <a:ext cx="9144000" cy="1723549"/>
          </a:xfrm>
          <a:prstGeom prst="rect">
            <a:avLst/>
          </a:prstGeom>
          <a:noFill/>
        </p:spPr>
        <p:txBody>
          <a:bodyPr wrap="square">
            <a:spAutoFit/>
          </a:bodyPr>
          <a:lstStyle/>
          <a:p>
            <a:pPr marL="457200" marR="0">
              <a:buNone/>
            </a:pPr>
            <a:r>
              <a:rPr lang="en-US" sz="1200" kern="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a:p>
            <a:pPr marL="0" marR="0">
              <a:buNone/>
            </a:pPr>
            <a:r>
              <a:rPr lang="en-US" sz="1200" kern="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4. Immune System and Other Health Problems:</a:t>
            </a:r>
            <a:endParaRPr lang="en-US" sz="12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a:spcAft>
                <a:spcPts val="600"/>
              </a:spcAft>
              <a:buNone/>
            </a:pPr>
            <a:r>
              <a:rPr lang="en-US" sz="1200" b="1" u="sng" kern="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Compromised Immune Function:</a:t>
            </a:r>
            <a:endParaRPr lang="en-US" sz="12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a:spcAft>
                <a:spcPts val="600"/>
              </a:spcAft>
              <a:buNone/>
            </a:pPr>
            <a:r>
              <a:rPr lang="en-US" sz="1200" kern="0" spc="1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Cortisol plays a role in regulating the immune response. Imbalances can weaken the immune system, making you more susceptible to infections and illnesses. </a:t>
            </a:r>
            <a:endParaRPr lang="en-US" sz="12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a:buNone/>
            </a:pPr>
            <a:r>
              <a:rPr lang="en-US" sz="1200" b="1" u="sng" kern="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Other Health Risks:</a:t>
            </a:r>
            <a:endParaRPr lang="en-US" sz="12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a:buNone/>
            </a:pPr>
            <a:r>
              <a:rPr lang="en-US" sz="1200" kern="0" spc="1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Disrupted cortisol rhythms have also been linked to cardiovascular problems, inflammation, and other health issues. </a:t>
            </a:r>
            <a:endParaRPr lang="en-US" sz="12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a:p>
            <a:pPr marL="0" marR="0">
              <a:buNone/>
            </a:pPr>
            <a:r>
              <a:rPr lang="en-US" sz="12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2988499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86C5D-DEE4-823A-9F80-DE1C27477CF2}"/>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63B87550-83C0-BC59-4C06-49ADE45B94A1}"/>
              </a:ext>
            </a:extLst>
          </p:cNvPr>
          <p:cNvSpPr txBox="1">
            <a:spLocks noGrp="1"/>
          </p:cNvSpPr>
          <p:nvPr>
            <p:ph type="title"/>
          </p:nvPr>
        </p:nvSpPr>
        <p:spPr>
          <a:xfrm>
            <a:off x="685800" y="-50404"/>
            <a:ext cx="7772400" cy="1491434"/>
          </a:xfrm>
          <a:prstGeom prst="rect">
            <a:avLst/>
          </a:prstGeom>
        </p:spPr>
        <p:txBody>
          <a:bodyPr vert="horz" wrap="square" lIns="0" tIns="13970" rIns="0" bIns="0" numCol="1" rtlCol="0" anchor="ctr" anchorCtr="0" compatLnSpc="1">
            <a:prstTxWarp prst="textNoShape">
              <a:avLst/>
            </a:prstTxWarp>
            <a:spAutoFit/>
          </a:bodyPr>
          <a:lstStyle/>
          <a:p>
            <a:pPr lvl="0"/>
            <a:r>
              <a:rPr lang="en-US" sz="3200" dirty="0">
                <a:solidFill>
                  <a:srgbClr val="FFC000"/>
                </a:solidFill>
              </a:rPr>
              <a:t>What happens if your Cortisol Circadian Rhythm is off and your nighttime </a:t>
            </a:r>
            <a:r>
              <a:rPr lang="en-US" sz="3200" dirty="0" err="1">
                <a:solidFill>
                  <a:srgbClr val="FFC000"/>
                </a:solidFill>
              </a:rPr>
              <a:t>cortisols</a:t>
            </a:r>
            <a:r>
              <a:rPr lang="en-US" sz="3200" dirty="0">
                <a:solidFill>
                  <a:srgbClr val="FFC000"/>
                </a:solidFill>
              </a:rPr>
              <a:t> are high?</a:t>
            </a:r>
          </a:p>
        </p:txBody>
      </p:sp>
      <p:sp>
        <p:nvSpPr>
          <p:cNvPr id="9" name="TextBox 8">
            <a:extLst>
              <a:ext uri="{FF2B5EF4-FFF2-40B4-BE49-F238E27FC236}">
                <a16:creationId xmlns:a16="http://schemas.microsoft.com/office/drawing/2014/main" id="{4414EA70-B5DA-1C5F-AD47-D71450C58863}"/>
              </a:ext>
            </a:extLst>
          </p:cNvPr>
          <p:cNvSpPr txBox="1"/>
          <p:nvPr/>
        </p:nvSpPr>
        <p:spPr>
          <a:xfrm>
            <a:off x="914400" y="1454040"/>
            <a:ext cx="4572000" cy="2677656"/>
          </a:xfrm>
          <a:prstGeom prst="rect">
            <a:avLst/>
          </a:prstGeom>
          <a:noFill/>
        </p:spPr>
        <p:txBody>
          <a:bodyPr wrap="square">
            <a:spAutoFit/>
          </a:bodyPr>
          <a:lstStyle/>
          <a:p>
            <a:pPr marL="457200" marR="0">
              <a:buNone/>
            </a:pPr>
            <a:r>
              <a:rPr lang="en-US" sz="1200" kern="0" dirty="0">
                <a:solidFill>
                  <a:schemeClr val="tx2"/>
                </a:solidFill>
                <a:effectLst/>
                <a:latin typeface="+mn-lt"/>
                <a:ea typeface="Times New Roman" panose="02020603050405020304" pitchFamily="18" charset="0"/>
                <a:cs typeface="Times New Roman" panose="02020603050405020304" pitchFamily="18" charset="0"/>
              </a:rPr>
              <a:t> </a:t>
            </a:r>
            <a:endParaRPr lang="en-US" sz="1200" kern="100" dirty="0">
              <a:solidFill>
                <a:schemeClr val="tx2"/>
              </a:solidFill>
              <a:effectLst/>
              <a:latin typeface="+mn-lt"/>
              <a:ea typeface="Aptos" panose="020B0004020202020204" pitchFamily="34" charset="0"/>
              <a:cs typeface="Times New Roman" panose="02020603050405020304" pitchFamily="18" charset="0"/>
            </a:endParaRPr>
          </a:p>
          <a:p>
            <a:pPr marL="171450" marR="0" indent="-171450">
              <a:buFont typeface="Arial" panose="020B0604020202020204" pitchFamily="34" charset="0"/>
              <a:buChar char="•"/>
            </a:pPr>
            <a:r>
              <a:rPr lang="en-US" sz="1800" kern="0" dirty="0">
                <a:solidFill>
                  <a:schemeClr val="tx2"/>
                </a:solidFill>
                <a:latin typeface="+mn-lt"/>
                <a:ea typeface="Aptos" panose="020B0004020202020204" pitchFamily="34" charset="0"/>
                <a:cs typeface="Times New Roman" panose="02020603050405020304" pitchFamily="18" charset="0"/>
              </a:rPr>
              <a:t>Make sure you don’t have Cushing’s</a:t>
            </a:r>
          </a:p>
          <a:p>
            <a:pPr marL="171450" marR="0" indent="-171450">
              <a:buFont typeface="Arial" panose="020B0604020202020204" pitchFamily="34" charset="0"/>
              <a:buChar char="•"/>
            </a:pPr>
            <a:r>
              <a:rPr lang="en-US" sz="1800" kern="0" dirty="0">
                <a:solidFill>
                  <a:schemeClr val="tx2"/>
                </a:solidFill>
                <a:latin typeface="+mn-lt"/>
                <a:ea typeface="Aptos" panose="020B0004020202020204" pitchFamily="34" charset="0"/>
                <a:cs typeface="Times New Roman" panose="02020603050405020304" pitchFamily="18" charset="0"/>
              </a:rPr>
              <a:t>Check for menopause </a:t>
            </a:r>
          </a:p>
          <a:p>
            <a:pPr marL="171450" marR="0" indent="-171450">
              <a:buFont typeface="Arial" panose="020B0604020202020204" pitchFamily="34" charset="0"/>
              <a:buChar char="•"/>
            </a:pPr>
            <a:r>
              <a:rPr lang="en-US" sz="1800" kern="0" dirty="0">
                <a:solidFill>
                  <a:schemeClr val="tx2"/>
                </a:solidFill>
                <a:latin typeface="+mn-lt"/>
                <a:ea typeface="Aptos" panose="020B0004020202020204" pitchFamily="34" charset="0"/>
                <a:cs typeface="Times New Roman" panose="02020603050405020304" pitchFamily="18" charset="0"/>
              </a:rPr>
              <a:t>Don’t eat with 3 </a:t>
            </a:r>
            <a:r>
              <a:rPr lang="en-US" sz="1800" kern="0" dirty="0" err="1">
                <a:solidFill>
                  <a:schemeClr val="tx2"/>
                </a:solidFill>
                <a:latin typeface="+mn-lt"/>
                <a:ea typeface="Aptos" panose="020B0004020202020204" pitchFamily="34" charset="0"/>
                <a:cs typeface="Times New Roman" panose="02020603050405020304" pitchFamily="18" charset="0"/>
              </a:rPr>
              <a:t>hrs</a:t>
            </a:r>
            <a:r>
              <a:rPr lang="en-US" sz="1800" kern="0" dirty="0">
                <a:solidFill>
                  <a:schemeClr val="tx2"/>
                </a:solidFill>
                <a:latin typeface="+mn-lt"/>
                <a:ea typeface="Aptos" panose="020B0004020202020204" pitchFamily="34" charset="0"/>
                <a:cs typeface="Times New Roman" panose="02020603050405020304" pitchFamily="18" charset="0"/>
              </a:rPr>
              <a:t> of bedtime.</a:t>
            </a:r>
          </a:p>
          <a:p>
            <a:pPr marL="171450" marR="0" indent="-171450">
              <a:buFont typeface="Arial" panose="020B0604020202020204" pitchFamily="34" charset="0"/>
              <a:buChar char="•"/>
            </a:pPr>
            <a:r>
              <a:rPr lang="en-US" sz="1800" kern="0" dirty="0">
                <a:solidFill>
                  <a:schemeClr val="tx2"/>
                </a:solidFill>
                <a:latin typeface="+mn-lt"/>
                <a:ea typeface="Aptos" panose="020B0004020202020204" pitchFamily="34" charset="0"/>
                <a:cs typeface="Times New Roman" panose="02020603050405020304" pitchFamily="18" charset="0"/>
              </a:rPr>
              <a:t>Morning sunlight, avoid evening sunlight</a:t>
            </a:r>
          </a:p>
          <a:p>
            <a:pPr marL="171450" marR="0" indent="-171450">
              <a:buFont typeface="Arial" panose="020B0604020202020204" pitchFamily="34" charset="0"/>
              <a:buChar char="•"/>
            </a:pPr>
            <a:r>
              <a:rPr lang="en-US" sz="1800" kern="0" dirty="0">
                <a:solidFill>
                  <a:schemeClr val="tx2"/>
                </a:solidFill>
                <a:latin typeface="+mn-lt"/>
                <a:ea typeface="Aptos" panose="020B0004020202020204" pitchFamily="34" charset="0"/>
                <a:cs typeface="Times New Roman" panose="02020603050405020304" pitchFamily="18" charset="0"/>
              </a:rPr>
              <a:t>Morning exercise.</a:t>
            </a:r>
          </a:p>
          <a:p>
            <a:pPr marL="171450" marR="0" indent="-171450">
              <a:buFont typeface="Arial" panose="020B0604020202020204" pitchFamily="34" charset="0"/>
              <a:buChar char="•"/>
            </a:pPr>
            <a:r>
              <a:rPr lang="en-US" sz="1800" kern="0" dirty="0">
                <a:solidFill>
                  <a:schemeClr val="tx2"/>
                </a:solidFill>
                <a:latin typeface="+mn-lt"/>
                <a:ea typeface="Aptos" panose="020B0004020202020204" pitchFamily="34" charset="0"/>
                <a:cs typeface="Times New Roman" panose="02020603050405020304" pitchFamily="18" charset="0"/>
              </a:rPr>
              <a:t>Avoid night time electronics</a:t>
            </a:r>
          </a:p>
          <a:p>
            <a:pPr marL="171450" marR="0" indent="-171450">
              <a:buFont typeface="Arial" panose="020B0604020202020204" pitchFamily="34" charset="0"/>
              <a:buChar char="•"/>
            </a:pPr>
            <a:endParaRPr lang="en-US" sz="1800" kern="0" dirty="0">
              <a:solidFill>
                <a:schemeClr val="tx2"/>
              </a:solidFill>
              <a:latin typeface="+mn-lt"/>
              <a:ea typeface="Aptos" panose="020B0004020202020204" pitchFamily="34" charset="0"/>
              <a:cs typeface="Times New Roman" panose="02020603050405020304" pitchFamily="18" charset="0"/>
            </a:endParaRPr>
          </a:p>
          <a:p>
            <a:pPr marL="0" marR="0">
              <a:buNone/>
            </a:pPr>
            <a:endParaRPr lang="en-US" sz="1800" kern="100" dirty="0">
              <a:solidFill>
                <a:schemeClr val="tx2"/>
              </a:solidFill>
              <a:effectLst/>
              <a:latin typeface="+mn-lt"/>
              <a:ea typeface="Aptos" panose="020B0004020202020204" pitchFamily="34" charset="0"/>
              <a:cs typeface="Times New Roman" panose="02020603050405020304" pitchFamily="18" charset="0"/>
            </a:endParaRPr>
          </a:p>
          <a:p>
            <a:pPr marL="0" marR="0">
              <a:buNone/>
            </a:pPr>
            <a:r>
              <a:rPr lang="en-US" sz="1200" kern="100" dirty="0">
                <a:solidFill>
                  <a:schemeClr val="tx2"/>
                </a:solidFill>
                <a:effectLst/>
                <a:latin typeface="+mn-lt"/>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3767912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7B2D4-5B94-422B-8F29-6FAEC5A4C0C7}"/>
              </a:ext>
            </a:extLst>
          </p:cNvPr>
          <p:cNvSpPr>
            <a:spLocks noGrp="1"/>
          </p:cNvSpPr>
          <p:nvPr>
            <p:ph type="title"/>
          </p:nvPr>
        </p:nvSpPr>
        <p:spPr/>
        <p:txBody>
          <a:bodyPr/>
          <a:lstStyle/>
          <a:p>
            <a:r>
              <a:rPr lang="en-US" dirty="0"/>
              <a:t>Alternative Options</a:t>
            </a:r>
          </a:p>
        </p:txBody>
      </p:sp>
      <p:sp>
        <p:nvSpPr>
          <p:cNvPr id="3" name="Content Placeholder 2">
            <a:extLst>
              <a:ext uri="{FF2B5EF4-FFF2-40B4-BE49-F238E27FC236}">
                <a16:creationId xmlns:a16="http://schemas.microsoft.com/office/drawing/2014/main" id="{CBEF82E2-10FD-4B8F-9561-D89C3FB5086E}"/>
              </a:ext>
            </a:extLst>
          </p:cNvPr>
          <p:cNvSpPr>
            <a:spLocks noGrp="1"/>
          </p:cNvSpPr>
          <p:nvPr>
            <p:ph idx="1"/>
          </p:nvPr>
        </p:nvSpPr>
        <p:spPr>
          <a:xfrm>
            <a:off x="592829" y="1965475"/>
            <a:ext cx="6709906" cy="3146611"/>
          </a:xfrm>
        </p:spPr>
        <p:txBody>
          <a:bodyPr vert="horz" wrap="square" lIns="68580" tIns="34290" rIns="68580" bIns="34290" numCol="1" rtlCol="0" anchor="t" anchorCtr="0" compatLnSpc="1">
            <a:prstTxWarp prst="textNoShape">
              <a:avLst/>
            </a:prstTxWarp>
            <a:normAutofit fontScale="70000" lnSpcReduction="20000"/>
          </a:bodyPr>
          <a:lstStyle/>
          <a:p>
            <a:r>
              <a:rPr lang="en-US"/>
              <a:t>Supplements</a:t>
            </a:r>
          </a:p>
          <a:p>
            <a:pPr lvl="1" indent="0"/>
            <a:r>
              <a:rPr lang="en-US"/>
              <a:t>GABA with L-Theanine</a:t>
            </a:r>
          </a:p>
          <a:p>
            <a:pPr lvl="1" indent="0"/>
            <a:r>
              <a:rPr lang="en-US"/>
              <a:t>Melatonin</a:t>
            </a:r>
          </a:p>
          <a:p>
            <a:pPr lvl="1" indent="0"/>
            <a:r>
              <a:rPr lang="en-US"/>
              <a:t>Valerian</a:t>
            </a:r>
          </a:p>
          <a:p>
            <a:pPr lvl="1" indent="0"/>
            <a:r>
              <a:rPr lang="en-US" dirty="0"/>
              <a:t>5-HTP</a:t>
            </a:r>
          </a:p>
          <a:p>
            <a:pPr lvl="1" indent="0"/>
            <a:r>
              <a:rPr lang="en-US" dirty="0"/>
              <a:t>CBD oil</a:t>
            </a:r>
          </a:p>
          <a:p>
            <a:pPr lvl="1" indent="0"/>
            <a:r>
              <a:rPr lang="en-US" dirty="0"/>
              <a:t>Lavender and Chamomile</a:t>
            </a:r>
          </a:p>
          <a:p>
            <a:r>
              <a:rPr lang="en-US"/>
              <a:t>Light Control</a:t>
            </a:r>
          </a:p>
          <a:p>
            <a:pPr lvl="1" indent="0"/>
            <a:r>
              <a:rPr lang="en-US"/>
              <a:t>Avoid cell phones, tablets and TV's</a:t>
            </a:r>
            <a:endParaRPr lang="en-US" dirty="0"/>
          </a:p>
          <a:p>
            <a:pPr lvl="1" indent="0"/>
            <a:r>
              <a:rPr lang="en-US"/>
              <a:t>Blue-light blocking glasses</a:t>
            </a:r>
            <a:endParaRPr lang="en-US" dirty="0"/>
          </a:p>
        </p:txBody>
      </p:sp>
    </p:spTree>
    <p:extLst>
      <p:ext uri="{BB962C8B-B14F-4D97-AF65-F5344CB8AC3E}">
        <p14:creationId xmlns:p14="http://schemas.microsoft.com/office/powerpoint/2010/main" val="327488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F21C9-8EA3-44E9-BD2B-6FC637BBF95B}"/>
              </a:ext>
            </a:extLst>
          </p:cNvPr>
          <p:cNvSpPr>
            <a:spLocks noGrp="1"/>
          </p:cNvSpPr>
          <p:nvPr>
            <p:ph type="title"/>
          </p:nvPr>
        </p:nvSpPr>
        <p:spPr>
          <a:xfrm>
            <a:off x="551157" y="1006730"/>
            <a:ext cx="7949407" cy="700290"/>
          </a:xfrm>
        </p:spPr>
        <p:txBody>
          <a:bodyPr/>
          <a:lstStyle/>
          <a:p>
            <a:r>
              <a:rPr lang="en-US" dirty="0">
                <a:solidFill>
                  <a:srgbClr val="FFC000"/>
                </a:solidFill>
              </a:rPr>
              <a:t>Hormone Treatments</a:t>
            </a:r>
          </a:p>
        </p:txBody>
      </p:sp>
      <p:sp>
        <p:nvSpPr>
          <p:cNvPr id="3" name="Content Placeholder 2">
            <a:extLst>
              <a:ext uri="{FF2B5EF4-FFF2-40B4-BE49-F238E27FC236}">
                <a16:creationId xmlns:a16="http://schemas.microsoft.com/office/drawing/2014/main" id="{5721509A-8A9D-47DA-9CCA-5FEDA2212F39}"/>
              </a:ext>
            </a:extLst>
          </p:cNvPr>
          <p:cNvSpPr>
            <a:spLocks noGrp="1"/>
          </p:cNvSpPr>
          <p:nvPr>
            <p:ph idx="1"/>
          </p:nvPr>
        </p:nvSpPr>
        <p:spPr>
          <a:xfrm>
            <a:off x="173607" y="1707020"/>
            <a:ext cx="7363783" cy="3836529"/>
          </a:xfrm>
        </p:spPr>
        <p:txBody>
          <a:bodyPr vert="horz" wrap="square" lIns="68580" tIns="34290" rIns="68580" bIns="34290" numCol="1" rtlCol="0" anchor="t" anchorCtr="0" compatLnSpc="1">
            <a:prstTxWarp prst="textNoShape">
              <a:avLst/>
            </a:prstTxWarp>
            <a:normAutofit fontScale="70000" lnSpcReduction="20000"/>
          </a:bodyPr>
          <a:lstStyle/>
          <a:p>
            <a:r>
              <a:rPr lang="en-US" dirty="0"/>
              <a:t>Estrogen/Progesterone for menopause</a:t>
            </a:r>
          </a:p>
          <a:p>
            <a:r>
              <a:rPr lang="en-US" dirty="0"/>
              <a:t>Vitamin E 400 </a:t>
            </a:r>
            <a:r>
              <a:rPr lang="en-US" dirty="0" err="1"/>
              <a:t>iU</a:t>
            </a:r>
            <a:r>
              <a:rPr lang="en-US" dirty="0"/>
              <a:t> a day helps with hot flashes</a:t>
            </a:r>
          </a:p>
          <a:p>
            <a:r>
              <a:rPr lang="en-US" dirty="0" err="1"/>
              <a:t>Phosphotidyl</a:t>
            </a:r>
            <a:r>
              <a:rPr lang="en-US" dirty="0"/>
              <a:t> Serine (</a:t>
            </a:r>
            <a:r>
              <a:rPr lang="en-US" dirty="0" err="1"/>
              <a:t>Seriphos</a:t>
            </a:r>
            <a:r>
              <a:rPr lang="en-US" b="1" dirty="0"/>
              <a:t>) </a:t>
            </a:r>
            <a:r>
              <a:rPr lang="en-US" dirty="0"/>
              <a:t>300 mg an hour before bedtime lowers night time cortisol</a:t>
            </a:r>
          </a:p>
          <a:p>
            <a:r>
              <a:rPr lang="en-US" dirty="0"/>
              <a:t>DHEA-25 mg a day in women and 50 mg a day in men at night, counteracts cortisol</a:t>
            </a:r>
          </a:p>
          <a:p>
            <a:r>
              <a:rPr lang="en-US" dirty="0"/>
              <a:t>Gingko </a:t>
            </a:r>
            <a:r>
              <a:rPr lang="en-US" dirty="0" err="1"/>
              <a:t>bilabo</a:t>
            </a:r>
            <a:r>
              <a:rPr lang="en-US" dirty="0"/>
              <a:t>  120 mg twice a day lowers cortisol</a:t>
            </a:r>
          </a:p>
          <a:p>
            <a:r>
              <a:rPr lang="en-US" dirty="0" err="1"/>
              <a:t>Ashwaganda</a:t>
            </a:r>
            <a:r>
              <a:rPr lang="en-US" dirty="0"/>
              <a:t> may be helpful</a:t>
            </a:r>
          </a:p>
          <a:p>
            <a:r>
              <a:rPr lang="en-US" dirty="0" err="1"/>
              <a:t>Serovital</a:t>
            </a:r>
            <a:r>
              <a:rPr lang="en-US" dirty="0"/>
              <a:t> raises growth hormone</a:t>
            </a:r>
            <a:br>
              <a:rPr lang="en-US" dirty="0"/>
            </a:br>
            <a:endParaRPr lang="en-US" dirty="0"/>
          </a:p>
        </p:txBody>
      </p:sp>
    </p:spTree>
    <p:extLst>
      <p:ext uri="{BB962C8B-B14F-4D97-AF65-F5344CB8AC3E}">
        <p14:creationId xmlns:p14="http://schemas.microsoft.com/office/powerpoint/2010/main" val="771531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BA51F-26CE-940F-AE70-3F5CA24C0353}"/>
            </a:ext>
          </a:extLst>
        </p:cNvPr>
        <p:cNvGrpSpPr/>
        <p:nvPr/>
      </p:nvGrpSpPr>
      <p:grpSpPr>
        <a:xfrm>
          <a:off x="0" y="0"/>
          <a:ext cx="0" cy="0"/>
          <a:chOff x="0" y="0"/>
          <a:chExt cx="0" cy="0"/>
        </a:xfrm>
      </p:grpSpPr>
      <p:sp>
        <p:nvSpPr>
          <p:cNvPr id="15361" name="Rectangle 2">
            <a:extLst>
              <a:ext uri="{FF2B5EF4-FFF2-40B4-BE49-F238E27FC236}">
                <a16:creationId xmlns:a16="http://schemas.microsoft.com/office/drawing/2014/main" id="{DB32CA2D-F350-80E2-8E70-C60E25CB8CB8}"/>
              </a:ext>
            </a:extLst>
          </p:cNvPr>
          <p:cNvSpPr>
            <a:spLocks noGrp="1" noChangeArrowheads="1"/>
          </p:cNvSpPr>
          <p:nvPr>
            <p:ph type="title"/>
          </p:nvPr>
        </p:nvSpPr>
        <p:spPr>
          <a:xfrm>
            <a:off x="685800" y="228600"/>
            <a:ext cx="7772400" cy="1143000"/>
          </a:xfrm>
        </p:spPr>
        <p:txBody>
          <a:bodyPr/>
          <a:lstStyle/>
          <a:p>
            <a:r>
              <a:rPr lang="en-US" altLang="en-US" dirty="0" err="1">
                <a:solidFill>
                  <a:srgbClr val="FFC000"/>
                </a:solidFill>
              </a:rPr>
              <a:t>Dr.Friedman’s</a:t>
            </a:r>
            <a:r>
              <a:rPr lang="en-US" altLang="en-US" dirty="0">
                <a:solidFill>
                  <a:srgbClr val="FFC000"/>
                </a:solidFill>
              </a:rPr>
              <a:t> publication in 1994</a:t>
            </a:r>
          </a:p>
        </p:txBody>
      </p:sp>
      <p:sp>
        <p:nvSpPr>
          <p:cNvPr id="15362" name="Rectangle 3">
            <a:extLst>
              <a:ext uri="{FF2B5EF4-FFF2-40B4-BE49-F238E27FC236}">
                <a16:creationId xmlns:a16="http://schemas.microsoft.com/office/drawing/2014/main" id="{5456D19A-AF33-A0DD-4611-A92225C5569E}"/>
              </a:ext>
            </a:extLst>
          </p:cNvPr>
          <p:cNvSpPr>
            <a:spLocks noGrp="1" noChangeArrowheads="1"/>
          </p:cNvSpPr>
          <p:nvPr>
            <p:ph type="body" idx="1"/>
          </p:nvPr>
        </p:nvSpPr>
        <p:spPr>
          <a:xfrm>
            <a:off x="676507" y="1752600"/>
            <a:ext cx="7772400" cy="4114800"/>
          </a:xfrm>
        </p:spPr>
        <p:txBody>
          <a:bodyPr/>
          <a:lstStyle/>
          <a:p>
            <a:pPr marL="0" indent="0">
              <a:buNone/>
            </a:pPr>
            <a:endParaRPr lang="en-US" altLang="en-US" sz="2000" dirty="0"/>
          </a:p>
        </p:txBody>
      </p:sp>
      <p:pic>
        <p:nvPicPr>
          <p:cNvPr id="3" name="Picture 2" descr="Graphical user interface, application, Word&#10;&#10;AI-generated content may be incorrect.">
            <a:extLst>
              <a:ext uri="{FF2B5EF4-FFF2-40B4-BE49-F238E27FC236}">
                <a16:creationId xmlns:a16="http://schemas.microsoft.com/office/drawing/2014/main" id="{A63287A1-4ECD-8CA6-6995-5938A95A1A1C}"/>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838200" y="1600200"/>
            <a:ext cx="5029200" cy="2990335"/>
          </a:xfrm>
          <a:prstGeom prst="rect">
            <a:avLst/>
          </a:prstGeom>
        </p:spPr>
      </p:pic>
    </p:spTree>
    <p:extLst>
      <p:ext uri="{BB962C8B-B14F-4D97-AF65-F5344CB8AC3E}">
        <p14:creationId xmlns:p14="http://schemas.microsoft.com/office/powerpoint/2010/main" val="2190946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5AE58-A2AE-1671-04FF-7359D145B289}"/>
            </a:ext>
          </a:extLst>
        </p:cNvPr>
        <p:cNvGrpSpPr/>
        <p:nvPr/>
      </p:nvGrpSpPr>
      <p:grpSpPr>
        <a:xfrm>
          <a:off x="0" y="0"/>
          <a:ext cx="0" cy="0"/>
          <a:chOff x="0" y="0"/>
          <a:chExt cx="0" cy="0"/>
        </a:xfrm>
      </p:grpSpPr>
      <p:sp>
        <p:nvSpPr>
          <p:cNvPr id="15361" name="Rectangle 2">
            <a:extLst>
              <a:ext uri="{FF2B5EF4-FFF2-40B4-BE49-F238E27FC236}">
                <a16:creationId xmlns:a16="http://schemas.microsoft.com/office/drawing/2014/main" id="{4AE15CB5-0D80-781A-5A85-F915E4AC2498}"/>
              </a:ext>
            </a:extLst>
          </p:cNvPr>
          <p:cNvSpPr>
            <a:spLocks noGrp="1" noChangeArrowheads="1"/>
          </p:cNvSpPr>
          <p:nvPr>
            <p:ph type="title"/>
          </p:nvPr>
        </p:nvSpPr>
        <p:spPr>
          <a:xfrm>
            <a:off x="685800" y="228600"/>
            <a:ext cx="7772400" cy="1143000"/>
          </a:xfrm>
        </p:spPr>
        <p:txBody>
          <a:bodyPr/>
          <a:lstStyle/>
          <a:p>
            <a:r>
              <a:rPr lang="en-US" altLang="en-US" sz="3200" dirty="0">
                <a:solidFill>
                  <a:srgbClr val="FFC000"/>
                </a:solidFill>
              </a:rPr>
              <a:t>Dr. Friedman’s publication in 1994</a:t>
            </a:r>
          </a:p>
        </p:txBody>
      </p:sp>
      <p:sp>
        <p:nvSpPr>
          <p:cNvPr id="15362" name="Rectangle 3">
            <a:extLst>
              <a:ext uri="{FF2B5EF4-FFF2-40B4-BE49-F238E27FC236}">
                <a16:creationId xmlns:a16="http://schemas.microsoft.com/office/drawing/2014/main" id="{DEF6A731-9EBA-0115-92FC-B778DF41D96F}"/>
              </a:ext>
            </a:extLst>
          </p:cNvPr>
          <p:cNvSpPr>
            <a:spLocks noGrp="1" noChangeArrowheads="1"/>
          </p:cNvSpPr>
          <p:nvPr>
            <p:ph type="body" idx="1"/>
          </p:nvPr>
        </p:nvSpPr>
        <p:spPr>
          <a:xfrm>
            <a:off x="676507" y="1752600"/>
            <a:ext cx="7772400" cy="4114800"/>
          </a:xfrm>
        </p:spPr>
        <p:txBody>
          <a:bodyPr/>
          <a:lstStyle/>
          <a:p>
            <a:pPr marL="0" indent="0">
              <a:buNone/>
            </a:pPr>
            <a:endParaRPr lang="en-US" altLang="en-US" sz="2000" dirty="0"/>
          </a:p>
        </p:txBody>
      </p:sp>
      <p:pic>
        <p:nvPicPr>
          <p:cNvPr id="4" name="Picture 3" descr="Graphical user interface&#10;&#10;AI-generated content may be incorrect.">
            <a:extLst>
              <a:ext uri="{FF2B5EF4-FFF2-40B4-BE49-F238E27FC236}">
                <a16:creationId xmlns:a16="http://schemas.microsoft.com/office/drawing/2014/main" id="{4AC643CA-2A45-13AC-01BB-95C8714299B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2667000" y="1210731"/>
            <a:ext cx="3048000" cy="5418669"/>
          </a:xfrm>
          <a:prstGeom prst="rect">
            <a:avLst/>
          </a:prstGeom>
        </p:spPr>
      </p:pic>
    </p:spTree>
    <p:extLst>
      <p:ext uri="{BB962C8B-B14F-4D97-AF65-F5344CB8AC3E}">
        <p14:creationId xmlns:p14="http://schemas.microsoft.com/office/powerpoint/2010/main" val="3274861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6E64F-F140-68C3-E577-2FB43C51BF70}"/>
            </a:ext>
          </a:extLst>
        </p:cNvPr>
        <p:cNvGrpSpPr/>
        <p:nvPr/>
      </p:nvGrpSpPr>
      <p:grpSpPr>
        <a:xfrm>
          <a:off x="0" y="0"/>
          <a:ext cx="0" cy="0"/>
          <a:chOff x="0" y="0"/>
          <a:chExt cx="0" cy="0"/>
        </a:xfrm>
      </p:grpSpPr>
      <p:sp>
        <p:nvSpPr>
          <p:cNvPr id="15361" name="Rectangle 2">
            <a:extLst>
              <a:ext uri="{FF2B5EF4-FFF2-40B4-BE49-F238E27FC236}">
                <a16:creationId xmlns:a16="http://schemas.microsoft.com/office/drawing/2014/main" id="{8A063ADF-E8BB-4379-476F-B942ED34AD61}"/>
              </a:ext>
            </a:extLst>
          </p:cNvPr>
          <p:cNvSpPr>
            <a:spLocks noGrp="1" noChangeArrowheads="1"/>
          </p:cNvSpPr>
          <p:nvPr>
            <p:ph type="title"/>
          </p:nvPr>
        </p:nvSpPr>
        <p:spPr>
          <a:xfrm>
            <a:off x="685800" y="228600"/>
            <a:ext cx="7772400" cy="1143000"/>
          </a:xfrm>
        </p:spPr>
        <p:txBody>
          <a:bodyPr/>
          <a:lstStyle/>
          <a:p>
            <a:r>
              <a:rPr lang="en-US" altLang="en-US" sz="3200" dirty="0">
                <a:solidFill>
                  <a:srgbClr val="FFC000"/>
                </a:solidFill>
              </a:rPr>
              <a:t>Serum Cortisol in Cushing’s</a:t>
            </a:r>
          </a:p>
        </p:txBody>
      </p:sp>
      <p:sp>
        <p:nvSpPr>
          <p:cNvPr id="15362" name="Rectangle 3">
            <a:extLst>
              <a:ext uri="{FF2B5EF4-FFF2-40B4-BE49-F238E27FC236}">
                <a16:creationId xmlns:a16="http://schemas.microsoft.com/office/drawing/2014/main" id="{3DF6CBED-6133-7E30-6B88-3EDB7D1A0BD5}"/>
              </a:ext>
            </a:extLst>
          </p:cNvPr>
          <p:cNvSpPr>
            <a:spLocks noGrp="1" noChangeArrowheads="1"/>
          </p:cNvSpPr>
          <p:nvPr>
            <p:ph type="body" idx="1"/>
          </p:nvPr>
        </p:nvSpPr>
        <p:spPr>
          <a:xfrm>
            <a:off x="676507" y="1752600"/>
            <a:ext cx="7772400" cy="4114800"/>
          </a:xfrm>
        </p:spPr>
        <p:txBody>
          <a:bodyPr/>
          <a:lstStyle/>
          <a:p>
            <a:pPr marL="0" indent="0">
              <a:buNone/>
            </a:pPr>
            <a:endParaRPr lang="en-US" altLang="en-US" sz="2000" dirty="0"/>
          </a:p>
        </p:txBody>
      </p:sp>
      <p:pic>
        <p:nvPicPr>
          <p:cNvPr id="3" name="Picture 2" descr="Graphical user interface, application&#10;&#10;AI-generated content may be incorrect.">
            <a:extLst>
              <a:ext uri="{FF2B5EF4-FFF2-40B4-BE49-F238E27FC236}">
                <a16:creationId xmlns:a16="http://schemas.microsoft.com/office/drawing/2014/main" id="{893D0810-6274-F98E-C604-6D8D9667FEA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771293" y="2779057"/>
            <a:ext cx="2667000" cy="4078943"/>
          </a:xfrm>
          <a:prstGeom prst="rect">
            <a:avLst/>
          </a:prstGeom>
        </p:spPr>
      </p:pic>
      <p:pic>
        <p:nvPicPr>
          <p:cNvPr id="6" name="Picture 5" descr="Graphical user interface, application, Word&#10;&#10;AI-generated content may be incorrect.">
            <a:extLst>
              <a:ext uri="{FF2B5EF4-FFF2-40B4-BE49-F238E27FC236}">
                <a16:creationId xmlns:a16="http://schemas.microsoft.com/office/drawing/2014/main" id="{5A58BA6D-C57D-C240-06D3-C7AF00B64CDC}"/>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4114800" y="3948275"/>
            <a:ext cx="2590800" cy="2331720"/>
          </a:xfrm>
          <a:prstGeom prst="rect">
            <a:avLst/>
          </a:prstGeom>
        </p:spPr>
      </p:pic>
      <p:pic>
        <p:nvPicPr>
          <p:cNvPr id="10" name="Picture 9" descr="Graphical user interface&#10;&#10;AI-generated content may be incorrect.">
            <a:extLst>
              <a:ext uri="{FF2B5EF4-FFF2-40B4-BE49-F238E27FC236}">
                <a16:creationId xmlns:a16="http://schemas.microsoft.com/office/drawing/2014/main" id="{EB75FADF-E417-1D28-5BE6-C6BBC2E22AB2}"/>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3228291" y="1143001"/>
            <a:ext cx="4048630" cy="1814674"/>
          </a:xfrm>
          <a:prstGeom prst="rect">
            <a:avLst/>
          </a:prstGeom>
        </p:spPr>
      </p:pic>
    </p:spTree>
    <p:extLst>
      <p:ext uri="{BB962C8B-B14F-4D97-AF65-F5344CB8AC3E}">
        <p14:creationId xmlns:p14="http://schemas.microsoft.com/office/powerpoint/2010/main" val="712620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Endocr Rev</a:t>
            </a:r>
            <a:r>
              <a:rPr lang="en-US" altLang="en-US" sz="1000">
                <a:solidFill>
                  <a:srgbClr val="333333"/>
                </a:solidFill>
              </a:rPr>
              <a:t>, Volume 38, Issue 1, 1 February 2017, Pages 3–45, </a:t>
            </a:r>
            <a:r>
              <a:rPr lang="en-US" altLang="en-US" sz="1000">
                <a:solidFill>
                  <a:srgbClr val="333333"/>
                </a:solidFill>
                <a:hlinkClick r:id="rId3"/>
              </a:rPr>
              <a:t>https://doi.org/10.1210/er.2015-1080</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13. </a:t>
            </a:r>
            <a:r>
              <a:rPr lang="en-US" altLang="en-US" b="0"/>
              <a:t>Comparison of the 24-hour profile of plasma cortisol in normal nonobese adults (left), patients with ...</a:t>
            </a:r>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3371793"/>
          </a:xfrm>
          <a:prstGeom prst="rect">
            <a:avLst/>
          </a:prstGeom>
        </p:spPr>
      </p:pic>
      <p:pic>
        <p:nvPicPr>
          <p:cNvPr id="5126" name="New picture"/>
          <p:cNvPicPr/>
          <p:nvPr/>
        </p:nvPicPr>
        <p:blipFill>
          <a:blip r:embed="rId6"/>
          <a:stretch>
            <a:fillRect/>
          </a:stretch>
        </p:blipFill>
        <p:spPr>
          <a:xfrm>
            <a:off x="268833600" y="229743000"/>
            <a:ext cx="1676400" cy="4191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201" y="344560"/>
            <a:ext cx="9143999" cy="5143499"/>
          </a:xfrm>
          <a:prstGeom prst="rect">
            <a:avLst/>
          </a:prstGeom>
        </p:spPr>
      </p:pic>
      <p:sp>
        <p:nvSpPr>
          <p:cNvPr id="3" name="object 3"/>
          <p:cNvSpPr txBox="1"/>
          <p:nvPr/>
        </p:nvSpPr>
        <p:spPr>
          <a:xfrm>
            <a:off x="2438400" y="3078673"/>
            <a:ext cx="4650928" cy="1490152"/>
          </a:xfrm>
          <a:prstGeom prst="rect">
            <a:avLst/>
          </a:prstGeom>
        </p:spPr>
        <p:txBody>
          <a:bodyPr vert="horz" wrap="square" lIns="0" tIns="12700" rIns="0" bIns="0" rtlCol="0">
            <a:spAutoFit/>
          </a:bodyPr>
          <a:lstStyle/>
          <a:p>
            <a:pPr algn="ctr">
              <a:spcBef>
                <a:spcPts val="100"/>
              </a:spcBef>
            </a:pPr>
            <a:r>
              <a:rPr sz="1800" dirty="0">
                <a:solidFill>
                  <a:srgbClr val="FF0000"/>
                </a:solidFill>
                <a:latin typeface="Arial"/>
                <a:cs typeface="Arial"/>
              </a:rPr>
              <a:t>Cortisol</a:t>
            </a:r>
            <a:r>
              <a:rPr sz="1800" spc="-80" dirty="0">
                <a:solidFill>
                  <a:srgbClr val="FF0000"/>
                </a:solidFill>
                <a:latin typeface="Arial"/>
                <a:cs typeface="Arial"/>
              </a:rPr>
              <a:t> </a:t>
            </a:r>
            <a:r>
              <a:rPr sz="1800" spc="-10" dirty="0">
                <a:solidFill>
                  <a:srgbClr val="FF0000"/>
                </a:solidFill>
                <a:latin typeface="Arial"/>
                <a:cs typeface="Arial"/>
              </a:rPr>
              <a:t>Hormometer</a:t>
            </a:r>
            <a:endParaRPr sz="1800" dirty="0">
              <a:solidFill>
                <a:srgbClr val="FF0000"/>
              </a:solidFill>
              <a:latin typeface="Arial"/>
              <a:cs typeface="Arial"/>
            </a:endParaRPr>
          </a:p>
          <a:p>
            <a:pPr marL="1270" algn="ctr"/>
            <a:r>
              <a:rPr lang="en-US" sz="1800" dirty="0">
                <a:solidFill>
                  <a:srgbClr val="FF0000"/>
                </a:solidFill>
              </a:rPr>
              <a:t> is not intended to diagnose, cure, or manage any disease or condition, including Cushing’s. Its role is solely as a wellness tool to support lifestyle management</a:t>
            </a:r>
            <a:r>
              <a:rPr lang="en-US" dirty="0">
                <a:solidFill>
                  <a:srgbClr val="FF0000"/>
                </a:solidFill>
              </a:rPr>
              <a:t>.</a:t>
            </a:r>
            <a:endParaRPr sz="1800" dirty="0">
              <a:solidFill>
                <a:srgbClr val="FF0000"/>
              </a:solidFill>
              <a:latin typeface="Times New Roman"/>
              <a:cs typeface="Times New Roman"/>
            </a:endParaRPr>
          </a:p>
        </p:txBody>
      </p:sp>
      <p:pic>
        <p:nvPicPr>
          <p:cNvPr id="4" name="object 4"/>
          <p:cNvPicPr/>
          <p:nvPr/>
        </p:nvPicPr>
        <p:blipFill>
          <a:blip r:embed="rId3" cstate="print"/>
          <a:stretch>
            <a:fillRect/>
          </a:stretch>
        </p:blipFill>
        <p:spPr>
          <a:xfrm>
            <a:off x="3672924" y="1406301"/>
            <a:ext cx="1798151" cy="1532851"/>
          </a:xfrm>
          <a:prstGeom prst="rect">
            <a:avLst/>
          </a:prstGeom>
        </p:spPr>
      </p:pic>
      <p:sp>
        <p:nvSpPr>
          <p:cNvPr id="5" name="object 5"/>
          <p:cNvSpPr txBox="1"/>
          <p:nvPr/>
        </p:nvSpPr>
        <p:spPr>
          <a:xfrm>
            <a:off x="4198999" y="5677841"/>
            <a:ext cx="747395" cy="120546"/>
          </a:xfrm>
          <a:prstGeom prst="rect">
            <a:avLst/>
          </a:prstGeom>
        </p:spPr>
        <p:txBody>
          <a:bodyPr vert="horz" wrap="square" lIns="0" tIns="12700" rIns="0" bIns="0" rtlCol="0">
            <a:spAutoFit/>
          </a:bodyPr>
          <a:lstStyle/>
          <a:p>
            <a:pPr marL="12700">
              <a:spcBef>
                <a:spcPts val="100"/>
              </a:spcBef>
            </a:pPr>
            <a:r>
              <a:rPr sz="700" i="1" spc="10" dirty="0">
                <a:latin typeface="Times New Roman"/>
                <a:cs typeface="Times New Roman"/>
              </a:rPr>
              <a:t>©</a:t>
            </a:r>
            <a:r>
              <a:rPr sz="700" i="1" spc="20" dirty="0">
                <a:latin typeface="Times New Roman"/>
                <a:cs typeface="Times New Roman"/>
              </a:rPr>
              <a:t> </a:t>
            </a:r>
            <a:r>
              <a:rPr sz="700" i="1" spc="10" dirty="0">
                <a:latin typeface="Times New Roman"/>
                <a:cs typeface="Times New Roman"/>
              </a:rPr>
              <a:t>Eli</a:t>
            </a:r>
            <a:r>
              <a:rPr sz="700" i="1" spc="20" dirty="0">
                <a:latin typeface="Times New Roman"/>
                <a:cs typeface="Times New Roman"/>
              </a:rPr>
              <a:t> </a:t>
            </a:r>
            <a:r>
              <a:rPr sz="700" i="1" spc="10" dirty="0">
                <a:latin typeface="Times New Roman"/>
                <a:cs typeface="Times New Roman"/>
              </a:rPr>
              <a:t>Health,</a:t>
            </a:r>
            <a:r>
              <a:rPr sz="700" i="1" spc="20" dirty="0">
                <a:latin typeface="Times New Roman"/>
                <a:cs typeface="Times New Roman"/>
              </a:rPr>
              <a:t> </a:t>
            </a:r>
            <a:r>
              <a:rPr sz="700" i="1" spc="-20" dirty="0">
                <a:latin typeface="Times New Roman"/>
                <a:cs typeface="Times New Roman"/>
              </a:rPr>
              <a:t>2025</a:t>
            </a:r>
            <a:endParaRPr sz="700">
              <a:latin typeface="Times New Roman"/>
              <a:cs typeface="Times New Roman"/>
            </a:endParaRPr>
          </a:p>
        </p:txBody>
      </p:sp>
      <p:pic>
        <p:nvPicPr>
          <p:cNvPr id="6" name="Picture 5" descr="A person and person posing for a photo&#10;&#10;AI-generated content may be incorrect.">
            <a:extLst>
              <a:ext uri="{FF2B5EF4-FFF2-40B4-BE49-F238E27FC236}">
                <a16:creationId xmlns:a16="http://schemas.microsoft.com/office/drawing/2014/main" id="{5F5AE528-A1F0-28B7-95CC-42E469610E8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23692" y="749603"/>
            <a:ext cx="1031875" cy="686435"/>
          </a:xfrm>
          <a:prstGeom prst="rect">
            <a:avLst/>
          </a:prstGeom>
        </p:spPr>
      </p:pic>
      <p:pic>
        <p:nvPicPr>
          <p:cNvPr id="7" name="Picture 6" descr="A close-up of a cell phone and a pen&#10;&#10;AI-generated content may be incorrect.">
            <a:extLst>
              <a:ext uri="{FF2B5EF4-FFF2-40B4-BE49-F238E27FC236}">
                <a16:creationId xmlns:a16="http://schemas.microsoft.com/office/drawing/2014/main" id="{AAE88119-44F4-6BFE-F18F-EC6E592E45D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3797" y="1541974"/>
            <a:ext cx="1311275" cy="685165"/>
          </a:xfrm>
          <a:prstGeom prst="rect">
            <a:avLst/>
          </a:prstGeom>
        </p:spPr>
      </p:pic>
      <p:pic>
        <p:nvPicPr>
          <p:cNvPr id="8" name="Picture 7" descr="A picture containing text, indoor, game&#10;&#10;AI-generated content may be incorrect.">
            <a:extLst>
              <a:ext uri="{FF2B5EF4-FFF2-40B4-BE49-F238E27FC236}">
                <a16:creationId xmlns:a16="http://schemas.microsoft.com/office/drawing/2014/main" id="{38D8FEAC-80D5-7A9E-29D1-64DF7DC9092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80841" y="4285414"/>
            <a:ext cx="512445" cy="64008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a:extLst>
              <a:ext uri="{FF2B5EF4-FFF2-40B4-BE49-F238E27FC236}">
                <a16:creationId xmlns:a16="http://schemas.microsoft.com/office/drawing/2014/main" id="{41544970-1BE3-B1B2-7401-4E3B994D303A}"/>
              </a:ext>
            </a:extLst>
          </p:cNvPr>
          <p:cNvSpPr>
            <a:spLocks noGrp="1" noChangeArrowheads="1"/>
          </p:cNvSpPr>
          <p:nvPr>
            <p:ph type="title"/>
          </p:nvPr>
        </p:nvSpPr>
        <p:spPr>
          <a:xfrm>
            <a:off x="1185333" y="651933"/>
            <a:ext cx="6908800" cy="1016000"/>
          </a:xfrm>
        </p:spPr>
        <p:txBody>
          <a:bodyPr/>
          <a:lstStyle/>
          <a:p>
            <a:pPr eaLnBrk="1" hangingPunct="1"/>
            <a:r>
              <a:rPr lang="en-US" altLang="en-US" sz="4267" b="1">
                <a:solidFill>
                  <a:srgbClr val="FF6600"/>
                </a:solidFill>
              </a:rPr>
              <a:t>How to Diagnose Cushing's Syndrome?</a:t>
            </a:r>
            <a:endParaRPr lang="en-US" altLang="en-US">
              <a:solidFill>
                <a:srgbClr val="FF6600"/>
              </a:solidFill>
            </a:endParaRPr>
          </a:p>
        </p:txBody>
      </p:sp>
      <p:sp>
        <p:nvSpPr>
          <p:cNvPr id="12290" name="Rectangle 3">
            <a:extLst>
              <a:ext uri="{FF2B5EF4-FFF2-40B4-BE49-F238E27FC236}">
                <a16:creationId xmlns:a16="http://schemas.microsoft.com/office/drawing/2014/main" id="{83AC7D04-60FA-7E1E-C8F0-017218136414}"/>
              </a:ext>
            </a:extLst>
          </p:cNvPr>
          <p:cNvSpPr>
            <a:spLocks noGrp="1" noChangeArrowheads="1"/>
          </p:cNvSpPr>
          <p:nvPr>
            <p:ph type="body" idx="1"/>
          </p:nvPr>
        </p:nvSpPr>
        <p:spPr>
          <a:xfrm>
            <a:off x="914400" y="1667933"/>
            <a:ext cx="6908800" cy="4064000"/>
          </a:xfrm>
        </p:spPr>
        <p:txBody>
          <a:bodyPr/>
          <a:lstStyle/>
          <a:p>
            <a:pPr algn="just" eaLnBrk="1" hangingPunct="1"/>
            <a:r>
              <a:rPr lang="en-US" altLang="en-US" sz="1778" dirty="0"/>
              <a:t>Careful history and physical</a:t>
            </a:r>
          </a:p>
          <a:p>
            <a:pPr algn="just" eaLnBrk="1" hangingPunct="1"/>
            <a:r>
              <a:rPr lang="en-US" altLang="en-US" sz="1778" dirty="0"/>
              <a:t>Change in weight and body habitus</a:t>
            </a:r>
          </a:p>
          <a:p>
            <a:pPr algn="just" eaLnBrk="1" hangingPunct="1"/>
            <a:r>
              <a:rPr lang="en-US" altLang="en-US" sz="1778" dirty="0"/>
              <a:t>Look at old pictures</a:t>
            </a:r>
          </a:p>
          <a:p>
            <a:pPr eaLnBrk="1" hangingPunct="1"/>
            <a:r>
              <a:rPr lang="en-US" altLang="en-US" sz="1778" dirty="0"/>
              <a:t>Not all patients have all signs and symptoms, especially </a:t>
            </a:r>
            <a:r>
              <a:rPr lang="ja-JP" altLang="en-US" sz="1778"/>
              <a:t>“</a:t>
            </a:r>
            <a:r>
              <a:rPr lang="en-US" altLang="ja-JP" sz="1778" dirty="0"/>
              <a:t>early</a:t>
            </a:r>
            <a:r>
              <a:rPr lang="ja-JP" altLang="en-US" sz="1778"/>
              <a:t>”</a:t>
            </a:r>
            <a:r>
              <a:rPr lang="en-US" altLang="ja-JP" sz="1778" dirty="0"/>
              <a:t> and </a:t>
            </a:r>
            <a:r>
              <a:rPr lang="ja-JP" altLang="en-US" sz="1778"/>
              <a:t>“</a:t>
            </a:r>
            <a:r>
              <a:rPr lang="en-US" altLang="ja-JP" sz="1778" dirty="0"/>
              <a:t>periodic</a:t>
            </a:r>
            <a:r>
              <a:rPr lang="ja-JP" altLang="en-US" sz="1778"/>
              <a:t>”</a:t>
            </a:r>
            <a:r>
              <a:rPr lang="en-US" altLang="ja-JP" sz="1778" dirty="0"/>
              <a:t> patients.</a:t>
            </a:r>
          </a:p>
          <a:p>
            <a:pPr eaLnBrk="1" hangingPunct="1"/>
            <a:r>
              <a:rPr lang="en-US" altLang="en-US" sz="1778" dirty="0"/>
              <a:t>Most published data compared severe Cushing's with </a:t>
            </a:r>
            <a:r>
              <a:rPr lang="en-US" altLang="en-US" sz="1778" dirty="0" err="1"/>
              <a:t>normals</a:t>
            </a:r>
            <a:r>
              <a:rPr lang="en-US" altLang="en-US" sz="1778" dirty="0"/>
              <a:t>.</a:t>
            </a:r>
          </a:p>
          <a:p>
            <a:pPr eaLnBrk="1" hangingPunct="1"/>
            <a:r>
              <a:rPr lang="en-US" altLang="en-US" sz="1778" dirty="0"/>
              <a:t>Important to diagnose early before devastating sequelae develop.</a:t>
            </a:r>
          </a:p>
          <a:p>
            <a:pPr eaLnBrk="1" hangingPunct="1"/>
            <a:r>
              <a:rPr lang="en-US" altLang="en-US" sz="1778" dirty="0"/>
              <a:t>Initial diagnosis most difficult aspect of Cushing's syndrome.</a:t>
            </a:r>
          </a:p>
          <a:p>
            <a:pPr eaLnBrk="1" hangingPunct="1"/>
            <a:r>
              <a:rPr lang="ja-JP" altLang="en-US" sz="1778"/>
              <a:t>“</a:t>
            </a:r>
            <a:r>
              <a:rPr lang="en-US" altLang="ja-JP" sz="1778" dirty="0"/>
              <a:t>Gestalt</a:t>
            </a:r>
            <a:r>
              <a:rPr lang="ja-JP" altLang="en-US" sz="1778"/>
              <a:t>”</a:t>
            </a:r>
            <a:r>
              <a:rPr lang="en-US" altLang="ja-JP" sz="1778" dirty="0"/>
              <a:t> with as much information as possible</a:t>
            </a:r>
          </a:p>
          <a:p>
            <a:pPr eaLnBrk="1" hangingPunct="1"/>
            <a:r>
              <a:rPr lang="en-US" altLang="en-US" sz="1778" dirty="0"/>
              <a:t>Episodic Cushing's common, so one positive test may be worth more than 10 negative tests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1C3C4-FDAF-8E0C-3D7E-CD30591D694E}"/>
            </a:ext>
          </a:extLst>
        </p:cNvPr>
        <p:cNvGrpSpPr/>
        <p:nvPr/>
      </p:nvGrpSpPr>
      <p:grpSpPr>
        <a:xfrm>
          <a:off x="0" y="0"/>
          <a:ext cx="0" cy="0"/>
          <a:chOff x="0" y="0"/>
          <a:chExt cx="0" cy="0"/>
        </a:xfrm>
      </p:grpSpPr>
      <p:sp>
        <p:nvSpPr>
          <p:cNvPr id="12289" name="Rectangle 2">
            <a:extLst>
              <a:ext uri="{FF2B5EF4-FFF2-40B4-BE49-F238E27FC236}">
                <a16:creationId xmlns:a16="http://schemas.microsoft.com/office/drawing/2014/main" id="{92724A29-A148-AD1E-D957-32A57A5642CA}"/>
              </a:ext>
            </a:extLst>
          </p:cNvPr>
          <p:cNvSpPr>
            <a:spLocks noGrp="1" noChangeArrowheads="1"/>
          </p:cNvSpPr>
          <p:nvPr>
            <p:ph type="title"/>
          </p:nvPr>
        </p:nvSpPr>
        <p:spPr>
          <a:xfrm>
            <a:off x="1185333" y="651933"/>
            <a:ext cx="6908800" cy="1016000"/>
          </a:xfrm>
        </p:spPr>
        <p:txBody>
          <a:bodyPr/>
          <a:lstStyle/>
          <a:p>
            <a:pPr eaLnBrk="1" hangingPunct="1"/>
            <a:r>
              <a:rPr lang="en-US" altLang="en-US" sz="2800" b="1" dirty="0">
                <a:solidFill>
                  <a:srgbClr val="FF6600"/>
                </a:solidFill>
              </a:rPr>
              <a:t>The problems with all types of Endogenous Cushing's Syndrome is abnormal circadian rhythm</a:t>
            </a:r>
            <a:endParaRPr lang="en-US" altLang="en-US" sz="2800" dirty="0">
              <a:solidFill>
                <a:srgbClr val="FF6600"/>
              </a:solidFill>
            </a:endParaRPr>
          </a:p>
        </p:txBody>
      </p:sp>
      <p:sp>
        <p:nvSpPr>
          <p:cNvPr id="12290" name="Rectangle 3">
            <a:extLst>
              <a:ext uri="{FF2B5EF4-FFF2-40B4-BE49-F238E27FC236}">
                <a16:creationId xmlns:a16="http://schemas.microsoft.com/office/drawing/2014/main" id="{EC748FA4-C443-3DB7-28DB-298CC95E5E14}"/>
              </a:ext>
            </a:extLst>
          </p:cNvPr>
          <p:cNvSpPr>
            <a:spLocks noGrp="1" noChangeArrowheads="1"/>
          </p:cNvSpPr>
          <p:nvPr>
            <p:ph type="body" idx="1"/>
          </p:nvPr>
        </p:nvSpPr>
        <p:spPr>
          <a:xfrm>
            <a:off x="914400" y="1667933"/>
            <a:ext cx="6908800" cy="4064000"/>
          </a:xfrm>
        </p:spPr>
        <p:txBody>
          <a:bodyPr/>
          <a:lstStyle/>
          <a:p>
            <a:pPr algn="just" eaLnBrk="1" hangingPunct="1"/>
            <a:r>
              <a:rPr lang="en-US" altLang="en-US" sz="1778" dirty="0"/>
              <a:t>Cushing’s syndrome is due to inappropriately high cortisol at night </a:t>
            </a:r>
          </a:p>
          <a:p>
            <a:pPr algn="just" eaLnBrk="1" hangingPunct="1"/>
            <a:r>
              <a:rPr lang="en-US" altLang="en-US" sz="1778" dirty="0"/>
              <a:t>Morning free and total cortisol are similar between those with Cushing’s syndrome, pseudo-</a:t>
            </a:r>
            <a:r>
              <a:rPr lang="en-US" altLang="en-US" sz="1778" dirty="0" err="1"/>
              <a:t>Cushings</a:t>
            </a:r>
            <a:r>
              <a:rPr lang="en-US" altLang="en-US" sz="1778" dirty="0"/>
              <a:t> and normal.</a:t>
            </a:r>
          </a:p>
          <a:p>
            <a:pPr algn="just" eaLnBrk="1" hangingPunct="1"/>
            <a:endParaRPr lang="en-US" altLang="en-US" sz="1778" dirty="0"/>
          </a:p>
        </p:txBody>
      </p:sp>
      <p:pic>
        <p:nvPicPr>
          <p:cNvPr id="3" name="Picture 2" descr="Graphical user interface, application, Word&#10;&#10;AI-generated content may be incorrect.">
            <a:extLst>
              <a:ext uri="{FF2B5EF4-FFF2-40B4-BE49-F238E27FC236}">
                <a16:creationId xmlns:a16="http://schemas.microsoft.com/office/drawing/2014/main" id="{71944A54-D107-13BF-DC16-BFF9D3F40FDA}"/>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667000" y="3200400"/>
            <a:ext cx="2590800" cy="2531533"/>
          </a:xfrm>
          <a:prstGeom prst="rect">
            <a:avLst/>
          </a:prstGeom>
        </p:spPr>
      </p:pic>
      <p:sp>
        <p:nvSpPr>
          <p:cNvPr id="5" name="TextBox 4">
            <a:extLst>
              <a:ext uri="{FF2B5EF4-FFF2-40B4-BE49-F238E27FC236}">
                <a16:creationId xmlns:a16="http://schemas.microsoft.com/office/drawing/2014/main" id="{41A69169-637D-EA48-B0EB-818F7C5EAFEB}"/>
              </a:ext>
            </a:extLst>
          </p:cNvPr>
          <p:cNvSpPr txBox="1"/>
          <p:nvPr/>
        </p:nvSpPr>
        <p:spPr>
          <a:xfrm>
            <a:off x="626533" y="5916936"/>
            <a:ext cx="7890934" cy="830997"/>
          </a:xfrm>
          <a:prstGeom prst="rect">
            <a:avLst/>
          </a:prstGeom>
          <a:noFill/>
        </p:spPr>
        <p:txBody>
          <a:bodyPr wrap="square">
            <a:spAutoFit/>
          </a:bodyPr>
          <a:lstStyle/>
          <a:p>
            <a:pPr algn="just" eaLnBrk="1" hangingPunct="1"/>
            <a:r>
              <a:rPr lang="en-US" altLang="en-US" sz="2400" dirty="0"/>
              <a:t>Cushing’s syndrome is due to inappropriately high cortisol at night </a:t>
            </a:r>
          </a:p>
        </p:txBody>
      </p:sp>
    </p:spTree>
    <p:extLst>
      <p:ext uri="{BB962C8B-B14F-4D97-AF65-F5344CB8AC3E}">
        <p14:creationId xmlns:p14="http://schemas.microsoft.com/office/powerpoint/2010/main" val="4045040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CD6BC64B-0743-7ADA-0CF9-D9059C0A8C24}"/>
              </a:ext>
            </a:extLst>
          </p:cNvPr>
          <p:cNvSpPr>
            <a:spLocks noGrp="1" noChangeArrowheads="1"/>
          </p:cNvSpPr>
          <p:nvPr>
            <p:ph type="title"/>
          </p:nvPr>
        </p:nvSpPr>
        <p:spPr/>
        <p:txBody>
          <a:bodyPr/>
          <a:lstStyle/>
          <a:p>
            <a:pPr eaLnBrk="1" hangingPunct="1"/>
            <a:r>
              <a:rPr lang="en-US" altLang="en-US" sz="2489" b="1" dirty="0">
                <a:solidFill>
                  <a:srgbClr val="FFC000"/>
                </a:solidFill>
                <a:latin typeface="Times New Roman" panose="02020603050405020304" pitchFamily="18" charset="0"/>
              </a:rPr>
              <a:t>Episodic, Cyclical, Periodic</a:t>
            </a:r>
          </a:p>
        </p:txBody>
      </p:sp>
      <p:sp>
        <p:nvSpPr>
          <p:cNvPr id="17410" name="Rectangle 3">
            <a:extLst>
              <a:ext uri="{FF2B5EF4-FFF2-40B4-BE49-F238E27FC236}">
                <a16:creationId xmlns:a16="http://schemas.microsoft.com/office/drawing/2014/main" id="{3D169531-875B-B27B-9FE2-02BCA9CD1AD9}"/>
              </a:ext>
            </a:extLst>
          </p:cNvPr>
          <p:cNvSpPr>
            <a:spLocks noGrp="1" noChangeArrowheads="1"/>
          </p:cNvSpPr>
          <p:nvPr>
            <p:ph type="body" idx="1"/>
          </p:nvPr>
        </p:nvSpPr>
        <p:spPr/>
        <p:txBody>
          <a:bodyPr/>
          <a:lstStyle/>
          <a:p>
            <a:pPr eaLnBrk="1" hangingPunct="1">
              <a:lnSpc>
                <a:spcPct val="90000"/>
              </a:lnSpc>
            </a:pPr>
            <a:r>
              <a:rPr lang="en-US" altLang="en-US" sz="1778"/>
              <a:t>Periodic and cyclical refer to changes in cortisol levels that occur on a regular predictable basis.</a:t>
            </a:r>
          </a:p>
          <a:p>
            <a:pPr eaLnBrk="1" hangingPunct="1">
              <a:lnSpc>
                <a:spcPct val="90000"/>
              </a:lnSpc>
            </a:pPr>
            <a:r>
              <a:rPr lang="en-US" altLang="en-US" sz="1778"/>
              <a:t>Episodic refers to high cortisol levels that are random.</a:t>
            </a:r>
          </a:p>
          <a:p>
            <a:pPr eaLnBrk="1" hangingPunct="1">
              <a:lnSpc>
                <a:spcPct val="90000"/>
              </a:lnSpc>
            </a:pPr>
            <a:r>
              <a:rPr lang="en-US" altLang="en-US" sz="1778"/>
              <a:t>Most of my patients are episodic.</a:t>
            </a:r>
          </a:p>
          <a:p>
            <a:pPr eaLnBrk="1" hangingPunct="1">
              <a:lnSpc>
                <a:spcPct val="90000"/>
              </a:lnSpc>
            </a:pPr>
            <a:endParaRPr lang="en-US" altLang="en-US" sz="1778"/>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C7F67F62-B111-F569-D144-F28230DF9A67}"/>
              </a:ext>
            </a:extLst>
          </p:cNvPr>
          <p:cNvSpPr>
            <a:spLocks noGrp="1" noChangeArrowheads="1"/>
          </p:cNvSpPr>
          <p:nvPr>
            <p:ph type="title"/>
          </p:nvPr>
        </p:nvSpPr>
        <p:spPr>
          <a:xfrm>
            <a:off x="1117600" y="719667"/>
            <a:ext cx="6908800" cy="1016000"/>
          </a:xfrm>
        </p:spPr>
        <p:txBody>
          <a:bodyPr/>
          <a:lstStyle/>
          <a:p>
            <a:pPr eaLnBrk="1" hangingPunct="1"/>
            <a:r>
              <a:rPr lang="en-GB" altLang="en-US" sz="1422" b="1">
                <a:solidFill>
                  <a:srgbClr val="FF6600"/>
                </a:solidFill>
                <a:latin typeface="Arial" panose="020B0604020202020204" pitchFamily="34" charset="0"/>
              </a:rPr>
              <a:t>FIG. 1. Algorithm for testing patients suspected of having Cushing's syndrome (CS)</a:t>
            </a:r>
            <a:br>
              <a:rPr lang="en-GB" altLang="en-US" sz="1422" b="1">
                <a:solidFill>
                  <a:srgbClr val="FF6600"/>
                </a:solidFill>
                <a:latin typeface="Arial" panose="020B0604020202020204" pitchFamily="34" charset="0"/>
              </a:rPr>
            </a:br>
            <a:endParaRPr lang="en-US" altLang="en-US" sz="1422" b="1">
              <a:solidFill>
                <a:srgbClr val="FF6600"/>
              </a:solidFill>
              <a:latin typeface="Arial" panose="020B0604020202020204" pitchFamily="34" charset="0"/>
            </a:endParaRPr>
          </a:p>
        </p:txBody>
      </p:sp>
      <p:pic>
        <p:nvPicPr>
          <p:cNvPr id="16386" name="Picture 4">
            <a:extLst>
              <a:ext uri="{FF2B5EF4-FFF2-40B4-BE49-F238E27FC236}">
                <a16:creationId xmlns:a16="http://schemas.microsoft.com/office/drawing/2014/main" id="{09C211F8-4582-4012-8421-8FFBE0F0C3C0}"/>
              </a:ext>
            </a:extLst>
          </p:cNvPr>
          <p:cNvPicPr>
            <a:picLocks noGrp="1" noChangeAspect="1" noChangeArrowheads="1"/>
          </p:cNvPicPr>
          <p:nvPr>
            <p:ph type="body" idx="1"/>
          </p:nvPr>
        </p:nvPicPr>
        <p:blipFill>
          <a:blip r:embed="rId2">
            <a:extLst>
              <a:ext uri="{28A0092B-C50C-407E-A947-70E740481C1C}">
                <a14:useLocalDpi xmlns:a14="http://schemas.microsoft.com/office/drawing/2010/main"/>
              </a:ext>
            </a:extLst>
          </a:blip>
          <a:srcRect/>
          <a:stretch>
            <a:fillRect/>
          </a:stretch>
        </p:blipFill>
        <p:spPr>
          <a:xfrm>
            <a:off x="2133600" y="1329267"/>
            <a:ext cx="5080000" cy="4920545"/>
          </a:xfrm>
          <a:noFill/>
        </p:spPr>
      </p:pic>
      <p:sp>
        <p:nvSpPr>
          <p:cNvPr id="16387" name="Rectangle 4">
            <a:extLst>
              <a:ext uri="{FF2B5EF4-FFF2-40B4-BE49-F238E27FC236}">
                <a16:creationId xmlns:a16="http://schemas.microsoft.com/office/drawing/2014/main" id="{C27A27C2-0B74-DE6A-7AFE-F25B3C36D03C}"/>
              </a:ext>
            </a:extLst>
          </p:cNvPr>
          <p:cNvSpPr>
            <a:spLocks noChangeArrowheads="1"/>
          </p:cNvSpPr>
          <p:nvPr/>
        </p:nvSpPr>
        <p:spPr bwMode="auto">
          <a:xfrm>
            <a:off x="1388534" y="516467"/>
            <a:ext cx="5176417" cy="36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a:spcBef>
                <a:spcPct val="0"/>
              </a:spcBef>
              <a:buClrTx/>
              <a:buSzTx/>
              <a:buFontTx/>
              <a:buNone/>
            </a:pPr>
            <a:r>
              <a:rPr lang="en-US" altLang="en-US" sz="1778"/>
              <a:t>J Clin Endocrinol Metab. May 2008, 93(5):1526–1540</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83AEB757-B1D1-6813-19BA-7B345CAF6431}"/>
              </a:ext>
            </a:extLst>
          </p:cNvPr>
          <p:cNvSpPr>
            <a:spLocks noGrp="1" noChangeArrowheads="1"/>
          </p:cNvSpPr>
          <p:nvPr>
            <p:ph type="title"/>
          </p:nvPr>
        </p:nvSpPr>
        <p:spPr>
          <a:xfrm>
            <a:off x="846667" y="584200"/>
            <a:ext cx="7586133" cy="1016000"/>
          </a:xfrm>
        </p:spPr>
        <p:txBody>
          <a:bodyPr/>
          <a:lstStyle/>
          <a:p>
            <a:r>
              <a:rPr lang="en-US" altLang="en-US" sz="4267" b="1"/>
              <a:t>AM I HIGH?</a:t>
            </a:r>
          </a:p>
        </p:txBody>
      </p:sp>
      <p:sp>
        <p:nvSpPr>
          <p:cNvPr id="30722" name="Rectangle 3">
            <a:extLst>
              <a:ext uri="{FF2B5EF4-FFF2-40B4-BE49-F238E27FC236}">
                <a16:creationId xmlns:a16="http://schemas.microsoft.com/office/drawing/2014/main" id="{F79AE791-4ECD-F1C1-740A-1262C3A3D212}"/>
              </a:ext>
            </a:extLst>
          </p:cNvPr>
          <p:cNvSpPr>
            <a:spLocks noGrp="1" noChangeArrowheads="1"/>
          </p:cNvSpPr>
          <p:nvPr>
            <p:ph type="body" idx="1"/>
          </p:nvPr>
        </p:nvSpPr>
        <p:spPr>
          <a:xfrm>
            <a:off x="1117600" y="1735667"/>
            <a:ext cx="6908800" cy="4199467"/>
          </a:xfrm>
        </p:spPr>
        <p:txBody>
          <a:bodyPr/>
          <a:lstStyle/>
          <a:p>
            <a:r>
              <a:rPr lang="en-US" altLang="en-US" sz="2133"/>
              <a:t>Every patient is unique in how their bodies respond to fluctuations in cortisol. </a:t>
            </a:r>
          </a:p>
          <a:p>
            <a:r>
              <a:rPr lang="en-US" altLang="en-US" sz="2133"/>
              <a:t>A “high” period has some telltale signs for most sufferers.</a:t>
            </a:r>
          </a:p>
          <a:p>
            <a:r>
              <a:rPr lang="en-US" altLang="en-US" sz="2133"/>
              <a:t>However, in some cases, what patients have labeled as their “high” could be their </a:t>
            </a:r>
            <a:r>
              <a:rPr lang="en-US" altLang="en-US" sz="2133">
                <a:solidFill>
                  <a:srgbClr val="FF0000"/>
                </a:solidFill>
              </a:rPr>
              <a:t>“low” </a:t>
            </a:r>
            <a:r>
              <a:rPr lang="en-US" altLang="en-US" sz="2133"/>
              <a:t>phase.  </a:t>
            </a:r>
          </a:p>
          <a:p>
            <a:pPr lvl="1"/>
            <a:r>
              <a:rPr lang="en-US" altLang="en-US" sz="1778"/>
              <a:t>Nausea</a:t>
            </a:r>
          </a:p>
          <a:p>
            <a:pPr lvl="1"/>
            <a:r>
              <a:rPr lang="en-US" altLang="en-US" sz="1778"/>
              <a:t>Weight loss</a:t>
            </a:r>
          </a:p>
          <a:p>
            <a:pPr lvl="1"/>
            <a:r>
              <a:rPr lang="en-US" altLang="en-US" sz="1778"/>
              <a:t>Depression</a:t>
            </a:r>
          </a:p>
          <a:p>
            <a:pPr lvl="1"/>
            <a:r>
              <a:rPr lang="en-US" altLang="en-US" sz="1778"/>
              <a:t>Lethargy</a:t>
            </a:r>
          </a:p>
          <a:p>
            <a:pPr lvl="1"/>
            <a:r>
              <a:rPr lang="en-US" altLang="en-US" sz="1778"/>
              <a:t>Extreme fatigue</a:t>
            </a:r>
          </a:p>
          <a:p>
            <a:pPr lvl="1"/>
            <a:r>
              <a:rPr lang="en-US" altLang="en-US" sz="1778"/>
              <a:t>Muscle/joint pain</a:t>
            </a:r>
          </a:p>
          <a:p>
            <a:endParaRPr lang="en-US" altLang="en-US" sz="2133"/>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F2403ACC-471D-F809-FF21-D3514B2297DA}"/>
              </a:ext>
            </a:extLst>
          </p:cNvPr>
          <p:cNvSpPr>
            <a:spLocks noGrp="1" noChangeArrowheads="1"/>
          </p:cNvSpPr>
          <p:nvPr>
            <p:ph type="title"/>
          </p:nvPr>
        </p:nvSpPr>
        <p:spPr>
          <a:xfrm>
            <a:off x="846667" y="584200"/>
            <a:ext cx="7586133" cy="1016000"/>
          </a:xfrm>
        </p:spPr>
        <p:txBody>
          <a:bodyPr/>
          <a:lstStyle/>
          <a:p>
            <a:r>
              <a:rPr lang="en-US" altLang="en-US" sz="4267" b="1"/>
              <a:t>AM I HIGH?</a:t>
            </a:r>
          </a:p>
        </p:txBody>
      </p:sp>
      <p:sp>
        <p:nvSpPr>
          <p:cNvPr id="31746" name="Rectangle 3">
            <a:extLst>
              <a:ext uri="{FF2B5EF4-FFF2-40B4-BE49-F238E27FC236}">
                <a16:creationId xmlns:a16="http://schemas.microsoft.com/office/drawing/2014/main" id="{B006F30E-C4A0-9AEE-7E52-A392D6897F50}"/>
              </a:ext>
            </a:extLst>
          </p:cNvPr>
          <p:cNvSpPr>
            <a:spLocks noGrp="1" noChangeArrowheads="1"/>
          </p:cNvSpPr>
          <p:nvPr>
            <p:ph type="body" idx="1"/>
          </p:nvPr>
        </p:nvSpPr>
        <p:spPr>
          <a:xfrm>
            <a:off x="1117600" y="1735667"/>
            <a:ext cx="6908800" cy="4199467"/>
          </a:xfrm>
        </p:spPr>
        <p:txBody>
          <a:bodyPr/>
          <a:lstStyle/>
          <a:p>
            <a:r>
              <a:rPr lang="en-US" altLang="en-US" sz="1778"/>
              <a:t>Wired at night</a:t>
            </a:r>
          </a:p>
          <a:p>
            <a:r>
              <a:rPr lang="en-US" altLang="en-US" sz="1778"/>
              <a:t>Weight gain</a:t>
            </a:r>
          </a:p>
          <a:p>
            <a:r>
              <a:rPr lang="en-US" altLang="en-US" sz="1778"/>
              <a:t>Acne</a:t>
            </a:r>
          </a:p>
          <a:p>
            <a:r>
              <a:rPr lang="en-US" altLang="en-US" sz="1778"/>
              <a:t>Anxiety increase/mood swings/irritability</a:t>
            </a:r>
          </a:p>
          <a:p>
            <a:r>
              <a:rPr lang="en-US" altLang="en-US" sz="1778"/>
              <a:t>Euphoria/more energy than usual</a:t>
            </a:r>
          </a:p>
          <a:p>
            <a:r>
              <a:rPr lang="en-US" altLang="en-US" sz="1778"/>
              <a:t>Very few aches and pains</a:t>
            </a:r>
          </a:p>
          <a:p>
            <a:r>
              <a:rPr lang="en-US" altLang="en-US" sz="1778"/>
              <a:t>Tasks seem easier</a:t>
            </a:r>
          </a:p>
          <a:p>
            <a:r>
              <a:rPr lang="en-US" altLang="en-US" sz="1778"/>
              <a:t>Insomnia/inability to stay or fall asleep.</a:t>
            </a:r>
          </a:p>
          <a:p>
            <a:r>
              <a:rPr lang="en-US" altLang="en-US" sz="1778"/>
              <a:t>Energy levels that “perk up” after sunset.</a:t>
            </a:r>
          </a:p>
          <a:p>
            <a:r>
              <a:rPr lang="en-US" altLang="en-US" sz="1778"/>
              <a:t>“Speed talking” – mind is going faster than your brain can process the thoughts to speak them.</a:t>
            </a:r>
          </a:p>
          <a:p>
            <a:r>
              <a:rPr lang="en-US" altLang="en-US" sz="1778"/>
              <a:t>Water weight gain – edema</a:t>
            </a:r>
          </a:p>
          <a:p>
            <a:r>
              <a:rPr lang="en-US" altLang="en-US" sz="1778"/>
              <a:t>High blood pressure</a:t>
            </a:r>
          </a:p>
          <a:p>
            <a:r>
              <a:rPr lang="en-US" altLang="en-US" sz="1778"/>
              <a:t>High blood sugar if patient has diabetes</a:t>
            </a:r>
          </a:p>
          <a:p>
            <a:endParaRPr lang="en-US" altLang="en-US" sz="2133"/>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B2AFA962-713D-45AB-59F9-44B8A231171E}"/>
              </a:ext>
            </a:extLst>
          </p:cNvPr>
          <p:cNvSpPr>
            <a:spLocks noGrp="1" noChangeArrowheads="1"/>
          </p:cNvSpPr>
          <p:nvPr>
            <p:ph type="title"/>
          </p:nvPr>
        </p:nvSpPr>
        <p:spPr>
          <a:xfrm>
            <a:off x="846667" y="505178"/>
            <a:ext cx="6908800" cy="1016000"/>
          </a:xfrm>
        </p:spPr>
        <p:txBody>
          <a:bodyPr/>
          <a:lstStyle/>
          <a:p>
            <a:r>
              <a:rPr lang="en-US" altLang="en-US" sz="2844">
                <a:solidFill>
                  <a:srgbClr val="FFAB8C"/>
                </a:solidFill>
              </a:rPr>
              <a:t>Episodic Cushing’s is common</a:t>
            </a:r>
            <a:endParaRPr lang="en-US" altLang="en-US">
              <a:solidFill>
                <a:srgbClr val="FFAB8C"/>
              </a:solidFill>
            </a:endParaRPr>
          </a:p>
        </p:txBody>
      </p:sp>
      <p:sp>
        <p:nvSpPr>
          <p:cNvPr id="152579" name="Rectangle 3">
            <a:extLst>
              <a:ext uri="{FF2B5EF4-FFF2-40B4-BE49-F238E27FC236}">
                <a16:creationId xmlns:a16="http://schemas.microsoft.com/office/drawing/2014/main" id="{F3588DC2-FFF5-6B2B-F563-69BB38116421}"/>
              </a:ext>
            </a:extLst>
          </p:cNvPr>
          <p:cNvSpPr>
            <a:spLocks noGrp="1" noChangeArrowheads="1"/>
          </p:cNvSpPr>
          <p:nvPr>
            <p:ph type="body" idx="1"/>
          </p:nvPr>
        </p:nvSpPr>
        <p:spPr>
          <a:xfrm>
            <a:off x="361244" y="1509889"/>
            <a:ext cx="7563556" cy="3657600"/>
          </a:xfrm>
        </p:spPr>
        <p:txBody>
          <a:bodyPr/>
          <a:lstStyle/>
          <a:p>
            <a:r>
              <a:rPr lang="en-US" altLang="en-US" sz="2133" u="sng"/>
              <a:t>Friedman, T.C.</a:t>
            </a:r>
            <a:r>
              <a:rPr lang="en-US" altLang="en-US" sz="2133"/>
              <a:t>, Ghods, D.E., Zachery, L., Shayesteh, N., Seasholtz, S., Zuckerbraun, E., Shahinian, H.K., Lee, M.L., McCutcheon, I.E. (2010) High Prevalence of Normal Tests Assessing Hypercortisolism in Subjects with Mild and Episodic Cushing’s Syndrome Suggests that the Paradigm for Diagnosis and Exclusion of Cushing’s Syndrome Requires Multiple Testing. Hormone and Metabolic Research. 42: 874-881. </a:t>
            </a:r>
          </a:p>
          <a:p>
            <a:r>
              <a:rPr lang="en-US" altLang="en-US" sz="2133"/>
              <a:t>We found that 65 of the 66 patients with Cushing’s syndrome had at least one normal test of cortisol status and most patients had several normal tests. </a:t>
            </a:r>
          </a:p>
          <a:p>
            <a:r>
              <a:rPr lang="en-US" altLang="en-US" sz="2133"/>
              <a:t>The probability of having Cushing’s syndrome when one test was negative was 92% for 2300 h salivary cortisol, 88% for 24-h UFC, 86% for 24-h 17OHS and 54% for night-time plasma cortisol.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25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257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257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25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3">
            <a:extLst>
              <a:ext uri="{FF2B5EF4-FFF2-40B4-BE49-F238E27FC236}">
                <a16:creationId xmlns:a16="http://schemas.microsoft.com/office/drawing/2014/main" id="{0AD91C68-D757-FA29-1734-B525797EC46B}"/>
              </a:ext>
            </a:extLst>
          </p:cNvPr>
          <p:cNvSpPr>
            <a:spLocks noChangeArrowheads="1"/>
          </p:cNvSpPr>
          <p:nvPr/>
        </p:nvSpPr>
        <p:spPr bwMode="auto">
          <a:xfrm>
            <a:off x="1117600" y="922867"/>
            <a:ext cx="6908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algn="ctr" eaLnBrk="1" hangingPunct="1">
              <a:spcBef>
                <a:spcPct val="0"/>
              </a:spcBef>
              <a:buClrTx/>
              <a:buSzTx/>
              <a:buFontTx/>
              <a:buNone/>
            </a:pPr>
            <a:r>
              <a:rPr lang="en-US" altLang="en-US" sz="2844">
                <a:solidFill>
                  <a:srgbClr val="FF6600"/>
                </a:solidFill>
              </a:rPr>
              <a:t>Salivary cortisols in episodic Cushing’s</a:t>
            </a:r>
            <a:endParaRPr lang="en-US" altLang="en-US" sz="2489">
              <a:solidFill>
                <a:srgbClr val="FF6600"/>
              </a:solidFill>
            </a:endParaRPr>
          </a:p>
        </p:txBody>
      </p:sp>
      <p:sp>
        <p:nvSpPr>
          <p:cNvPr id="28674" name="Rectangle 4">
            <a:extLst>
              <a:ext uri="{FF2B5EF4-FFF2-40B4-BE49-F238E27FC236}">
                <a16:creationId xmlns:a16="http://schemas.microsoft.com/office/drawing/2014/main" id="{DA9E42BC-E92C-ABF5-DE52-A6245DA5BD40}"/>
              </a:ext>
            </a:extLst>
          </p:cNvPr>
          <p:cNvSpPr>
            <a:spLocks noChangeArrowheads="1"/>
          </p:cNvSpPr>
          <p:nvPr/>
        </p:nvSpPr>
        <p:spPr bwMode="auto">
          <a:xfrm>
            <a:off x="1117600" y="2142067"/>
            <a:ext cx="6908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eaLnBrk="1" hangingPunct="1">
              <a:lnSpc>
                <a:spcPct val="90000"/>
              </a:lnSpc>
              <a:buClrTx/>
              <a:buSzTx/>
            </a:pPr>
            <a:r>
              <a:rPr lang="en-US" altLang="en-US" sz="2489" dirty="0"/>
              <a:t>Convenient for periodic patients as the patient can collect many samples easily</a:t>
            </a:r>
          </a:p>
          <a:p>
            <a:pPr eaLnBrk="1" hangingPunct="1">
              <a:lnSpc>
                <a:spcPct val="90000"/>
              </a:lnSpc>
              <a:buClrTx/>
              <a:buSzTx/>
            </a:pPr>
            <a:r>
              <a:rPr lang="en-US" altLang="en-US" sz="2489" dirty="0"/>
              <a:t>Try to have the patient collect when high symptoms</a:t>
            </a:r>
          </a:p>
          <a:p>
            <a:pPr eaLnBrk="1" hangingPunct="1">
              <a:lnSpc>
                <a:spcPct val="90000"/>
              </a:lnSpc>
              <a:buClrTx/>
              <a:buSzTx/>
            </a:pPr>
            <a:r>
              <a:rPr lang="en-US" altLang="en-US" sz="2489" dirty="0"/>
              <a:t>I start with 4 at 11 PM </a:t>
            </a:r>
          </a:p>
          <a:p>
            <a:pPr eaLnBrk="1" hangingPunct="1">
              <a:lnSpc>
                <a:spcPct val="90000"/>
              </a:lnSpc>
              <a:buClrTx/>
              <a:buSzTx/>
            </a:pPr>
            <a:r>
              <a:rPr lang="en-US" altLang="en-US" sz="2489" dirty="0"/>
              <a:t>Patients can tests between 11 PM and 12:30 AM when symptoms of highs</a:t>
            </a:r>
          </a:p>
          <a:p>
            <a:pPr eaLnBrk="1" hangingPunct="1">
              <a:lnSpc>
                <a:spcPct val="90000"/>
              </a:lnSpc>
              <a:buClrTx/>
              <a:buSzTx/>
            </a:pPr>
            <a:r>
              <a:rPr lang="en-US" altLang="en-US" sz="2489" dirty="0"/>
              <a:t>Can complement UFC for picking up mild cases.</a:t>
            </a:r>
          </a:p>
          <a:p>
            <a:pPr eaLnBrk="1" hangingPunct="1">
              <a:lnSpc>
                <a:spcPct val="90000"/>
              </a:lnSpc>
              <a:buClrTx/>
              <a:buSzTx/>
            </a:pPr>
            <a:r>
              <a:rPr lang="en-US" altLang="en-US" sz="2489" dirty="0"/>
              <a:t>Can do salivary day curve</a:t>
            </a:r>
          </a:p>
          <a:p>
            <a:pPr eaLnBrk="1" hangingPunct="1">
              <a:lnSpc>
                <a:spcPct val="90000"/>
              </a:lnSpc>
              <a:buClrTx/>
              <a:buSzTx/>
            </a:pPr>
            <a:endParaRPr lang="en-US" altLang="en-US" sz="2489"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DA3A7E11-A9B7-DEE2-32D0-1819E7D5BD20}"/>
              </a:ext>
            </a:extLst>
          </p:cNvPr>
          <p:cNvSpPr>
            <a:spLocks noGrp="1" noChangeArrowheads="1"/>
          </p:cNvSpPr>
          <p:nvPr>
            <p:ph type="title"/>
          </p:nvPr>
        </p:nvSpPr>
        <p:spPr>
          <a:xfrm>
            <a:off x="778933" y="304800"/>
            <a:ext cx="7586133" cy="1016000"/>
          </a:xfrm>
        </p:spPr>
        <p:txBody>
          <a:bodyPr/>
          <a:lstStyle/>
          <a:p>
            <a:r>
              <a:rPr lang="en-US" altLang="en-US" sz="2400" b="1" dirty="0"/>
              <a:t>Beachboys: Wouldn’t it be nice:</a:t>
            </a:r>
          </a:p>
        </p:txBody>
      </p:sp>
      <p:sp>
        <p:nvSpPr>
          <p:cNvPr id="33794" name="Rectangle 3">
            <a:extLst>
              <a:ext uri="{FF2B5EF4-FFF2-40B4-BE49-F238E27FC236}">
                <a16:creationId xmlns:a16="http://schemas.microsoft.com/office/drawing/2014/main" id="{40578AF3-64F9-7C36-26CD-045244B8188F}"/>
              </a:ext>
            </a:extLst>
          </p:cNvPr>
          <p:cNvSpPr>
            <a:spLocks noGrp="1" noChangeArrowheads="1"/>
          </p:cNvSpPr>
          <p:nvPr>
            <p:ph type="body" idx="1"/>
          </p:nvPr>
        </p:nvSpPr>
        <p:spPr>
          <a:xfrm>
            <a:off x="914400" y="1143000"/>
            <a:ext cx="6908800" cy="4199467"/>
          </a:xfrm>
        </p:spPr>
        <p:txBody>
          <a:bodyPr/>
          <a:lstStyle/>
          <a:p>
            <a:r>
              <a:rPr lang="en-US" altLang="en-US" sz="1800" dirty="0"/>
              <a:t>To be able test your cortisol to see if you are in a high and get your results back right away?</a:t>
            </a:r>
          </a:p>
          <a:p>
            <a:r>
              <a:rPr lang="en-US" altLang="en-US" sz="1800" dirty="0"/>
              <a:t>Point of care testing: blood glucose monitoring, home pregnancy testing</a:t>
            </a:r>
          </a:p>
          <a:p>
            <a:r>
              <a:rPr lang="en-US" altLang="en-US" sz="1800" dirty="0"/>
              <a:t>What if you had the diagnostic resources of a clinical laboratory and the expertise of a medical specialist right on your smartphone?</a:t>
            </a:r>
          </a:p>
          <a:p>
            <a:r>
              <a:rPr lang="en-US" altLang="en-US" sz="1800" dirty="0"/>
              <a:t>In 2017 I talked about a company that proposed that </a:t>
            </a:r>
          </a:p>
          <a:p>
            <a:r>
              <a:rPr lang="en-US" altLang="en-US" sz="1800" dirty="0"/>
              <a:t>http://</a:t>
            </a:r>
            <a:r>
              <a:rPr lang="en-US" altLang="en-US" sz="1800" dirty="0" err="1"/>
              <a:t>i-calq.com</a:t>
            </a:r>
            <a:r>
              <a:rPr lang="en-US" altLang="en-US" sz="1800" dirty="0"/>
              <a:t>/ that has come up with a a salivary cortisol kit for your smartphone.</a:t>
            </a:r>
          </a:p>
          <a:p>
            <a:r>
              <a:rPr lang="en-US" altLang="en-US" sz="1800" dirty="0"/>
              <a:t>Website is still there, but I don’t think they are in business</a:t>
            </a:r>
          </a:p>
          <a:p>
            <a:r>
              <a:rPr lang="en-US" altLang="en-US" sz="1800" dirty="0"/>
              <a:t>I think Eli Health is the real deal</a:t>
            </a:r>
          </a:p>
          <a:p>
            <a:endParaRPr lang="en-US" altLang="en-US" sz="2489"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39919" y="1145682"/>
            <a:ext cx="6064163" cy="4719861"/>
          </a:xfrm>
          <a:prstGeom prst="rect">
            <a:avLst/>
          </a:prstGeom>
        </p:spPr>
      </p:pic>
      <p:sp>
        <p:nvSpPr>
          <p:cNvPr id="3" name="object 3"/>
          <p:cNvSpPr txBox="1"/>
          <p:nvPr/>
        </p:nvSpPr>
        <p:spPr>
          <a:xfrm>
            <a:off x="359326" y="1126159"/>
            <a:ext cx="1373505" cy="120546"/>
          </a:xfrm>
          <a:prstGeom prst="rect">
            <a:avLst/>
          </a:prstGeom>
        </p:spPr>
        <p:txBody>
          <a:bodyPr vert="horz" wrap="square" lIns="0" tIns="12700" rIns="0" bIns="0" rtlCol="0">
            <a:spAutoFit/>
          </a:bodyPr>
          <a:lstStyle/>
          <a:p>
            <a:pPr marL="38100">
              <a:spcBef>
                <a:spcPts val="100"/>
              </a:spcBef>
            </a:pPr>
            <a:r>
              <a:rPr sz="700" spc="70" dirty="0">
                <a:latin typeface="Arial"/>
                <a:cs typeface="Arial"/>
              </a:rPr>
              <a:t>ELI</a:t>
            </a:r>
            <a:r>
              <a:rPr sz="700" spc="180" dirty="0">
                <a:latin typeface="Arial"/>
                <a:cs typeface="Arial"/>
              </a:rPr>
              <a:t> </a:t>
            </a:r>
            <a:r>
              <a:rPr sz="700" spc="-20" dirty="0">
                <a:latin typeface="Arial"/>
                <a:cs typeface="Arial"/>
              </a:rPr>
              <a:t>CORTISOL</a:t>
            </a:r>
            <a:r>
              <a:rPr sz="700" spc="185" dirty="0">
                <a:latin typeface="Arial"/>
                <a:cs typeface="Arial"/>
              </a:rPr>
              <a:t> </a:t>
            </a:r>
            <a:r>
              <a:rPr sz="700" spc="-70" dirty="0">
                <a:latin typeface="Arial"/>
                <a:cs typeface="Arial"/>
              </a:rPr>
              <a:t>HORMOMETER</a:t>
            </a:r>
            <a:r>
              <a:rPr sz="675" spc="-104" baseline="30864" dirty="0">
                <a:latin typeface="Arial"/>
                <a:cs typeface="Arial"/>
              </a:rPr>
              <a:t>TM</a:t>
            </a:r>
            <a:endParaRPr sz="675" baseline="30864">
              <a:latin typeface="Arial"/>
              <a:cs typeface="Arial"/>
            </a:endParaRPr>
          </a:p>
        </p:txBody>
      </p:sp>
      <p:grpSp>
        <p:nvGrpSpPr>
          <p:cNvPr id="4" name="object 4"/>
          <p:cNvGrpSpPr/>
          <p:nvPr/>
        </p:nvGrpSpPr>
        <p:grpSpPr>
          <a:xfrm>
            <a:off x="0" y="857250"/>
            <a:ext cx="9144000" cy="5143500"/>
            <a:chOff x="0" y="0"/>
            <a:chExt cx="9144000" cy="5143500"/>
          </a:xfrm>
        </p:grpSpPr>
        <p:pic>
          <p:nvPicPr>
            <p:cNvPr id="5" name="object 5"/>
            <p:cNvPicPr/>
            <p:nvPr/>
          </p:nvPicPr>
          <p:blipFill>
            <a:blip r:embed="rId3" cstate="print"/>
            <a:stretch>
              <a:fillRect/>
            </a:stretch>
          </p:blipFill>
          <p:spPr>
            <a:xfrm>
              <a:off x="0" y="0"/>
              <a:ext cx="6959846" cy="5143500"/>
            </a:xfrm>
            <a:prstGeom prst="rect">
              <a:avLst/>
            </a:prstGeom>
          </p:spPr>
        </p:pic>
        <p:pic>
          <p:nvPicPr>
            <p:cNvPr id="6" name="object 6"/>
            <p:cNvPicPr/>
            <p:nvPr/>
          </p:nvPicPr>
          <p:blipFill>
            <a:blip r:embed="rId4" cstate="print"/>
            <a:stretch>
              <a:fillRect/>
            </a:stretch>
          </p:blipFill>
          <p:spPr>
            <a:xfrm>
              <a:off x="6707427" y="0"/>
              <a:ext cx="2436572" cy="5143500"/>
            </a:xfrm>
            <a:prstGeom prst="rect">
              <a:avLst/>
            </a:prstGeom>
          </p:spPr>
        </p:pic>
      </p:grpSp>
      <p:sp>
        <p:nvSpPr>
          <p:cNvPr id="7" name="TextBox 6">
            <a:extLst>
              <a:ext uri="{FF2B5EF4-FFF2-40B4-BE49-F238E27FC236}">
                <a16:creationId xmlns:a16="http://schemas.microsoft.com/office/drawing/2014/main" id="{D38613F0-F5A2-22C1-172C-96FAC1F41846}"/>
              </a:ext>
            </a:extLst>
          </p:cNvPr>
          <p:cNvSpPr txBox="1"/>
          <p:nvPr/>
        </p:nvSpPr>
        <p:spPr>
          <a:xfrm flipH="1">
            <a:off x="3124199" y="76200"/>
            <a:ext cx="5334000" cy="461665"/>
          </a:xfrm>
          <a:prstGeom prst="rect">
            <a:avLst/>
          </a:prstGeom>
          <a:noFill/>
        </p:spPr>
        <p:txBody>
          <a:bodyPr wrap="square" rtlCol="0">
            <a:spAutoFit/>
          </a:bodyPr>
          <a:lstStyle/>
          <a:p>
            <a:r>
              <a:rPr lang="en-US" dirty="0"/>
              <a:t>Eli Cortisol </a:t>
            </a:r>
            <a:r>
              <a:rPr lang="en-US" dirty="0" err="1"/>
              <a:t>Hormometer</a:t>
            </a:r>
            <a:r>
              <a:rPr lang="en-US" dirty="0"/>
              <a:t> </a:t>
            </a:r>
            <a:r>
              <a:rPr lang="en-US" baseline="30000" dirty="0"/>
              <a:t>TM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F4DF8-8967-469B-88DE-6072378E7B2F}"/>
            </a:ext>
          </a:extLst>
        </p:cNvPr>
        <p:cNvGrpSpPr/>
        <p:nvPr/>
      </p:nvGrpSpPr>
      <p:grpSpPr>
        <a:xfrm>
          <a:off x="0" y="0"/>
          <a:ext cx="0" cy="0"/>
          <a:chOff x="0" y="0"/>
          <a:chExt cx="0" cy="0"/>
        </a:xfrm>
      </p:grpSpPr>
      <p:sp>
        <p:nvSpPr>
          <p:cNvPr id="15361" name="Rectangle 2">
            <a:extLst>
              <a:ext uri="{FF2B5EF4-FFF2-40B4-BE49-F238E27FC236}">
                <a16:creationId xmlns:a16="http://schemas.microsoft.com/office/drawing/2014/main" id="{36B41732-E803-AB78-97F5-962F2DC4198E}"/>
              </a:ext>
            </a:extLst>
          </p:cNvPr>
          <p:cNvSpPr>
            <a:spLocks noGrp="1" noChangeArrowheads="1"/>
          </p:cNvSpPr>
          <p:nvPr>
            <p:ph type="title"/>
          </p:nvPr>
        </p:nvSpPr>
        <p:spPr>
          <a:xfrm>
            <a:off x="685799" y="27878"/>
            <a:ext cx="7772400" cy="1143000"/>
          </a:xfrm>
        </p:spPr>
        <p:txBody>
          <a:bodyPr/>
          <a:lstStyle/>
          <a:p>
            <a:r>
              <a:rPr lang="en-US" altLang="en-US" dirty="0">
                <a:solidFill>
                  <a:srgbClr val="FFC000"/>
                </a:solidFill>
              </a:rPr>
              <a:t>Eli Health </a:t>
            </a:r>
          </a:p>
        </p:txBody>
      </p:sp>
      <p:sp>
        <p:nvSpPr>
          <p:cNvPr id="15362" name="Rectangle 3">
            <a:extLst>
              <a:ext uri="{FF2B5EF4-FFF2-40B4-BE49-F238E27FC236}">
                <a16:creationId xmlns:a16="http://schemas.microsoft.com/office/drawing/2014/main" id="{F7FC9B66-D6CA-6D41-172E-90023E963C58}"/>
              </a:ext>
            </a:extLst>
          </p:cNvPr>
          <p:cNvSpPr>
            <a:spLocks noGrp="1" noChangeArrowheads="1"/>
          </p:cNvSpPr>
          <p:nvPr>
            <p:ph type="body" idx="1"/>
          </p:nvPr>
        </p:nvSpPr>
        <p:spPr>
          <a:xfrm>
            <a:off x="685800" y="1143000"/>
            <a:ext cx="7772400" cy="4114800"/>
          </a:xfrm>
        </p:spPr>
        <p:txBody>
          <a:bodyPr/>
          <a:lstStyle/>
          <a:p>
            <a:pPr lvl="0"/>
            <a:endParaRPr lang="en-US" sz="2000" dirty="0"/>
          </a:p>
          <a:p>
            <a:pPr marL="0" indent="0">
              <a:buNone/>
            </a:pPr>
            <a:endParaRPr lang="en-US" altLang="en-US" sz="2000" dirty="0"/>
          </a:p>
        </p:txBody>
      </p:sp>
      <p:pic>
        <p:nvPicPr>
          <p:cNvPr id="3" name="Picture 2" descr="Graphical user interface, application&#10;&#10;AI-generated content may be incorrect.">
            <a:extLst>
              <a:ext uri="{FF2B5EF4-FFF2-40B4-BE49-F238E27FC236}">
                <a16:creationId xmlns:a16="http://schemas.microsoft.com/office/drawing/2014/main" id="{A24F4C5E-80DC-7FD6-01EA-7C3416EC0D5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838200" y="3429000"/>
            <a:ext cx="5638799" cy="2819401"/>
          </a:xfrm>
          <a:prstGeom prst="rect">
            <a:avLst/>
          </a:prstGeom>
        </p:spPr>
      </p:pic>
      <p:pic>
        <p:nvPicPr>
          <p:cNvPr id="5" name="Picture 4" descr="Graphical user interface, application&#10;&#10;AI-generated content may be incorrect.">
            <a:extLst>
              <a:ext uri="{FF2B5EF4-FFF2-40B4-BE49-F238E27FC236}">
                <a16:creationId xmlns:a16="http://schemas.microsoft.com/office/drawing/2014/main" id="{5C958032-2E8F-6B02-455E-46A5C9334054}"/>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2743200" y="933450"/>
            <a:ext cx="3810000" cy="2495550"/>
          </a:xfrm>
          <a:prstGeom prst="rect">
            <a:avLst/>
          </a:prstGeom>
        </p:spPr>
      </p:pic>
      <p:sp>
        <p:nvSpPr>
          <p:cNvPr id="4" name="TextBox 3">
            <a:extLst>
              <a:ext uri="{FF2B5EF4-FFF2-40B4-BE49-F238E27FC236}">
                <a16:creationId xmlns:a16="http://schemas.microsoft.com/office/drawing/2014/main" id="{557F1590-9B44-F364-32E4-D0FACF1DCC8D}"/>
              </a:ext>
            </a:extLst>
          </p:cNvPr>
          <p:cNvSpPr txBox="1"/>
          <p:nvPr/>
        </p:nvSpPr>
        <p:spPr>
          <a:xfrm>
            <a:off x="2895600" y="6219033"/>
            <a:ext cx="2286001" cy="307777"/>
          </a:xfrm>
          <a:prstGeom prst="rect">
            <a:avLst/>
          </a:prstGeom>
          <a:noFill/>
        </p:spPr>
        <p:txBody>
          <a:bodyPr wrap="square">
            <a:spAutoFit/>
          </a:bodyPr>
          <a:lstStyle/>
          <a:p>
            <a:r>
              <a:rPr lang="en-US" sz="1400" b="0" i="0" u="none" strike="noStrike" dirty="0">
                <a:solidFill>
                  <a:schemeClr val="tx2"/>
                </a:solidFill>
                <a:effectLst/>
                <a:latin typeface="Aptos" panose="020B0004020202020204" pitchFamily="34" charset="0"/>
              </a:rPr>
              <a:t>Medical Director</a:t>
            </a:r>
            <a:endParaRPr lang="en-US" sz="1400" dirty="0">
              <a:solidFill>
                <a:schemeClr val="tx2"/>
              </a:solidFill>
            </a:endParaRPr>
          </a:p>
        </p:txBody>
      </p:sp>
      <p:pic>
        <p:nvPicPr>
          <p:cNvPr id="6" name="Picture 5">
            <a:extLst>
              <a:ext uri="{FF2B5EF4-FFF2-40B4-BE49-F238E27FC236}">
                <a16:creationId xmlns:a16="http://schemas.microsoft.com/office/drawing/2014/main" id="{931F032E-6900-186B-2577-06CCA0FDC916}"/>
              </a:ext>
            </a:extLst>
          </p:cNvPr>
          <p:cNvPicPr>
            <a:picLocks noChangeAspect="1"/>
          </p:cNvPicPr>
          <p:nvPr/>
        </p:nvPicPr>
        <p:blipFill>
          <a:blip r:embed="rId5"/>
          <a:stretch>
            <a:fillRect/>
          </a:stretch>
        </p:blipFill>
        <p:spPr>
          <a:xfrm flipH="1">
            <a:off x="6705600" y="3759200"/>
            <a:ext cx="1955800" cy="1955800"/>
          </a:xfrm>
          <a:prstGeom prst="rect">
            <a:avLst/>
          </a:prstGeom>
        </p:spPr>
      </p:pic>
      <p:sp>
        <p:nvSpPr>
          <p:cNvPr id="7" name="TextBox 6">
            <a:extLst>
              <a:ext uri="{FF2B5EF4-FFF2-40B4-BE49-F238E27FC236}">
                <a16:creationId xmlns:a16="http://schemas.microsoft.com/office/drawing/2014/main" id="{CF2CD52D-5152-8D7B-A7FC-4CD8DE9A145E}"/>
              </a:ext>
            </a:extLst>
          </p:cNvPr>
          <p:cNvSpPr txBox="1"/>
          <p:nvPr/>
        </p:nvSpPr>
        <p:spPr>
          <a:xfrm>
            <a:off x="6705600" y="6094512"/>
            <a:ext cx="2286001" cy="307777"/>
          </a:xfrm>
          <a:prstGeom prst="rect">
            <a:avLst/>
          </a:prstGeom>
          <a:noFill/>
        </p:spPr>
        <p:txBody>
          <a:bodyPr wrap="square">
            <a:spAutoFit/>
          </a:bodyPr>
          <a:lstStyle/>
          <a:p>
            <a:r>
              <a:rPr lang="en-US" sz="1400" b="0" i="0" u="none" strike="noStrike" dirty="0">
                <a:solidFill>
                  <a:schemeClr val="tx2"/>
                </a:solidFill>
                <a:effectLst/>
                <a:latin typeface="Aptos" panose="020B0004020202020204" pitchFamily="34" charset="0"/>
              </a:rPr>
              <a:t>Marina </a:t>
            </a:r>
            <a:r>
              <a:rPr lang="en-US" sz="1400" dirty="0">
                <a:solidFill>
                  <a:schemeClr val="tx2"/>
                </a:solidFill>
                <a:latin typeface="Aptos" panose="020B0004020202020204" pitchFamily="34" charset="0"/>
              </a:rPr>
              <a:t>Rivas </a:t>
            </a:r>
            <a:r>
              <a:rPr lang="en-US" sz="1400" b="0" i="0" u="none" strike="noStrike" dirty="0">
                <a:solidFill>
                  <a:schemeClr val="tx2"/>
                </a:solidFill>
                <a:effectLst/>
                <a:latin typeface="Aptos" panose="020B0004020202020204" pitchFamily="34" charset="0"/>
              </a:rPr>
              <a:t>CEO</a:t>
            </a:r>
            <a:endParaRPr lang="en-US" sz="1400" dirty="0">
              <a:solidFill>
                <a:schemeClr val="tx2"/>
              </a:solidFill>
            </a:endParaRPr>
          </a:p>
        </p:txBody>
      </p:sp>
    </p:spTree>
    <p:extLst>
      <p:ext uri="{BB962C8B-B14F-4D97-AF65-F5344CB8AC3E}">
        <p14:creationId xmlns:p14="http://schemas.microsoft.com/office/powerpoint/2010/main" val="29259055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05739" y="2207599"/>
            <a:ext cx="4133215" cy="1982594"/>
          </a:xfrm>
          <a:prstGeom prst="rect">
            <a:avLst/>
          </a:prstGeom>
        </p:spPr>
        <p:txBody>
          <a:bodyPr vert="horz" wrap="square" lIns="0" tIns="12700" rIns="0" bIns="0" numCol="1" rtlCol="0" anchor="ctr" anchorCtr="0" compatLnSpc="1">
            <a:prstTxWarp prst="textNoShape">
              <a:avLst/>
            </a:prstTxWarp>
            <a:spAutoFit/>
          </a:bodyPr>
          <a:lstStyle/>
          <a:p>
            <a:pPr>
              <a:spcBef>
                <a:spcPts val="100"/>
              </a:spcBef>
            </a:pPr>
            <a:r>
              <a:rPr sz="4800" dirty="0">
                <a:latin typeface="Arial"/>
                <a:cs typeface="Arial"/>
              </a:rPr>
              <a:t>How</a:t>
            </a:r>
            <a:r>
              <a:rPr sz="4800" spc="-245" dirty="0">
                <a:latin typeface="Arial"/>
                <a:cs typeface="Arial"/>
              </a:rPr>
              <a:t> </a:t>
            </a:r>
            <a:r>
              <a:rPr sz="4800" spc="105" dirty="0">
                <a:latin typeface="Arial"/>
                <a:cs typeface="Arial"/>
              </a:rPr>
              <a:t>to</a:t>
            </a:r>
            <a:r>
              <a:rPr sz="4800" spc="-229" dirty="0">
                <a:latin typeface="Arial"/>
                <a:cs typeface="Arial"/>
              </a:rPr>
              <a:t> </a:t>
            </a:r>
            <a:r>
              <a:rPr sz="4800" spc="-25" dirty="0">
                <a:latin typeface="Arial"/>
                <a:cs typeface="Arial"/>
              </a:rPr>
              <a:t>use</a:t>
            </a:r>
            <a:endParaRPr sz="4800">
              <a:latin typeface="Arial"/>
              <a:cs typeface="Arial"/>
            </a:endParaRPr>
          </a:p>
          <a:p>
            <a:pPr algn="ctr">
              <a:lnSpc>
                <a:spcPct val="100000"/>
              </a:lnSpc>
            </a:pPr>
            <a:r>
              <a:rPr sz="4800" spc="229" dirty="0"/>
              <a:t>Hormometer</a:t>
            </a:r>
            <a:r>
              <a:rPr sz="4800" spc="345" baseline="31250" dirty="0"/>
              <a:t>TM</a:t>
            </a:r>
            <a:endParaRPr sz="4800" baseline="3125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59325" y="1126159"/>
            <a:ext cx="1267460" cy="120546"/>
          </a:xfrm>
          <a:prstGeom prst="rect">
            <a:avLst/>
          </a:prstGeom>
        </p:spPr>
        <p:txBody>
          <a:bodyPr vert="horz" wrap="square" lIns="0" tIns="12700" rIns="0" bIns="0" rtlCol="0">
            <a:spAutoFit/>
          </a:bodyPr>
          <a:lstStyle/>
          <a:p>
            <a:pPr marL="38100">
              <a:spcBef>
                <a:spcPts val="100"/>
              </a:spcBef>
            </a:pPr>
            <a:r>
              <a:rPr sz="700" spc="-110" dirty="0">
                <a:latin typeface="Arial"/>
                <a:cs typeface="Arial"/>
              </a:rPr>
              <a:t>HOW</a:t>
            </a:r>
            <a:r>
              <a:rPr sz="700" spc="90" dirty="0">
                <a:latin typeface="Arial"/>
                <a:cs typeface="Arial"/>
              </a:rPr>
              <a:t> </a:t>
            </a:r>
            <a:r>
              <a:rPr sz="700" dirty="0">
                <a:latin typeface="Arial"/>
                <a:cs typeface="Arial"/>
              </a:rPr>
              <a:t>TO</a:t>
            </a:r>
            <a:r>
              <a:rPr sz="700" spc="95" dirty="0">
                <a:latin typeface="Arial"/>
                <a:cs typeface="Arial"/>
              </a:rPr>
              <a:t> </a:t>
            </a:r>
            <a:r>
              <a:rPr sz="700" spc="-10" dirty="0">
                <a:latin typeface="Arial"/>
                <a:cs typeface="Arial"/>
              </a:rPr>
              <a:t>USE</a:t>
            </a:r>
            <a:r>
              <a:rPr sz="700" spc="95" dirty="0">
                <a:latin typeface="Arial"/>
                <a:cs typeface="Arial"/>
              </a:rPr>
              <a:t> </a:t>
            </a:r>
            <a:r>
              <a:rPr sz="700" spc="-70" dirty="0">
                <a:latin typeface="Arial"/>
                <a:cs typeface="Arial"/>
              </a:rPr>
              <a:t>HORMOMETER</a:t>
            </a:r>
            <a:r>
              <a:rPr sz="675" spc="-104" baseline="30864" dirty="0">
                <a:latin typeface="Arial"/>
                <a:cs typeface="Arial"/>
              </a:rPr>
              <a:t>TM</a:t>
            </a:r>
            <a:endParaRPr sz="675" baseline="30864">
              <a:latin typeface="Arial"/>
              <a:cs typeface="Arial"/>
            </a:endParaRPr>
          </a:p>
        </p:txBody>
      </p:sp>
      <p:sp>
        <p:nvSpPr>
          <p:cNvPr id="3" name="object 3"/>
          <p:cNvSpPr txBox="1"/>
          <p:nvPr/>
        </p:nvSpPr>
        <p:spPr>
          <a:xfrm>
            <a:off x="436617" y="1366156"/>
            <a:ext cx="2980690" cy="299720"/>
          </a:xfrm>
          <a:prstGeom prst="rect">
            <a:avLst/>
          </a:prstGeom>
        </p:spPr>
        <p:txBody>
          <a:bodyPr vert="horz" wrap="square" lIns="0" tIns="12700" rIns="0" bIns="0" rtlCol="0">
            <a:spAutoFit/>
          </a:bodyPr>
          <a:lstStyle/>
          <a:p>
            <a:pPr marL="12700">
              <a:spcBef>
                <a:spcPts val="100"/>
              </a:spcBef>
            </a:pPr>
            <a:r>
              <a:rPr sz="1800" i="1" dirty="0">
                <a:latin typeface="Times New Roman"/>
                <a:cs typeface="Times New Roman"/>
              </a:rPr>
              <a:t>Step</a:t>
            </a:r>
            <a:r>
              <a:rPr sz="1800" i="1" spc="10" dirty="0">
                <a:latin typeface="Times New Roman"/>
                <a:cs typeface="Times New Roman"/>
              </a:rPr>
              <a:t> </a:t>
            </a:r>
            <a:r>
              <a:rPr sz="1800" i="1" dirty="0">
                <a:latin typeface="Times New Roman"/>
                <a:cs typeface="Times New Roman"/>
              </a:rPr>
              <a:t>1:</a:t>
            </a:r>
            <a:r>
              <a:rPr sz="1800" i="1" spc="15" dirty="0">
                <a:latin typeface="Times New Roman"/>
                <a:cs typeface="Times New Roman"/>
              </a:rPr>
              <a:t> </a:t>
            </a:r>
            <a:r>
              <a:rPr sz="1800" i="1" spc="70" dirty="0">
                <a:latin typeface="Times New Roman"/>
                <a:cs typeface="Times New Roman"/>
              </a:rPr>
              <a:t>Download</a:t>
            </a:r>
            <a:r>
              <a:rPr sz="1800" i="1" spc="10" dirty="0">
                <a:latin typeface="Times New Roman"/>
                <a:cs typeface="Times New Roman"/>
              </a:rPr>
              <a:t> </a:t>
            </a:r>
            <a:r>
              <a:rPr sz="1800" i="1" spc="85" dirty="0">
                <a:latin typeface="Times New Roman"/>
                <a:cs typeface="Times New Roman"/>
              </a:rPr>
              <a:t>the</a:t>
            </a:r>
            <a:r>
              <a:rPr sz="1800" i="1" spc="15" dirty="0">
                <a:latin typeface="Times New Roman"/>
                <a:cs typeface="Times New Roman"/>
              </a:rPr>
              <a:t> </a:t>
            </a:r>
            <a:r>
              <a:rPr sz="1800" i="1" dirty="0">
                <a:latin typeface="Times New Roman"/>
                <a:cs typeface="Times New Roman"/>
              </a:rPr>
              <a:t>Eli</a:t>
            </a:r>
            <a:r>
              <a:rPr sz="1800" i="1" spc="10" dirty="0">
                <a:latin typeface="Times New Roman"/>
                <a:cs typeface="Times New Roman"/>
              </a:rPr>
              <a:t> </a:t>
            </a:r>
            <a:r>
              <a:rPr sz="1800" i="1" spc="-20" dirty="0">
                <a:latin typeface="Times New Roman"/>
                <a:cs typeface="Times New Roman"/>
              </a:rPr>
              <a:t>App</a:t>
            </a:r>
            <a:r>
              <a:rPr sz="1800" spc="-20" dirty="0">
                <a:latin typeface="Arial"/>
                <a:cs typeface="Arial"/>
              </a:rPr>
              <a:t>.</a:t>
            </a:r>
            <a:endParaRPr sz="1800">
              <a:latin typeface="Arial"/>
              <a:cs typeface="Arial"/>
            </a:endParaRPr>
          </a:p>
        </p:txBody>
      </p:sp>
      <p:sp>
        <p:nvSpPr>
          <p:cNvPr id="4" name="object 4"/>
          <p:cNvSpPr txBox="1"/>
          <p:nvPr/>
        </p:nvSpPr>
        <p:spPr>
          <a:xfrm>
            <a:off x="3923934" y="4572137"/>
            <a:ext cx="1296670" cy="406400"/>
          </a:xfrm>
          <a:prstGeom prst="rect">
            <a:avLst/>
          </a:prstGeom>
        </p:spPr>
        <p:txBody>
          <a:bodyPr vert="horz" wrap="square" lIns="0" tIns="12700" rIns="0" bIns="0" rtlCol="0">
            <a:spAutoFit/>
          </a:bodyPr>
          <a:lstStyle/>
          <a:p>
            <a:pPr marL="12700">
              <a:spcBef>
                <a:spcPts val="100"/>
              </a:spcBef>
            </a:pPr>
            <a:r>
              <a:rPr sz="2500" spc="-80" dirty="0">
                <a:latin typeface="Arial"/>
                <a:cs typeface="Arial"/>
              </a:rPr>
              <a:t>Scan</a:t>
            </a:r>
            <a:r>
              <a:rPr sz="2500" spc="-90" dirty="0">
                <a:latin typeface="Arial"/>
                <a:cs typeface="Arial"/>
              </a:rPr>
              <a:t> </a:t>
            </a:r>
            <a:r>
              <a:rPr sz="2500" spc="-40" dirty="0">
                <a:latin typeface="Arial"/>
                <a:cs typeface="Arial"/>
              </a:rPr>
              <a:t>me!</a:t>
            </a:r>
            <a:endParaRPr sz="2500">
              <a:latin typeface="Arial"/>
              <a:cs typeface="Arial"/>
            </a:endParaRPr>
          </a:p>
        </p:txBody>
      </p:sp>
      <p:pic>
        <p:nvPicPr>
          <p:cNvPr id="5" name="object 5"/>
          <p:cNvPicPr/>
          <p:nvPr/>
        </p:nvPicPr>
        <p:blipFill>
          <a:blip r:embed="rId2" cstate="print"/>
          <a:stretch>
            <a:fillRect/>
          </a:stretch>
        </p:blipFill>
        <p:spPr>
          <a:xfrm>
            <a:off x="3507582" y="2131356"/>
            <a:ext cx="2128837" cy="2124074"/>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5800" y="1838295"/>
            <a:ext cx="7772400" cy="400110"/>
          </a:xfrm>
          <a:prstGeom prst="rect">
            <a:avLst/>
          </a:prstGeom>
        </p:spPr>
        <p:txBody>
          <a:bodyPr vert="horz" wrap="square" lIns="0" tIns="15240" rIns="0" bIns="0" numCol="1" rtlCol="0" anchor="ctr" anchorCtr="0" compatLnSpc="1">
            <a:prstTxWarp prst="textNoShape">
              <a:avLst/>
            </a:prstTxWarp>
            <a:spAutoFit/>
          </a:bodyPr>
          <a:lstStyle/>
          <a:p>
            <a:pPr marL="12700">
              <a:spcBef>
                <a:spcPts val="120"/>
              </a:spcBef>
            </a:pPr>
            <a:r>
              <a:rPr sz="2500" spc="150" dirty="0"/>
              <a:t>How</a:t>
            </a:r>
            <a:r>
              <a:rPr sz="2500" spc="-55" dirty="0"/>
              <a:t> </a:t>
            </a:r>
            <a:r>
              <a:rPr sz="2500" spc="125" dirty="0"/>
              <a:t>to</a:t>
            </a:r>
            <a:r>
              <a:rPr sz="2500" spc="-50" dirty="0"/>
              <a:t> </a:t>
            </a:r>
            <a:r>
              <a:rPr sz="2500" spc="65" dirty="0"/>
              <a:t>test</a:t>
            </a:r>
            <a:endParaRPr sz="2500"/>
          </a:p>
        </p:txBody>
      </p:sp>
      <p:sp>
        <p:nvSpPr>
          <p:cNvPr id="3" name="object 3"/>
          <p:cNvSpPr txBox="1"/>
          <p:nvPr/>
        </p:nvSpPr>
        <p:spPr>
          <a:xfrm>
            <a:off x="384726" y="3714079"/>
            <a:ext cx="1496695" cy="197490"/>
          </a:xfrm>
          <a:prstGeom prst="rect">
            <a:avLst/>
          </a:prstGeom>
        </p:spPr>
        <p:txBody>
          <a:bodyPr vert="horz" wrap="square" lIns="0" tIns="12700" rIns="0" bIns="0" rtlCol="0">
            <a:spAutoFit/>
          </a:bodyPr>
          <a:lstStyle/>
          <a:p>
            <a:pPr marL="12700">
              <a:spcBef>
                <a:spcPts val="100"/>
              </a:spcBef>
            </a:pPr>
            <a:r>
              <a:rPr sz="1200" b="1" spc="-10" dirty="0">
                <a:latin typeface="Arial"/>
                <a:cs typeface="Arial"/>
              </a:rPr>
              <a:t>It</a:t>
            </a:r>
            <a:r>
              <a:rPr sz="1200" b="1" spc="-85" dirty="0">
                <a:latin typeface="Arial"/>
                <a:cs typeface="Arial"/>
              </a:rPr>
              <a:t> </a:t>
            </a:r>
            <a:r>
              <a:rPr sz="1200" b="1" spc="-45" dirty="0">
                <a:latin typeface="Arial"/>
                <a:cs typeface="Arial"/>
              </a:rPr>
              <a:t>all</a:t>
            </a:r>
            <a:r>
              <a:rPr sz="1200" b="1" spc="-85" dirty="0">
                <a:latin typeface="Arial"/>
                <a:cs typeface="Arial"/>
              </a:rPr>
              <a:t> </a:t>
            </a:r>
            <a:r>
              <a:rPr sz="1200" b="1" spc="-10" dirty="0">
                <a:latin typeface="Arial"/>
                <a:cs typeface="Arial"/>
              </a:rPr>
              <a:t>starts</a:t>
            </a:r>
            <a:r>
              <a:rPr sz="1200" b="1" spc="-85" dirty="0">
                <a:latin typeface="Arial"/>
                <a:cs typeface="Arial"/>
              </a:rPr>
              <a:t> </a:t>
            </a:r>
            <a:r>
              <a:rPr sz="1200" b="1" spc="-10" dirty="0">
                <a:latin typeface="Arial"/>
                <a:cs typeface="Arial"/>
              </a:rPr>
              <a:t>with</a:t>
            </a:r>
            <a:r>
              <a:rPr sz="1200" b="1" spc="-80" dirty="0">
                <a:latin typeface="Arial"/>
                <a:cs typeface="Arial"/>
              </a:rPr>
              <a:t> </a:t>
            </a:r>
            <a:r>
              <a:rPr sz="1200" b="1" spc="-10" dirty="0">
                <a:latin typeface="Arial"/>
                <a:cs typeface="Arial"/>
              </a:rPr>
              <a:t>a</a:t>
            </a:r>
            <a:r>
              <a:rPr sz="1200" b="1" spc="-85" dirty="0">
                <a:latin typeface="Arial"/>
                <a:cs typeface="Arial"/>
              </a:rPr>
              <a:t> </a:t>
            </a:r>
            <a:r>
              <a:rPr sz="1200" b="1" spc="30" dirty="0">
                <a:latin typeface="Arial"/>
                <a:cs typeface="Arial"/>
              </a:rPr>
              <a:t>“+”</a:t>
            </a:r>
            <a:endParaRPr sz="1200">
              <a:latin typeface="Arial"/>
              <a:cs typeface="Arial"/>
            </a:endParaRPr>
          </a:p>
        </p:txBody>
      </p:sp>
      <p:sp>
        <p:nvSpPr>
          <p:cNvPr id="4" name="object 4"/>
          <p:cNvSpPr txBox="1"/>
          <p:nvPr/>
        </p:nvSpPr>
        <p:spPr>
          <a:xfrm>
            <a:off x="359326" y="1135049"/>
            <a:ext cx="1147445" cy="109004"/>
          </a:xfrm>
          <a:prstGeom prst="rect">
            <a:avLst/>
          </a:prstGeom>
        </p:spPr>
        <p:txBody>
          <a:bodyPr vert="horz" wrap="square" lIns="0" tIns="16510" rIns="0" bIns="0" rtlCol="0">
            <a:spAutoFit/>
          </a:bodyPr>
          <a:lstStyle/>
          <a:p>
            <a:pPr marL="38100">
              <a:spcBef>
                <a:spcPts val="130"/>
              </a:spcBef>
            </a:pPr>
            <a:r>
              <a:rPr sz="600" spc="-75" dirty="0">
                <a:latin typeface="Arial"/>
                <a:cs typeface="Arial"/>
              </a:rPr>
              <a:t>HOW</a:t>
            </a:r>
            <a:r>
              <a:rPr sz="600" spc="100" dirty="0">
                <a:latin typeface="Arial"/>
                <a:cs typeface="Arial"/>
              </a:rPr>
              <a:t> </a:t>
            </a:r>
            <a:r>
              <a:rPr sz="600" dirty="0">
                <a:latin typeface="Arial"/>
                <a:cs typeface="Arial"/>
              </a:rPr>
              <a:t>TO</a:t>
            </a:r>
            <a:r>
              <a:rPr sz="600" spc="100" dirty="0">
                <a:latin typeface="Arial"/>
                <a:cs typeface="Arial"/>
              </a:rPr>
              <a:t> </a:t>
            </a:r>
            <a:r>
              <a:rPr sz="600" dirty="0">
                <a:latin typeface="Arial"/>
                <a:cs typeface="Arial"/>
              </a:rPr>
              <a:t>USE</a:t>
            </a:r>
            <a:r>
              <a:rPr sz="600" spc="100" dirty="0">
                <a:latin typeface="Arial"/>
                <a:cs typeface="Arial"/>
              </a:rPr>
              <a:t> </a:t>
            </a:r>
            <a:r>
              <a:rPr sz="600" spc="-40" dirty="0">
                <a:latin typeface="Arial"/>
                <a:cs typeface="Arial"/>
              </a:rPr>
              <a:t>HORMOMETER</a:t>
            </a:r>
            <a:r>
              <a:rPr sz="600" spc="-60" baseline="34722" dirty="0">
                <a:latin typeface="Arial"/>
                <a:cs typeface="Arial"/>
              </a:rPr>
              <a:t>TM</a:t>
            </a:r>
            <a:endParaRPr sz="600" baseline="34722">
              <a:latin typeface="Arial"/>
              <a:cs typeface="Arial"/>
            </a:endParaRPr>
          </a:p>
        </p:txBody>
      </p:sp>
      <p:pic>
        <p:nvPicPr>
          <p:cNvPr id="5" name="object 5"/>
          <p:cNvPicPr/>
          <p:nvPr/>
        </p:nvPicPr>
        <p:blipFill>
          <a:blip r:embed="rId2" cstate="print"/>
          <a:stretch>
            <a:fillRect/>
          </a:stretch>
        </p:blipFill>
        <p:spPr>
          <a:xfrm>
            <a:off x="311820" y="1977719"/>
            <a:ext cx="1619044" cy="1619053"/>
          </a:xfrm>
          <a:prstGeom prst="rect">
            <a:avLst/>
          </a:prstGeom>
        </p:spPr>
      </p:pic>
      <p:pic>
        <p:nvPicPr>
          <p:cNvPr id="6" name="object 6"/>
          <p:cNvPicPr/>
          <p:nvPr/>
        </p:nvPicPr>
        <p:blipFill>
          <a:blip r:embed="rId3" cstate="print"/>
          <a:stretch>
            <a:fillRect/>
          </a:stretch>
        </p:blipFill>
        <p:spPr>
          <a:xfrm>
            <a:off x="2037157" y="1977718"/>
            <a:ext cx="1619042" cy="1619054"/>
          </a:xfrm>
          <a:prstGeom prst="rect">
            <a:avLst/>
          </a:prstGeom>
        </p:spPr>
      </p:pic>
      <p:pic>
        <p:nvPicPr>
          <p:cNvPr id="7" name="object 7"/>
          <p:cNvPicPr/>
          <p:nvPr/>
        </p:nvPicPr>
        <p:blipFill>
          <a:blip r:embed="rId4" cstate="print"/>
          <a:stretch>
            <a:fillRect/>
          </a:stretch>
        </p:blipFill>
        <p:spPr>
          <a:xfrm>
            <a:off x="3762492" y="1977718"/>
            <a:ext cx="1619030" cy="1619030"/>
          </a:xfrm>
          <a:prstGeom prst="rect">
            <a:avLst/>
          </a:prstGeom>
        </p:spPr>
      </p:pic>
      <p:pic>
        <p:nvPicPr>
          <p:cNvPr id="8" name="object 8"/>
          <p:cNvPicPr/>
          <p:nvPr/>
        </p:nvPicPr>
        <p:blipFill>
          <a:blip r:embed="rId5" cstate="print"/>
          <a:stretch>
            <a:fillRect/>
          </a:stretch>
        </p:blipFill>
        <p:spPr>
          <a:xfrm>
            <a:off x="5487815" y="1977718"/>
            <a:ext cx="1619029" cy="1619030"/>
          </a:xfrm>
          <a:prstGeom prst="rect">
            <a:avLst/>
          </a:prstGeom>
        </p:spPr>
      </p:pic>
      <p:pic>
        <p:nvPicPr>
          <p:cNvPr id="9" name="object 9"/>
          <p:cNvPicPr/>
          <p:nvPr/>
        </p:nvPicPr>
        <p:blipFill>
          <a:blip r:embed="rId6" cstate="print"/>
          <a:stretch>
            <a:fillRect/>
          </a:stretch>
        </p:blipFill>
        <p:spPr>
          <a:xfrm>
            <a:off x="7213137" y="1977718"/>
            <a:ext cx="1619030" cy="1619030"/>
          </a:xfrm>
          <a:prstGeom prst="rect">
            <a:avLst/>
          </a:prstGeom>
        </p:spPr>
      </p:pic>
      <p:sp>
        <p:nvSpPr>
          <p:cNvPr id="10" name="object 10"/>
          <p:cNvSpPr txBox="1"/>
          <p:nvPr/>
        </p:nvSpPr>
        <p:spPr>
          <a:xfrm>
            <a:off x="2109451" y="3714079"/>
            <a:ext cx="954405" cy="197490"/>
          </a:xfrm>
          <a:prstGeom prst="rect">
            <a:avLst/>
          </a:prstGeom>
        </p:spPr>
        <p:txBody>
          <a:bodyPr vert="horz" wrap="square" lIns="0" tIns="12700" rIns="0" bIns="0" rtlCol="0">
            <a:spAutoFit/>
          </a:bodyPr>
          <a:lstStyle/>
          <a:p>
            <a:pPr marL="12700">
              <a:spcBef>
                <a:spcPts val="100"/>
              </a:spcBef>
            </a:pPr>
            <a:r>
              <a:rPr sz="1200" b="1" spc="-30" dirty="0">
                <a:latin typeface="Arial"/>
                <a:cs typeface="Arial"/>
              </a:rPr>
              <a:t>Collect</a:t>
            </a:r>
            <a:r>
              <a:rPr sz="1200" b="1" spc="-40" dirty="0">
                <a:latin typeface="Arial"/>
                <a:cs typeface="Arial"/>
              </a:rPr>
              <a:t> </a:t>
            </a:r>
            <a:r>
              <a:rPr sz="1200" b="1" spc="-10" dirty="0">
                <a:latin typeface="Arial"/>
                <a:cs typeface="Arial"/>
              </a:rPr>
              <a:t>saliva</a:t>
            </a:r>
            <a:endParaRPr sz="1200">
              <a:latin typeface="Arial"/>
              <a:cs typeface="Arial"/>
            </a:endParaRPr>
          </a:p>
        </p:txBody>
      </p:sp>
      <p:sp>
        <p:nvSpPr>
          <p:cNvPr id="11" name="object 11"/>
          <p:cNvSpPr txBox="1"/>
          <p:nvPr/>
        </p:nvSpPr>
        <p:spPr>
          <a:xfrm>
            <a:off x="3834176" y="3714079"/>
            <a:ext cx="1176655" cy="197490"/>
          </a:xfrm>
          <a:prstGeom prst="rect">
            <a:avLst/>
          </a:prstGeom>
        </p:spPr>
        <p:txBody>
          <a:bodyPr vert="horz" wrap="square" lIns="0" tIns="12700" rIns="0" bIns="0" rtlCol="0">
            <a:spAutoFit/>
          </a:bodyPr>
          <a:lstStyle/>
          <a:p>
            <a:pPr marL="12700">
              <a:spcBef>
                <a:spcPts val="100"/>
              </a:spcBef>
            </a:pPr>
            <a:r>
              <a:rPr sz="1200" b="1" spc="-20" dirty="0">
                <a:latin typeface="Arial"/>
                <a:cs typeface="Arial"/>
              </a:rPr>
              <a:t>Activate</a:t>
            </a:r>
            <a:r>
              <a:rPr sz="1200" b="1" spc="-60" dirty="0">
                <a:latin typeface="Arial"/>
                <a:cs typeface="Arial"/>
              </a:rPr>
              <a:t> </a:t>
            </a:r>
            <a:r>
              <a:rPr sz="1200" b="1" dirty="0">
                <a:latin typeface="Arial"/>
                <a:cs typeface="Arial"/>
              </a:rPr>
              <a:t>the</a:t>
            </a:r>
            <a:r>
              <a:rPr sz="1200" b="1" spc="-55" dirty="0">
                <a:latin typeface="Arial"/>
                <a:cs typeface="Arial"/>
              </a:rPr>
              <a:t> </a:t>
            </a:r>
            <a:r>
              <a:rPr sz="1200" b="1" spc="-20" dirty="0">
                <a:latin typeface="Arial"/>
                <a:cs typeface="Arial"/>
              </a:rPr>
              <a:t>test</a:t>
            </a:r>
            <a:endParaRPr sz="1200">
              <a:latin typeface="Arial"/>
              <a:cs typeface="Arial"/>
            </a:endParaRPr>
          </a:p>
        </p:txBody>
      </p:sp>
      <p:sp>
        <p:nvSpPr>
          <p:cNvPr id="12" name="object 12"/>
          <p:cNvSpPr txBox="1"/>
          <p:nvPr/>
        </p:nvSpPr>
        <p:spPr>
          <a:xfrm>
            <a:off x="5558900" y="3714079"/>
            <a:ext cx="1165860" cy="197490"/>
          </a:xfrm>
          <a:prstGeom prst="rect">
            <a:avLst/>
          </a:prstGeom>
        </p:spPr>
        <p:txBody>
          <a:bodyPr vert="horz" wrap="square" lIns="0" tIns="12700" rIns="0" bIns="0" rtlCol="0">
            <a:spAutoFit/>
          </a:bodyPr>
          <a:lstStyle/>
          <a:p>
            <a:pPr marL="12700">
              <a:spcBef>
                <a:spcPts val="100"/>
              </a:spcBef>
            </a:pPr>
            <a:r>
              <a:rPr sz="1200" b="1" spc="-20" dirty="0">
                <a:latin typeface="Arial"/>
                <a:cs typeface="Arial"/>
              </a:rPr>
              <a:t>Wait</a:t>
            </a:r>
            <a:r>
              <a:rPr sz="1200" b="1" spc="-85" dirty="0">
                <a:latin typeface="Arial"/>
                <a:cs typeface="Arial"/>
              </a:rPr>
              <a:t> </a:t>
            </a:r>
            <a:r>
              <a:rPr sz="1200" b="1" spc="80" dirty="0">
                <a:latin typeface="Arial"/>
                <a:cs typeface="Arial"/>
              </a:rPr>
              <a:t>20</a:t>
            </a:r>
            <a:r>
              <a:rPr sz="1200" b="1" spc="-80" dirty="0">
                <a:latin typeface="Arial"/>
                <a:cs typeface="Arial"/>
              </a:rPr>
              <a:t> </a:t>
            </a:r>
            <a:r>
              <a:rPr sz="1200" b="1" spc="-10" dirty="0">
                <a:latin typeface="Arial"/>
                <a:cs typeface="Arial"/>
              </a:rPr>
              <a:t>minutes</a:t>
            </a:r>
            <a:endParaRPr sz="1200">
              <a:latin typeface="Arial"/>
              <a:cs typeface="Arial"/>
            </a:endParaRPr>
          </a:p>
        </p:txBody>
      </p:sp>
      <p:sp>
        <p:nvSpPr>
          <p:cNvPr id="13" name="object 13"/>
          <p:cNvSpPr txBox="1"/>
          <p:nvPr/>
        </p:nvSpPr>
        <p:spPr>
          <a:xfrm>
            <a:off x="7283626" y="3714079"/>
            <a:ext cx="1449705" cy="197490"/>
          </a:xfrm>
          <a:prstGeom prst="rect">
            <a:avLst/>
          </a:prstGeom>
        </p:spPr>
        <p:txBody>
          <a:bodyPr vert="horz" wrap="square" lIns="0" tIns="12700" rIns="0" bIns="0" rtlCol="0">
            <a:spAutoFit/>
          </a:bodyPr>
          <a:lstStyle/>
          <a:p>
            <a:pPr marL="12700">
              <a:spcBef>
                <a:spcPts val="100"/>
              </a:spcBef>
            </a:pPr>
            <a:r>
              <a:rPr sz="1200" b="1" spc="-20" dirty="0">
                <a:latin typeface="Arial"/>
                <a:cs typeface="Arial"/>
              </a:rPr>
              <a:t>Capture</a:t>
            </a:r>
            <a:r>
              <a:rPr sz="1200" b="1" spc="-65" dirty="0">
                <a:latin typeface="Arial"/>
                <a:cs typeface="Arial"/>
              </a:rPr>
              <a:t> </a:t>
            </a:r>
            <a:r>
              <a:rPr sz="1200" b="1" spc="-40" dirty="0">
                <a:latin typeface="Arial"/>
                <a:cs typeface="Arial"/>
              </a:rPr>
              <a:t>your</a:t>
            </a:r>
            <a:r>
              <a:rPr sz="1200" b="1" spc="-60" dirty="0">
                <a:latin typeface="Arial"/>
                <a:cs typeface="Arial"/>
              </a:rPr>
              <a:t> </a:t>
            </a:r>
            <a:r>
              <a:rPr sz="1200" b="1" spc="-10" dirty="0">
                <a:latin typeface="Arial"/>
                <a:cs typeface="Arial"/>
              </a:rPr>
              <a:t>results</a:t>
            </a:r>
            <a:endParaRPr sz="1200">
              <a:latin typeface="Arial"/>
              <a:cs typeface="Arial"/>
            </a:endParaRPr>
          </a:p>
        </p:txBody>
      </p:sp>
      <p:sp>
        <p:nvSpPr>
          <p:cNvPr id="14" name="object 14"/>
          <p:cNvSpPr txBox="1"/>
          <p:nvPr/>
        </p:nvSpPr>
        <p:spPr>
          <a:xfrm>
            <a:off x="338929" y="4369144"/>
            <a:ext cx="1239520" cy="476884"/>
          </a:xfrm>
          <a:prstGeom prst="rect">
            <a:avLst/>
          </a:prstGeom>
        </p:spPr>
        <p:txBody>
          <a:bodyPr vert="horz" wrap="square" lIns="0" tIns="50800" rIns="0" bIns="0" rtlCol="0">
            <a:spAutoFit/>
          </a:bodyPr>
          <a:lstStyle/>
          <a:p>
            <a:pPr marL="22860">
              <a:spcBef>
                <a:spcPts val="400"/>
              </a:spcBef>
            </a:pPr>
            <a:r>
              <a:rPr sz="1400" i="1" dirty="0">
                <a:latin typeface="Times New Roman"/>
                <a:cs typeface="Times New Roman"/>
              </a:rPr>
              <a:t>Drool</a:t>
            </a:r>
            <a:r>
              <a:rPr sz="1400" i="1" spc="25" dirty="0">
                <a:latin typeface="Times New Roman"/>
                <a:cs typeface="Times New Roman"/>
              </a:rPr>
              <a:t> </a:t>
            </a:r>
            <a:r>
              <a:rPr sz="1400" i="1" spc="-95" dirty="0">
                <a:latin typeface="Times New Roman"/>
                <a:cs typeface="Times New Roman"/>
              </a:rPr>
              <a:t>&amp;</a:t>
            </a:r>
            <a:r>
              <a:rPr sz="1400" i="1" spc="30" dirty="0">
                <a:latin typeface="Times New Roman"/>
                <a:cs typeface="Times New Roman"/>
              </a:rPr>
              <a:t> </a:t>
            </a:r>
            <a:r>
              <a:rPr sz="1400" i="1" spc="45" dirty="0">
                <a:latin typeface="Times New Roman"/>
                <a:cs typeface="Times New Roman"/>
              </a:rPr>
              <a:t>pull</a:t>
            </a:r>
            <a:endParaRPr sz="1400">
              <a:latin typeface="Times New Roman"/>
              <a:cs typeface="Times New Roman"/>
            </a:endParaRPr>
          </a:p>
          <a:p>
            <a:pPr marL="12700">
              <a:spcBef>
                <a:spcPts val="245"/>
              </a:spcBef>
            </a:pPr>
            <a:r>
              <a:rPr sz="1100" dirty="0">
                <a:latin typeface="Arial"/>
                <a:cs typeface="Arial"/>
              </a:rPr>
              <a:t>The</a:t>
            </a:r>
            <a:r>
              <a:rPr sz="1100" spc="-75" dirty="0">
                <a:latin typeface="Arial"/>
                <a:cs typeface="Arial"/>
              </a:rPr>
              <a:t> </a:t>
            </a:r>
            <a:r>
              <a:rPr sz="1100" dirty="0">
                <a:latin typeface="Arial"/>
                <a:cs typeface="Arial"/>
              </a:rPr>
              <a:t>winning</a:t>
            </a:r>
            <a:r>
              <a:rPr sz="1100" spc="-75" dirty="0">
                <a:latin typeface="Arial"/>
                <a:cs typeface="Arial"/>
              </a:rPr>
              <a:t> </a:t>
            </a:r>
            <a:r>
              <a:rPr sz="1100" spc="-10" dirty="0">
                <a:latin typeface="Arial"/>
                <a:cs typeface="Arial"/>
              </a:rPr>
              <a:t>combo</a:t>
            </a:r>
            <a:endParaRPr sz="1100">
              <a:latin typeface="Arial"/>
              <a:cs typeface="Arial"/>
            </a:endParaRPr>
          </a:p>
        </p:txBody>
      </p:sp>
      <p:grpSp>
        <p:nvGrpSpPr>
          <p:cNvPr id="15" name="object 15"/>
          <p:cNvGrpSpPr/>
          <p:nvPr/>
        </p:nvGrpSpPr>
        <p:grpSpPr>
          <a:xfrm>
            <a:off x="360022" y="4940637"/>
            <a:ext cx="2983865" cy="41275"/>
            <a:chOff x="360021" y="4083386"/>
            <a:chExt cx="2983865" cy="41275"/>
          </a:xfrm>
        </p:grpSpPr>
        <p:sp>
          <p:nvSpPr>
            <p:cNvPr id="16" name="object 16"/>
            <p:cNvSpPr/>
            <p:nvPr/>
          </p:nvSpPr>
          <p:spPr>
            <a:xfrm>
              <a:off x="364784" y="4103900"/>
              <a:ext cx="2943225" cy="10160"/>
            </a:xfrm>
            <a:custGeom>
              <a:avLst/>
              <a:gdLst/>
              <a:ahLst/>
              <a:cxnLst/>
              <a:rect l="l" t="t" r="r" b="b"/>
              <a:pathLst>
                <a:path w="2943225" h="10160">
                  <a:moveTo>
                    <a:pt x="0" y="10076"/>
                  </a:moveTo>
                  <a:lnTo>
                    <a:pt x="2942900" y="0"/>
                  </a:lnTo>
                </a:path>
              </a:pathLst>
            </a:custGeom>
            <a:ln w="9524">
              <a:solidFill>
                <a:srgbClr val="595959"/>
              </a:solidFill>
            </a:ln>
          </p:spPr>
          <p:txBody>
            <a:bodyPr wrap="square" lIns="0" tIns="0" rIns="0" bIns="0" rtlCol="0"/>
            <a:lstStyle/>
            <a:p>
              <a:endParaRPr>
                <a:solidFill>
                  <a:schemeClr val="tx2"/>
                </a:solidFill>
              </a:endParaRPr>
            </a:p>
          </p:txBody>
        </p:sp>
        <p:sp>
          <p:nvSpPr>
            <p:cNvPr id="17" name="object 17"/>
            <p:cNvSpPr/>
            <p:nvPr/>
          </p:nvSpPr>
          <p:spPr>
            <a:xfrm>
              <a:off x="3307654" y="4088148"/>
              <a:ext cx="31750" cy="31750"/>
            </a:xfrm>
            <a:custGeom>
              <a:avLst/>
              <a:gdLst/>
              <a:ahLst/>
              <a:cxnLst/>
              <a:rect l="l" t="t" r="r" b="b"/>
              <a:pathLst>
                <a:path w="31750" h="31750">
                  <a:moveTo>
                    <a:pt x="7098" y="31396"/>
                  </a:moveTo>
                  <a:lnTo>
                    <a:pt x="59" y="24405"/>
                  </a:lnTo>
                  <a:lnTo>
                    <a:pt x="0" y="7098"/>
                  </a:lnTo>
                  <a:lnTo>
                    <a:pt x="6990" y="58"/>
                  </a:lnTo>
                  <a:lnTo>
                    <a:pt x="24297" y="0"/>
                  </a:lnTo>
                  <a:lnTo>
                    <a:pt x="31336" y="6991"/>
                  </a:lnTo>
                  <a:lnTo>
                    <a:pt x="31366" y="15644"/>
                  </a:lnTo>
                  <a:lnTo>
                    <a:pt x="31396" y="24298"/>
                  </a:lnTo>
                  <a:lnTo>
                    <a:pt x="24405" y="31337"/>
                  </a:lnTo>
                  <a:lnTo>
                    <a:pt x="7098" y="31396"/>
                  </a:lnTo>
                  <a:close/>
                </a:path>
              </a:pathLst>
            </a:custGeom>
            <a:solidFill>
              <a:srgbClr val="595959"/>
            </a:solidFill>
          </p:spPr>
          <p:txBody>
            <a:bodyPr wrap="square" lIns="0" tIns="0" rIns="0" bIns="0" rtlCol="0"/>
            <a:lstStyle/>
            <a:p>
              <a:endParaRPr>
                <a:solidFill>
                  <a:schemeClr val="tx2"/>
                </a:solidFill>
              </a:endParaRPr>
            </a:p>
          </p:txBody>
        </p:sp>
        <p:sp>
          <p:nvSpPr>
            <p:cNvPr id="18" name="object 18"/>
            <p:cNvSpPr/>
            <p:nvPr/>
          </p:nvSpPr>
          <p:spPr>
            <a:xfrm>
              <a:off x="3307654" y="4088148"/>
              <a:ext cx="31750" cy="31750"/>
            </a:xfrm>
            <a:custGeom>
              <a:avLst/>
              <a:gdLst/>
              <a:ahLst/>
              <a:cxnLst/>
              <a:rect l="l" t="t" r="r" b="b"/>
              <a:pathLst>
                <a:path w="31750" h="31750">
                  <a:moveTo>
                    <a:pt x="31366" y="15644"/>
                  </a:moveTo>
                  <a:lnTo>
                    <a:pt x="31396" y="24298"/>
                  </a:lnTo>
                  <a:lnTo>
                    <a:pt x="24405" y="31337"/>
                  </a:lnTo>
                  <a:lnTo>
                    <a:pt x="15751" y="31366"/>
                  </a:lnTo>
                  <a:lnTo>
                    <a:pt x="7098" y="31396"/>
                  </a:lnTo>
                  <a:lnTo>
                    <a:pt x="59" y="24405"/>
                  </a:lnTo>
                  <a:lnTo>
                    <a:pt x="29" y="15751"/>
                  </a:lnTo>
                  <a:lnTo>
                    <a:pt x="0" y="7098"/>
                  </a:lnTo>
                  <a:lnTo>
                    <a:pt x="6990" y="58"/>
                  </a:lnTo>
                  <a:lnTo>
                    <a:pt x="15644" y="29"/>
                  </a:lnTo>
                  <a:lnTo>
                    <a:pt x="24297" y="0"/>
                  </a:lnTo>
                  <a:lnTo>
                    <a:pt x="31336" y="6991"/>
                  </a:lnTo>
                  <a:lnTo>
                    <a:pt x="31366" y="15644"/>
                  </a:lnTo>
                  <a:close/>
                </a:path>
              </a:pathLst>
            </a:custGeom>
            <a:ln w="9524">
              <a:solidFill>
                <a:srgbClr val="595959"/>
              </a:solidFill>
            </a:ln>
          </p:spPr>
          <p:txBody>
            <a:bodyPr wrap="square" lIns="0" tIns="0" rIns="0" bIns="0" rtlCol="0"/>
            <a:lstStyle/>
            <a:p>
              <a:endParaRPr>
                <a:solidFill>
                  <a:schemeClr val="tx2"/>
                </a:solidFill>
              </a:endParaRPr>
            </a:p>
          </p:txBody>
        </p:sp>
      </p:grpSp>
      <p:sp>
        <p:nvSpPr>
          <p:cNvPr id="19" name="object 19"/>
          <p:cNvSpPr txBox="1"/>
          <p:nvPr/>
        </p:nvSpPr>
        <p:spPr>
          <a:xfrm>
            <a:off x="5881576" y="5200832"/>
            <a:ext cx="2065655" cy="482600"/>
          </a:xfrm>
          <a:prstGeom prst="rect">
            <a:avLst/>
          </a:prstGeom>
        </p:spPr>
        <p:txBody>
          <a:bodyPr vert="horz" wrap="square" lIns="0" tIns="12700" rIns="0" bIns="0" rtlCol="0">
            <a:spAutoFit/>
          </a:bodyPr>
          <a:lstStyle/>
          <a:p>
            <a:pPr marL="12700" marR="5080">
              <a:spcBef>
                <a:spcPts val="100"/>
              </a:spcBef>
            </a:pPr>
            <a:r>
              <a:rPr sz="1000" spc="-30" dirty="0">
                <a:solidFill>
                  <a:schemeClr val="tx2"/>
                </a:solidFill>
                <a:latin typeface="Arial"/>
                <a:cs typeface="Arial"/>
              </a:rPr>
              <a:t>Once</a:t>
            </a:r>
            <a:r>
              <a:rPr sz="1000" spc="-35" dirty="0">
                <a:solidFill>
                  <a:schemeClr val="tx2"/>
                </a:solidFill>
                <a:latin typeface="Arial"/>
                <a:cs typeface="Arial"/>
              </a:rPr>
              <a:t> </a:t>
            </a:r>
            <a:r>
              <a:rPr sz="1000" spc="-25" dirty="0">
                <a:solidFill>
                  <a:schemeClr val="tx2"/>
                </a:solidFill>
                <a:latin typeface="Arial"/>
                <a:cs typeface="Arial"/>
              </a:rPr>
              <a:t>pulled,</a:t>
            </a:r>
            <a:r>
              <a:rPr sz="1000" spc="-35" dirty="0">
                <a:solidFill>
                  <a:schemeClr val="tx2"/>
                </a:solidFill>
                <a:latin typeface="Arial"/>
                <a:cs typeface="Arial"/>
              </a:rPr>
              <a:t> </a:t>
            </a:r>
            <a:r>
              <a:rPr sz="1000" spc="-10" dirty="0">
                <a:solidFill>
                  <a:schemeClr val="tx2"/>
                </a:solidFill>
                <a:latin typeface="Arial"/>
                <a:cs typeface="Arial"/>
              </a:rPr>
              <a:t>you</a:t>
            </a:r>
            <a:r>
              <a:rPr sz="1000" spc="-35" dirty="0">
                <a:solidFill>
                  <a:schemeClr val="tx2"/>
                </a:solidFill>
                <a:latin typeface="Arial"/>
                <a:cs typeface="Arial"/>
              </a:rPr>
              <a:t> </a:t>
            </a:r>
            <a:r>
              <a:rPr sz="1000" spc="-20" dirty="0">
                <a:solidFill>
                  <a:schemeClr val="tx2"/>
                </a:solidFill>
                <a:latin typeface="Arial"/>
                <a:cs typeface="Arial"/>
              </a:rPr>
              <a:t>should</a:t>
            </a:r>
            <a:r>
              <a:rPr sz="1000" spc="-35" dirty="0">
                <a:solidFill>
                  <a:schemeClr val="tx2"/>
                </a:solidFill>
                <a:latin typeface="Arial"/>
                <a:cs typeface="Arial"/>
              </a:rPr>
              <a:t> </a:t>
            </a:r>
            <a:r>
              <a:rPr sz="1000" spc="-25" dirty="0">
                <a:solidFill>
                  <a:schemeClr val="tx2"/>
                </a:solidFill>
                <a:latin typeface="Arial"/>
                <a:cs typeface="Arial"/>
              </a:rPr>
              <a:t>see</a:t>
            </a:r>
            <a:r>
              <a:rPr sz="1000" spc="-35" dirty="0">
                <a:solidFill>
                  <a:schemeClr val="tx2"/>
                </a:solidFill>
                <a:latin typeface="Arial"/>
                <a:cs typeface="Arial"/>
              </a:rPr>
              <a:t> </a:t>
            </a:r>
            <a:r>
              <a:rPr sz="1000" spc="-20" dirty="0">
                <a:solidFill>
                  <a:schemeClr val="tx2"/>
                </a:solidFill>
                <a:latin typeface="Arial"/>
                <a:cs typeface="Arial"/>
              </a:rPr>
              <a:t>fully</a:t>
            </a:r>
            <a:r>
              <a:rPr sz="1000" spc="-35" dirty="0">
                <a:solidFill>
                  <a:schemeClr val="tx2"/>
                </a:solidFill>
                <a:latin typeface="Arial"/>
                <a:cs typeface="Arial"/>
              </a:rPr>
              <a:t> </a:t>
            </a:r>
            <a:r>
              <a:rPr sz="1000" spc="-50" dirty="0">
                <a:solidFill>
                  <a:schemeClr val="tx2"/>
                </a:solidFill>
                <a:latin typeface="Arial"/>
                <a:cs typeface="Arial"/>
              </a:rPr>
              <a:t>a </a:t>
            </a:r>
            <a:r>
              <a:rPr sz="1000" spc="-20" dirty="0">
                <a:solidFill>
                  <a:schemeClr val="tx2"/>
                </a:solidFill>
                <a:latin typeface="Arial"/>
                <a:cs typeface="Arial"/>
              </a:rPr>
              <a:t>blue</a:t>
            </a:r>
            <a:r>
              <a:rPr sz="1000" spc="-45" dirty="0">
                <a:solidFill>
                  <a:schemeClr val="tx2"/>
                </a:solidFill>
                <a:latin typeface="Arial"/>
                <a:cs typeface="Arial"/>
              </a:rPr>
              <a:t> </a:t>
            </a:r>
            <a:r>
              <a:rPr sz="1000" dirty="0">
                <a:solidFill>
                  <a:schemeClr val="tx2"/>
                </a:solidFill>
                <a:latin typeface="Arial"/>
                <a:cs typeface="Arial"/>
              </a:rPr>
              <a:t>dot.</a:t>
            </a:r>
            <a:r>
              <a:rPr sz="1000" spc="-40" dirty="0">
                <a:solidFill>
                  <a:schemeClr val="tx2"/>
                </a:solidFill>
                <a:latin typeface="Arial"/>
                <a:cs typeface="Arial"/>
              </a:rPr>
              <a:t> </a:t>
            </a:r>
            <a:r>
              <a:rPr sz="1000" dirty="0">
                <a:solidFill>
                  <a:schemeClr val="tx2"/>
                </a:solidFill>
                <a:latin typeface="Arial"/>
                <a:cs typeface="Arial"/>
              </a:rPr>
              <a:t>Don't</a:t>
            </a:r>
            <a:r>
              <a:rPr sz="1000" spc="-45" dirty="0">
                <a:solidFill>
                  <a:schemeClr val="tx2"/>
                </a:solidFill>
                <a:latin typeface="Arial"/>
                <a:cs typeface="Arial"/>
              </a:rPr>
              <a:t> </a:t>
            </a:r>
            <a:r>
              <a:rPr sz="1000" dirty="0">
                <a:solidFill>
                  <a:schemeClr val="tx2"/>
                </a:solidFill>
                <a:latin typeface="Arial"/>
                <a:cs typeface="Arial"/>
              </a:rPr>
              <a:t>stop</a:t>
            </a:r>
            <a:r>
              <a:rPr sz="1000" spc="-40" dirty="0">
                <a:solidFill>
                  <a:schemeClr val="tx2"/>
                </a:solidFill>
                <a:latin typeface="Arial"/>
                <a:cs typeface="Arial"/>
              </a:rPr>
              <a:t> </a:t>
            </a:r>
            <a:r>
              <a:rPr sz="1000" dirty="0">
                <a:solidFill>
                  <a:schemeClr val="tx2"/>
                </a:solidFill>
                <a:latin typeface="Arial"/>
                <a:cs typeface="Arial"/>
              </a:rPr>
              <a:t>at</a:t>
            </a:r>
            <a:r>
              <a:rPr sz="1000" spc="-45" dirty="0">
                <a:solidFill>
                  <a:schemeClr val="tx2"/>
                </a:solidFill>
                <a:latin typeface="Arial"/>
                <a:cs typeface="Arial"/>
              </a:rPr>
              <a:t> </a:t>
            </a:r>
            <a:r>
              <a:rPr sz="1000" dirty="0">
                <a:solidFill>
                  <a:schemeClr val="tx2"/>
                </a:solidFill>
                <a:latin typeface="Arial"/>
                <a:cs typeface="Arial"/>
              </a:rPr>
              <a:t>the</a:t>
            </a:r>
            <a:r>
              <a:rPr sz="1000" spc="-40" dirty="0">
                <a:solidFill>
                  <a:schemeClr val="tx2"/>
                </a:solidFill>
                <a:latin typeface="Arial"/>
                <a:cs typeface="Arial"/>
              </a:rPr>
              <a:t> </a:t>
            </a:r>
            <a:r>
              <a:rPr sz="1000" dirty="0">
                <a:solidFill>
                  <a:schemeClr val="tx2"/>
                </a:solidFill>
                <a:latin typeface="Arial"/>
                <a:cs typeface="Arial"/>
              </a:rPr>
              <a:t>first</a:t>
            </a:r>
            <a:r>
              <a:rPr sz="1000" spc="-45" dirty="0">
                <a:solidFill>
                  <a:schemeClr val="tx2"/>
                </a:solidFill>
                <a:latin typeface="Arial"/>
                <a:cs typeface="Arial"/>
              </a:rPr>
              <a:t> </a:t>
            </a:r>
            <a:r>
              <a:rPr sz="1000" spc="-25" dirty="0">
                <a:solidFill>
                  <a:schemeClr val="tx2"/>
                </a:solidFill>
                <a:latin typeface="Arial"/>
                <a:cs typeface="Arial"/>
              </a:rPr>
              <a:t>sign</a:t>
            </a:r>
            <a:r>
              <a:rPr sz="1000" spc="-40" dirty="0">
                <a:solidFill>
                  <a:schemeClr val="tx2"/>
                </a:solidFill>
                <a:latin typeface="Arial"/>
                <a:cs typeface="Arial"/>
              </a:rPr>
              <a:t> </a:t>
            </a:r>
            <a:r>
              <a:rPr sz="1000" spc="-25" dirty="0">
                <a:solidFill>
                  <a:schemeClr val="tx2"/>
                </a:solidFill>
                <a:latin typeface="Arial"/>
                <a:cs typeface="Arial"/>
              </a:rPr>
              <a:t>of </a:t>
            </a:r>
            <a:r>
              <a:rPr sz="1000" spc="-10" dirty="0">
                <a:solidFill>
                  <a:schemeClr val="tx2"/>
                </a:solidFill>
                <a:latin typeface="Arial"/>
                <a:cs typeface="Arial"/>
              </a:rPr>
              <a:t>resistance.</a:t>
            </a:r>
            <a:endParaRPr sz="1000" dirty="0">
              <a:solidFill>
                <a:schemeClr val="tx2"/>
              </a:solidFill>
              <a:latin typeface="Arial"/>
              <a:cs typeface="Arial"/>
            </a:endParaRPr>
          </a:p>
        </p:txBody>
      </p:sp>
      <p:grpSp>
        <p:nvGrpSpPr>
          <p:cNvPr id="20" name="object 20"/>
          <p:cNvGrpSpPr/>
          <p:nvPr/>
        </p:nvGrpSpPr>
        <p:grpSpPr>
          <a:xfrm>
            <a:off x="3435587" y="4543362"/>
            <a:ext cx="2292350" cy="1226185"/>
            <a:chOff x="3435587" y="3686111"/>
            <a:chExt cx="2292350" cy="1226185"/>
          </a:xfrm>
        </p:grpSpPr>
        <p:pic>
          <p:nvPicPr>
            <p:cNvPr id="21" name="object 21"/>
            <p:cNvPicPr/>
            <p:nvPr/>
          </p:nvPicPr>
          <p:blipFill>
            <a:blip r:embed="rId7" cstate="print"/>
            <a:stretch>
              <a:fillRect/>
            </a:stretch>
          </p:blipFill>
          <p:spPr>
            <a:xfrm>
              <a:off x="3445112" y="3695636"/>
              <a:ext cx="1206899" cy="1206899"/>
            </a:xfrm>
            <a:prstGeom prst="rect">
              <a:avLst/>
            </a:prstGeom>
          </p:spPr>
        </p:pic>
        <p:sp>
          <p:nvSpPr>
            <p:cNvPr id="22" name="object 22"/>
            <p:cNvSpPr/>
            <p:nvPr/>
          </p:nvSpPr>
          <p:spPr>
            <a:xfrm>
              <a:off x="3440350" y="3690874"/>
              <a:ext cx="1216660" cy="1216660"/>
            </a:xfrm>
            <a:custGeom>
              <a:avLst/>
              <a:gdLst/>
              <a:ahLst/>
              <a:cxnLst/>
              <a:rect l="l" t="t" r="r" b="b"/>
              <a:pathLst>
                <a:path w="1216660" h="1216660">
                  <a:moveTo>
                    <a:pt x="0" y="608212"/>
                  </a:moveTo>
                  <a:lnTo>
                    <a:pt x="1829" y="560681"/>
                  </a:lnTo>
                  <a:lnTo>
                    <a:pt x="7229" y="514150"/>
                  </a:lnTo>
                  <a:lnTo>
                    <a:pt x="16063" y="468755"/>
                  </a:lnTo>
                  <a:lnTo>
                    <a:pt x="28196" y="424630"/>
                  </a:lnTo>
                  <a:lnTo>
                    <a:pt x="43493" y="381912"/>
                  </a:lnTo>
                  <a:lnTo>
                    <a:pt x="61819" y="340736"/>
                  </a:lnTo>
                  <a:lnTo>
                    <a:pt x="83038" y="301236"/>
                  </a:lnTo>
                  <a:lnTo>
                    <a:pt x="107016" y="263547"/>
                  </a:lnTo>
                  <a:lnTo>
                    <a:pt x="133617" y="227806"/>
                  </a:lnTo>
                  <a:lnTo>
                    <a:pt x="162706" y="194147"/>
                  </a:lnTo>
                  <a:lnTo>
                    <a:pt x="194147" y="162706"/>
                  </a:lnTo>
                  <a:lnTo>
                    <a:pt x="227806" y="133617"/>
                  </a:lnTo>
                  <a:lnTo>
                    <a:pt x="263547" y="107016"/>
                  </a:lnTo>
                  <a:lnTo>
                    <a:pt x="301235" y="83038"/>
                  </a:lnTo>
                  <a:lnTo>
                    <a:pt x="340735" y="61819"/>
                  </a:lnTo>
                  <a:lnTo>
                    <a:pt x="381912" y="43493"/>
                  </a:lnTo>
                  <a:lnTo>
                    <a:pt x="424630" y="28196"/>
                  </a:lnTo>
                  <a:lnTo>
                    <a:pt x="468754" y="16063"/>
                  </a:lnTo>
                  <a:lnTo>
                    <a:pt x="514150" y="7229"/>
                  </a:lnTo>
                  <a:lnTo>
                    <a:pt x="560681" y="1829"/>
                  </a:lnTo>
                  <a:lnTo>
                    <a:pt x="608212" y="0"/>
                  </a:lnTo>
                  <a:lnTo>
                    <a:pt x="656372" y="1908"/>
                  </a:lnTo>
                  <a:lnTo>
                    <a:pt x="703932" y="7576"/>
                  </a:lnTo>
                  <a:lnTo>
                    <a:pt x="750686" y="16920"/>
                  </a:lnTo>
                  <a:lnTo>
                    <a:pt x="796432" y="29856"/>
                  </a:lnTo>
                  <a:lnTo>
                    <a:pt x="840965" y="46297"/>
                  </a:lnTo>
                  <a:lnTo>
                    <a:pt x="884080" y="66161"/>
                  </a:lnTo>
                  <a:lnTo>
                    <a:pt x="925574" y="89361"/>
                  </a:lnTo>
                  <a:lnTo>
                    <a:pt x="965242" y="115815"/>
                  </a:lnTo>
                  <a:lnTo>
                    <a:pt x="1002879" y="145436"/>
                  </a:lnTo>
                  <a:lnTo>
                    <a:pt x="1038283" y="178141"/>
                  </a:lnTo>
                  <a:lnTo>
                    <a:pt x="1070988" y="213545"/>
                  </a:lnTo>
                  <a:lnTo>
                    <a:pt x="1100610" y="251183"/>
                  </a:lnTo>
                  <a:lnTo>
                    <a:pt x="1127063" y="290851"/>
                  </a:lnTo>
                  <a:lnTo>
                    <a:pt x="1150264" y="332344"/>
                  </a:lnTo>
                  <a:lnTo>
                    <a:pt x="1170127" y="375459"/>
                  </a:lnTo>
                  <a:lnTo>
                    <a:pt x="1186569" y="419992"/>
                  </a:lnTo>
                  <a:lnTo>
                    <a:pt x="1199504" y="465738"/>
                  </a:lnTo>
                  <a:lnTo>
                    <a:pt x="1208848" y="512492"/>
                  </a:lnTo>
                  <a:lnTo>
                    <a:pt x="1214516" y="560052"/>
                  </a:lnTo>
                  <a:lnTo>
                    <a:pt x="1216424" y="608212"/>
                  </a:lnTo>
                  <a:lnTo>
                    <a:pt x="1214595" y="655743"/>
                  </a:lnTo>
                  <a:lnTo>
                    <a:pt x="1209195" y="702274"/>
                  </a:lnTo>
                  <a:lnTo>
                    <a:pt x="1200361" y="747670"/>
                  </a:lnTo>
                  <a:lnTo>
                    <a:pt x="1188228" y="791794"/>
                  </a:lnTo>
                  <a:lnTo>
                    <a:pt x="1172931" y="834512"/>
                  </a:lnTo>
                  <a:lnTo>
                    <a:pt x="1154605" y="875689"/>
                  </a:lnTo>
                  <a:lnTo>
                    <a:pt x="1133386" y="915189"/>
                  </a:lnTo>
                  <a:lnTo>
                    <a:pt x="1109408" y="952877"/>
                  </a:lnTo>
                  <a:lnTo>
                    <a:pt x="1082807" y="988618"/>
                  </a:lnTo>
                  <a:lnTo>
                    <a:pt x="1053718" y="1022277"/>
                  </a:lnTo>
                  <a:lnTo>
                    <a:pt x="1022277" y="1053718"/>
                  </a:lnTo>
                  <a:lnTo>
                    <a:pt x="988618" y="1082807"/>
                  </a:lnTo>
                  <a:lnTo>
                    <a:pt x="952877" y="1109408"/>
                  </a:lnTo>
                  <a:lnTo>
                    <a:pt x="915189" y="1133386"/>
                  </a:lnTo>
                  <a:lnTo>
                    <a:pt x="875689" y="1154605"/>
                  </a:lnTo>
                  <a:lnTo>
                    <a:pt x="834512" y="1172931"/>
                  </a:lnTo>
                  <a:lnTo>
                    <a:pt x="791794" y="1188228"/>
                  </a:lnTo>
                  <a:lnTo>
                    <a:pt x="747670" y="1200361"/>
                  </a:lnTo>
                  <a:lnTo>
                    <a:pt x="702274" y="1209195"/>
                  </a:lnTo>
                  <a:lnTo>
                    <a:pt x="655743" y="1214595"/>
                  </a:lnTo>
                  <a:lnTo>
                    <a:pt x="608212" y="1216424"/>
                  </a:lnTo>
                  <a:lnTo>
                    <a:pt x="560681" y="1214595"/>
                  </a:lnTo>
                  <a:lnTo>
                    <a:pt x="514150" y="1209195"/>
                  </a:lnTo>
                  <a:lnTo>
                    <a:pt x="468754" y="1200361"/>
                  </a:lnTo>
                  <a:lnTo>
                    <a:pt x="424630" y="1188228"/>
                  </a:lnTo>
                  <a:lnTo>
                    <a:pt x="381912" y="1172931"/>
                  </a:lnTo>
                  <a:lnTo>
                    <a:pt x="340735" y="1154605"/>
                  </a:lnTo>
                  <a:lnTo>
                    <a:pt x="301235" y="1133386"/>
                  </a:lnTo>
                  <a:lnTo>
                    <a:pt x="263547" y="1109408"/>
                  </a:lnTo>
                  <a:lnTo>
                    <a:pt x="227806" y="1082807"/>
                  </a:lnTo>
                  <a:lnTo>
                    <a:pt x="194147" y="1053718"/>
                  </a:lnTo>
                  <a:lnTo>
                    <a:pt x="162706" y="1022277"/>
                  </a:lnTo>
                  <a:lnTo>
                    <a:pt x="133617" y="988618"/>
                  </a:lnTo>
                  <a:lnTo>
                    <a:pt x="107016" y="952877"/>
                  </a:lnTo>
                  <a:lnTo>
                    <a:pt x="83038" y="915189"/>
                  </a:lnTo>
                  <a:lnTo>
                    <a:pt x="61819" y="875689"/>
                  </a:lnTo>
                  <a:lnTo>
                    <a:pt x="43493" y="834512"/>
                  </a:lnTo>
                  <a:lnTo>
                    <a:pt x="28196" y="791794"/>
                  </a:lnTo>
                  <a:lnTo>
                    <a:pt x="16063" y="747670"/>
                  </a:lnTo>
                  <a:lnTo>
                    <a:pt x="7229" y="702274"/>
                  </a:lnTo>
                  <a:lnTo>
                    <a:pt x="1829" y="655743"/>
                  </a:lnTo>
                  <a:lnTo>
                    <a:pt x="0" y="608212"/>
                  </a:lnTo>
                  <a:close/>
                </a:path>
              </a:pathLst>
            </a:custGeom>
            <a:ln w="9524">
              <a:solidFill>
                <a:srgbClr val="B7CDF6"/>
              </a:solidFill>
            </a:ln>
          </p:spPr>
          <p:txBody>
            <a:bodyPr wrap="square" lIns="0" tIns="0" rIns="0" bIns="0" rtlCol="0"/>
            <a:lstStyle/>
            <a:p>
              <a:endParaRPr/>
            </a:p>
          </p:txBody>
        </p:sp>
        <p:pic>
          <p:nvPicPr>
            <p:cNvPr id="23" name="object 23"/>
            <p:cNvPicPr/>
            <p:nvPr/>
          </p:nvPicPr>
          <p:blipFill>
            <a:blip r:embed="rId8" cstate="print"/>
            <a:stretch>
              <a:fillRect/>
            </a:stretch>
          </p:blipFill>
          <p:spPr>
            <a:xfrm>
              <a:off x="4511487" y="3695636"/>
              <a:ext cx="1206899" cy="1206899"/>
            </a:xfrm>
            <a:prstGeom prst="rect">
              <a:avLst/>
            </a:prstGeom>
          </p:spPr>
        </p:pic>
        <p:sp>
          <p:nvSpPr>
            <p:cNvPr id="24" name="object 24"/>
            <p:cNvSpPr/>
            <p:nvPr/>
          </p:nvSpPr>
          <p:spPr>
            <a:xfrm>
              <a:off x="4506725" y="3690874"/>
              <a:ext cx="1216660" cy="1216660"/>
            </a:xfrm>
            <a:custGeom>
              <a:avLst/>
              <a:gdLst/>
              <a:ahLst/>
              <a:cxnLst/>
              <a:rect l="l" t="t" r="r" b="b"/>
              <a:pathLst>
                <a:path w="1216660" h="1216660">
                  <a:moveTo>
                    <a:pt x="0" y="608212"/>
                  </a:moveTo>
                  <a:lnTo>
                    <a:pt x="1829" y="560681"/>
                  </a:lnTo>
                  <a:lnTo>
                    <a:pt x="7229" y="514150"/>
                  </a:lnTo>
                  <a:lnTo>
                    <a:pt x="16063" y="468755"/>
                  </a:lnTo>
                  <a:lnTo>
                    <a:pt x="28196" y="424630"/>
                  </a:lnTo>
                  <a:lnTo>
                    <a:pt x="43493" y="381912"/>
                  </a:lnTo>
                  <a:lnTo>
                    <a:pt x="61819" y="340736"/>
                  </a:lnTo>
                  <a:lnTo>
                    <a:pt x="83038" y="301236"/>
                  </a:lnTo>
                  <a:lnTo>
                    <a:pt x="107016" y="263547"/>
                  </a:lnTo>
                  <a:lnTo>
                    <a:pt x="133617" y="227806"/>
                  </a:lnTo>
                  <a:lnTo>
                    <a:pt x="162706" y="194147"/>
                  </a:lnTo>
                  <a:lnTo>
                    <a:pt x="194147" y="162706"/>
                  </a:lnTo>
                  <a:lnTo>
                    <a:pt x="227806" y="133617"/>
                  </a:lnTo>
                  <a:lnTo>
                    <a:pt x="263547" y="107016"/>
                  </a:lnTo>
                  <a:lnTo>
                    <a:pt x="301235" y="83038"/>
                  </a:lnTo>
                  <a:lnTo>
                    <a:pt x="340735" y="61819"/>
                  </a:lnTo>
                  <a:lnTo>
                    <a:pt x="381912" y="43493"/>
                  </a:lnTo>
                  <a:lnTo>
                    <a:pt x="424630" y="28196"/>
                  </a:lnTo>
                  <a:lnTo>
                    <a:pt x="468754" y="16063"/>
                  </a:lnTo>
                  <a:lnTo>
                    <a:pt x="514150" y="7229"/>
                  </a:lnTo>
                  <a:lnTo>
                    <a:pt x="560681" y="1829"/>
                  </a:lnTo>
                  <a:lnTo>
                    <a:pt x="608212" y="0"/>
                  </a:lnTo>
                  <a:lnTo>
                    <a:pt x="656372" y="1908"/>
                  </a:lnTo>
                  <a:lnTo>
                    <a:pt x="703932" y="7576"/>
                  </a:lnTo>
                  <a:lnTo>
                    <a:pt x="750686" y="16920"/>
                  </a:lnTo>
                  <a:lnTo>
                    <a:pt x="796432" y="29856"/>
                  </a:lnTo>
                  <a:lnTo>
                    <a:pt x="840965" y="46297"/>
                  </a:lnTo>
                  <a:lnTo>
                    <a:pt x="884080" y="66161"/>
                  </a:lnTo>
                  <a:lnTo>
                    <a:pt x="925574" y="89361"/>
                  </a:lnTo>
                  <a:lnTo>
                    <a:pt x="965242" y="115815"/>
                  </a:lnTo>
                  <a:lnTo>
                    <a:pt x="1002879" y="145436"/>
                  </a:lnTo>
                  <a:lnTo>
                    <a:pt x="1038283" y="178141"/>
                  </a:lnTo>
                  <a:lnTo>
                    <a:pt x="1070988" y="213545"/>
                  </a:lnTo>
                  <a:lnTo>
                    <a:pt x="1100610" y="251183"/>
                  </a:lnTo>
                  <a:lnTo>
                    <a:pt x="1127063" y="290851"/>
                  </a:lnTo>
                  <a:lnTo>
                    <a:pt x="1150264" y="332344"/>
                  </a:lnTo>
                  <a:lnTo>
                    <a:pt x="1170127" y="375459"/>
                  </a:lnTo>
                  <a:lnTo>
                    <a:pt x="1186569" y="419992"/>
                  </a:lnTo>
                  <a:lnTo>
                    <a:pt x="1199504" y="465738"/>
                  </a:lnTo>
                  <a:lnTo>
                    <a:pt x="1208848" y="512492"/>
                  </a:lnTo>
                  <a:lnTo>
                    <a:pt x="1214516" y="560052"/>
                  </a:lnTo>
                  <a:lnTo>
                    <a:pt x="1216424" y="608212"/>
                  </a:lnTo>
                  <a:lnTo>
                    <a:pt x="1214595" y="655743"/>
                  </a:lnTo>
                  <a:lnTo>
                    <a:pt x="1209195" y="702274"/>
                  </a:lnTo>
                  <a:lnTo>
                    <a:pt x="1200361" y="747670"/>
                  </a:lnTo>
                  <a:lnTo>
                    <a:pt x="1188228" y="791794"/>
                  </a:lnTo>
                  <a:lnTo>
                    <a:pt x="1172931" y="834512"/>
                  </a:lnTo>
                  <a:lnTo>
                    <a:pt x="1154605" y="875689"/>
                  </a:lnTo>
                  <a:lnTo>
                    <a:pt x="1133386" y="915189"/>
                  </a:lnTo>
                  <a:lnTo>
                    <a:pt x="1109408" y="952877"/>
                  </a:lnTo>
                  <a:lnTo>
                    <a:pt x="1082807" y="988618"/>
                  </a:lnTo>
                  <a:lnTo>
                    <a:pt x="1053718" y="1022277"/>
                  </a:lnTo>
                  <a:lnTo>
                    <a:pt x="1022277" y="1053718"/>
                  </a:lnTo>
                  <a:lnTo>
                    <a:pt x="988618" y="1082807"/>
                  </a:lnTo>
                  <a:lnTo>
                    <a:pt x="952877" y="1109408"/>
                  </a:lnTo>
                  <a:lnTo>
                    <a:pt x="915189" y="1133386"/>
                  </a:lnTo>
                  <a:lnTo>
                    <a:pt x="875689" y="1154605"/>
                  </a:lnTo>
                  <a:lnTo>
                    <a:pt x="834512" y="1172931"/>
                  </a:lnTo>
                  <a:lnTo>
                    <a:pt x="791794" y="1188228"/>
                  </a:lnTo>
                  <a:lnTo>
                    <a:pt x="747670" y="1200361"/>
                  </a:lnTo>
                  <a:lnTo>
                    <a:pt x="702274" y="1209195"/>
                  </a:lnTo>
                  <a:lnTo>
                    <a:pt x="655743" y="1214595"/>
                  </a:lnTo>
                  <a:lnTo>
                    <a:pt x="608212" y="1216424"/>
                  </a:lnTo>
                  <a:lnTo>
                    <a:pt x="560681" y="1214595"/>
                  </a:lnTo>
                  <a:lnTo>
                    <a:pt x="514150" y="1209195"/>
                  </a:lnTo>
                  <a:lnTo>
                    <a:pt x="468754" y="1200361"/>
                  </a:lnTo>
                  <a:lnTo>
                    <a:pt x="424630" y="1188228"/>
                  </a:lnTo>
                  <a:lnTo>
                    <a:pt x="381912" y="1172931"/>
                  </a:lnTo>
                  <a:lnTo>
                    <a:pt x="340735" y="1154605"/>
                  </a:lnTo>
                  <a:lnTo>
                    <a:pt x="301235" y="1133386"/>
                  </a:lnTo>
                  <a:lnTo>
                    <a:pt x="263547" y="1109408"/>
                  </a:lnTo>
                  <a:lnTo>
                    <a:pt x="227806" y="1082807"/>
                  </a:lnTo>
                  <a:lnTo>
                    <a:pt x="194147" y="1053718"/>
                  </a:lnTo>
                  <a:lnTo>
                    <a:pt x="162706" y="1022277"/>
                  </a:lnTo>
                  <a:lnTo>
                    <a:pt x="133617" y="988618"/>
                  </a:lnTo>
                  <a:lnTo>
                    <a:pt x="107016" y="952877"/>
                  </a:lnTo>
                  <a:lnTo>
                    <a:pt x="83038" y="915189"/>
                  </a:lnTo>
                  <a:lnTo>
                    <a:pt x="61819" y="875689"/>
                  </a:lnTo>
                  <a:lnTo>
                    <a:pt x="43493" y="834512"/>
                  </a:lnTo>
                  <a:lnTo>
                    <a:pt x="28196" y="791794"/>
                  </a:lnTo>
                  <a:lnTo>
                    <a:pt x="16063" y="747670"/>
                  </a:lnTo>
                  <a:lnTo>
                    <a:pt x="7229" y="702274"/>
                  </a:lnTo>
                  <a:lnTo>
                    <a:pt x="1829" y="655743"/>
                  </a:lnTo>
                  <a:lnTo>
                    <a:pt x="0" y="608212"/>
                  </a:lnTo>
                  <a:close/>
                </a:path>
              </a:pathLst>
            </a:custGeom>
            <a:ln w="9524">
              <a:solidFill>
                <a:srgbClr val="B7CDF6"/>
              </a:solidFill>
            </a:ln>
          </p:spPr>
          <p:txBody>
            <a:bodyPr wrap="square" lIns="0" tIns="0" rIns="0" bIns="0" rtlCol="0"/>
            <a:lstStyle/>
            <a:p>
              <a:endParaRPr/>
            </a:p>
          </p:txBody>
        </p:sp>
      </p:grpSp>
      <p:sp>
        <p:nvSpPr>
          <p:cNvPr id="25" name="object 25"/>
          <p:cNvSpPr txBox="1"/>
          <p:nvPr/>
        </p:nvSpPr>
        <p:spPr>
          <a:xfrm>
            <a:off x="940899" y="5258009"/>
            <a:ext cx="1979930" cy="482600"/>
          </a:xfrm>
          <a:prstGeom prst="rect">
            <a:avLst/>
          </a:prstGeom>
        </p:spPr>
        <p:txBody>
          <a:bodyPr vert="horz" wrap="square" lIns="0" tIns="12700" rIns="0" bIns="0" rtlCol="0">
            <a:spAutoFit/>
          </a:bodyPr>
          <a:lstStyle/>
          <a:p>
            <a:pPr marL="12700" marR="5080" indent="31115" algn="r">
              <a:spcBef>
                <a:spcPts val="100"/>
              </a:spcBef>
            </a:pPr>
            <a:r>
              <a:rPr sz="1000" spc="-20" dirty="0">
                <a:solidFill>
                  <a:schemeClr val="tx2"/>
                </a:solidFill>
                <a:latin typeface="Arial"/>
                <a:cs typeface="Arial"/>
              </a:rPr>
              <a:t>The</a:t>
            </a:r>
            <a:r>
              <a:rPr sz="1000" spc="-35" dirty="0">
                <a:solidFill>
                  <a:schemeClr val="tx2"/>
                </a:solidFill>
                <a:latin typeface="Arial"/>
                <a:cs typeface="Arial"/>
              </a:rPr>
              <a:t> </a:t>
            </a:r>
            <a:r>
              <a:rPr sz="1000" spc="-25" dirty="0">
                <a:solidFill>
                  <a:schemeClr val="tx2"/>
                </a:solidFill>
                <a:latin typeface="Arial"/>
                <a:cs typeface="Arial"/>
              </a:rPr>
              <a:t>more</a:t>
            </a:r>
            <a:r>
              <a:rPr sz="1000" spc="-30" dirty="0">
                <a:solidFill>
                  <a:schemeClr val="tx2"/>
                </a:solidFill>
                <a:latin typeface="Arial"/>
                <a:cs typeface="Arial"/>
              </a:rPr>
              <a:t> </a:t>
            </a:r>
            <a:r>
              <a:rPr sz="1000" spc="-35" dirty="0">
                <a:solidFill>
                  <a:schemeClr val="tx2"/>
                </a:solidFill>
                <a:latin typeface="Arial"/>
                <a:cs typeface="Arial"/>
              </a:rPr>
              <a:t>saliva</a:t>
            </a:r>
            <a:r>
              <a:rPr sz="1000" spc="-30" dirty="0">
                <a:solidFill>
                  <a:schemeClr val="tx2"/>
                </a:solidFill>
                <a:latin typeface="Arial"/>
                <a:cs typeface="Arial"/>
              </a:rPr>
              <a:t> </a:t>
            </a:r>
            <a:r>
              <a:rPr sz="1000" dirty="0">
                <a:solidFill>
                  <a:schemeClr val="tx2"/>
                </a:solidFill>
                <a:latin typeface="Arial"/>
                <a:cs typeface="Arial"/>
              </a:rPr>
              <a:t>the</a:t>
            </a:r>
            <a:r>
              <a:rPr sz="1000" spc="-30" dirty="0">
                <a:solidFill>
                  <a:schemeClr val="tx2"/>
                </a:solidFill>
                <a:latin typeface="Arial"/>
                <a:cs typeface="Arial"/>
              </a:rPr>
              <a:t> </a:t>
            </a:r>
            <a:r>
              <a:rPr sz="1000" spc="-20" dirty="0">
                <a:solidFill>
                  <a:schemeClr val="tx2"/>
                </a:solidFill>
                <a:latin typeface="Arial"/>
                <a:cs typeface="Arial"/>
              </a:rPr>
              <a:t>better.</a:t>
            </a:r>
            <a:r>
              <a:rPr sz="1000" spc="-30" dirty="0">
                <a:solidFill>
                  <a:schemeClr val="tx2"/>
                </a:solidFill>
                <a:latin typeface="Arial"/>
                <a:cs typeface="Arial"/>
              </a:rPr>
              <a:t> </a:t>
            </a:r>
            <a:r>
              <a:rPr sz="1000" spc="-20" dirty="0">
                <a:solidFill>
                  <a:schemeClr val="tx2"/>
                </a:solidFill>
                <a:latin typeface="Arial"/>
                <a:cs typeface="Arial"/>
              </a:rPr>
              <a:t>The</a:t>
            </a:r>
            <a:r>
              <a:rPr sz="1000" spc="-30" dirty="0">
                <a:solidFill>
                  <a:schemeClr val="tx2"/>
                </a:solidFill>
                <a:latin typeface="Arial"/>
                <a:cs typeface="Arial"/>
              </a:rPr>
              <a:t> </a:t>
            </a:r>
            <a:r>
              <a:rPr sz="1000" spc="-25" dirty="0">
                <a:solidFill>
                  <a:schemeClr val="tx2"/>
                </a:solidFill>
                <a:latin typeface="Arial"/>
                <a:cs typeface="Arial"/>
              </a:rPr>
              <a:t>pad </a:t>
            </a:r>
            <a:r>
              <a:rPr sz="1000" spc="-20" dirty="0">
                <a:solidFill>
                  <a:schemeClr val="tx2"/>
                </a:solidFill>
                <a:latin typeface="Arial"/>
                <a:cs typeface="Arial"/>
              </a:rPr>
              <a:t>should</a:t>
            </a:r>
            <a:r>
              <a:rPr sz="1000" spc="-35" dirty="0">
                <a:solidFill>
                  <a:schemeClr val="tx2"/>
                </a:solidFill>
                <a:latin typeface="Arial"/>
                <a:cs typeface="Arial"/>
              </a:rPr>
              <a:t> </a:t>
            </a:r>
            <a:r>
              <a:rPr sz="1000" dirty="0">
                <a:solidFill>
                  <a:schemeClr val="tx2"/>
                </a:solidFill>
                <a:latin typeface="Arial"/>
                <a:cs typeface="Arial"/>
              </a:rPr>
              <a:t>be</a:t>
            </a:r>
            <a:r>
              <a:rPr sz="1000" spc="-30" dirty="0">
                <a:solidFill>
                  <a:schemeClr val="tx2"/>
                </a:solidFill>
                <a:latin typeface="Arial"/>
                <a:cs typeface="Arial"/>
              </a:rPr>
              <a:t> </a:t>
            </a:r>
            <a:r>
              <a:rPr sz="1000" spc="-20" dirty="0">
                <a:solidFill>
                  <a:schemeClr val="tx2"/>
                </a:solidFill>
                <a:latin typeface="Arial"/>
                <a:cs typeface="Arial"/>
              </a:rPr>
              <a:t>fully</a:t>
            </a:r>
            <a:r>
              <a:rPr sz="1000" spc="-30" dirty="0">
                <a:solidFill>
                  <a:schemeClr val="tx2"/>
                </a:solidFill>
                <a:latin typeface="Arial"/>
                <a:cs typeface="Arial"/>
              </a:rPr>
              <a:t> </a:t>
            </a:r>
            <a:r>
              <a:rPr sz="1000" spc="-25" dirty="0">
                <a:solidFill>
                  <a:schemeClr val="tx2"/>
                </a:solidFill>
                <a:latin typeface="Arial"/>
                <a:cs typeface="Arial"/>
              </a:rPr>
              <a:t>soaked</a:t>
            </a:r>
            <a:r>
              <a:rPr sz="1000" spc="-35" dirty="0">
                <a:solidFill>
                  <a:schemeClr val="tx2"/>
                </a:solidFill>
                <a:latin typeface="Arial"/>
                <a:cs typeface="Arial"/>
              </a:rPr>
              <a:t> </a:t>
            </a:r>
            <a:r>
              <a:rPr sz="1000" dirty="0">
                <a:solidFill>
                  <a:schemeClr val="tx2"/>
                </a:solidFill>
                <a:latin typeface="Arial"/>
                <a:cs typeface="Arial"/>
              </a:rPr>
              <a:t>to</a:t>
            </a:r>
            <a:r>
              <a:rPr sz="1000" spc="-30" dirty="0">
                <a:solidFill>
                  <a:schemeClr val="tx2"/>
                </a:solidFill>
                <a:latin typeface="Arial"/>
                <a:cs typeface="Arial"/>
              </a:rPr>
              <a:t> ensure</a:t>
            </a:r>
            <a:r>
              <a:rPr sz="1000" spc="-35" dirty="0">
                <a:solidFill>
                  <a:schemeClr val="tx2"/>
                </a:solidFill>
                <a:latin typeface="Arial"/>
                <a:cs typeface="Arial"/>
              </a:rPr>
              <a:t> </a:t>
            </a:r>
            <a:r>
              <a:rPr sz="1000" dirty="0">
                <a:solidFill>
                  <a:schemeClr val="tx2"/>
                </a:solidFill>
                <a:latin typeface="Arial"/>
                <a:cs typeface="Arial"/>
              </a:rPr>
              <a:t>it</a:t>
            </a:r>
            <a:r>
              <a:rPr sz="1000" spc="-30" dirty="0">
                <a:solidFill>
                  <a:schemeClr val="tx2"/>
                </a:solidFill>
                <a:latin typeface="Arial"/>
                <a:cs typeface="Arial"/>
              </a:rPr>
              <a:t> </a:t>
            </a:r>
            <a:r>
              <a:rPr sz="1000" spc="-25" dirty="0">
                <a:solidFill>
                  <a:schemeClr val="tx2"/>
                </a:solidFill>
                <a:latin typeface="Arial"/>
                <a:cs typeface="Arial"/>
              </a:rPr>
              <a:t>is </a:t>
            </a:r>
            <a:r>
              <a:rPr sz="1000" spc="-10" dirty="0">
                <a:solidFill>
                  <a:schemeClr val="tx2"/>
                </a:solidFill>
                <a:latin typeface="Arial"/>
                <a:cs typeface="Arial"/>
              </a:rPr>
              <a:t>flowing</a:t>
            </a:r>
            <a:r>
              <a:rPr sz="1000" spc="-15" dirty="0">
                <a:solidFill>
                  <a:schemeClr val="tx2"/>
                </a:solidFill>
                <a:latin typeface="Arial"/>
                <a:cs typeface="Arial"/>
              </a:rPr>
              <a:t> </a:t>
            </a:r>
            <a:r>
              <a:rPr sz="1000" spc="-10" dirty="0">
                <a:solidFill>
                  <a:schemeClr val="tx2"/>
                </a:solidFill>
                <a:latin typeface="Arial"/>
                <a:cs typeface="Arial"/>
              </a:rPr>
              <a:t>through</a:t>
            </a:r>
            <a:r>
              <a:rPr sz="1000" spc="-15" dirty="0">
                <a:solidFill>
                  <a:schemeClr val="tx2"/>
                </a:solidFill>
                <a:latin typeface="Arial"/>
                <a:cs typeface="Arial"/>
              </a:rPr>
              <a:t> </a:t>
            </a:r>
            <a:r>
              <a:rPr sz="1000" dirty="0">
                <a:solidFill>
                  <a:schemeClr val="tx2"/>
                </a:solidFill>
                <a:latin typeface="Arial"/>
                <a:cs typeface="Arial"/>
              </a:rPr>
              <a:t>the</a:t>
            </a:r>
            <a:r>
              <a:rPr sz="1000" spc="-15" dirty="0">
                <a:solidFill>
                  <a:schemeClr val="tx2"/>
                </a:solidFill>
                <a:latin typeface="Arial"/>
                <a:cs typeface="Arial"/>
              </a:rPr>
              <a:t> </a:t>
            </a:r>
            <a:r>
              <a:rPr sz="1000" spc="-10" dirty="0">
                <a:solidFill>
                  <a:schemeClr val="tx2"/>
                </a:solidFill>
                <a:latin typeface="Arial"/>
                <a:cs typeface="Arial"/>
              </a:rPr>
              <a:t>assay</a:t>
            </a:r>
            <a:r>
              <a:rPr sz="1000" spc="-10" dirty="0">
                <a:solidFill>
                  <a:srgbClr val="595959"/>
                </a:solidFill>
                <a:latin typeface="Arial"/>
                <a:cs typeface="Arial"/>
              </a:rPr>
              <a:t>.</a:t>
            </a:r>
            <a:endParaRPr sz="1000" dirty="0">
              <a:latin typeface="Arial"/>
              <a:cs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74237" y="2507063"/>
            <a:ext cx="1569250" cy="2836403"/>
          </a:xfrm>
          <a:prstGeom prst="rect">
            <a:avLst/>
          </a:prstGeom>
        </p:spPr>
      </p:pic>
      <p:pic>
        <p:nvPicPr>
          <p:cNvPr id="3" name="object 3"/>
          <p:cNvPicPr/>
          <p:nvPr/>
        </p:nvPicPr>
        <p:blipFill>
          <a:blip r:embed="rId3" cstate="print"/>
          <a:stretch>
            <a:fillRect/>
          </a:stretch>
        </p:blipFill>
        <p:spPr>
          <a:xfrm>
            <a:off x="6741638" y="2507063"/>
            <a:ext cx="1569249" cy="2836403"/>
          </a:xfrm>
          <a:prstGeom prst="rect">
            <a:avLst/>
          </a:prstGeom>
        </p:spPr>
      </p:pic>
      <p:pic>
        <p:nvPicPr>
          <p:cNvPr id="4" name="object 4"/>
          <p:cNvPicPr/>
          <p:nvPr/>
        </p:nvPicPr>
        <p:blipFill>
          <a:blip r:embed="rId4" cstate="print"/>
          <a:stretch>
            <a:fillRect/>
          </a:stretch>
        </p:blipFill>
        <p:spPr>
          <a:xfrm>
            <a:off x="3715062" y="2507062"/>
            <a:ext cx="1569250" cy="2836398"/>
          </a:xfrm>
          <a:prstGeom prst="rect">
            <a:avLst/>
          </a:prstGeom>
        </p:spPr>
      </p:pic>
      <p:sp>
        <p:nvSpPr>
          <p:cNvPr id="5" name="object 5"/>
          <p:cNvSpPr/>
          <p:nvPr/>
        </p:nvSpPr>
        <p:spPr>
          <a:xfrm>
            <a:off x="3496112" y="2179762"/>
            <a:ext cx="2007870" cy="230504"/>
          </a:xfrm>
          <a:custGeom>
            <a:avLst/>
            <a:gdLst/>
            <a:ahLst/>
            <a:cxnLst/>
            <a:rect l="l" t="t" r="r" b="b"/>
            <a:pathLst>
              <a:path w="2007870" h="230505">
                <a:moveTo>
                  <a:pt x="1892249" y="230099"/>
                </a:moveTo>
                <a:lnTo>
                  <a:pt x="115049" y="230099"/>
                </a:lnTo>
                <a:lnTo>
                  <a:pt x="70267" y="221058"/>
                </a:lnTo>
                <a:lnTo>
                  <a:pt x="33697" y="196402"/>
                </a:lnTo>
                <a:lnTo>
                  <a:pt x="9041" y="159832"/>
                </a:lnTo>
                <a:lnTo>
                  <a:pt x="0" y="115049"/>
                </a:lnTo>
                <a:lnTo>
                  <a:pt x="9041" y="70267"/>
                </a:lnTo>
                <a:lnTo>
                  <a:pt x="33697" y="33697"/>
                </a:lnTo>
                <a:lnTo>
                  <a:pt x="70267" y="9041"/>
                </a:lnTo>
                <a:lnTo>
                  <a:pt x="115049" y="0"/>
                </a:lnTo>
                <a:lnTo>
                  <a:pt x="1892249" y="0"/>
                </a:lnTo>
                <a:lnTo>
                  <a:pt x="1936277" y="8757"/>
                </a:lnTo>
                <a:lnTo>
                  <a:pt x="1973602" y="33697"/>
                </a:lnTo>
                <a:lnTo>
                  <a:pt x="1998542" y="71022"/>
                </a:lnTo>
                <a:lnTo>
                  <a:pt x="2007299" y="115049"/>
                </a:lnTo>
                <a:lnTo>
                  <a:pt x="1998258" y="159832"/>
                </a:lnTo>
                <a:lnTo>
                  <a:pt x="1973602" y="196402"/>
                </a:lnTo>
                <a:lnTo>
                  <a:pt x="1937032" y="221058"/>
                </a:lnTo>
                <a:lnTo>
                  <a:pt x="1892249" y="230099"/>
                </a:lnTo>
                <a:close/>
              </a:path>
            </a:pathLst>
          </a:custGeom>
          <a:solidFill>
            <a:srgbClr val="000000"/>
          </a:solidFill>
        </p:spPr>
        <p:txBody>
          <a:bodyPr wrap="square" lIns="0" tIns="0" rIns="0" bIns="0" rtlCol="0"/>
          <a:lstStyle/>
          <a:p>
            <a:endParaRPr/>
          </a:p>
        </p:txBody>
      </p:sp>
      <p:sp>
        <p:nvSpPr>
          <p:cNvPr id="6" name="object 6"/>
          <p:cNvSpPr txBox="1"/>
          <p:nvPr/>
        </p:nvSpPr>
        <p:spPr>
          <a:xfrm>
            <a:off x="3662048" y="2216137"/>
            <a:ext cx="1675130" cy="135935"/>
          </a:xfrm>
          <a:prstGeom prst="rect">
            <a:avLst/>
          </a:prstGeom>
        </p:spPr>
        <p:txBody>
          <a:bodyPr vert="horz" wrap="square" lIns="0" tIns="12700" rIns="0" bIns="0" rtlCol="0">
            <a:spAutoFit/>
          </a:bodyPr>
          <a:lstStyle/>
          <a:p>
            <a:pPr marL="12700">
              <a:spcBef>
                <a:spcPts val="100"/>
              </a:spcBef>
            </a:pPr>
            <a:r>
              <a:rPr sz="800" b="1" spc="-35" dirty="0">
                <a:solidFill>
                  <a:srgbClr val="FFFFFF"/>
                </a:solidFill>
                <a:latin typeface="Arial"/>
                <a:cs typeface="Arial"/>
              </a:rPr>
              <a:t>No</a:t>
            </a:r>
            <a:r>
              <a:rPr sz="800" b="1" spc="-20" dirty="0">
                <a:solidFill>
                  <a:srgbClr val="FFFFFF"/>
                </a:solidFill>
                <a:latin typeface="Arial"/>
                <a:cs typeface="Arial"/>
              </a:rPr>
              <a:t> </a:t>
            </a:r>
            <a:r>
              <a:rPr sz="800" b="1" spc="-40" dirty="0">
                <a:solidFill>
                  <a:srgbClr val="FFFFFF"/>
                </a:solidFill>
                <a:latin typeface="Arial"/>
                <a:cs typeface="Arial"/>
              </a:rPr>
              <a:t>lines, cause</a:t>
            </a:r>
            <a:r>
              <a:rPr sz="800" b="1" spc="-15" dirty="0">
                <a:solidFill>
                  <a:srgbClr val="FFFFFF"/>
                </a:solidFill>
                <a:latin typeface="Arial"/>
                <a:cs typeface="Arial"/>
              </a:rPr>
              <a:t> </a:t>
            </a:r>
            <a:r>
              <a:rPr sz="800" b="1" spc="-60" dirty="0">
                <a:solidFill>
                  <a:srgbClr val="FFFFFF"/>
                </a:solidFill>
                <a:latin typeface="Arial"/>
                <a:cs typeface="Arial"/>
              </a:rPr>
              <a:t>#1:</a:t>
            </a:r>
            <a:r>
              <a:rPr sz="800" b="1" spc="-15" dirty="0">
                <a:solidFill>
                  <a:srgbClr val="FFFFFF"/>
                </a:solidFill>
                <a:latin typeface="Arial"/>
                <a:cs typeface="Arial"/>
              </a:rPr>
              <a:t> </a:t>
            </a:r>
            <a:r>
              <a:rPr sz="800" b="1" spc="-35" dirty="0">
                <a:solidFill>
                  <a:srgbClr val="FFFFFF"/>
                </a:solidFill>
                <a:latin typeface="Arial"/>
                <a:cs typeface="Arial"/>
              </a:rPr>
              <a:t>insufficient</a:t>
            </a:r>
            <a:r>
              <a:rPr sz="800" b="1" spc="-20" dirty="0">
                <a:solidFill>
                  <a:srgbClr val="FFFFFF"/>
                </a:solidFill>
                <a:latin typeface="Arial"/>
                <a:cs typeface="Arial"/>
              </a:rPr>
              <a:t> </a:t>
            </a:r>
            <a:r>
              <a:rPr sz="800" b="1" spc="-10" dirty="0">
                <a:solidFill>
                  <a:srgbClr val="FFFFFF"/>
                </a:solidFill>
                <a:latin typeface="Arial"/>
                <a:cs typeface="Arial"/>
              </a:rPr>
              <a:t>saliva</a:t>
            </a:r>
            <a:endParaRPr sz="800">
              <a:latin typeface="Arial"/>
              <a:cs typeface="Arial"/>
            </a:endParaRPr>
          </a:p>
        </p:txBody>
      </p:sp>
      <p:sp>
        <p:nvSpPr>
          <p:cNvPr id="7" name="object 7"/>
          <p:cNvSpPr/>
          <p:nvPr/>
        </p:nvSpPr>
        <p:spPr>
          <a:xfrm>
            <a:off x="6522680" y="2179762"/>
            <a:ext cx="2007870" cy="230504"/>
          </a:xfrm>
          <a:custGeom>
            <a:avLst/>
            <a:gdLst/>
            <a:ahLst/>
            <a:cxnLst/>
            <a:rect l="l" t="t" r="r" b="b"/>
            <a:pathLst>
              <a:path w="2007870" h="230505">
                <a:moveTo>
                  <a:pt x="1892249" y="230099"/>
                </a:moveTo>
                <a:lnTo>
                  <a:pt x="115049" y="230099"/>
                </a:lnTo>
                <a:lnTo>
                  <a:pt x="70267" y="221058"/>
                </a:lnTo>
                <a:lnTo>
                  <a:pt x="33697" y="196402"/>
                </a:lnTo>
                <a:lnTo>
                  <a:pt x="9041" y="159832"/>
                </a:lnTo>
                <a:lnTo>
                  <a:pt x="0" y="115049"/>
                </a:lnTo>
                <a:lnTo>
                  <a:pt x="9041" y="70267"/>
                </a:lnTo>
                <a:lnTo>
                  <a:pt x="33697" y="33697"/>
                </a:lnTo>
                <a:lnTo>
                  <a:pt x="70267" y="9041"/>
                </a:lnTo>
                <a:lnTo>
                  <a:pt x="115049" y="0"/>
                </a:lnTo>
                <a:lnTo>
                  <a:pt x="1892249" y="0"/>
                </a:lnTo>
                <a:lnTo>
                  <a:pt x="1936277" y="8757"/>
                </a:lnTo>
                <a:lnTo>
                  <a:pt x="1973602" y="33697"/>
                </a:lnTo>
                <a:lnTo>
                  <a:pt x="1998542" y="71022"/>
                </a:lnTo>
                <a:lnTo>
                  <a:pt x="2007299" y="115049"/>
                </a:lnTo>
                <a:lnTo>
                  <a:pt x="1998258" y="159832"/>
                </a:lnTo>
                <a:lnTo>
                  <a:pt x="1973602" y="196402"/>
                </a:lnTo>
                <a:lnTo>
                  <a:pt x="1937032" y="221058"/>
                </a:lnTo>
                <a:lnTo>
                  <a:pt x="1892249" y="230099"/>
                </a:lnTo>
                <a:close/>
              </a:path>
            </a:pathLst>
          </a:custGeom>
          <a:solidFill>
            <a:srgbClr val="000000"/>
          </a:solidFill>
        </p:spPr>
        <p:txBody>
          <a:bodyPr wrap="square" lIns="0" tIns="0" rIns="0" bIns="0" rtlCol="0"/>
          <a:lstStyle/>
          <a:p>
            <a:endParaRPr/>
          </a:p>
        </p:txBody>
      </p:sp>
      <p:sp>
        <p:nvSpPr>
          <p:cNvPr id="8" name="object 8"/>
          <p:cNvSpPr txBox="1"/>
          <p:nvPr/>
        </p:nvSpPr>
        <p:spPr>
          <a:xfrm>
            <a:off x="6656848" y="2216137"/>
            <a:ext cx="1737995" cy="135935"/>
          </a:xfrm>
          <a:prstGeom prst="rect">
            <a:avLst/>
          </a:prstGeom>
        </p:spPr>
        <p:txBody>
          <a:bodyPr vert="horz" wrap="square" lIns="0" tIns="12700" rIns="0" bIns="0" rtlCol="0">
            <a:spAutoFit/>
          </a:bodyPr>
          <a:lstStyle/>
          <a:p>
            <a:pPr marL="12700">
              <a:spcBef>
                <a:spcPts val="100"/>
              </a:spcBef>
            </a:pPr>
            <a:r>
              <a:rPr sz="800" b="1" spc="-35" dirty="0">
                <a:solidFill>
                  <a:srgbClr val="FFFFFF"/>
                </a:solidFill>
                <a:latin typeface="Arial"/>
                <a:cs typeface="Arial"/>
              </a:rPr>
              <a:t>No</a:t>
            </a:r>
            <a:r>
              <a:rPr sz="800" b="1" spc="-20" dirty="0">
                <a:solidFill>
                  <a:srgbClr val="FFFFFF"/>
                </a:solidFill>
                <a:latin typeface="Arial"/>
                <a:cs typeface="Arial"/>
              </a:rPr>
              <a:t> </a:t>
            </a:r>
            <a:r>
              <a:rPr sz="800" b="1" spc="-40" dirty="0">
                <a:solidFill>
                  <a:srgbClr val="FFFFFF"/>
                </a:solidFill>
                <a:latin typeface="Arial"/>
                <a:cs typeface="Arial"/>
              </a:rPr>
              <a:t>lines,</a:t>
            </a:r>
            <a:r>
              <a:rPr sz="800" b="1" spc="-45" dirty="0">
                <a:solidFill>
                  <a:srgbClr val="FFFFFF"/>
                </a:solidFill>
                <a:latin typeface="Arial"/>
                <a:cs typeface="Arial"/>
              </a:rPr>
              <a:t> </a:t>
            </a:r>
            <a:r>
              <a:rPr sz="800" b="1" spc="-40" dirty="0">
                <a:solidFill>
                  <a:srgbClr val="FFFFFF"/>
                </a:solidFill>
                <a:latin typeface="Arial"/>
                <a:cs typeface="Arial"/>
              </a:rPr>
              <a:t>cause</a:t>
            </a:r>
            <a:r>
              <a:rPr sz="800" b="1" spc="-20" dirty="0">
                <a:solidFill>
                  <a:srgbClr val="FFFFFF"/>
                </a:solidFill>
                <a:latin typeface="Arial"/>
                <a:cs typeface="Arial"/>
              </a:rPr>
              <a:t> </a:t>
            </a:r>
            <a:r>
              <a:rPr sz="800" b="1" dirty="0">
                <a:solidFill>
                  <a:srgbClr val="FFFFFF"/>
                </a:solidFill>
                <a:latin typeface="Arial"/>
                <a:cs typeface="Arial"/>
              </a:rPr>
              <a:t>#2:</a:t>
            </a:r>
            <a:r>
              <a:rPr sz="800" b="1" spc="-20" dirty="0">
                <a:solidFill>
                  <a:srgbClr val="FFFFFF"/>
                </a:solidFill>
                <a:latin typeface="Arial"/>
                <a:cs typeface="Arial"/>
              </a:rPr>
              <a:t> </a:t>
            </a:r>
            <a:r>
              <a:rPr sz="800" b="1" spc="-35" dirty="0">
                <a:solidFill>
                  <a:srgbClr val="FFFFFF"/>
                </a:solidFill>
                <a:latin typeface="Arial"/>
                <a:cs typeface="Arial"/>
              </a:rPr>
              <a:t>insufficient</a:t>
            </a:r>
            <a:r>
              <a:rPr sz="800" b="1" spc="-20" dirty="0">
                <a:solidFill>
                  <a:srgbClr val="FFFFFF"/>
                </a:solidFill>
                <a:latin typeface="Arial"/>
                <a:cs typeface="Arial"/>
              </a:rPr>
              <a:t> </a:t>
            </a:r>
            <a:r>
              <a:rPr sz="800" b="1" spc="-10" dirty="0">
                <a:solidFill>
                  <a:srgbClr val="FFFFFF"/>
                </a:solidFill>
                <a:latin typeface="Arial"/>
                <a:cs typeface="Arial"/>
              </a:rPr>
              <a:t>pulling</a:t>
            </a:r>
            <a:endParaRPr sz="800">
              <a:latin typeface="Arial"/>
              <a:cs typeface="Arial"/>
            </a:endParaRPr>
          </a:p>
        </p:txBody>
      </p:sp>
      <p:sp>
        <p:nvSpPr>
          <p:cNvPr id="9" name="object 9"/>
          <p:cNvSpPr/>
          <p:nvPr/>
        </p:nvSpPr>
        <p:spPr>
          <a:xfrm>
            <a:off x="455287" y="2179762"/>
            <a:ext cx="2007870" cy="230504"/>
          </a:xfrm>
          <a:custGeom>
            <a:avLst/>
            <a:gdLst/>
            <a:ahLst/>
            <a:cxnLst/>
            <a:rect l="l" t="t" r="r" b="b"/>
            <a:pathLst>
              <a:path w="2007870" h="230505">
                <a:moveTo>
                  <a:pt x="1892250" y="230099"/>
                </a:moveTo>
                <a:lnTo>
                  <a:pt x="115049" y="230099"/>
                </a:lnTo>
                <a:lnTo>
                  <a:pt x="70267" y="221058"/>
                </a:lnTo>
                <a:lnTo>
                  <a:pt x="33697" y="196402"/>
                </a:lnTo>
                <a:lnTo>
                  <a:pt x="9041" y="159832"/>
                </a:lnTo>
                <a:lnTo>
                  <a:pt x="0" y="115049"/>
                </a:lnTo>
                <a:lnTo>
                  <a:pt x="9041" y="70267"/>
                </a:lnTo>
                <a:lnTo>
                  <a:pt x="33697" y="33697"/>
                </a:lnTo>
                <a:lnTo>
                  <a:pt x="70267" y="9041"/>
                </a:lnTo>
                <a:lnTo>
                  <a:pt x="115049" y="0"/>
                </a:lnTo>
                <a:lnTo>
                  <a:pt x="1892250" y="0"/>
                </a:lnTo>
                <a:lnTo>
                  <a:pt x="1936277" y="8757"/>
                </a:lnTo>
                <a:lnTo>
                  <a:pt x="1973602" y="33697"/>
                </a:lnTo>
                <a:lnTo>
                  <a:pt x="1998542" y="71022"/>
                </a:lnTo>
                <a:lnTo>
                  <a:pt x="2007300" y="115049"/>
                </a:lnTo>
                <a:lnTo>
                  <a:pt x="1998258" y="159832"/>
                </a:lnTo>
                <a:lnTo>
                  <a:pt x="1973602" y="196402"/>
                </a:lnTo>
                <a:lnTo>
                  <a:pt x="1937032" y="221058"/>
                </a:lnTo>
                <a:lnTo>
                  <a:pt x="1892250" y="230099"/>
                </a:lnTo>
                <a:close/>
              </a:path>
            </a:pathLst>
          </a:custGeom>
          <a:solidFill>
            <a:srgbClr val="000000"/>
          </a:solidFill>
        </p:spPr>
        <p:txBody>
          <a:bodyPr wrap="square" lIns="0" tIns="0" rIns="0" bIns="0" rtlCol="0"/>
          <a:lstStyle/>
          <a:p>
            <a:endParaRPr/>
          </a:p>
        </p:txBody>
      </p:sp>
      <p:sp>
        <p:nvSpPr>
          <p:cNvPr id="10" name="object 10"/>
          <p:cNvSpPr txBox="1"/>
          <p:nvPr/>
        </p:nvSpPr>
        <p:spPr>
          <a:xfrm>
            <a:off x="626005" y="2216137"/>
            <a:ext cx="1666239" cy="135935"/>
          </a:xfrm>
          <a:prstGeom prst="rect">
            <a:avLst/>
          </a:prstGeom>
        </p:spPr>
        <p:txBody>
          <a:bodyPr vert="horz" wrap="square" lIns="0" tIns="12700" rIns="0" bIns="0" rtlCol="0">
            <a:spAutoFit/>
          </a:bodyPr>
          <a:lstStyle/>
          <a:p>
            <a:pPr marL="12700">
              <a:spcBef>
                <a:spcPts val="100"/>
              </a:spcBef>
            </a:pPr>
            <a:r>
              <a:rPr sz="800" b="1" spc="-45" dirty="0">
                <a:solidFill>
                  <a:srgbClr val="FFFFFF"/>
                </a:solidFill>
                <a:latin typeface="Arial"/>
                <a:cs typeface="Arial"/>
              </a:rPr>
              <a:t>Example</a:t>
            </a:r>
            <a:r>
              <a:rPr sz="800" b="1" spc="-20" dirty="0">
                <a:solidFill>
                  <a:srgbClr val="FFFFFF"/>
                </a:solidFill>
                <a:latin typeface="Arial"/>
                <a:cs typeface="Arial"/>
              </a:rPr>
              <a:t> with </a:t>
            </a:r>
            <a:r>
              <a:rPr sz="800" b="1" spc="-35" dirty="0">
                <a:solidFill>
                  <a:srgbClr val="FFFFFF"/>
                </a:solidFill>
                <a:latin typeface="Arial"/>
                <a:cs typeface="Arial"/>
              </a:rPr>
              <a:t>enough</a:t>
            </a:r>
            <a:r>
              <a:rPr sz="800" b="1" spc="-20" dirty="0">
                <a:solidFill>
                  <a:srgbClr val="FFFFFF"/>
                </a:solidFill>
                <a:latin typeface="Arial"/>
                <a:cs typeface="Arial"/>
              </a:rPr>
              <a:t> </a:t>
            </a:r>
            <a:r>
              <a:rPr sz="800" b="1" spc="-45" dirty="0">
                <a:solidFill>
                  <a:srgbClr val="FFFFFF"/>
                </a:solidFill>
                <a:latin typeface="Arial"/>
                <a:cs typeface="Arial"/>
              </a:rPr>
              <a:t>saliva</a:t>
            </a:r>
            <a:r>
              <a:rPr sz="800" b="1" spc="-20" dirty="0">
                <a:solidFill>
                  <a:srgbClr val="FFFFFF"/>
                </a:solidFill>
                <a:latin typeface="Arial"/>
                <a:cs typeface="Arial"/>
              </a:rPr>
              <a:t> </a:t>
            </a:r>
            <a:r>
              <a:rPr sz="800" b="1" spc="-35" dirty="0">
                <a:solidFill>
                  <a:srgbClr val="FFFFFF"/>
                </a:solidFill>
                <a:latin typeface="Arial"/>
                <a:cs typeface="Arial"/>
              </a:rPr>
              <a:t>and</a:t>
            </a:r>
            <a:r>
              <a:rPr sz="800" b="1" spc="-20" dirty="0">
                <a:solidFill>
                  <a:srgbClr val="FFFFFF"/>
                </a:solidFill>
                <a:latin typeface="Arial"/>
                <a:cs typeface="Arial"/>
              </a:rPr>
              <a:t> pull</a:t>
            </a:r>
            <a:endParaRPr sz="800">
              <a:latin typeface="Arial"/>
              <a:cs typeface="Arial"/>
            </a:endParaRPr>
          </a:p>
        </p:txBody>
      </p:sp>
      <p:sp>
        <p:nvSpPr>
          <p:cNvPr id="11" name="object 11"/>
          <p:cNvSpPr txBox="1"/>
          <p:nvPr/>
        </p:nvSpPr>
        <p:spPr>
          <a:xfrm>
            <a:off x="3479889" y="5417166"/>
            <a:ext cx="2040255" cy="269240"/>
          </a:xfrm>
          <a:prstGeom prst="rect">
            <a:avLst/>
          </a:prstGeom>
        </p:spPr>
        <p:txBody>
          <a:bodyPr vert="horz" wrap="square" lIns="0" tIns="12700" rIns="0" bIns="0" rtlCol="0">
            <a:spAutoFit/>
          </a:bodyPr>
          <a:lstStyle/>
          <a:p>
            <a:pPr marL="197485" marR="5080" indent="-185420">
              <a:spcBef>
                <a:spcPts val="100"/>
              </a:spcBef>
            </a:pPr>
            <a:r>
              <a:rPr sz="800" i="1" spc="-20" dirty="0">
                <a:latin typeface="Arial"/>
                <a:cs typeface="Arial"/>
              </a:rPr>
              <a:t>There </a:t>
            </a:r>
            <a:r>
              <a:rPr sz="800" i="1" spc="-10" dirty="0">
                <a:latin typeface="Arial"/>
                <a:cs typeface="Arial"/>
              </a:rPr>
              <a:t>is</a:t>
            </a:r>
            <a:r>
              <a:rPr sz="800" i="1" spc="-20" dirty="0">
                <a:latin typeface="Arial"/>
                <a:cs typeface="Arial"/>
              </a:rPr>
              <a:t> </a:t>
            </a:r>
            <a:r>
              <a:rPr sz="800" i="1" spc="-30" dirty="0">
                <a:latin typeface="Arial"/>
                <a:cs typeface="Arial"/>
              </a:rPr>
              <a:t>saliva,</a:t>
            </a:r>
            <a:r>
              <a:rPr sz="800" i="1" spc="-15" dirty="0">
                <a:latin typeface="Arial"/>
                <a:cs typeface="Arial"/>
              </a:rPr>
              <a:t> </a:t>
            </a:r>
            <a:r>
              <a:rPr sz="800" i="1" dirty="0">
                <a:latin typeface="Arial"/>
                <a:cs typeface="Arial"/>
              </a:rPr>
              <a:t>but</a:t>
            </a:r>
            <a:r>
              <a:rPr sz="800" i="1" spc="-20" dirty="0">
                <a:latin typeface="Arial"/>
                <a:cs typeface="Arial"/>
              </a:rPr>
              <a:t> </a:t>
            </a:r>
            <a:r>
              <a:rPr sz="800" i="1" dirty="0">
                <a:latin typeface="Arial"/>
                <a:cs typeface="Arial"/>
              </a:rPr>
              <a:t>not</a:t>
            </a:r>
            <a:r>
              <a:rPr sz="800" i="1" spc="-15" dirty="0">
                <a:latin typeface="Arial"/>
                <a:cs typeface="Arial"/>
              </a:rPr>
              <a:t> </a:t>
            </a:r>
            <a:r>
              <a:rPr sz="800" i="1" spc="-10" dirty="0">
                <a:latin typeface="Arial"/>
                <a:cs typeface="Arial"/>
              </a:rPr>
              <a:t>enough</a:t>
            </a:r>
            <a:r>
              <a:rPr sz="800" i="1" spc="-20" dirty="0">
                <a:latin typeface="Arial"/>
                <a:cs typeface="Arial"/>
              </a:rPr>
              <a:t> </a:t>
            </a:r>
            <a:r>
              <a:rPr sz="800" i="1" dirty="0">
                <a:latin typeface="Arial"/>
                <a:cs typeface="Arial"/>
              </a:rPr>
              <a:t>to</a:t>
            </a:r>
            <a:r>
              <a:rPr sz="800" i="1" spc="-15" dirty="0">
                <a:latin typeface="Arial"/>
                <a:cs typeface="Arial"/>
              </a:rPr>
              <a:t> </a:t>
            </a:r>
            <a:r>
              <a:rPr sz="800" i="1" dirty="0">
                <a:latin typeface="Arial"/>
                <a:cs typeface="Arial"/>
              </a:rPr>
              <a:t>be</a:t>
            </a:r>
            <a:r>
              <a:rPr sz="800" i="1" spc="-20" dirty="0">
                <a:latin typeface="Arial"/>
                <a:cs typeface="Arial"/>
              </a:rPr>
              <a:t> </a:t>
            </a:r>
            <a:r>
              <a:rPr sz="800" i="1" spc="-10" dirty="0">
                <a:latin typeface="Arial"/>
                <a:cs typeface="Arial"/>
              </a:rPr>
              <a:t>released despite</a:t>
            </a:r>
            <a:r>
              <a:rPr sz="800" i="1" spc="-15" dirty="0">
                <a:latin typeface="Arial"/>
                <a:cs typeface="Arial"/>
              </a:rPr>
              <a:t> </a:t>
            </a:r>
            <a:r>
              <a:rPr sz="800" i="1" spc="-40" dirty="0">
                <a:latin typeface="Arial"/>
                <a:cs typeface="Arial"/>
              </a:rPr>
              <a:t>a</a:t>
            </a:r>
            <a:r>
              <a:rPr sz="800" i="1" spc="-20" dirty="0">
                <a:latin typeface="Arial"/>
                <a:cs typeface="Arial"/>
              </a:rPr>
              <a:t> </a:t>
            </a:r>
            <a:r>
              <a:rPr sz="800" i="1" spc="-10" dirty="0">
                <a:latin typeface="Arial"/>
                <a:cs typeface="Arial"/>
              </a:rPr>
              <a:t>full</a:t>
            </a:r>
            <a:r>
              <a:rPr sz="800" i="1" spc="-15" dirty="0">
                <a:latin typeface="Arial"/>
                <a:cs typeface="Arial"/>
              </a:rPr>
              <a:t> </a:t>
            </a:r>
            <a:r>
              <a:rPr sz="800" i="1" spc="-20" dirty="0">
                <a:latin typeface="Arial"/>
                <a:cs typeface="Arial"/>
              </a:rPr>
              <a:t>pull.</a:t>
            </a:r>
            <a:r>
              <a:rPr sz="800" i="1" spc="-15" dirty="0">
                <a:latin typeface="Arial"/>
                <a:cs typeface="Arial"/>
              </a:rPr>
              <a:t> </a:t>
            </a:r>
            <a:r>
              <a:rPr sz="800" i="1" spc="-35" dirty="0">
                <a:latin typeface="Arial"/>
                <a:cs typeface="Arial"/>
              </a:rPr>
              <a:t>As</a:t>
            </a:r>
            <a:r>
              <a:rPr sz="800" i="1" spc="-15" dirty="0">
                <a:latin typeface="Arial"/>
                <a:cs typeface="Arial"/>
              </a:rPr>
              <a:t> </a:t>
            </a:r>
            <a:r>
              <a:rPr sz="800" i="1" spc="-40" dirty="0">
                <a:latin typeface="Arial"/>
                <a:cs typeface="Arial"/>
              </a:rPr>
              <a:t>a</a:t>
            </a:r>
            <a:r>
              <a:rPr sz="800" i="1" spc="-15" dirty="0">
                <a:latin typeface="Arial"/>
                <a:cs typeface="Arial"/>
              </a:rPr>
              <a:t> </a:t>
            </a:r>
            <a:r>
              <a:rPr sz="800" i="1" spc="-20" dirty="0">
                <a:latin typeface="Arial"/>
                <a:cs typeface="Arial"/>
              </a:rPr>
              <a:t>result,</a:t>
            </a:r>
            <a:r>
              <a:rPr sz="800" i="1" spc="-15" dirty="0">
                <a:latin typeface="Arial"/>
                <a:cs typeface="Arial"/>
              </a:rPr>
              <a:t> </a:t>
            </a:r>
            <a:r>
              <a:rPr sz="800" i="1" dirty="0">
                <a:latin typeface="Arial"/>
                <a:cs typeface="Arial"/>
              </a:rPr>
              <a:t>no</a:t>
            </a:r>
            <a:r>
              <a:rPr sz="800" i="1" spc="-15" dirty="0">
                <a:latin typeface="Arial"/>
                <a:cs typeface="Arial"/>
              </a:rPr>
              <a:t> </a:t>
            </a:r>
            <a:r>
              <a:rPr sz="800" i="1" spc="-20" dirty="0">
                <a:latin typeface="Arial"/>
                <a:cs typeface="Arial"/>
              </a:rPr>
              <a:t>flow.</a:t>
            </a:r>
            <a:endParaRPr sz="800">
              <a:latin typeface="Arial"/>
              <a:cs typeface="Arial"/>
            </a:endParaRPr>
          </a:p>
        </p:txBody>
      </p:sp>
      <p:sp>
        <p:nvSpPr>
          <p:cNvPr id="12" name="object 12"/>
          <p:cNvSpPr txBox="1"/>
          <p:nvPr/>
        </p:nvSpPr>
        <p:spPr>
          <a:xfrm>
            <a:off x="6415827" y="5415486"/>
            <a:ext cx="2221230" cy="269240"/>
          </a:xfrm>
          <a:prstGeom prst="rect">
            <a:avLst/>
          </a:prstGeom>
        </p:spPr>
        <p:txBody>
          <a:bodyPr vert="horz" wrap="square" lIns="0" tIns="12700" rIns="0" bIns="0" rtlCol="0">
            <a:spAutoFit/>
          </a:bodyPr>
          <a:lstStyle/>
          <a:p>
            <a:pPr marL="143510" marR="5080" indent="-131445">
              <a:spcBef>
                <a:spcPts val="100"/>
              </a:spcBef>
            </a:pPr>
            <a:r>
              <a:rPr sz="800" i="1" spc="-20" dirty="0">
                <a:latin typeface="Arial"/>
                <a:cs typeface="Arial"/>
              </a:rPr>
              <a:t>There</a:t>
            </a:r>
            <a:r>
              <a:rPr sz="800" i="1" spc="-25" dirty="0">
                <a:latin typeface="Arial"/>
                <a:cs typeface="Arial"/>
              </a:rPr>
              <a:t> </a:t>
            </a:r>
            <a:r>
              <a:rPr sz="800" i="1" spc="-10" dirty="0">
                <a:latin typeface="Arial"/>
                <a:cs typeface="Arial"/>
              </a:rPr>
              <a:t>is</a:t>
            </a:r>
            <a:r>
              <a:rPr sz="800" i="1" spc="-25" dirty="0">
                <a:latin typeface="Arial"/>
                <a:cs typeface="Arial"/>
              </a:rPr>
              <a:t> </a:t>
            </a:r>
            <a:r>
              <a:rPr sz="800" i="1" spc="-10" dirty="0">
                <a:latin typeface="Arial"/>
                <a:cs typeface="Arial"/>
              </a:rPr>
              <a:t>enough</a:t>
            </a:r>
            <a:r>
              <a:rPr sz="800" i="1" spc="-25" dirty="0">
                <a:latin typeface="Arial"/>
                <a:cs typeface="Arial"/>
              </a:rPr>
              <a:t> </a:t>
            </a:r>
            <a:r>
              <a:rPr sz="800" i="1" spc="-30" dirty="0">
                <a:latin typeface="Arial"/>
                <a:cs typeface="Arial"/>
              </a:rPr>
              <a:t>saliva.</a:t>
            </a:r>
            <a:r>
              <a:rPr sz="800" i="1" spc="-25" dirty="0">
                <a:latin typeface="Arial"/>
                <a:cs typeface="Arial"/>
              </a:rPr>
              <a:t> </a:t>
            </a:r>
            <a:r>
              <a:rPr sz="800" i="1" spc="-10" dirty="0">
                <a:latin typeface="Arial"/>
                <a:cs typeface="Arial"/>
              </a:rPr>
              <a:t>The</a:t>
            </a:r>
            <a:r>
              <a:rPr sz="800" i="1" spc="-25" dirty="0">
                <a:latin typeface="Arial"/>
                <a:cs typeface="Arial"/>
              </a:rPr>
              <a:t> </a:t>
            </a:r>
            <a:r>
              <a:rPr sz="800" i="1" spc="-10" dirty="0">
                <a:latin typeface="Arial"/>
                <a:cs typeface="Arial"/>
              </a:rPr>
              <a:t>pad</a:t>
            </a:r>
            <a:r>
              <a:rPr sz="800" i="1" spc="-20" dirty="0">
                <a:latin typeface="Arial"/>
                <a:cs typeface="Arial"/>
              </a:rPr>
              <a:t> </a:t>
            </a:r>
            <a:r>
              <a:rPr sz="800" i="1" spc="-10" dirty="0">
                <a:latin typeface="Arial"/>
                <a:cs typeface="Arial"/>
              </a:rPr>
              <a:t>is</a:t>
            </a:r>
            <a:r>
              <a:rPr sz="800" i="1" spc="-25" dirty="0">
                <a:latin typeface="Arial"/>
                <a:cs typeface="Arial"/>
              </a:rPr>
              <a:t> </a:t>
            </a:r>
            <a:r>
              <a:rPr sz="800" i="1" dirty="0">
                <a:latin typeface="Arial"/>
                <a:cs typeface="Arial"/>
              </a:rPr>
              <a:t>not</a:t>
            </a:r>
            <a:r>
              <a:rPr sz="800" i="1" spc="-25" dirty="0">
                <a:latin typeface="Arial"/>
                <a:cs typeface="Arial"/>
              </a:rPr>
              <a:t> </a:t>
            </a:r>
            <a:r>
              <a:rPr sz="800" i="1" spc="-10" dirty="0">
                <a:latin typeface="Arial"/>
                <a:cs typeface="Arial"/>
              </a:rPr>
              <a:t>fully</a:t>
            </a:r>
            <a:r>
              <a:rPr sz="800" i="1" spc="-25" dirty="0">
                <a:latin typeface="Arial"/>
                <a:cs typeface="Arial"/>
              </a:rPr>
              <a:t> </a:t>
            </a:r>
            <a:r>
              <a:rPr sz="800" i="1" spc="-10" dirty="0">
                <a:latin typeface="Arial"/>
                <a:cs typeface="Arial"/>
              </a:rPr>
              <a:t>pulled, preventing</a:t>
            </a:r>
            <a:r>
              <a:rPr sz="800" i="1" spc="-20" dirty="0">
                <a:latin typeface="Arial"/>
                <a:cs typeface="Arial"/>
              </a:rPr>
              <a:t> </a:t>
            </a:r>
            <a:r>
              <a:rPr sz="800" i="1" spc="-10" dirty="0">
                <a:latin typeface="Arial"/>
                <a:cs typeface="Arial"/>
              </a:rPr>
              <a:t>fluid</a:t>
            </a:r>
            <a:r>
              <a:rPr sz="800" i="1" spc="-15" dirty="0">
                <a:latin typeface="Arial"/>
                <a:cs typeface="Arial"/>
              </a:rPr>
              <a:t> </a:t>
            </a:r>
            <a:r>
              <a:rPr sz="800" i="1" spc="-25" dirty="0">
                <a:latin typeface="Arial"/>
                <a:cs typeface="Arial"/>
              </a:rPr>
              <a:t>release.</a:t>
            </a:r>
            <a:r>
              <a:rPr sz="800" i="1" spc="-15" dirty="0">
                <a:latin typeface="Arial"/>
                <a:cs typeface="Arial"/>
              </a:rPr>
              <a:t> </a:t>
            </a:r>
            <a:r>
              <a:rPr sz="800" i="1" spc="-35" dirty="0">
                <a:latin typeface="Arial"/>
                <a:cs typeface="Arial"/>
              </a:rPr>
              <a:t>As</a:t>
            </a:r>
            <a:r>
              <a:rPr sz="800" i="1" spc="-20" dirty="0">
                <a:latin typeface="Arial"/>
                <a:cs typeface="Arial"/>
              </a:rPr>
              <a:t> </a:t>
            </a:r>
            <a:r>
              <a:rPr sz="800" i="1" spc="-40" dirty="0">
                <a:latin typeface="Arial"/>
                <a:cs typeface="Arial"/>
              </a:rPr>
              <a:t>a</a:t>
            </a:r>
            <a:r>
              <a:rPr sz="800" i="1" spc="-15" dirty="0">
                <a:latin typeface="Arial"/>
                <a:cs typeface="Arial"/>
              </a:rPr>
              <a:t> </a:t>
            </a:r>
            <a:r>
              <a:rPr sz="800" i="1" spc="-20" dirty="0">
                <a:latin typeface="Arial"/>
                <a:cs typeface="Arial"/>
              </a:rPr>
              <a:t>result,</a:t>
            </a:r>
            <a:r>
              <a:rPr sz="800" i="1" spc="-15" dirty="0">
                <a:latin typeface="Arial"/>
                <a:cs typeface="Arial"/>
              </a:rPr>
              <a:t> </a:t>
            </a:r>
            <a:r>
              <a:rPr sz="800" i="1" dirty="0">
                <a:latin typeface="Arial"/>
                <a:cs typeface="Arial"/>
              </a:rPr>
              <a:t>no</a:t>
            </a:r>
            <a:r>
              <a:rPr sz="800" i="1" spc="-20" dirty="0">
                <a:latin typeface="Arial"/>
                <a:cs typeface="Arial"/>
              </a:rPr>
              <a:t> flow.</a:t>
            </a:r>
            <a:endParaRPr sz="800">
              <a:latin typeface="Arial"/>
              <a:cs typeface="Arial"/>
            </a:endParaRPr>
          </a:p>
        </p:txBody>
      </p:sp>
      <p:sp>
        <p:nvSpPr>
          <p:cNvPr id="13" name="object 13"/>
          <p:cNvSpPr txBox="1"/>
          <p:nvPr/>
        </p:nvSpPr>
        <p:spPr>
          <a:xfrm>
            <a:off x="510131" y="5415486"/>
            <a:ext cx="1898014" cy="269240"/>
          </a:xfrm>
          <a:prstGeom prst="rect">
            <a:avLst/>
          </a:prstGeom>
        </p:spPr>
        <p:txBody>
          <a:bodyPr vert="horz" wrap="square" lIns="0" tIns="12700" rIns="0" bIns="0" rtlCol="0">
            <a:spAutoFit/>
          </a:bodyPr>
          <a:lstStyle/>
          <a:p>
            <a:pPr marL="51435" marR="5080" indent="-39370">
              <a:spcBef>
                <a:spcPts val="100"/>
              </a:spcBef>
            </a:pPr>
            <a:r>
              <a:rPr sz="800" i="1" spc="-20" dirty="0">
                <a:latin typeface="Arial"/>
                <a:cs typeface="Arial"/>
              </a:rPr>
              <a:t>There</a:t>
            </a:r>
            <a:r>
              <a:rPr sz="800" i="1" spc="-30" dirty="0">
                <a:latin typeface="Arial"/>
                <a:cs typeface="Arial"/>
              </a:rPr>
              <a:t> </a:t>
            </a:r>
            <a:r>
              <a:rPr sz="800" i="1" spc="-10" dirty="0">
                <a:latin typeface="Arial"/>
                <a:cs typeface="Arial"/>
              </a:rPr>
              <a:t>is</a:t>
            </a:r>
            <a:r>
              <a:rPr sz="800" i="1" spc="-30" dirty="0">
                <a:latin typeface="Arial"/>
                <a:cs typeface="Arial"/>
              </a:rPr>
              <a:t> </a:t>
            </a:r>
            <a:r>
              <a:rPr sz="800" i="1" spc="-10" dirty="0">
                <a:latin typeface="Arial"/>
                <a:cs typeface="Arial"/>
              </a:rPr>
              <a:t>enough</a:t>
            </a:r>
            <a:r>
              <a:rPr sz="800" i="1" spc="-25" dirty="0">
                <a:latin typeface="Arial"/>
                <a:cs typeface="Arial"/>
              </a:rPr>
              <a:t> </a:t>
            </a:r>
            <a:r>
              <a:rPr sz="800" i="1" spc="-30" dirty="0">
                <a:latin typeface="Arial"/>
                <a:cs typeface="Arial"/>
              </a:rPr>
              <a:t>saliva,</a:t>
            </a:r>
            <a:r>
              <a:rPr sz="800" i="1" spc="-25" dirty="0">
                <a:latin typeface="Arial"/>
                <a:cs typeface="Arial"/>
              </a:rPr>
              <a:t> </a:t>
            </a:r>
            <a:r>
              <a:rPr sz="800" i="1" spc="-10" dirty="0">
                <a:latin typeface="Arial"/>
                <a:cs typeface="Arial"/>
              </a:rPr>
              <a:t>and</a:t>
            </a:r>
            <a:r>
              <a:rPr sz="800" i="1" spc="-30" dirty="0">
                <a:latin typeface="Arial"/>
                <a:cs typeface="Arial"/>
              </a:rPr>
              <a:t> </a:t>
            </a:r>
            <a:r>
              <a:rPr sz="800" i="1" dirty="0">
                <a:latin typeface="Arial"/>
                <a:cs typeface="Arial"/>
              </a:rPr>
              <a:t>the</a:t>
            </a:r>
            <a:r>
              <a:rPr sz="800" i="1" spc="-25" dirty="0">
                <a:latin typeface="Arial"/>
                <a:cs typeface="Arial"/>
              </a:rPr>
              <a:t> </a:t>
            </a:r>
            <a:r>
              <a:rPr sz="800" i="1" spc="-10" dirty="0">
                <a:latin typeface="Arial"/>
                <a:cs typeface="Arial"/>
              </a:rPr>
              <a:t>pad</a:t>
            </a:r>
            <a:r>
              <a:rPr sz="800" i="1" spc="-25" dirty="0">
                <a:latin typeface="Arial"/>
                <a:cs typeface="Arial"/>
              </a:rPr>
              <a:t> </a:t>
            </a:r>
            <a:r>
              <a:rPr sz="800" i="1" spc="-10" dirty="0">
                <a:latin typeface="Arial"/>
                <a:cs typeface="Arial"/>
              </a:rPr>
              <a:t>is</a:t>
            </a:r>
            <a:r>
              <a:rPr sz="800" i="1" spc="-30" dirty="0">
                <a:latin typeface="Arial"/>
                <a:cs typeface="Arial"/>
              </a:rPr>
              <a:t> </a:t>
            </a:r>
            <a:r>
              <a:rPr sz="800" i="1" spc="-10" dirty="0">
                <a:latin typeface="Arial"/>
                <a:cs typeface="Arial"/>
              </a:rPr>
              <a:t>fully </a:t>
            </a:r>
            <a:r>
              <a:rPr sz="800" i="1" spc="-20" dirty="0">
                <a:latin typeface="Arial"/>
                <a:cs typeface="Arial"/>
              </a:rPr>
              <a:t>pulled. </a:t>
            </a:r>
            <a:r>
              <a:rPr sz="800" i="1" spc="-10" dirty="0">
                <a:latin typeface="Arial"/>
                <a:cs typeface="Arial"/>
              </a:rPr>
              <a:t>The</a:t>
            </a:r>
            <a:r>
              <a:rPr sz="800" i="1" spc="-20" dirty="0">
                <a:latin typeface="Arial"/>
                <a:cs typeface="Arial"/>
              </a:rPr>
              <a:t> </a:t>
            </a:r>
            <a:r>
              <a:rPr sz="800" i="1" spc="-25" dirty="0">
                <a:latin typeface="Arial"/>
                <a:cs typeface="Arial"/>
              </a:rPr>
              <a:t>saliva</a:t>
            </a:r>
            <a:r>
              <a:rPr sz="800" i="1" spc="-20" dirty="0">
                <a:latin typeface="Arial"/>
                <a:cs typeface="Arial"/>
              </a:rPr>
              <a:t> </a:t>
            </a:r>
            <a:r>
              <a:rPr sz="800" i="1" dirty="0">
                <a:latin typeface="Arial"/>
                <a:cs typeface="Arial"/>
              </a:rPr>
              <a:t>flow</a:t>
            </a:r>
            <a:r>
              <a:rPr sz="800" i="1" spc="-20" dirty="0">
                <a:latin typeface="Arial"/>
                <a:cs typeface="Arial"/>
              </a:rPr>
              <a:t> </a:t>
            </a:r>
            <a:r>
              <a:rPr sz="800" i="1" spc="-10" dirty="0">
                <a:latin typeface="Arial"/>
                <a:cs typeface="Arial"/>
              </a:rPr>
              <a:t>and</a:t>
            </a:r>
            <a:r>
              <a:rPr sz="800" i="1" spc="-20" dirty="0">
                <a:latin typeface="Arial"/>
                <a:cs typeface="Arial"/>
              </a:rPr>
              <a:t> lines</a:t>
            </a:r>
            <a:r>
              <a:rPr sz="800" i="1" spc="-15" dirty="0">
                <a:latin typeface="Arial"/>
                <a:cs typeface="Arial"/>
              </a:rPr>
              <a:t> </a:t>
            </a:r>
            <a:r>
              <a:rPr sz="800" i="1" spc="-10" dirty="0">
                <a:latin typeface="Arial"/>
                <a:cs typeface="Arial"/>
              </a:rPr>
              <a:t>develop.</a:t>
            </a:r>
            <a:endParaRPr sz="800">
              <a:latin typeface="Arial"/>
              <a:cs typeface="Arial"/>
            </a:endParaRPr>
          </a:p>
        </p:txBody>
      </p:sp>
      <p:sp>
        <p:nvSpPr>
          <p:cNvPr id="14" name="object 14"/>
          <p:cNvSpPr txBox="1"/>
          <p:nvPr/>
        </p:nvSpPr>
        <p:spPr>
          <a:xfrm>
            <a:off x="359326" y="1135049"/>
            <a:ext cx="1147445" cy="109004"/>
          </a:xfrm>
          <a:prstGeom prst="rect">
            <a:avLst/>
          </a:prstGeom>
        </p:spPr>
        <p:txBody>
          <a:bodyPr vert="horz" wrap="square" lIns="0" tIns="16510" rIns="0" bIns="0" rtlCol="0">
            <a:spAutoFit/>
          </a:bodyPr>
          <a:lstStyle/>
          <a:p>
            <a:pPr marL="38100">
              <a:spcBef>
                <a:spcPts val="130"/>
              </a:spcBef>
            </a:pPr>
            <a:r>
              <a:rPr sz="600" spc="-75" dirty="0">
                <a:latin typeface="Arial"/>
                <a:cs typeface="Arial"/>
              </a:rPr>
              <a:t>HOW</a:t>
            </a:r>
            <a:r>
              <a:rPr sz="600" spc="100" dirty="0">
                <a:latin typeface="Arial"/>
                <a:cs typeface="Arial"/>
              </a:rPr>
              <a:t> </a:t>
            </a:r>
            <a:r>
              <a:rPr sz="600" dirty="0">
                <a:latin typeface="Arial"/>
                <a:cs typeface="Arial"/>
              </a:rPr>
              <a:t>TO</a:t>
            </a:r>
            <a:r>
              <a:rPr sz="600" spc="100" dirty="0">
                <a:latin typeface="Arial"/>
                <a:cs typeface="Arial"/>
              </a:rPr>
              <a:t> </a:t>
            </a:r>
            <a:r>
              <a:rPr sz="600" dirty="0">
                <a:latin typeface="Arial"/>
                <a:cs typeface="Arial"/>
              </a:rPr>
              <a:t>USE</a:t>
            </a:r>
            <a:r>
              <a:rPr sz="600" spc="100" dirty="0">
                <a:latin typeface="Arial"/>
                <a:cs typeface="Arial"/>
              </a:rPr>
              <a:t> </a:t>
            </a:r>
            <a:r>
              <a:rPr sz="600" spc="-40" dirty="0">
                <a:latin typeface="Arial"/>
                <a:cs typeface="Arial"/>
              </a:rPr>
              <a:t>HORMOMETER</a:t>
            </a:r>
            <a:r>
              <a:rPr sz="600" spc="-60" baseline="34722" dirty="0">
                <a:latin typeface="Arial"/>
                <a:cs typeface="Arial"/>
              </a:rPr>
              <a:t>TM</a:t>
            </a:r>
            <a:endParaRPr sz="600" baseline="34722">
              <a:latin typeface="Arial"/>
              <a:cs typeface="Arial"/>
            </a:endParaRPr>
          </a:p>
        </p:txBody>
      </p:sp>
      <p:sp>
        <p:nvSpPr>
          <p:cNvPr id="15" name="object 15"/>
          <p:cNvSpPr txBox="1">
            <a:spLocks noGrp="1"/>
          </p:cNvSpPr>
          <p:nvPr>
            <p:ph type="title"/>
          </p:nvPr>
        </p:nvSpPr>
        <p:spPr>
          <a:xfrm>
            <a:off x="685800" y="1838295"/>
            <a:ext cx="7772400" cy="400110"/>
          </a:xfrm>
          <a:prstGeom prst="rect">
            <a:avLst/>
          </a:prstGeom>
        </p:spPr>
        <p:txBody>
          <a:bodyPr vert="horz" wrap="square" lIns="0" tIns="15240" rIns="0" bIns="0" numCol="1" rtlCol="0" anchor="ctr" anchorCtr="0" compatLnSpc="1">
            <a:prstTxWarp prst="textNoShape">
              <a:avLst/>
            </a:prstTxWarp>
            <a:spAutoFit/>
          </a:bodyPr>
          <a:lstStyle/>
          <a:p>
            <a:pPr marL="12700">
              <a:spcBef>
                <a:spcPts val="120"/>
              </a:spcBef>
            </a:pPr>
            <a:r>
              <a:rPr sz="2500" spc="114" dirty="0"/>
              <a:t>Behind</a:t>
            </a:r>
            <a:r>
              <a:rPr sz="2500" spc="-50" dirty="0"/>
              <a:t> </a:t>
            </a:r>
            <a:r>
              <a:rPr sz="2500" spc="130" dirty="0"/>
              <a:t>the</a:t>
            </a:r>
            <a:r>
              <a:rPr sz="2500" spc="-50" dirty="0"/>
              <a:t> </a:t>
            </a:r>
            <a:r>
              <a:rPr sz="2500" spc="-10" dirty="0"/>
              <a:t>Scenes</a:t>
            </a:r>
            <a:endParaRPr sz="25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97820" y="2454676"/>
            <a:ext cx="2748280" cy="1488440"/>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sz="4800" dirty="0">
                <a:latin typeface="Arial"/>
                <a:cs typeface="Arial"/>
              </a:rPr>
              <a:t>Why</a:t>
            </a:r>
            <a:r>
              <a:rPr sz="4800" spc="-275" dirty="0">
                <a:latin typeface="Arial"/>
                <a:cs typeface="Arial"/>
              </a:rPr>
              <a:t> </a:t>
            </a:r>
            <a:r>
              <a:rPr sz="4800" spc="-10" dirty="0">
                <a:latin typeface="Arial"/>
                <a:cs typeface="Arial"/>
              </a:rPr>
              <a:t>track</a:t>
            </a:r>
            <a:endParaRPr sz="4800">
              <a:latin typeface="Arial"/>
              <a:cs typeface="Arial"/>
            </a:endParaRPr>
          </a:p>
          <a:p>
            <a:pPr marL="156210"/>
            <a:r>
              <a:rPr sz="4800" spc="65" dirty="0"/>
              <a:t>Cortisol</a:t>
            </a:r>
            <a:r>
              <a:rPr sz="4800" spc="65" dirty="0">
                <a:latin typeface="Arial"/>
                <a:cs typeface="Arial"/>
              </a:rPr>
              <a:t>?</a:t>
            </a:r>
            <a:endParaRPr sz="4800">
              <a:latin typeface="Arial"/>
              <a:cs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04155" y="2278340"/>
            <a:ext cx="6513198" cy="3453501"/>
          </a:xfrm>
          <a:prstGeom prst="rect">
            <a:avLst/>
          </a:prstGeom>
        </p:spPr>
      </p:pic>
      <p:sp>
        <p:nvSpPr>
          <p:cNvPr id="3" name="object 3"/>
          <p:cNvSpPr txBox="1"/>
          <p:nvPr/>
        </p:nvSpPr>
        <p:spPr>
          <a:xfrm>
            <a:off x="384725" y="1366410"/>
            <a:ext cx="4224020" cy="292100"/>
          </a:xfrm>
          <a:prstGeom prst="rect">
            <a:avLst/>
          </a:prstGeom>
        </p:spPr>
        <p:txBody>
          <a:bodyPr vert="horz" wrap="square" lIns="0" tIns="12700" rIns="0" bIns="0" rtlCol="0">
            <a:spAutoFit/>
          </a:bodyPr>
          <a:lstStyle/>
          <a:p>
            <a:pPr marL="12700">
              <a:spcBef>
                <a:spcPts val="100"/>
              </a:spcBef>
            </a:pPr>
            <a:r>
              <a:rPr sz="1750" i="1" spc="105" dirty="0">
                <a:latin typeface="Times New Roman"/>
                <a:cs typeface="Times New Roman"/>
              </a:rPr>
              <a:t>When</a:t>
            </a:r>
            <a:r>
              <a:rPr sz="1750" i="1" dirty="0">
                <a:latin typeface="Times New Roman"/>
                <a:cs typeface="Times New Roman"/>
              </a:rPr>
              <a:t> </a:t>
            </a:r>
            <a:r>
              <a:rPr sz="1750" i="1" spc="85" dirty="0">
                <a:latin typeface="Times New Roman"/>
                <a:cs typeface="Times New Roman"/>
              </a:rPr>
              <a:t>the</a:t>
            </a:r>
            <a:r>
              <a:rPr sz="1750" i="1" spc="5" dirty="0">
                <a:latin typeface="Times New Roman"/>
                <a:cs typeface="Times New Roman"/>
              </a:rPr>
              <a:t> </a:t>
            </a:r>
            <a:r>
              <a:rPr sz="1750" i="1" spc="135" dirty="0">
                <a:latin typeface="Times New Roman"/>
                <a:cs typeface="Times New Roman"/>
              </a:rPr>
              <a:t>rhythm</a:t>
            </a:r>
            <a:r>
              <a:rPr sz="1750" i="1" dirty="0">
                <a:latin typeface="Times New Roman"/>
                <a:cs typeface="Times New Roman"/>
              </a:rPr>
              <a:t> breaks,</a:t>
            </a:r>
            <a:r>
              <a:rPr sz="1750" i="1" spc="5" dirty="0">
                <a:latin typeface="Times New Roman"/>
                <a:cs typeface="Times New Roman"/>
              </a:rPr>
              <a:t> </a:t>
            </a:r>
            <a:r>
              <a:rPr sz="1750" i="1" spc="100" dirty="0">
                <a:latin typeface="Times New Roman"/>
                <a:cs typeface="Times New Roman"/>
              </a:rPr>
              <a:t>you</a:t>
            </a:r>
            <a:r>
              <a:rPr sz="1750" i="1" dirty="0">
                <a:latin typeface="Times New Roman"/>
                <a:cs typeface="Times New Roman"/>
              </a:rPr>
              <a:t> </a:t>
            </a:r>
            <a:r>
              <a:rPr sz="1750" i="1" spc="75" dirty="0">
                <a:latin typeface="Times New Roman"/>
                <a:cs typeface="Times New Roman"/>
              </a:rPr>
              <a:t>can</a:t>
            </a:r>
            <a:r>
              <a:rPr sz="1750" i="1" spc="5" dirty="0">
                <a:latin typeface="Times New Roman"/>
                <a:cs typeface="Times New Roman"/>
              </a:rPr>
              <a:t> </a:t>
            </a:r>
            <a:r>
              <a:rPr sz="1750" i="1" spc="50" dirty="0">
                <a:latin typeface="Times New Roman"/>
                <a:cs typeface="Times New Roman"/>
              </a:rPr>
              <a:t>rebuild</a:t>
            </a:r>
            <a:r>
              <a:rPr sz="1750" i="1" spc="5" dirty="0">
                <a:latin typeface="Times New Roman"/>
                <a:cs typeface="Times New Roman"/>
              </a:rPr>
              <a:t> </a:t>
            </a:r>
            <a:r>
              <a:rPr sz="1750" i="1" spc="70" dirty="0">
                <a:latin typeface="Times New Roman"/>
                <a:cs typeface="Times New Roman"/>
              </a:rPr>
              <a:t>it</a:t>
            </a:r>
            <a:endParaRPr sz="1750">
              <a:latin typeface="Times New Roman"/>
              <a:cs typeface="Times New Roman"/>
            </a:endParaRPr>
          </a:p>
        </p:txBody>
      </p:sp>
      <p:sp>
        <p:nvSpPr>
          <p:cNvPr id="4" name="object 4"/>
          <p:cNvSpPr txBox="1"/>
          <p:nvPr/>
        </p:nvSpPr>
        <p:spPr>
          <a:xfrm>
            <a:off x="384725" y="1126159"/>
            <a:ext cx="1038860" cy="120546"/>
          </a:xfrm>
          <a:prstGeom prst="rect">
            <a:avLst/>
          </a:prstGeom>
        </p:spPr>
        <p:txBody>
          <a:bodyPr vert="horz" wrap="square" lIns="0" tIns="12700" rIns="0" bIns="0" rtlCol="0">
            <a:spAutoFit/>
          </a:bodyPr>
          <a:lstStyle/>
          <a:p>
            <a:pPr marL="12700">
              <a:spcBef>
                <a:spcPts val="100"/>
              </a:spcBef>
            </a:pPr>
            <a:r>
              <a:rPr sz="700" spc="-80" dirty="0">
                <a:latin typeface="Arial"/>
                <a:cs typeface="Arial"/>
              </a:rPr>
              <a:t>WHY</a:t>
            </a:r>
            <a:r>
              <a:rPr sz="700" spc="105" dirty="0">
                <a:latin typeface="Arial"/>
                <a:cs typeface="Arial"/>
              </a:rPr>
              <a:t> </a:t>
            </a:r>
            <a:r>
              <a:rPr sz="700" spc="-30" dirty="0">
                <a:latin typeface="Arial"/>
                <a:cs typeface="Arial"/>
              </a:rPr>
              <a:t>TRACK</a:t>
            </a:r>
            <a:r>
              <a:rPr sz="700" spc="110" dirty="0">
                <a:latin typeface="Arial"/>
                <a:cs typeface="Arial"/>
              </a:rPr>
              <a:t> </a:t>
            </a:r>
            <a:r>
              <a:rPr sz="700" spc="-25" dirty="0">
                <a:latin typeface="Arial"/>
                <a:cs typeface="Arial"/>
              </a:rPr>
              <a:t>CORTISOL?</a:t>
            </a:r>
            <a:endParaRPr sz="700">
              <a:latin typeface="Arial"/>
              <a:cs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4726" y="1135049"/>
            <a:ext cx="1129665" cy="109004"/>
          </a:xfrm>
          <a:prstGeom prst="rect">
            <a:avLst/>
          </a:prstGeom>
        </p:spPr>
        <p:txBody>
          <a:bodyPr vert="horz" wrap="square" lIns="0" tIns="16510" rIns="0" bIns="0" rtlCol="0">
            <a:spAutoFit/>
          </a:bodyPr>
          <a:lstStyle/>
          <a:p>
            <a:pPr marL="12700">
              <a:spcBef>
                <a:spcPts val="130"/>
              </a:spcBef>
            </a:pPr>
            <a:r>
              <a:rPr sz="600" spc="-10" dirty="0">
                <a:latin typeface="Arial"/>
                <a:cs typeface="Arial"/>
              </a:rPr>
              <a:t>RESULTS</a:t>
            </a:r>
            <a:r>
              <a:rPr sz="600" spc="130" dirty="0">
                <a:latin typeface="Arial"/>
                <a:cs typeface="Arial"/>
              </a:rPr>
              <a:t> </a:t>
            </a:r>
            <a:r>
              <a:rPr sz="600" spc="-10" dirty="0">
                <a:latin typeface="Arial"/>
                <a:cs typeface="Arial"/>
              </a:rPr>
              <a:t>INTERPRETATIONS</a:t>
            </a:r>
            <a:endParaRPr sz="600">
              <a:latin typeface="Arial"/>
              <a:cs typeface="Arial"/>
            </a:endParaRPr>
          </a:p>
        </p:txBody>
      </p:sp>
      <p:pic>
        <p:nvPicPr>
          <p:cNvPr id="3" name="object 3"/>
          <p:cNvPicPr/>
          <p:nvPr/>
        </p:nvPicPr>
        <p:blipFill>
          <a:blip r:embed="rId2" cstate="print"/>
          <a:stretch>
            <a:fillRect/>
          </a:stretch>
        </p:blipFill>
        <p:spPr>
          <a:xfrm>
            <a:off x="1946720" y="2136956"/>
            <a:ext cx="1537495" cy="3065999"/>
          </a:xfrm>
          <a:prstGeom prst="rect">
            <a:avLst/>
          </a:prstGeom>
        </p:spPr>
      </p:pic>
      <p:sp>
        <p:nvSpPr>
          <p:cNvPr id="4" name="object 4"/>
          <p:cNvSpPr txBox="1"/>
          <p:nvPr/>
        </p:nvSpPr>
        <p:spPr>
          <a:xfrm>
            <a:off x="645164" y="5407468"/>
            <a:ext cx="869315" cy="182101"/>
          </a:xfrm>
          <a:prstGeom prst="rect">
            <a:avLst/>
          </a:prstGeom>
        </p:spPr>
        <p:txBody>
          <a:bodyPr vert="horz" wrap="square" lIns="0" tIns="12700" rIns="0" bIns="0" rtlCol="0">
            <a:spAutoFit/>
          </a:bodyPr>
          <a:lstStyle/>
          <a:p>
            <a:pPr marL="12700">
              <a:spcBef>
                <a:spcPts val="100"/>
              </a:spcBef>
            </a:pPr>
            <a:r>
              <a:rPr sz="1100" spc="-20" dirty="0">
                <a:latin typeface="Arial"/>
                <a:cs typeface="Arial"/>
              </a:rPr>
              <a:t>Cortisol</a:t>
            </a:r>
            <a:r>
              <a:rPr sz="1100" spc="-35" dirty="0">
                <a:latin typeface="Arial"/>
                <a:cs typeface="Arial"/>
              </a:rPr>
              <a:t> </a:t>
            </a:r>
            <a:r>
              <a:rPr sz="1100" spc="-10" dirty="0">
                <a:latin typeface="Arial"/>
                <a:cs typeface="Arial"/>
              </a:rPr>
              <a:t>Score</a:t>
            </a:r>
            <a:endParaRPr sz="1100">
              <a:latin typeface="Arial"/>
              <a:cs typeface="Arial"/>
            </a:endParaRPr>
          </a:p>
        </p:txBody>
      </p:sp>
      <p:sp>
        <p:nvSpPr>
          <p:cNvPr id="5" name="object 5"/>
          <p:cNvSpPr txBox="1"/>
          <p:nvPr/>
        </p:nvSpPr>
        <p:spPr>
          <a:xfrm>
            <a:off x="2088548" y="5407468"/>
            <a:ext cx="1254125" cy="182101"/>
          </a:xfrm>
          <a:prstGeom prst="rect">
            <a:avLst/>
          </a:prstGeom>
        </p:spPr>
        <p:txBody>
          <a:bodyPr vert="horz" wrap="square" lIns="0" tIns="12700" rIns="0" bIns="0" rtlCol="0">
            <a:spAutoFit/>
          </a:bodyPr>
          <a:lstStyle/>
          <a:p>
            <a:pPr marL="12700">
              <a:spcBef>
                <a:spcPts val="100"/>
              </a:spcBef>
            </a:pPr>
            <a:r>
              <a:rPr sz="1100" spc="-25" dirty="0">
                <a:latin typeface="Arial"/>
                <a:cs typeface="Arial"/>
              </a:rPr>
              <a:t>Lifestyle </a:t>
            </a:r>
            <a:r>
              <a:rPr sz="1100" spc="-30" dirty="0">
                <a:latin typeface="Arial"/>
                <a:cs typeface="Arial"/>
              </a:rPr>
              <a:t>Log</a:t>
            </a:r>
            <a:r>
              <a:rPr sz="1100" spc="-20" dirty="0">
                <a:latin typeface="Arial"/>
                <a:cs typeface="Arial"/>
              </a:rPr>
              <a:t> </a:t>
            </a:r>
            <a:r>
              <a:rPr sz="1100" spc="-10" dirty="0">
                <a:latin typeface="Arial"/>
                <a:cs typeface="Arial"/>
              </a:rPr>
              <a:t>Prompt</a:t>
            </a:r>
            <a:endParaRPr sz="1100">
              <a:latin typeface="Arial"/>
              <a:cs typeface="Arial"/>
            </a:endParaRPr>
          </a:p>
        </p:txBody>
      </p:sp>
      <p:sp>
        <p:nvSpPr>
          <p:cNvPr id="6" name="object 6"/>
          <p:cNvSpPr txBox="1"/>
          <p:nvPr/>
        </p:nvSpPr>
        <p:spPr>
          <a:xfrm>
            <a:off x="4337874" y="5407468"/>
            <a:ext cx="936625" cy="182101"/>
          </a:xfrm>
          <a:prstGeom prst="rect">
            <a:avLst/>
          </a:prstGeom>
        </p:spPr>
        <p:txBody>
          <a:bodyPr vert="horz" wrap="square" lIns="0" tIns="12700" rIns="0" bIns="0" rtlCol="0">
            <a:spAutoFit/>
          </a:bodyPr>
          <a:lstStyle/>
          <a:p>
            <a:pPr marL="12700">
              <a:spcBef>
                <a:spcPts val="100"/>
              </a:spcBef>
            </a:pPr>
            <a:r>
              <a:rPr sz="1100" spc="-45" dirty="0">
                <a:latin typeface="Arial"/>
                <a:cs typeface="Arial"/>
              </a:rPr>
              <a:t>Diurnal</a:t>
            </a:r>
            <a:r>
              <a:rPr sz="1100" spc="-10" dirty="0">
                <a:latin typeface="Arial"/>
                <a:cs typeface="Arial"/>
              </a:rPr>
              <a:t> Rhythm</a:t>
            </a:r>
            <a:endParaRPr sz="1100">
              <a:latin typeface="Arial"/>
              <a:cs typeface="Arial"/>
            </a:endParaRPr>
          </a:p>
        </p:txBody>
      </p:sp>
      <p:sp>
        <p:nvSpPr>
          <p:cNvPr id="7" name="object 7"/>
          <p:cNvSpPr txBox="1"/>
          <p:nvPr/>
        </p:nvSpPr>
        <p:spPr>
          <a:xfrm>
            <a:off x="6000579" y="5407468"/>
            <a:ext cx="840105" cy="182101"/>
          </a:xfrm>
          <a:prstGeom prst="rect">
            <a:avLst/>
          </a:prstGeom>
        </p:spPr>
        <p:txBody>
          <a:bodyPr vert="horz" wrap="square" lIns="0" tIns="12700" rIns="0" bIns="0" rtlCol="0">
            <a:spAutoFit/>
          </a:bodyPr>
          <a:lstStyle/>
          <a:p>
            <a:pPr marL="12700">
              <a:spcBef>
                <a:spcPts val="100"/>
              </a:spcBef>
            </a:pPr>
            <a:r>
              <a:rPr sz="1100" spc="-40" dirty="0">
                <a:latin typeface="Arial"/>
                <a:cs typeface="Arial"/>
              </a:rPr>
              <a:t>Trend</a:t>
            </a:r>
            <a:r>
              <a:rPr sz="1100" spc="-35" dirty="0">
                <a:latin typeface="Arial"/>
                <a:cs typeface="Arial"/>
              </a:rPr>
              <a:t> </a:t>
            </a:r>
            <a:r>
              <a:rPr sz="1100" spc="-20" dirty="0">
                <a:latin typeface="Arial"/>
                <a:cs typeface="Arial"/>
              </a:rPr>
              <a:t>Graphs</a:t>
            </a:r>
            <a:endParaRPr sz="1100">
              <a:latin typeface="Arial"/>
              <a:cs typeface="Arial"/>
            </a:endParaRPr>
          </a:p>
        </p:txBody>
      </p:sp>
      <p:sp>
        <p:nvSpPr>
          <p:cNvPr id="8" name="object 8"/>
          <p:cNvSpPr txBox="1"/>
          <p:nvPr/>
        </p:nvSpPr>
        <p:spPr>
          <a:xfrm>
            <a:off x="7367647" y="5407468"/>
            <a:ext cx="1285875" cy="182101"/>
          </a:xfrm>
          <a:prstGeom prst="rect">
            <a:avLst/>
          </a:prstGeom>
        </p:spPr>
        <p:txBody>
          <a:bodyPr vert="horz" wrap="square" lIns="0" tIns="12700" rIns="0" bIns="0" rtlCol="0">
            <a:spAutoFit/>
          </a:bodyPr>
          <a:lstStyle/>
          <a:p>
            <a:pPr marL="12700">
              <a:spcBef>
                <a:spcPts val="100"/>
              </a:spcBef>
            </a:pPr>
            <a:r>
              <a:rPr sz="1100" spc="-40" dirty="0">
                <a:latin typeface="Arial"/>
                <a:cs typeface="Arial"/>
              </a:rPr>
              <a:t>Personalized</a:t>
            </a:r>
            <a:r>
              <a:rPr sz="1100" spc="10" dirty="0">
                <a:latin typeface="Arial"/>
                <a:cs typeface="Arial"/>
              </a:rPr>
              <a:t> </a:t>
            </a:r>
            <a:r>
              <a:rPr sz="1100" spc="-10" dirty="0">
                <a:latin typeface="Arial"/>
                <a:cs typeface="Arial"/>
              </a:rPr>
              <a:t>Insights</a:t>
            </a:r>
            <a:endParaRPr sz="1100">
              <a:latin typeface="Arial"/>
              <a:cs typeface="Arial"/>
            </a:endParaRPr>
          </a:p>
        </p:txBody>
      </p:sp>
      <p:sp>
        <p:nvSpPr>
          <p:cNvPr id="9" name="object 9"/>
          <p:cNvSpPr/>
          <p:nvPr/>
        </p:nvSpPr>
        <p:spPr>
          <a:xfrm>
            <a:off x="476251" y="1882949"/>
            <a:ext cx="2849245" cy="8890"/>
          </a:xfrm>
          <a:custGeom>
            <a:avLst/>
            <a:gdLst/>
            <a:ahLst/>
            <a:cxnLst/>
            <a:rect l="l" t="t" r="r" b="b"/>
            <a:pathLst>
              <a:path w="2849245" h="8890">
                <a:moveTo>
                  <a:pt x="0" y="0"/>
                </a:moveTo>
                <a:lnTo>
                  <a:pt x="2849099" y="8399"/>
                </a:lnTo>
              </a:path>
            </a:pathLst>
          </a:custGeom>
          <a:ln w="9524">
            <a:solidFill>
              <a:srgbClr val="595959"/>
            </a:solidFill>
          </a:ln>
        </p:spPr>
        <p:txBody>
          <a:bodyPr wrap="square" lIns="0" tIns="0" rIns="0" bIns="0" rtlCol="0"/>
          <a:lstStyle/>
          <a:p>
            <a:endParaRPr/>
          </a:p>
        </p:txBody>
      </p:sp>
      <p:sp>
        <p:nvSpPr>
          <p:cNvPr id="10" name="object 10"/>
          <p:cNvSpPr/>
          <p:nvPr/>
        </p:nvSpPr>
        <p:spPr>
          <a:xfrm>
            <a:off x="4262576" y="1882949"/>
            <a:ext cx="4316095" cy="8890"/>
          </a:xfrm>
          <a:custGeom>
            <a:avLst/>
            <a:gdLst/>
            <a:ahLst/>
            <a:cxnLst/>
            <a:rect l="l" t="t" r="r" b="b"/>
            <a:pathLst>
              <a:path w="4316095" h="8890">
                <a:moveTo>
                  <a:pt x="0" y="0"/>
                </a:moveTo>
                <a:lnTo>
                  <a:pt x="4316099" y="8399"/>
                </a:lnTo>
              </a:path>
            </a:pathLst>
          </a:custGeom>
          <a:ln w="9524">
            <a:solidFill>
              <a:srgbClr val="595959"/>
            </a:solidFill>
          </a:ln>
        </p:spPr>
        <p:txBody>
          <a:bodyPr wrap="square" lIns="0" tIns="0" rIns="0" bIns="0" rtlCol="0"/>
          <a:lstStyle/>
          <a:p>
            <a:endParaRPr/>
          </a:p>
        </p:txBody>
      </p:sp>
      <p:sp>
        <p:nvSpPr>
          <p:cNvPr id="11" name="object 11"/>
          <p:cNvSpPr txBox="1">
            <a:spLocks noGrp="1"/>
          </p:cNvSpPr>
          <p:nvPr>
            <p:ph type="title"/>
          </p:nvPr>
        </p:nvSpPr>
        <p:spPr>
          <a:xfrm>
            <a:off x="522201" y="1411062"/>
            <a:ext cx="1691005" cy="505267"/>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sz="1600" spc="55" dirty="0"/>
              <a:t>After</a:t>
            </a:r>
            <a:r>
              <a:rPr sz="1600" spc="-30" dirty="0"/>
              <a:t> </a:t>
            </a:r>
            <a:r>
              <a:rPr sz="1600" spc="80" dirty="0"/>
              <a:t>your</a:t>
            </a:r>
            <a:r>
              <a:rPr sz="1600" spc="-30" dirty="0"/>
              <a:t> </a:t>
            </a:r>
            <a:r>
              <a:rPr sz="1600" spc="60" dirty="0"/>
              <a:t>ﬁrst</a:t>
            </a:r>
            <a:r>
              <a:rPr sz="1600" spc="-30" dirty="0"/>
              <a:t> </a:t>
            </a:r>
            <a:r>
              <a:rPr sz="1600" spc="30" dirty="0"/>
              <a:t>test</a:t>
            </a:r>
            <a:endParaRPr sz="1600"/>
          </a:p>
        </p:txBody>
      </p:sp>
      <p:sp>
        <p:nvSpPr>
          <p:cNvPr id="12" name="object 12"/>
          <p:cNvSpPr txBox="1"/>
          <p:nvPr/>
        </p:nvSpPr>
        <p:spPr>
          <a:xfrm>
            <a:off x="4335600" y="1529074"/>
            <a:ext cx="1562100" cy="269240"/>
          </a:xfrm>
          <a:prstGeom prst="rect">
            <a:avLst/>
          </a:prstGeom>
        </p:spPr>
        <p:txBody>
          <a:bodyPr vert="horz" wrap="square" lIns="0" tIns="12700" rIns="0" bIns="0" rtlCol="0">
            <a:spAutoFit/>
          </a:bodyPr>
          <a:lstStyle/>
          <a:p>
            <a:pPr marL="12700">
              <a:spcBef>
                <a:spcPts val="100"/>
              </a:spcBef>
            </a:pPr>
            <a:r>
              <a:rPr sz="1600" i="1" spc="55" dirty="0">
                <a:latin typeface="Times New Roman"/>
                <a:cs typeface="Times New Roman"/>
              </a:rPr>
              <a:t>After</a:t>
            </a:r>
            <a:r>
              <a:rPr sz="1600" i="1" spc="25" dirty="0">
                <a:latin typeface="Times New Roman"/>
                <a:cs typeface="Times New Roman"/>
              </a:rPr>
              <a:t> </a:t>
            </a:r>
            <a:r>
              <a:rPr sz="1600" i="1" dirty="0">
                <a:latin typeface="Times New Roman"/>
                <a:cs typeface="Times New Roman"/>
              </a:rPr>
              <a:t>several</a:t>
            </a:r>
            <a:r>
              <a:rPr sz="1600" i="1" spc="25" dirty="0">
                <a:latin typeface="Times New Roman"/>
                <a:cs typeface="Times New Roman"/>
              </a:rPr>
              <a:t> </a:t>
            </a:r>
            <a:r>
              <a:rPr sz="1600" i="1" spc="-10" dirty="0">
                <a:latin typeface="Times New Roman"/>
                <a:cs typeface="Times New Roman"/>
              </a:rPr>
              <a:t>tests</a:t>
            </a:r>
            <a:endParaRPr sz="1600">
              <a:latin typeface="Times New Roman"/>
              <a:cs typeface="Times New Roman"/>
            </a:endParaRPr>
          </a:p>
        </p:txBody>
      </p:sp>
      <p:pic>
        <p:nvPicPr>
          <p:cNvPr id="13" name="object 13"/>
          <p:cNvPicPr/>
          <p:nvPr/>
        </p:nvPicPr>
        <p:blipFill>
          <a:blip r:embed="rId3" cstate="print"/>
          <a:stretch>
            <a:fillRect/>
          </a:stretch>
        </p:blipFill>
        <p:spPr>
          <a:xfrm>
            <a:off x="7267093" y="2141444"/>
            <a:ext cx="1536191" cy="3057022"/>
          </a:xfrm>
          <a:prstGeom prst="rect">
            <a:avLst/>
          </a:prstGeom>
        </p:spPr>
      </p:pic>
      <p:grpSp>
        <p:nvGrpSpPr>
          <p:cNvPr id="14" name="object 14"/>
          <p:cNvGrpSpPr/>
          <p:nvPr/>
        </p:nvGrpSpPr>
        <p:grpSpPr>
          <a:xfrm>
            <a:off x="4054824" y="2056375"/>
            <a:ext cx="3134360" cy="3185795"/>
            <a:chOff x="4054824" y="1199124"/>
            <a:chExt cx="3134360" cy="3185795"/>
          </a:xfrm>
        </p:grpSpPr>
        <p:pic>
          <p:nvPicPr>
            <p:cNvPr id="15" name="object 15"/>
            <p:cNvPicPr/>
            <p:nvPr/>
          </p:nvPicPr>
          <p:blipFill>
            <a:blip r:embed="rId4" cstate="print"/>
            <a:stretch>
              <a:fillRect/>
            </a:stretch>
          </p:blipFill>
          <p:spPr>
            <a:xfrm>
              <a:off x="5652522" y="1290915"/>
              <a:ext cx="1536191" cy="3043579"/>
            </a:xfrm>
            <a:prstGeom prst="rect">
              <a:avLst/>
            </a:prstGeom>
          </p:spPr>
        </p:pic>
        <p:pic>
          <p:nvPicPr>
            <p:cNvPr id="16" name="object 16"/>
            <p:cNvPicPr/>
            <p:nvPr/>
          </p:nvPicPr>
          <p:blipFill>
            <a:blip r:embed="rId5" cstate="print"/>
            <a:stretch>
              <a:fillRect/>
            </a:stretch>
          </p:blipFill>
          <p:spPr>
            <a:xfrm>
              <a:off x="4054824" y="1199124"/>
              <a:ext cx="1640222" cy="3185226"/>
            </a:xfrm>
            <a:prstGeom prst="rect">
              <a:avLst/>
            </a:prstGeom>
          </p:spPr>
        </p:pic>
      </p:grpSp>
      <p:pic>
        <p:nvPicPr>
          <p:cNvPr id="17" name="object 17"/>
          <p:cNvPicPr/>
          <p:nvPr/>
        </p:nvPicPr>
        <p:blipFill>
          <a:blip r:embed="rId6" cstate="print"/>
          <a:stretch>
            <a:fillRect/>
          </a:stretch>
        </p:blipFill>
        <p:spPr>
          <a:xfrm>
            <a:off x="311601" y="2113475"/>
            <a:ext cx="1536175" cy="3112982"/>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37812" y="4287487"/>
            <a:ext cx="8382000" cy="1225550"/>
            <a:chOff x="337812" y="3430237"/>
            <a:chExt cx="8382000" cy="1225550"/>
          </a:xfrm>
        </p:grpSpPr>
        <p:sp>
          <p:nvSpPr>
            <p:cNvPr id="3" name="object 3"/>
            <p:cNvSpPr/>
            <p:nvPr/>
          </p:nvSpPr>
          <p:spPr>
            <a:xfrm>
              <a:off x="342574" y="3435000"/>
              <a:ext cx="8372475" cy="1216025"/>
            </a:xfrm>
            <a:custGeom>
              <a:avLst/>
              <a:gdLst/>
              <a:ahLst/>
              <a:cxnLst/>
              <a:rect l="l" t="t" r="r" b="b"/>
              <a:pathLst>
                <a:path w="8372475" h="1216025">
                  <a:moveTo>
                    <a:pt x="0" y="0"/>
                  </a:moveTo>
                  <a:lnTo>
                    <a:pt x="8372099" y="0"/>
                  </a:lnTo>
                  <a:lnTo>
                    <a:pt x="8372099" y="1215899"/>
                  </a:lnTo>
                  <a:lnTo>
                    <a:pt x="0" y="1215899"/>
                  </a:lnTo>
                  <a:lnTo>
                    <a:pt x="0" y="0"/>
                  </a:lnTo>
                  <a:close/>
                </a:path>
              </a:pathLst>
            </a:custGeom>
            <a:ln w="9524">
              <a:solidFill>
                <a:srgbClr val="000000"/>
              </a:solidFill>
            </a:ln>
          </p:spPr>
          <p:txBody>
            <a:bodyPr wrap="square" lIns="0" tIns="0" rIns="0" bIns="0" rtlCol="0"/>
            <a:lstStyle/>
            <a:p>
              <a:endParaRPr/>
            </a:p>
          </p:txBody>
        </p:sp>
        <p:sp>
          <p:nvSpPr>
            <p:cNvPr id="4" name="object 4"/>
            <p:cNvSpPr/>
            <p:nvPr/>
          </p:nvSpPr>
          <p:spPr>
            <a:xfrm>
              <a:off x="385624" y="3617800"/>
              <a:ext cx="292735" cy="292735"/>
            </a:xfrm>
            <a:custGeom>
              <a:avLst/>
              <a:gdLst/>
              <a:ahLst/>
              <a:cxnLst/>
              <a:rect l="l" t="t" r="r" b="b"/>
              <a:pathLst>
                <a:path w="292734" h="292735">
                  <a:moveTo>
                    <a:pt x="146249" y="292499"/>
                  </a:moveTo>
                  <a:lnTo>
                    <a:pt x="100023" y="285044"/>
                  </a:lnTo>
                  <a:lnTo>
                    <a:pt x="59876" y="264282"/>
                  </a:lnTo>
                  <a:lnTo>
                    <a:pt x="28217" y="232623"/>
                  </a:lnTo>
                  <a:lnTo>
                    <a:pt x="7455" y="192476"/>
                  </a:lnTo>
                  <a:lnTo>
                    <a:pt x="0" y="146249"/>
                  </a:lnTo>
                  <a:lnTo>
                    <a:pt x="7455" y="100023"/>
                  </a:lnTo>
                  <a:lnTo>
                    <a:pt x="28217" y="59876"/>
                  </a:lnTo>
                  <a:lnTo>
                    <a:pt x="59876" y="28217"/>
                  </a:lnTo>
                  <a:lnTo>
                    <a:pt x="100023" y="7455"/>
                  </a:lnTo>
                  <a:lnTo>
                    <a:pt x="146249" y="0"/>
                  </a:lnTo>
                  <a:lnTo>
                    <a:pt x="174915" y="2836"/>
                  </a:lnTo>
                  <a:lnTo>
                    <a:pt x="227389" y="24571"/>
                  </a:lnTo>
                  <a:lnTo>
                    <a:pt x="267928" y="65110"/>
                  </a:lnTo>
                  <a:lnTo>
                    <a:pt x="289663" y="117584"/>
                  </a:lnTo>
                  <a:lnTo>
                    <a:pt x="292499" y="146249"/>
                  </a:lnTo>
                  <a:lnTo>
                    <a:pt x="285044" y="192476"/>
                  </a:lnTo>
                  <a:lnTo>
                    <a:pt x="264282" y="232623"/>
                  </a:lnTo>
                  <a:lnTo>
                    <a:pt x="232623" y="264282"/>
                  </a:lnTo>
                  <a:lnTo>
                    <a:pt x="192476" y="285044"/>
                  </a:lnTo>
                  <a:lnTo>
                    <a:pt x="146249" y="292499"/>
                  </a:lnTo>
                  <a:close/>
                </a:path>
              </a:pathLst>
            </a:custGeom>
            <a:solidFill>
              <a:srgbClr val="000000"/>
            </a:solidFill>
          </p:spPr>
          <p:txBody>
            <a:bodyPr wrap="square" lIns="0" tIns="0" rIns="0" bIns="0" rtlCol="0"/>
            <a:lstStyle/>
            <a:p>
              <a:endParaRPr/>
            </a:p>
          </p:txBody>
        </p:sp>
      </p:grpSp>
      <p:sp>
        <p:nvSpPr>
          <p:cNvPr id="5" name="object 5"/>
          <p:cNvSpPr txBox="1"/>
          <p:nvPr/>
        </p:nvSpPr>
        <p:spPr>
          <a:xfrm>
            <a:off x="384725" y="1135049"/>
            <a:ext cx="601980" cy="109004"/>
          </a:xfrm>
          <a:prstGeom prst="rect">
            <a:avLst/>
          </a:prstGeom>
        </p:spPr>
        <p:txBody>
          <a:bodyPr vert="horz" wrap="square" lIns="0" tIns="16510" rIns="0" bIns="0" rtlCol="0">
            <a:spAutoFit/>
          </a:bodyPr>
          <a:lstStyle/>
          <a:p>
            <a:pPr marL="12700">
              <a:spcBef>
                <a:spcPts val="130"/>
              </a:spcBef>
            </a:pPr>
            <a:r>
              <a:rPr sz="600" spc="-60" dirty="0">
                <a:latin typeface="Arial"/>
                <a:cs typeface="Arial"/>
              </a:rPr>
              <a:t>WHEN</a:t>
            </a:r>
            <a:r>
              <a:rPr sz="600" spc="114" dirty="0">
                <a:latin typeface="Arial"/>
                <a:cs typeface="Arial"/>
              </a:rPr>
              <a:t> </a:t>
            </a:r>
            <a:r>
              <a:rPr sz="600" dirty="0">
                <a:latin typeface="Arial"/>
                <a:cs typeface="Arial"/>
              </a:rPr>
              <a:t>TO</a:t>
            </a:r>
            <a:r>
              <a:rPr sz="600" spc="120" dirty="0">
                <a:latin typeface="Arial"/>
                <a:cs typeface="Arial"/>
              </a:rPr>
              <a:t> </a:t>
            </a:r>
            <a:r>
              <a:rPr sz="600" spc="-20" dirty="0">
                <a:latin typeface="Arial"/>
                <a:cs typeface="Arial"/>
              </a:rPr>
              <a:t>TEST</a:t>
            </a:r>
            <a:endParaRPr sz="600">
              <a:latin typeface="Arial"/>
              <a:cs typeface="Arial"/>
            </a:endParaRPr>
          </a:p>
        </p:txBody>
      </p:sp>
      <p:pic>
        <p:nvPicPr>
          <p:cNvPr id="6" name="object 6"/>
          <p:cNvPicPr/>
          <p:nvPr/>
        </p:nvPicPr>
        <p:blipFill>
          <a:blip r:embed="rId2" cstate="print"/>
          <a:stretch>
            <a:fillRect/>
          </a:stretch>
        </p:blipFill>
        <p:spPr>
          <a:xfrm>
            <a:off x="4794263" y="2222432"/>
            <a:ext cx="1865375" cy="1622877"/>
          </a:xfrm>
          <a:prstGeom prst="rect">
            <a:avLst/>
          </a:prstGeom>
        </p:spPr>
      </p:pic>
      <p:sp>
        <p:nvSpPr>
          <p:cNvPr id="7" name="object 7"/>
          <p:cNvSpPr txBox="1"/>
          <p:nvPr/>
        </p:nvSpPr>
        <p:spPr>
          <a:xfrm>
            <a:off x="514185" y="4527320"/>
            <a:ext cx="88900" cy="166712"/>
          </a:xfrm>
          <a:prstGeom prst="rect">
            <a:avLst/>
          </a:prstGeom>
        </p:spPr>
        <p:txBody>
          <a:bodyPr vert="horz" wrap="square" lIns="0" tIns="12700" rIns="0" bIns="0" rtlCol="0">
            <a:spAutoFit/>
          </a:bodyPr>
          <a:lstStyle/>
          <a:p>
            <a:pPr>
              <a:spcBef>
                <a:spcPts val="100"/>
              </a:spcBef>
            </a:pPr>
            <a:r>
              <a:rPr sz="1000" spc="-50" dirty="0">
                <a:solidFill>
                  <a:srgbClr val="FFFFFF"/>
                </a:solidFill>
                <a:latin typeface="Arial"/>
                <a:cs typeface="Arial"/>
              </a:rPr>
              <a:t>3</a:t>
            </a:r>
            <a:endParaRPr sz="1000">
              <a:latin typeface="Arial"/>
              <a:cs typeface="Arial"/>
            </a:endParaRPr>
          </a:p>
        </p:txBody>
      </p:sp>
      <p:sp>
        <p:nvSpPr>
          <p:cNvPr id="8" name="object 8"/>
          <p:cNvSpPr txBox="1"/>
          <p:nvPr/>
        </p:nvSpPr>
        <p:spPr>
          <a:xfrm>
            <a:off x="763850" y="4473179"/>
            <a:ext cx="5380990" cy="812165"/>
          </a:xfrm>
          <a:prstGeom prst="rect">
            <a:avLst/>
          </a:prstGeom>
        </p:spPr>
        <p:txBody>
          <a:bodyPr vert="horz" wrap="square" lIns="0" tIns="12700" rIns="0" bIns="0" rtlCol="0">
            <a:spAutoFit/>
          </a:bodyPr>
          <a:lstStyle/>
          <a:p>
            <a:pPr>
              <a:spcBef>
                <a:spcPts val="100"/>
              </a:spcBef>
            </a:pPr>
            <a:r>
              <a:rPr sz="1200" b="1" spc="-20" dirty="0">
                <a:latin typeface="Arial"/>
                <a:cs typeface="Arial"/>
              </a:rPr>
              <a:t>Deep</a:t>
            </a:r>
            <a:r>
              <a:rPr sz="1200" b="1" spc="-65" dirty="0">
                <a:latin typeface="Arial"/>
                <a:cs typeface="Arial"/>
              </a:rPr>
              <a:t> </a:t>
            </a:r>
            <a:r>
              <a:rPr sz="1200" b="1" spc="-20" dirty="0">
                <a:latin typeface="Arial"/>
                <a:cs typeface="Arial"/>
              </a:rPr>
              <a:t>dive</a:t>
            </a:r>
            <a:endParaRPr sz="1200">
              <a:latin typeface="Arial"/>
              <a:cs typeface="Arial"/>
            </a:endParaRPr>
          </a:p>
          <a:p>
            <a:pPr marL="274320" indent="-137795">
              <a:buChar char="●"/>
              <a:tabLst>
                <a:tab pos="274320" algn="l"/>
              </a:tabLst>
            </a:pPr>
            <a:r>
              <a:rPr sz="1200" spc="-40" dirty="0">
                <a:latin typeface="Arial"/>
                <a:cs typeface="Arial"/>
              </a:rPr>
              <a:t>Test </a:t>
            </a:r>
            <a:r>
              <a:rPr sz="1200" spc="-25" dirty="0">
                <a:latin typeface="Arial"/>
                <a:cs typeface="Arial"/>
              </a:rPr>
              <a:t>multiple</a:t>
            </a:r>
            <a:r>
              <a:rPr sz="1200" spc="-35" dirty="0">
                <a:latin typeface="Arial"/>
                <a:cs typeface="Arial"/>
              </a:rPr>
              <a:t> </a:t>
            </a:r>
            <a:r>
              <a:rPr sz="1200" spc="-20" dirty="0">
                <a:latin typeface="Arial"/>
                <a:cs typeface="Arial"/>
              </a:rPr>
              <a:t>times</a:t>
            </a:r>
            <a:r>
              <a:rPr sz="1200" spc="-40" dirty="0">
                <a:latin typeface="Arial"/>
                <a:cs typeface="Arial"/>
              </a:rPr>
              <a:t> </a:t>
            </a:r>
            <a:r>
              <a:rPr sz="1200" spc="-35" dirty="0">
                <a:latin typeface="Arial"/>
                <a:cs typeface="Arial"/>
              </a:rPr>
              <a:t>in </a:t>
            </a:r>
            <a:r>
              <a:rPr sz="1200" spc="-30" dirty="0">
                <a:latin typeface="Arial"/>
                <a:cs typeface="Arial"/>
              </a:rPr>
              <a:t>one</a:t>
            </a:r>
            <a:r>
              <a:rPr sz="1200" spc="-40" dirty="0">
                <a:latin typeface="Arial"/>
                <a:cs typeface="Arial"/>
              </a:rPr>
              <a:t> </a:t>
            </a:r>
            <a:r>
              <a:rPr sz="1200" spc="-20" dirty="0">
                <a:latin typeface="Arial"/>
                <a:cs typeface="Arial"/>
              </a:rPr>
              <a:t>day</a:t>
            </a:r>
            <a:r>
              <a:rPr sz="1200" spc="-35" dirty="0">
                <a:latin typeface="Arial"/>
                <a:cs typeface="Arial"/>
              </a:rPr>
              <a:t> </a:t>
            </a:r>
            <a:r>
              <a:rPr sz="1200" dirty="0">
                <a:latin typeface="Arial"/>
                <a:cs typeface="Arial"/>
              </a:rPr>
              <a:t>to</a:t>
            </a:r>
            <a:r>
              <a:rPr sz="1200" spc="-40" dirty="0">
                <a:latin typeface="Arial"/>
                <a:cs typeface="Arial"/>
              </a:rPr>
              <a:t> </a:t>
            </a:r>
            <a:r>
              <a:rPr sz="1200" spc="-20" dirty="0">
                <a:latin typeface="Arial"/>
                <a:cs typeface="Arial"/>
              </a:rPr>
              <a:t>map</a:t>
            </a:r>
            <a:r>
              <a:rPr sz="1200" spc="-35" dirty="0">
                <a:latin typeface="Arial"/>
                <a:cs typeface="Arial"/>
              </a:rPr>
              <a:t> </a:t>
            </a:r>
            <a:r>
              <a:rPr sz="1200" spc="-10" dirty="0">
                <a:latin typeface="Arial"/>
                <a:cs typeface="Arial"/>
              </a:rPr>
              <a:t>your</a:t>
            </a:r>
            <a:r>
              <a:rPr sz="1200" spc="-20" dirty="0">
                <a:latin typeface="Arial"/>
                <a:cs typeface="Arial"/>
              </a:rPr>
              <a:t> </a:t>
            </a:r>
            <a:r>
              <a:rPr sz="1200" b="1" spc="-40" dirty="0">
                <a:latin typeface="Arial"/>
                <a:cs typeface="Arial"/>
              </a:rPr>
              <a:t>full</a:t>
            </a:r>
            <a:r>
              <a:rPr sz="1200" b="1" spc="-85" dirty="0">
                <a:latin typeface="Arial"/>
                <a:cs typeface="Arial"/>
              </a:rPr>
              <a:t> </a:t>
            </a:r>
            <a:r>
              <a:rPr sz="1200" b="1" spc="-40" dirty="0">
                <a:latin typeface="Arial"/>
                <a:cs typeface="Arial"/>
              </a:rPr>
              <a:t>diurnal</a:t>
            </a:r>
            <a:r>
              <a:rPr sz="1200" b="1" spc="-85" dirty="0">
                <a:latin typeface="Arial"/>
                <a:cs typeface="Arial"/>
              </a:rPr>
              <a:t> </a:t>
            </a:r>
            <a:r>
              <a:rPr sz="1200" b="1" spc="-10" dirty="0">
                <a:latin typeface="Arial"/>
                <a:cs typeface="Arial"/>
              </a:rPr>
              <a:t>rhythm</a:t>
            </a:r>
            <a:r>
              <a:rPr sz="1200" spc="-10" dirty="0">
                <a:latin typeface="Arial"/>
                <a:cs typeface="Arial"/>
              </a:rPr>
              <a:t>.</a:t>
            </a:r>
            <a:endParaRPr sz="1200">
              <a:latin typeface="Arial"/>
              <a:cs typeface="Arial"/>
            </a:endParaRPr>
          </a:p>
          <a:p>
            <a:pPr marL="274320" indent="-137795">
              <a:spcBef>
                <a:spcPts val="215"/>
              </a:spcBef>
              <a:buChar char="●"/>
              <a:tabLst>
                <a:tab pos="274320" algn="l"/>
              </a:tabLst>
            </a:pPr>
            <a:r>
              <a:rPr sz="1200" spc="-30" dirty="0">
                <a:latin typeface="Arial"/>
                <a:cs typeface="Arial"/>
              </a:rPr>
              <a:t>Compare</a:t>
            </a:r>
            <a:r>
              <a:rPr sz="1200" spc="-35" dirty="0">
                <a:latin typeface="Arial"/>
                <a:cs typeface="Arial"/>
              </a:rPr>
              <a:t> </a:t>
            </a:r>
            <a:r>
              <a:rPr sz="1200" b="1" spc="-20" dirty="0">
                <a:latin typeface="Arial"/>
                <a:cs typeface="Arial"/>
              </a:rPr>
              <a:t>weekdays</a:t>
            </a:r>
            <a:r>
              <a:rPr sz="1200" b="1" spc="-80" dirty="0">
                <a:latin typeface="Arial"/>
                <a:cs typeface="Arial"/>
              </a:rPr>
              <a:t> </a:t>
            </a:r>
            <a:r>
              <a:rPr sz="1200" b="1" spc="-10" dirty="0">
                <a:latin typeface="Arial"/>
                <a:cs typeface="Arial"/>
              </a:rPr>
              <a:t>vs.</a:t>
            </a:r>
            <a:r>
              <a:rPr sz="1200" b="1" spc="-125" dirty="0">
                <a:latin typeface="Arial"/>
                <a:cs typeface="Arial"/>
              </a:rPr>
              <a:t> </a:t>
            </a:r>
            <a:r>
              <a:rPr sz="1200" b="1" spc="-10" dirty="0">
                <a:latin typeface="Arial"/>
                <a:cs typeface="Arial"/>
              </a:rPr>
              <a:t>weekends</a:t>
            </a:r>
            <a:r>
              <a:rPr sz="1200" b="1" spc="-15" dirty="0">
                <a:latin typeface="Arial"/>
                <a:cs typeface="Arial"/>
              </a:rPr>
              <a:t> </a:t>
            </a:r>
            <a:r>
              <a:rPr sz="1200" dirty="0">
                <a:latin typeface="Arial"/>
                <a:cs typeface="Arial"/>
              </a:rPr>
              <a:t>to</a:t>
            </a:r>
            <a:r>
              <a:rPr sz="1200" spc="-30" dirty="0">
                <a:latin typeface="Arial"/>
                <a:cs typeface="Arial"/>
              </a:rPr>
              <a:t> </a:t>
            </a:r>
            <a:r>
              <a:rPr sz="1200" spc="-20" dirty="0">
                <a:latin typeface="Arial"/>
                <a:cs typeface="Arial"/>
              </a:rPr>
              <a:t>highlight</a:t>
            </a:r>
            <a:r>
              <a:rPr sz="1200" spc="-30" dirty="0">
                <a:latin typeface="Arial"/>
                <a:cs typeface="Arial"/>
              </a:rPr>
              <a:t> </a:t>
            </a:r>
            <a:r>
              <a:rPr sz="1200" dirty="0">
                <a:latin typeface="Arial"/>
                <a:cs typeface="Arial"/>
              </a:rPr>
              <a:t>how</a:t>
            </a:r>
            <a:r>
              <a:rPr sz="1200" spc="-35" dirty="0">
                <a:latin typeface="Arial"/>
                <a:cs typeface="Arial"/>
              </a:rPr>
              <a:t> </a:t>
            </a:r>
            <a:r>
              <a:rPr sz="1200" spc="-20" dirty="0">
                <a:latin typeface="Arial"/>
                <a:cs typeface="Arial"/>
              </a:rPr>
              <a:t>routine</a:t>
            </a:r>
            <a:r>
              <a:rPr sz="1200" spc="-30" dirty="0">
                <a:latin typeface="Arial"/>
                <a:cs typeface="Arial"/>
              </a:rPr>
              <a:t> </a:t>
            </a:r>
            <a:r>
              <a:rPr sz="1200" spc="-20" dirty="0">
                <a:latin typeface="Arial"/>
                <a:cs typeface="Arial"/>
              </a:rPr>
              <a:t>impacts</a:t>
            </a:r>
            <a:r>
              <a:rPr sz="1200" spc="-30" dirty="0">
                <a:latin typeface="Arial"/>
                <a:cs typeface="Arial"/>
              </a:rPr>
              <a:t> </a:t>
            </a:r>
            <a:r>
              <a:rPr sz="1200" spc="-10" dirty="0">
                <a:latin typeface="Arial"/>
                <a:cs typeface="Arial"/>
              </a:rPr>
              <a:t>recovery.</a:t>
            </a:r>
            <a:endParaRPr sz="1200">
              <a:latin typeface="Arial"/>
              <a:cs typeface="Arial"/>
            </a:endParaRPr>
          </a:p>
          <a:p>
            <a:pPr marL="274320" indent="-137795">
              <a:spcBef>
                <a:spcPts val="215"/>
              </a:spcBef>
              <a:buChar char="●"/>
              <a:tabLst>
                <a:tab pos="274320" algn="l"/>
              </a:tabLst>
            </a:pPr>
            <a:r>
              <a:rPr sz="1200" spc="-35" dirty="0">
                <a:latin typeface="Arial"/>
                <a:cs typeface="Arial"/>
              </a:rPr>
              <a:t>Experiment</a:t>
            </a:r>
            <a:r>
              <a:rPr sz="1200" spc="-30" dirty="0">
                <a:latin typeface="Arial"/>
                <a:cs typeface="Arial"/>
              </a:rPr>
              <a:t> </a:t>
            </a:r>
            <a:r>
              <a:rPr sz="1200" dirty="0">
                <a:latin typeface="Arial"/>
                <a:cs typeface="Arial"/>
              </a:rPr>
              <a:t>with</a:t>
            </a:r>
            <a:r>
              <a:rPr sz="1200" spc="-20" dirty="0">
                <a:latin typeface="Arial"/>
                <a:cs typeface="Arial"/>
              </a:rPr>
              <a:t> </a:t>
            </a:r>
            <a:r>
              <a:rPr sz="1200" b="1" spc="-25" dirty="0">
                <a:latin typeface="Arial"/>
                <a:cs typeface="Arial"/>
              </a:rPr>
              <a:t>actions </a:t>
            </a:r>
            <a:r>
              <a:rPr sz="1200" dirty="0">
                <a:latin typeface="Arial"/>
                <a:cs typeface="Arial"/>
              </a:rPr>
              <a:t>to</a:t>
            </a:r>
            <a:r>
              <a:rPr sz="1200" spc="-30" dirty="0">
                <a:latin typeface="Arial"/>
                <a:cs typeface="Arial"/>
              </a:rPr>
              <a:t> explore</a:t>
            </a:r>
            <a:r>
              <a:rPr sz="1200" spc="-25" dirty="0">
                <a:latin typeface="Arial"/>
                <a:cs typeface="Arial"/>
              </a:rPr>
              <a:t> </a:t>
            </a:r>
            <a:r>
              <a:rPr sz="1200" dirty="0">
                <a:latin typeface="Arial"/>
                <a:cs typeface="Arial"/>
              </a:rPr>
              <a:t>how</a:t>
            </a:r>
            <a:r>
              <a:rPr sz="1200" spc="-30" dirty="0">
                <a:latin typeface="Arial"/>
                <a:cs typeface="Arial"/>
              </a:rPr>
              <a:t> </a:t>
            </a:r>
            <a:r>
              <a:rPr sz="1200" dirty="0">
                <a:latin typeface="Arial"/>
                <a:cs typeface="Arial"/>
              </a:rPr>
              <a:t>it</a:t>
            </a:r>
            <a:r>
              <a:rPr sz="1200" spc="-25" dirty="0">
                <a:latin typeface="Arial"/>
                <a:cs typeface="Arial"/>
              </a:rPr>
              <a:t> </a:t>
            </a:r>
            <a:r>
              <a:rPr sz="1200" spc="-10" dirty="0">
                <a:latin typeface="Arial"/>
                <a:cs typeface="Arial"/>
              </a:rPr>
              <a:t>affects</a:t>
            </a:r>
            <a:r>
              <a:rPr sz="1200" spc="-30" dirty="0">
                <a:latin typeface="Arial"/>
                <a:cs typeface="Arial"/>
              </a:rPr>
              <a:t> </a:t>
            </a:r>
            <a:r>
              <a:rPr sz="1200" spc="-20" dirty="0">
                <a:latin typeface="Arial"/>
                <a:cs typeface="Arial"/>
              </a:rPr>
              <a:t>your</a:t>
            </a:r>
            <a:r>
              <a:rPr sz="1200" spc="-25" dirty="0">
                <a:latin typeface="Arial"/>
                <a:cs typeface="Arial"/>
              </a:rPr>
              <a:t> </a:t>
            </a:r>
            <a:r>
              <a:rPr sz="1200" spc="-10" dirty="0">
                <a:latin typeface="Arial"/>
                <a:cs typeface="Arial"/>
              </a:rPr>
              <a:t>response.</a:t>
            </a:r>
            <a:endParaRPr sz="1200">
              <a:latin typeface="Arial"/>
              <a:cs typeface="Arial"/>
            </a:endParaRPr>
          </a:p>
        </p:txBody>
      </p:sp>
      <p:pic>
        <p:nvPicPr>
          <p:cNvPr id="9" name="object 9"/>
          <p:cNvPicPr/>
          <p:nvPr/>
        </p:nvPicPr>
        <p:blipFill>
          <a:blip r:embed="rId3" cstate="print"/>
          <a:stretch>
            <a:fillRect/>
          </a:stretch>
        </p:blipFill>
        <p:spPr>
          <a:xfrm>
            <a:off x="409750" y="2223902"/>
            <a:ext cx="1865875" cy="1619937"/>
          </a:xfrm>
          <a:prstGeom prst="rect">
            <a:avLst/>
          </a:prstGeom>
        </p:spPr>
      </p:pic>
      <p:sp>
        <p:nvSpPr>
          <p:cNvPr id="10" name="object 10"/>
          <p:cNvSpPr/>
          <p:nvPr/>
        </p:nvSpPr>
        <p:spPr>
          <a:xfrm>
            <a:off x="409750" y="1774838"/>
            <a:ext cx="292735" cy="292735"/>
          </a:xfrm>
          <a:custGeom>
            <a:avLst/>
            <a:gdLst/>
            <a:ahLst/>
            <a:cxnLst/>
            <a:rect l="l" t="t" r="r" b="b"/>
            <a:pathLst>
              <a:path w="292734" h="292734">
                <a:moveTo>
                  <a:pt x="146249" y="292499"/>
                </a:moveTo>
                <a:lnTo>
                  <a:pt x="100023" y="285044"/>
                </a:lnTo>
                <a:lnTo>
                  <a:pt x="59876" y="264282"/>
                </a:lnTo>
                <a:lnTo>
                  <a:pt x="28217" y="232623"/>
                </a:lnTo>
                <a:lnTo>
                  <a:pt x="7455" y="192476"/>
                </a:lnTo>
                <a:lnTo>
                  <a:pt x="0" y="146249"/>
                </a:lnTo>
                <a:lnTo>
                  <a:pt x="7455" y="100023"/>
                </a:lnTo>
                <a:lnTo>
                  <a:pt x="28217" y="59876"/>
                </a:lnTo>
                <a:lnTo>
                  <a:pt x="59876" y="28217"/>
                </a:lnTo>
                <a:lnTo>
                  <a:pt x="100023" y="7455"/>
                </a:lnTo>
                <a:lnTo>
                  <a:pt x="146249" y="0"/>
                </a:lnTo>
                <a:lnTo>
                  <a:pt x="174915" y="2836"/>
                </a:lnTo>
                <a:lnTo>
                  <a:pt x="227389" y="24571"/>
                </a:lnTo>
                <a:lnTo>
                  <a:pt x="267928" y="65110"/>
                </a:lnTo>
                <a:lnTo>
                  <a:pt x="289663" y="117584"/>
                </a:lnTo>
                <a:lnTo>
                  <a:pt x="292499" y="146249"/>
                </a:lnTo>
                <a:lnTo>
                  <a:pt x="285044" y="192476"/>
                </a:lnTo>
                <a:lnTo>
                  <a:pt x="264282" y="232623"/>
                </a:lnTo>
                <a:lnTo>
                  <a:pt x="232623" y="264282"/>
                </a:lnTo>
                <a:lnTo>
                  <a:pt x="192476" y="285044"/>
                </a:lnTo>
                <a:lnTo>
                  <a:pt x="146249" y="292499"/>
                </a:lnTo>
                <a:close/>
              </a:path>
            </a:pathLst>
          </a:custGeom>
          <a:solidFill>
            <a:srgbClr val="000000"/>
          </a:solidFill>
        </p:spPr>
        <p:txBody>
          <a:bodyPr wrap="square" lIns="0" tIns="0" rIns="0" bIns="0" rtlCol="0"/>
          <a:lstStyle/>
          <a:p>
            <a:endParaRPr/>
          </a:p>
        </p:txBody>
      </p:sp>
      <p:sp>
        <p:nvSpPr>
          <p:cNvPr id="11" name="object 11"/>
          <p:cNvSpPr txBox="1"/>
          <p:nvPr/>
        </p:nvSpPr>
        <p:spPr>
          <a:xfrm>
            <a:off x="342575" y="1635299"/>
            <a:ext cx="3985895" cy="2032608"/>
          </a:xfrm>
          <a:prstGeom prst="rect">
            <a:avLst/>
          </a:prstGeom>
          <a:ln w="9524">
            <a:solidFill>
              <a:srgbClr val="000000"/>
            </a:solidFill>
          </a:ln>
        </p:spPr>
        <p:txBody>
          <a:bodyPr vert="horz" wrap="square" lIns="0" tIns="6350" rIns="0" bIns="0" rtlCol="0">
            <a:spAutoFit/>
          </a:bodyPr>
          <a:lstStyle/>
          <a:p>
            <a:pPr>
              <a:spcBef>
                <a:spcPts val="50"/>
              </a:spcBef>
            </a:pPr>
            <a:endParaRPr sz="1200">
              <a:latin typeface="Times New Roman"/>
              <a:cs typeface="Times New Roman"/>
            </a:endParaRPr>
          </a:p>
          <a:p>
            <a:pPr marL="195580">
              <a:tabLst>
                <a:tab pos="490220" algn="l"/>
              </a:tabLst>
            </a:pPr>
            <a:r>
              <a:rPr sz="1100" spc="-50" dirty="0">
                <a:solidFill>
                  <a:srgbClr val="FFFFFF"/>
                </a:solidFill>
                <a:latin typeface="Arial"/>
                <a:cs typeface="Arial"/>
              </a:rPr>
              <a:t>1</a:t>
            </a:r>
            <a:r>
              <a:rPr sz="1100" dirty="0">
                <a:solidFill>
                  <a:srgbClr val="FFFFFF"/>
                </a:solidFill>
                <a:latin typeface="Arial"/>
                <a:cs typeface="Arial"/>
              </a:rPr>
              <a:t>	</a:t>
            </a:r>
            <a:r>
              <a:rPr sz="1200" b="1" spc="-40" dirty="0">
                <a:latin typeface="Arial"/>
                <a:cs typeface="Arial"/>
              </a:rPr>
              <a:t>Daily</a:t>
            </a:r>
            <a:r>
              <a:rPr sz="1200" b="1" spc="-65" dirty="0">
                <a:latin typeface="Arial"/>
                <a:cs typeface="Arial"/>
              </a:rPr>
              <a:t> </a:t>
            </a:r>
            <a:r>
              <a:rPr sz="1200" b="1" spc="-35" dirty="0">
                <a:latin typeface="Arial"/>
                <a:cs typeface="Arial"/>
              </a:rPr>
              <a:t>baseline</a:t>
            </a:r>
            <a:r>
              <a:rPr sz="1200" b="1" spc="-65" dirty="0">
                <a:latin typeface="Arial"/>
                <a:cs typeface="Arial"/>
              </a:rPr>
              <a:t> </a:t>
            </a:r>
            <a:r>
              <a:rPr sz="1200" b="1" spc="70" dirty="0">
                <a:latin typeface="Arial"/>
                <a:cs typeface="Arial"/>
              </a:rPr>
              <a:t>=</a:t>
            </a:r>
            <a:r>
              <a:rPr sz="1200" b="1" spc="-70" dirty="0">
                <a:latin typeface="Arial"/>
                <a:cs typeface="Arial"/>
              </a:rPr>
              <a:t> </a:t>
            </a:r>
            <a:r>
              <a:rPr sz="1200" b="1" spc="-40" dirty="0">
                <a:latin typeface="Arial"/>
                <a:cs typeface="Arial"/>
              </a:rPr>
              <a:t>Diurnal</a:t>
            </a:r>
            <a:r>
              <a:rPr sz="1200" b="1" spc="-65" dirty="0">
                <a:latin typeface="Arial"/>
                <a:cs typeface="Arial"/>
              </a:rPr>
              <a:t> </a:t>
            </a:r>
            <a:r>
              <a:rPr sz="1200" b="1" spc="-10" dirty="0">
                <a:latin typeface="Arial"/>
                <a:cs typeface="Arial"/>
              </a:rPr>
              <a:t>Rhythm</a:t>
            </a:r>
            <a:endParaRPr sz="1200">
              <a:latin typeface="Arial"/>
              <a:cs typeface="Arial"/>
            </a:endParaRPr>
          </a:p>
          <a:p>
            <a:pPr>
              <a:lnSpc>
                <a:spcPct val="100000"/>
              </a:lnSpc>
            </a:pPr>
            <a:endParaRPr sz="1200">
              <a:latin typeface="Arial"/>
              <a:cs typeface="Arial"/>
            </a:endParaRPr>
          </a:p>
          <a:p>
            <a:pPr>
              <a:spcBef>
                <a:spcPts val="390"/>
              </a:spcBef>
            </a:pPr>
            <a:endParaRPr sz="1200">
              <a:latin typeface="Arial"/>
              <a:cs typeface="Arial"/>
            </a:endParaRPr>
          </a:p>
          <a:p>
            <a:pPr marL="2158365" indent="-172085">
              <a:buAutoNum type="arabicPeriod"/>
              <a:tabLst>
                <a:tab pos="2158365" algn="l"/>
              </a:tabLst>
            </a:pPr>
            <a:r>
              <a:rPr sz="1200" spc="-20" dirty="0">
                <a:latin typeface="Arial"/>
                <a:cs typeface="Arial"/>
              </a:rPr>
              <a:t>Morning</a:t>
            </a:r>
            <a:r>
              <a:rPr sz="1200" spc="-35" dirty="0">
                <a:latin typeface="Arial"/>
                <a:cs typeface="Arial"/>
              </a:rPr>
              <a:t> </a:t>
            </a:r>
            <a:r>
              <a:rPr sz="1200" spc="-10" dirty="0">
                <a:latin typeface="Arial"/>
                <a:cs typeface="Arial"/>
              </a:rPr>
              <a:t>measurement:</a:t>
            </a:r>
            <a:endParaRPr sz="1200">
              <a:latin typeface="Arial"/>
              <a:cs typeface="Arial"/>
            </a:endParaRPr>
          </a:p>
          <a:p>
            <a:pPr marL="2159000">
              <a:spcBef>
                <a:spcPts val="215"/>
              </a:spcBef>
            </a:pPr>
            <a:r>
              <a:rPr sz="1200" i="1" spc="50" dirty="0">
                <a:latin typeface="Times New Roman"/>
                <a:cs typeface="Times New Roman"/>
              </a:rPr>
              <a:t>the</a:t>
            </a:r>
            <a:r>
              <a:rPr sz="1200" i="1" spc="25" dirty="0">
                <a:latin typeface="Times New Roman"/>
                <a:cs typeface="Times New Roman"/>
              </a:rPr>
              <a:t> </a:t>
            </a:r>
            <a:r>
              <a:rPr sz="1200" i="1" dirty="0">
                <a:latin typeface="Times New Roman"/>
                <a:cs typeface="Times New Roman"/>
              </a:rPr>
              <a:t>peak</a:t>
            </a:r>
            <a:r>
              <a:rPr sz="1200" i="1" spc="30" dirty="0">
                <a:latin typeface="Times New Roman"/>
                <a:cs typeface="Times New Roman"/>
              </a:rPr>
              <a:t> </a:t>
            </a:r>
            <a:r>
              <a:rPr sz="1200" i="1" dirty="0">
                <a:latin typeface="Times New Roman"/>
                <a:cs typeface="Times New Roman"/>
              </a:rPr>
              <a:t>of</a:t>
            </a:r>
            <a:r>
              <a:rPr sz="1200" i="1" spc="25" dirty="0">
                <a:latin typeface="Times New Roman"/>
                <a:cs typeface="Times New Roman"/>
              </a:rPr>
              <a:t> </a:t>
            </a:r>
            <a:r>
              <a:rPr sz="1200" i="1" spc="60" dirty="0">
                <a:latin typeface="Times New Roman"/>
                <a:cs typeface="Times New Roman"/>
              </a:rPr>
              <a:t>your</a:t>
            </a:r>
            <a:r>
              <a:rPr sz="1200" i="1" spc="30" dirty="0">
                <a:latin typeface="Times New Roman"/>
                <a:cs typeface="Times New Roman"/>
              </a:rPr>
              <a:t> </a:t>
            </a:r>
            <a:r>
              <a:rPr sz="1200" i="1" spc="35" dirty="0">
                <a:latin typeface="Times New Roman"/>
                <a:cs typeface="Times New Roman"/>
              </a:rPr>
              <a:t>day</a:t>
            </a:r>
            <a:endParaRPr sz="1200">
              <a:latin typeface="Times New Roman"/>
              <a:cs typeface="Times New Roman"/>
            </a:endParaRPr>
          </a:p>
          <a:p>
            <a:pPr marL="2159000">
              <a:spcBef>
                <a:spcPts val="229"/>
              </a:spcBef>
            </a:pPr>
            <a:r>
              <a:rPr sz="800" dirty="0">
                <a:latin typeface="Arial"/>
                <a:cs typeface="Arial"/>
              </a:rPr>
              <a:t>30</a:t>
            </a:r>
            <a:r>
              <a:rPr sz="800" spc="-20" dirty="0">
                <a:latin typeface="Arial"/>
                <a:cs typeface="Arial"/>
              </a:rPr>
              <a:t> </a:t>
            </a:r>
            <a:r>
              <a:rPr sz="800" spc="-25" dirty="0">
                <a:latin typeface="Arial"/>
                <a:cs typeface="Arial"/>
              </a:rPr>
              <a:t>minutes</a:t>
            </a:r>
            <a:r>
              <a:rPr sz="800" spc="-15" dirty="0">
                <a:latin typeface="Arial"/>
                <a:cs typeface="Arial"/>
              </a:rPr>
              <a:t> </a:t>
            </a:r>
            <a:r>
              <a:rPr sz="800" spc="-10" dirty="0">
                <a:latin typeface="Arial"/>
                <a:cs typeface="Arial"/>
              </a:rPr>
              <a:t>after</a:t>
            </a:r>
            <a:r>
              <a:rPr sz="800" spc="-20" dirty="0">
                <a:latin typeface="Arial"/>
                <a:cs typeface="Arial"/>
              </a:rPr>
              <a:t> </a:t>
            </a:r>
            <a:r>
              <a:rPr sz="800" spc="-10" dirty="0">
                <a:latin typeface="Arial"/>
                <a:cs typeface="Arial"/>
              </a:rPr>
              <a:t>waking</a:t>
            </a:r>
            <a:endParaRPr sz="800">
              <a:latin typeface="Arial"/>
              <a:cs typeface="Arial"/>
            </a:endParaRPr>
          </a:p>
          <a:p>
            <a:pPr>
              <a:spcBef>
                <a:spcPts val="210"/>
              </a:spcBef>
            </a:pPr>
            <a:endParaRPr sz="800">
              <a:latin typeface="Arial"/>
              <a:cs typeface="Arial"/>
            </a:endParaRPr>
          </a:p>
          <a:p>
            <a:pPr marL="2158365" indent="-166370">
              <a:buAutoNum type="arabicPeriod" startAt="2"/>
              <a:tabLst>
                <a:tab pos="2158365" algn="l"/>
              </a:tabLst>
            </a:pPr>
            <a:r>
              <a:rPr sz="1200" spc="-45" dirty="0">
                <a:latin typeface="Arial"/>
                <a:cs typeface="Arial"/>
              </a:rPr>
              <a:t>Evening</a:t>
            </a:r>
            <a:r>
              <a:rPr sz="1200" spc="-20" dirty="0">
                <a:latin typeface="Arial"/>
                <a:cs typeface="Arial"/>
              </a:rPr>
              <a:t> </a:t>
            </a:r>
            <a:r>
              <a:rPr sz="1200" spc="-10" dirty="0">
                <a:latin typeface="Arial"/>
                <a:cs typeface="Arial"/>
              </a:rPr>
              <a:t>measurement:</a:t>
            </a:r>
            <a:endParaRPr sz="1200">
              <a:latin typeface="Arial"/>
              <a:cs typeface="Arial"/>
            </a:endParaRPr>
          </a:p>
          <a:p>
            <a:pPr marL="2159000">
              <a:spcBef>
                <a:spcPts val="215"/>
              </a:spcBef>
            </a:pPr>
            <a:r>
              <a:rPr sz="1200" i="1" spc="55" dirty="0">
                <a:latin typeface="Times New Roman"/>
                <a:cs typeface="Times New Roman"/>
              </a:rPr>
              <a:t>low</a:t>
            </a:r>
            <a:r>
              <a:rPr sz="1200" i="1" spc="-10" dirty="0">
                <a:latin typeface="Times New Roman"/>
                <a:cs typeface="Times New Roman"/>
              </a:rPr>
              <a:t> </a:t>
            </a:r>
            <a:r>
              <a:rPr sz="1200" i="1" dirty="0">
                <a:latin typeface="Times New Roman"/>
                <a:cs typeface="Times New Roman"/>
              </a:rPr>
              <a:t>levels</a:t>
            </a:r>
            <a:r>
              <a:rPr sz="1200" i="1" spc="-10" dirty="0">
                <a:latin typeface="Times New Roman"/>
                <a:cs typeface="Times New Roman"/>
              </a:rPr>
              <a:t> </a:t>
            </a:r>
            <a:r>
              <a:rPr sz="1200" i="1" spc="55" dirty="0">
                <a:latin typeface="Times New Roman"/>
                <a:cs typeface="Times New Roman"/>
              </a:rPr>
              <a:t>to</a:t>
            </a:r>
            <a:r>
              <a:rPr sz="1200" i="1" spc="-10" dirty="0">
                <a:latin typeface="Times New Roman"/>
                <a:cs typeface="Times New Roman"/>
              </a:rPr>
              <a:t> </a:t>
            </a:r>
            <a:r>
              <a:rPr sz="1200" i="1" spc="85" dirty="0">
                <a:latin typeface="Times New Roman"/>
                <a:cs typeface="Times New Roman"/>
              </a:rPr>
              <a:t>wind</a:t>
            </a:r>
            <a:r>
              <a:rPr sz="1200" i="1" spc="-10" dirty="0">
                <a:latin typeface="Times New Roman"/>
                <a:cs typeface="Times New Roman"/>
              </a:rPr>
              <a:t> </a:t>
            </a:r>
            <a:r>
              <a:rPr sz="1200" i="1" spc="60" dirty="0">
                <a:latin typeface="Times New Roman"/>
                <a:cs typeface="Times New Roman"/>
              </a:rPr>
              <a:t>down</a:t>
            </a:r>
            <a:endParaRPr sz="1200">
              <a:latin typeface="Times New Roman"/>
              <a:cs typeface="Times New Roman"/>
            </a:endParaRPr>
          </a:p>
          <a:p>
            <a:pPr marL="2159000">
              <a:spcBef>
                <a:spcPts val="234"/>
              </a:spcBef>
            </a:pPr>
            <a:r>
              <a:rPr sz="800" spc="-80" dirty="0">
                <a:latin typeface="Arial"/>
                <a:cs typeface="Arial"/>
              </a:rPr>
              <a:t>1–2</a:t>
            </a:r>
            <a:r>
              <a:rPr sz="800" spc="-25" dirty="0">
                <a:latin typeface="Arial"/>
                <a:cs typeface="Arial"/>
              </a:rPr>
              <a:t> hours</a:t>
            </a:r>
            <a:r>
              <a:rPr sz="800" spc="-20" dirty="0">
                <a:latin typeface="Arial"/>
                <a:cs typeface="Arial"/>
              </a:rPr>
              <a:t> before</a:t>
            </a:r>
            <a:r>
              <a:rPr sz="800" spc="-25" dirty="0">
                <a:latin typeface="Arial"/>
                <a:cs typeface="Arial"/>
              </a:rPr>
              <a:t> </a:t>
            </a:r>
            <a:r>
              <a:rPr sz="800" spc="-10" dirty="0">
                <a:latin typeface="Arial"/>
                <a:cs typeface="Arial"/>
              </a:rPr>
              <a:t>bedtime</a:t>
            </a:r>
            <a:endParaRPr sz="800">
              <a:latin typeface="Arial"/>
              <a:cs typeface="Arial"/>
            </a:endParaRPr>
          </a:p>
        </p:txBody>
      </p:sp>
      <p:sp>
        <p:nvSpPr>
          <p:cNvPr id="12" name="object 12"/>
          <p:cNvSpPr/>
          <p:nvPr/>
        </p:nvSpPr>
        <p:spPr>
          <a:xfrm>
            <a:off x="4812022" y="1774838"/>
            <a:ext cx="292735" cy="292735"/>
          </a:xfrm>
          <a:custGeom>
            <a:avLst/>
            <a:gdLst/>
            <a:ahLst/>
            <a:cxnLst/>
            <a:rect l="l" t="t" r="r" b="b"/>
            <a:pathLst>
              <a:path w="292735" h="292734">
                <a:moveTo>
                  <a:pt x="146249" y="292499"/>
                </a:moveTo>
                <a:lnTo>
                  <a:pt x="100023" y="285044"/>
                </a:lnTo>
                <a:lnTo>
                  <a:pt x="59876" y="264282"/>
                </a:lnTo>
                <a:lnTo>
                  <a:pt x="28217" y="232623"/>
                </a:lnTo>
                <a:lnTo>
                  <a:pt x="7455" y="192476"/>
                </a:lnTo>
                <a:lnTo>
                  <a:pt x="0" y="146249"/>
                </a:lnTo>
                <a:lnTo>
                  <a:pt x="7455" y="100023"/>
                </a:lnTo>
                <a:lnTo>
                  <a:pt x="28217" y="59876"/>
                </a:lnTo>
                <a:lnTo>
                  <a:pt x="59876" y="28217"/>
                </a:lnTo>
                <a:lnTo>
                  <a:pt x="100023" y="7455"/>
                </a:lnTo>
                <a:lnTo>
                  <a:pt x="146249" y="0"/>
                </a:lnTo>
                <a:lnTo>
                  <a:pt x="174915" y="2836"/>
                </a:lnTo>
                <a:lnTo>
                  <a:pt x="227389" y="24571"/>
                </a:lnTo>
                <a:lnTo>
                  <a:pt x="267928" y="65110"/>
                </a:lnTo>
                <a:lnTo>
                  <a:pt x="289663" y="117584"/>
                </a:lnTo>
                <a:lnTo>
                  <a:pt x="292499" y="146249"/>
                </a:lnTo>
                <a:lnTo>
                  <a:pt x="285044" y="192476"/>
                </a:lnTo>
                <a:lnTo>
                  <a:pt x="264282" y="232623"/>
                </a:lnTo>
                <a:lnTo>
                  <a:pt x="232623" y="264282"/>
                </a:lnTo>
                <a:lnTo>
                  <a:pt x="192476" y="285044"/>
                </a:lnTo>
                <a:lnTo>
                  <a:pt x="146249" y="292499"/>
                </a:lnTo>
                <a:close/>
              </a:path>
            </a:pathLst>
          </a:custGeom>
          <a:solidFill>
            <a:srgbClr val="000000"/>
          </a:solidFill>
        </p:spPr>
        <p:txBody>
          <a:bodyPr wrap="square" lIns="0" tIns="0" rIns="0" bIns="0" rtlCol="0"/>
          <a:lstStyle/>
          <a:p>
            <a:endParaRPr/>
          </a:p>
        </p:txBody>
      </p:sp>
      <p:sp>
        <p:nvSpPr>
          <p:cNvPr id="13" name="object 13"/>
          <p:cNvSpPr txBox="1"/>
          <p:nvPr/>
        </p:nvSpPr>
        <p:spPr>
          <a:xfrm>
            <a:off x="4729175" y="1635300"/>
            <a:ext cx="3985895" cy="2374689"/>
          </a:xfrm>
          <a:prstGeom prst="rect">
            <a:avLst/>
          </a:prstGeom>
          <a:ln w="9524">
            <a:solidFill>
              <a:srgbClr val="000000"/>
            </a:solidFill>
          </a:ln>
        </p:spPr>
        <p:txBody>
          <a:bodyPr vert="horz" wrap="square" lIns="0" tIns="6350" rIns="0" bIns="0" rtlCol="0">
            <a:spAutoFit/>
          </a:bodyPr>
          <a:lstStyle/>
          <a:p>
            <a:pPr>
              <a:spcBef>
                <a:spcPts val="50"/>
              </a:spcBef>
            </a:pPr>
            <a:endParaRPr sz="1200">
              <a:latin typeface="Times New Roman"/>
              <a:cs typeface="Times New Roman"/>
            </a:endParaRPr>
          </a:p>
          <a:p>
            <a:pPr marL="210820">
              <a:tabLst>
                <a:tab pos="506095" algn="l"/>
              </a:tabLst>
            </a:pPr>
            <a:r>
              <a:rPr sz="1100" spc="-50" dirty="0">
                <a:solidFill>
                  <a:srgbClr val="FFFFFF"/>
                </a:solidFill>
                <a:latin typeface="Arial"/>
                <a:cs typeface="Arial"/>
              </a:rPr>
              <a:t>2</a:t>
            </a:r>
            <a:r>
              <a:rPr sz="1100" dirty="0">
                <a:solidFill>
                  <a:srgbClr val="FFFFFF"/>
                </a:solidFill>
                <a:latin typeface="Arial"/>
                <a:cs typeface="Arial"/>
              </a:rPr>
              <a:t>	</a:t>
            </a:r>
            <a:r>
              <a:rPr sz="1200" b="1" spc="-40" dirty="0">
                <a:latin typeface="Arial"/>
                <a:cs typeface="Arial"/>
              </a:rPr>
              <a:t>Spot</a:t>
            </a:r>
            <a:r>
              <a:rPr sz="1200" b="1" spc="-65" dirty="0">
                <a:latin typeface="Arial"/>
                <a:cs typeface="Arial"/>
              </a:rPr>
              <a:t> </a:t>
            </a:r>
            <a:r>
              <a:rPr sz="1200" b="1" spc="-10" dirty="0">
                <a:latin typeface="Arial"/>
                <a:cs typeface="Arial"/>
              </a:rPr>
              <a:t>testing</a:t>
            </a:r>
            <a:endParaRPr sz="1200">
              <a:latin typeface="Arial"/>
              <a:cs typeface="Arial"/>
            </a:endParaRPr>
          </a:p>
          <a:p>
            <a:pPr>
              <a:spcBef>
                <a:spcPts val="985"/>
              </a:spcBef>
            </a:pPr>
            <a:endParaRPr sz="1200">
              <a:latin typeface="Arial"/>
              <a:cs typeface="Arial"/>
            </a:endParaRPr>
          </a:p>
          <a:p>
            <a:pPr marL="2189480" indent="-152400">
              <a:buSzPct val="116666"/>
              <a:buChar char="●"/>
              <a:tabLst>
                <a:tab pos="2189480" algn="l"/>
              </a:tabLst>
            </a:pPr>
            <a:r>
              <a:rPr sz="1200" spc="-10" dirty="0">
                <a:latin typeface="Arial"/>
                <a:cs typeface="Arial"/>
              </a:rPr>
              <a:t>After</a:t>
            </a:r>
            <a:r>
              <a:rPr sz="1200" spc="-45" dirty="0">
                <a:latin typeface="Arial"/>
                <a:cs typeface="Arial"/>
              </a:rPr>
              <a:t> </a:t>
            </a:r>
            <a:r>
              <a:rPr sz="1200" spc="-10" dirty="0">
                <a:latin typeface="Arial"/>
                <a:cs typeface="Arial"/>
              </a:rPr>
              <a:t>workouts</a:t>
            </a:r>
            <a:endParaRPr sz="1200">
              <a:latin typeface="Arial"/>
              <a:cs typeface="Arial"/>
            </a:endParaRPr>
          </a:p>
          <a:p>
            <a:pPr marL="2188845" marR="587375" indent="-152400">
              <a:lnSpc>
                <a:spcPct val="120800"/>
              </a:lnSpc>
              <a:spcBef>
                <a:spcPts val="1195"/>
              </a:spcBef>
              <a:buSzPct val="116666"/>
              <a:buChar char="●"/>
              <a:tabLst>
                <a:tab pos="2190115" algn="l"/>
              </a:tabLst>
            </a:pPr>
            <a:r>
              <a:rPr sz="1200" spc="-35" dirty="0">
                <a:latin typeface="Arial"/>
                <a:cs typeface="Arial"/>
              </a:rPr>
              <a:t>Following</a:t>
            </a:r>
            <a:r>
              <a:rPr sz="1200" spc="-15" dirty="0">
                <a:latin typeface="Arial"/>
                <a:cs typeface="Arial"/>
              </a:rPr>
              <a:t> </a:t>
            </a:r>
            <a:r>
              <a:rPr sz="1200" spc="-10" dirty="0">
                <a:latin typeface="Arial"/>
                <a:cs typeface="Arial"/>
              </a:rPr>
              <a:t>stressful 	events</a:t>
            </a:r>
            <a:endParaRPr sz="1200">
              <a:latin typeface="Arial"/>
              <a:cs typeface="Arial"/>
            </a:endParaRPr>
          </a:p>
          <a:p>
            <a:pPr marL="2190115" indent="-137795">
              <a:spcBef>
                <a:spcPts val="1215"/>
              </a:spcBef>
              <a:buChar char="●"/>
              <a:tabLst>
                <a:tab pos="2190115" algn="l"/>
              </a:tabLst>
            </a:pPr>
            <a:r>
              <a:rPr sz="1200" spc="-30" dirty="0">
                <a:latin typeface="Arial"/>
                <a:cs typeface="Arial"/>
              </a:rPr>
              <a:t>During</a:t>
            </a:r>
            <a:r>
              <a:rPr sz="1200" spc="-45" dirty="0">
                <a:latin typeface="Arial"/>
                <a:cs typeface="Arial"/>
              </a:rPr>
              <a:t> </a:t>
            </a:r>
            <a:r>
              <a:rPr sz="1200" spc="-10" dirty="0">
                <a:latin typeface="Arial"/>
                <a:cs typeface="Arial"/>
              </a:rPr>
              <a:t>relaxation</a:t>
            </a:r>
            <a:endParaRPr sz="1200">
              <a:latin typeface="Arial"/>
              <a:cs typeface="Arial"/>
            </a:endParaRPr>
          </a:p>
          <a:p>
            <a:pPr marL="2190115" indent="-137795">
              <a:spcBef>
                <a:spcPts val="1215"/>
              </a:spcBef>
              <a:buChar char="●"/>
              <a:tabLst>
                <a:tab pos="2190115" algn="l"/>
              </a:tabLst>
            </a:pPr>
            <a:r>
              <a:rPr sz="1200" spc="-35" dirty="0">
                <a:latin typeface="Arial"/>
                <a:cs typeface="Arial"/>
              </a:rPr>
              <a:t>When</a:t>
            </a:r>
            <a:r>
              <a:rPr sz="1200" spc="-40" dirty="0">
                <a:latin typeface="Arial"/>
                <a:cs typeface="Arial"/>
              </a:rPr>
              <a:t> </a:t>
            </a:r>
            <a:r>
              <a:rPr sz="1200" spc="-30" dirty="0">
                <a:latin typeface="Arial"/>
                <a:cs typeface="Arial"/>
              </a:rPr>
              <a:t>sleep</a:t>
            </a:r>
            <a:r>
              <a:rPr sz="1200" spc="-35" dirty="0">
                <a:latin typeface="Arial"/>
                <a:cs typeface="Arial"/>
              </a:rPr>
              <a:t> </a:t>
            </a:r>
            <a:r>
              <a:rPr sz="1200" spc="-40" dirty="0">
                <a:latin typeface="Arial"/>
                <a:cs typeface="Arial"/>
              </a:rPr>
              <a:t>is </a:t>
            </a:r>
            <a:r>
              <a:rPr sz="1200" spc="-10" dirty="0">
                <a:latin typeface="Arial"/>
                <a:cs typeface="Arial"/>
              </a:rPr>
              <a:t>disrupted</a:t>
            </a:r>
            <a:endParaRPr sz="1200">
              <a:latin typeface="Arial"/>
              <a:cs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857250"/>
            <a:ext cx="9144000" cy="5143500"/>
            <a:chOff x="0" y="0"/>
            <a:chExt cx="9144000" cy="5143500"/>
          </a:xfrm>
        </p:grpSpPr>
        <p:pic>
          <p:nvPicPr>
            <p:cNvPr id="3" name="object 3"/>
            <p:cNvPicPr/>
            <p:nvPr/>
          </p:nvPicPr>
          <p:blipFill>
            <a:blip r:embed="rId2" cstate="print"/>
            <a:stretch>
              <a:fillRect/>
            </a:stretch>
          </p:blipFill>
          <p:spPr>
            <a:xfrm>
              <a:off x="0" y="0"/>
              <a:ext cx="4659307" cy="5143500"/>
            </a:xfrm>
            <a:prstGeom prst="rect">
              <a:avLst/>
            </a:prstGeom>
          </p:spPr>
        </p:pic>
        <p:pic>
          <p:nvPicPr>
            <p:cNvPr id="4" name="object 4"/>
            <p:cNvPicPr/>
            <p:nvPr/>
          </p:nvPicPr>
          <p:blipFill>
            <a:blip r:embed="rId3" cstate="print">
              <a:extLst>
                <a:ext uri="{28A0092B-C50C-407E-A947-70E740481C1C}">
                  <a14:useLocalDpi xmlns:a14="http://schemas.microsoft.com/office/drawing/2010/main"/>
                </a:ext>
              </a:extLst>
            </a:blip>
            <a:stretch>
              <a:fillRect/>
            </a:stretch>
          </p:blipFill>
          <p:spPr>
            <a:xfrm>
              <a:off x="3497802" y="0"/>
              <a:ext cx="5646197" cy="5143500"/>
            </a:xfrm>
            <a:prstGeom prst="rect">
              <a:avLst/>
            </a:prstGeom>
          </p:spPr>
        </p:pic>
        <p:pic>
          <p:nvPicPr>
            <p:cNvPr id="5" name="object 5"/>
            <p:cNvPicPr/>
            <p:nvPr/>
          </p:nvPicPr>
          <p:blipFill>
            <a:blip r:embed="rId4" cstate="print"/>
            <a:stretch>
              <a:fillRect/>
            </a:stretch>
          </p:blipFill>
          <p:spPr>
            <a:xfrm>
              <a:off x="3672925" y="1805325"/>
              <a:ext cx="1798151" cy="1532851"/>
            </a:xfrm>
            <a:prstGeom prst="rect">
              <a:avLst/>
            </a:prstGeom>
          </p:spPr>
        </p:pic>
      </p:grpSp>
      <p:sp>
        <p:nvSpPr>
          <p:cNvPr id="6" name="object 6"/>
          <p:cNvSpPr txBox="1"/>
          <p:nvPr/>
        </p:nvSpPr>
        <p:spPr>
          <a:xfrm>
            <a:off x="2029392" y="4716110"/>
            <a:ext cx="5085715" cy="574040"/>
          </a:xfrm>
          <a:prstGeom prst="rect">
            <a:avLst/>
          </a:prstGeom>
        </p:spPr>
        <p:txBody>
          <a:bodyPr vert="horz" wrap="square" lIns="0" tIns="12700" rIns="0" bIns="0" rtlCol="0">
            <a:spAutoFit/>
          </a:bodyPr>
          <a:lstStyle/>
          <a:p>
            <a:pPr algn="ctr">
              <a:spcBef>
                <a:spcPts val="100"/>
              </a:spcBef>
            </a:pPr>
            <a:r>
              <a:rPr sz="1800" spc="-10" dirty="0">
                <a:latin typeface="Arial"/>
                <a:cs typeface="Arial"/>
              </a:rPr>
              <a:t>Join</a:t>
            </a:r>
            <a:r>
              <a:rPr sz="1800" spc="-114" dirty="0">
                <a:latin typeface="Arial"/>
                <a:cs typeface="Arial"/>
              </a:rPr>
              <a:t> </a:t>
            </a:r>
            <a:r>
              <a:rPr sz="1800" spc="-25" dirty="0">
                <a:latin typeface="Arial"/>
                <a:cs typeface="Arial"/>
              </a:rPr>
              <a:t>us</a:t>
            </a:r>
            <a:endParaRPr sz="1800">
              <a:latin typeface="Arial"/>
              <a:cs typeface="Arial"/>
            </a:endParaRPr>
          </a:p>
          <a:p>
            <a:pPr algn="ctr">
              <a:lnSpc>
                <a:spcPct val="100000"/>
              </a:lnSpc>
            </a:pPr>
            <a:r>
              <a:rPr sz="1800" i="1" spc="114" dirty="0">
                <a:latin typeface="Times New Roman"/>
                <a:cs typeface="Times New Roman"/>
              </a:rPr>
              <a:t>in</a:t>
            </a:r>
            <a:r>
              <a:rPr sz="1800" i="1" spc="-30" dirty="0">
                <a:latin typeface="Times New Roman"/>
                <a:cs typeface="Times New Roman"/>
              </a:rPr>
              <a:t> </a:t>
            </a:r>
            <a:r>
              <a:rPr sz="1800" i="1" spc="75" dirty="0">
                <a:latin typeface="Times New Roman"/>
                <a:cs typeface="Times New Roman"/>
              </a:rPr>
              <a:t>shaping</a:t>
            </a:r>
            <a:r>
              <a:rPr sz="1800" i="1" spc="-30" dirty="0">
                <a:latin typeface="Times New Roman"/>
                <a:cs typeface="Times New Roman"/>
              </a:rPr>
              <a:t> </a:t>
            </a:r>
            <a:r>
              <a:rPr sz="1800" i="1" spc="85" dirty="0">
                <a:latin typeface="Times New Roman"/>
                <a:cs typeface="Times New Roman"/>
              </a:rPr>
              <a:t>the</a:t>
            </a:r>
            <a:r>
              <a:rPr sz="1800" i="1" spc="-25" dirty="0">
                <a:latin typeface="Times New Roman"/>
                <a:cs typeface="Times New Roman"/>
              </a:rPr>
              <a:t> </a:t>
            </a:r>
            <a:r>
              <a:rPr sz="1800" i="1" spc="90" dirty="0">
                <a:latin typeface="Times New Roman"/>
                <a:cs typeface="Times New Roman"/>
              </a:rPr>
              <a:t>future</a:t>
            </a:r>
            <a:r>
              <a:rPr sz="1800" i="1" spc="-30" dirty="0">
                <a:latin typeface="Times New Roman"/>
                <a:cs typeface="Times New Roman"/>
              </a:rPr>
              <a:t> </a:t>
            </a:r>
            <a:r>
              <a:rPr sz="1800" i="1" spc="60" dirty="0">
                <a:latin typeface="Times New Roman"/>
                <a:cs typeface="Times New Roman"/>
              </a:rPr>
              <a:t>of</a:t>
            </a:r>
            <a:r>
              <a:rPr sz="1800" i="1" spc="-25" dirty="0">
                <a:latin typeface="Times New Roman"/>
                <a:cs typeface="Times New Roman"/>
              </a:rPr>
              <a:t> </a:t>
            </a:r>
            <a:r>
              <a:rPr sz="1800" i="1" spc="110" dirty="0">
                <a:latin typeface="Times New Roman"/>
                <a:cs typeface="Times New Roman"/>
              </a:rPr>
              <a:t>anytime,</a:t>
            </a:r>
            <a:r>
              <a:rPr sz="1800" i="1" spc="-30" dirty="0">
                <a:latin typeface="Times New Roman"/>
                <a:cs typeface="Times New Roman"/>
              </a:rPr>
              <a:t> </a:t>
            </a:r>
            <a:r>
              <a:rPr sz="1800" i="1" spc="85" dirty="0">
                <a:latin typeface="Times New Roman"/>
                <a:cs typeface="Times New Roman"/>
              </a:rPr>
              <a:t>anywhere</a:t>
            </a:r>
            <a:r>
              <a:rPr sz="1800" i="1" spc="-25" dirty="0">
                <a:latin typeface="Times New Roman"/>
                <a:cs typeface="Times New Roman"/>
              </a:rPr>
              <a:t> </a:t>
            </a:r>
            <a:r>
              <a:rPr sz="1800" i="1" spc="65" dirty="0">
                <a:latin typeface="Times New Roman"/>
                <a:cs typeface="Times New Roman"/>
              </a:rPr>
              <a:t>testing</a:t>
            </a:r>
            <a:endParaRPr sz="1800">
              <a:latin typeface="Times New Roman"/>
              <a:cs typeface="Times New Roman"/>
            </a:endParaRPr>
          </a:p>
        </p:txBody>
      </p:sp>
      <p:sp>
        <p:nvSpPr>
          <p:cNvPr id="7" name="object 7"/>
          <p:cNvSpPr txBox="1"/>
          <p:nvPr/>
        </p:nvSpPr>
        <p:spPr>
          <a:xfrm>
            <a:off x="4241028" y="5601641"/>
            <a:ext cx="662940" cy="120546"/>
          </a:xfrm>
          <a:prstGeom prst="rect">
            <a:avLst/>
          </a:prstGeom>
        </p:spPr>
        <p:txBody>
          <a:bodyPr vert="horz" wrap="square" lIns="0" tIns="12700" rIns="0" bIns="0" rtlCol="0">
            <a:spAutoFit/>
          </a:bodyPr>
          <a:lstStyle/>
          <a:p>
            <a:pPr marL="12700">
              <a:spcBef>
                <a:spcPts val="100"/>
              </a:spcBef>
            </a:pPr>
            <a:r>
              <a:rPr sz="700" i="1" spc="-10" dirty="0">
                <a:latin typeface="Times New Roman"/>
                <a:cs typeface="Times New Roman"/>
              </a:rPr>
              <a:t>https://eli.health</a:t>
            </a:r>
            <a:endParaRPr sz="700">
              <a:latin typeface="Times New Roman"/>
              <a:cs typeface="Times New Roman"/>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B006C-0F7A-1447-2F84-1ECC4E179DCD}"/>
            </a:ext>
          </a:extLst>
        </p:cNvPr>
        <p:cNvGrpSpPr/>
        <p:nvPr/>
      </p:nvGrpSpPr>
      <p:grpSpPr>
        <a:xfrm>
          <a:off x="0" y="0"/>
          <a:ext cx="0" cy="0"/>
          <a:chOff x="0" y="0"/>
          <a:chExt cx="0" cy="0"/>
        </a:xfrm>
      </p:grpSpPr>
      <p:sp>
        <p:nvSpPr>
          <p:cNvPr id="31745" name="Rectangle 2">
            <a:extLst>
              <a:ext uri="{FF2B5EF4-FFF2-40B4-BE49-F238E27FC236}">
                <a16:creationId xmlns:a16="http://schemas.microsoft.com/office/drawing/2014/main" id="{2ECBBF80-72AB-C794-96A7-01100D1E8116}"/>
              </a:ext>
            </a:extLst>
          </p:cNvPr>
          <p:cNvSpPr>
            <a:spLocks noGrp="1" noChangeArrowheads="1"/>
          </p:cNvSpPr>
          <p:nvPr>
            <p:ph type="title"/>
          </p:nvPr>
        </p:nvSpPr>
        <p:spPr>
          <a:xfrm>
            <a:off x="846667" y="584200"/>
            <a:ext cx="7586133" cy="1016000"/>
          </a:xfrm>
        </p:spPr>
        <p:txBody>
          <a:bodyPr/>
          <a:lstStyle/>
          <a:p>
            <a:pPr lvl="0"/>
            <a:r>
              <a:rPr lang="en-US" sz="2400" dirty="0"/>
              <a:t>How can Eli Health Salivary Cortisol be used in conjunction with commercial laboratory salivary measurements?</a:t>
            </a:r>
          </a:p>
        </p:txBody>
      </p:sp>
      <p:sp>
        <p:nvSpPr>
          <p:cNvPr id="31746" name="Rectangle 3">
            <a:extLst>
              <a:ext uri="{FF2B5EF4-FFF2-40B4-BE49-F238E27FC236}">
                <a16:creationId xmlns:a16="http://schemas.microsoft.com/office/drawing/2014/main" id="{B91AB4DB-9653-D0AF-5E97-947AB1A6134C}"/>
              </a:ext>
            </a:extLst>
          </p:cNvPr>
          <p:cNvSpPr>
            <a:spLocks noGrp="1" noChangeArrowheads="1"/>
          </p:cNvSpPr>
          <p:nvPr>
            <p:ph type="body" idx="1"/>
          </p:nvPr>
        </p:nvSpPr>
        <p:spPr>
          <a:xfrm>
            <a:off x="1117600" y="1735667"/>
            <a:ext cx="7416800" cy="4199467"/>
          </a:xfrm>
        </p:spPr>
        <p:txBody>
          <a:bodyPr/>
          <a:lstStyle/>
          <a:p>
            <a:r>
              <a:rPr lang="en-US" sz="2000" b="1" dirty="0"/>
              <a:t>Eli Health Products are not intended to diagnose, cure, or manage any disease or condition, including Cushing’s. </a:t>
            </a:r>
            <a:r>
              <a:rPr lang="en-US" sz="2000" dirty="0"/>
              <a:t>Its role is solely as a wellness tool to support lifestyle management. </a:t>
            </a:r>
          </a:p>
          <a:p>
            <a:r>
              <a:rPr lang="en-US" altLang="en-US" sz="2000" dirty="0"/>
              <a:t>Purchase Eli Health salivary cortisol kits and use when you think you are in a high between 11 PM and 12:30 AM</a:t>
            </a:r>
          </a:p>
          <a:p>
            <a:r>
              <a:rPr lang="en-US" altLang="en-US" sz="2000" dirty="0"/>
              <a:t>Determine what symptoms correspond to highs in </a:t>
            </a:r>
            <a:r>
              <a:rPr lang="en-US" altLang="en-US" sz="2000" b="1" dirty="0"/>
              <a:t>you as a wellness tool.</a:t>
            </a:r>
          </a:p>
          <a:p>
            <a:r>
              <a:rPr lang="en-US" altLang="en-US" sz="2000" dirty="0"/>
              <a:t>If you get a high on the Eli Health, then use </a:t>
            </a:r>
            <a:r>
              <a:rPr lang="en-US" altLang="en-US" sz="2000" dirty="0" err="1"/>
              <a:t>Labcorp</a:t>
            </a:r>
            <a:r>
              <a:rPr lang="en-US" altLang="en-US" sz="2000" dirty="0"/>
              <a:t> or Quest salivary </a:t>
            </a:r>
            <a:r>
              <a:rPr lang="en-US" altLang="en-US" sz="2000" dirty="0" err="1"/>
              <a:t>cortisols</a:t>
            </a:r>
            <a:endParaRPr lang="en-US" altLang="en-US" sz="2000" dirty="0"/>
          </a:p>
          <a:p>
            <a:r>
              <a:rPr lang="en-US" altLang="en-US" sz="2000" dirty="0"/>
              <a:t>A high on Eli Health by itself doesn’t count and can’t be used to diagnose </a:t>
            </a:r>
            <a:r>
              <a:rPr lang="en-US" altLang="en-US" sz="2000" dirty="0" err="1"/>
              <a:t>Cushings’s</a:t>
            </a:r>
            <a:r>
              <a:rPr lang="en-US" altLang="en-US" sz="2000" dirty="0"/>
              <a:t> disease. </a:t>
            </a:r>
          </a:p>
          <a:p>
            <a:r>
              <a:rPr lang="en-US" altLang="en-US" sz="2000" dirty="0"/>
              <a:t>We hope that Dr. Friedman’s patients will get a discount with Eli Health and that we will start a study to correlate Eli Health salivary </a:t>
            </a:r>
            <a:r>
              <a:rPr lang="en-US" altLang="en-US" sz="2000" dirty="0" err="1"/>
              <a:t>cortisols</a:t>
            </a:r>
            <a:r>
              <a:rPr lang="en-US" altLang="en-US" sz="2000" dirty="0"/>
              <a:t> with commercial salivary </a:t>
            </a:r>
            <a:r>
              <a:rPr lang="en-US" altLang="en-US" sz="2000" dirty="0" err="1"/>
              <a:t>cortisols</a:t>
            </a:r>
            <a:endParaRPr lang="en-US" altLang="en-US" sz="2000" dirty="0"/>
          </a:p>
        </p:txBody>
      </p:sp>
    </p:spTree>
    <p:extLst>
      <p:ext uri="{BB962C8B-B14F-4D97-AF65-F5344CB8AC3E}">
        <p14:creationId xmlns:p14="http://schemas.microsoft.com/office/powerpoint/2010/main" val="3597761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21277AB7-2619-714F-B627-1597E04898EB}"/>
              </a:ext>
            </a:extLst>
          </p:cNvPr>
          <p:cNvSpPr>
            <a:spLocks noGrp="1" noChangeArrowheads="1"/>
          </p:cNvSpPr>
          <p:nvPr>
            <p:ph type="title"/>
          </p:nvPr>
        </p:nvSpPr>
        <p:spPr>
          <a:xfrm>
            <a:off x="685800" y="228600"/>
            <a:ext cx="7772400" cy="1143000"/>
          </a:xfrm>
        </p:spPr>
        <p:txBody>
          <a:bodyPr/>
          <a:lstStyle/>
          <a:p>
            <a:r>
              <a:rPr lang="en-US" altLang="en-US" dirty="0">
                <a:solidFill>
                  <a:srgbClr val="FFC000"/>
                </a:solidFill>
              </a:rPr>
              <a:t>Outline</a:t>
            </a:r>
          </a:p>
        </p:txBody>
      </p:sp>
      <p:sp>
        <p:nvSpPr>
          <p:cNvPr id="15362" name="Rectangle 3">
            <a:extLst>
              <a:ext uri="{FF2B5EF4-FFF2-40B4-BE49-F238E27FC236}">
                <a16:creationId xmlns:a16="http://schemas.microsoft.com/office/drawing/2014/main" id="{09C023BF-D412-5947-8DAC-A62A92EA3569}"/>
              </a:ext>
            </a:extLst>
          </p:cNvPr>
          <p:cNvSpPr>
            <a:spLocks noGrp="1" noChangeArrowheads="1"/>
          </p:cNvSpPr>
          <p:nvPr>
            <p:ph type="body" idx="1"/>
          </p:nvPr>
        </p:nvSpPr>
        <p:spPr>
          <a:xfrm>
            <a:off x="685800" y="1143000"/>
            <a:ext cx="7772400" cy="4114800"/>
          </a:xfrm>
        </p:spPr>
        <p:txBody>
          <a:bodyPr/>
          <a:lstStyle/>
          <a:p>
            <a:r>
              <a:rPr lang="en-US" sz="1800" dirty="0"/>
              <a:t>Topics to be discussed include:</a:t>
            </a:r>
          </a:p>
          <a:p>
            <a:pPr lvl="0"/>
            <a:r>
              <a:rPr lang="en-US" sz="1800" dirty="0"/>
              <a:t>What is the normal Cortisol Circadian Rhythm and What Happens in Cushing’s?</a:t>
            </a:r>
          </a:p>
          <a:p>
            <a:pPr lvl="0"/>
            <a:r>
              <a:rPr lang="en-US" sz="1800" dirty="0"/>
              <a:t>What happens if your Cortisol Circadian Rhythm is off?</a:t>
            </a:r>
          </a:p>
          <a:p>
            <a:pPr lvl="0"/>
            <a:r>
              <a:rPr lang="en-US" sz="1800" dirty="0"/>
              <a:t>How does Eli Health Salivary Cortisol work and how it can be used in conjunction with commercial laboratory salivary measurements?</a:t>
            </a:r>
          </a:p>
          <a:p>
            <a:pPr lvl="0"/>
            <a:r>
              <a:rPr lang="en-US" sz="1800" dirty="0"/>
              <a:t>Why is Dr. Friedman recommending salivary day curves to diagnose and monitor treatment for </a:t>
            </a:r>
            <a:r>
              <a:rPr lang="en-US" sz="1800" dirty="0" err="1"/>
              <a:t>Cushings</a:t>
            </a:r>
            <a:r>
              <a:rPr lang="en-US" sz="1800" dirty="0"/>
              <a:t>?</a:t>
            </a:r>
          </a:p>
          <a:p>
            <a:pPr lvl="0"/>
            <a:r>
              <a:rPr lang="en-US" sz="1800" dirty="0"/>
              <a:t>How does the Cortisol Circadian Rhythm affect treatment for </a:t>
            </a:r>
            <a:r>
              <a:rPr lang="en-US" sz="1800" dirty="0" err="1"/>
              <a:t>Cushings</a:t>
            </a:r>
            <a:r>
              <a:rPr lang="en-US" sz="1800" dirty="0"/>
              <a:t>?</a:t>
            </a:r>
          </a:p>
          <a:p>
            <a:pPr lvl="0"/>
            <a:endParaRPr lang="en-US" sz="2000" dirty="0"/>
          </a:p>
          <a:p>
            <a:pPr marL="0" indent="0">
              <a:buNone/>
            </a:pPr>
            <a:endParaRPr lang="en-US" altLang="en-US" sz="20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1006B-4B3B-97F1-EFBE-68EC0F70E103}"/>
            </a:ext>
          </a:extLst>
        </p:cNvPr>
        <p:cNvGrpSpPr/>
        <p:nvPr/>
      </p:nvGrpSpPr>
      <p:grpSpPr>
        <a:xfrm>
          <a:off x="0" y="0"/>
          <a:ext cx="0" cy="0"/>
          <a:chOff x="0" y="0"/>
          <a:chExt cx="0" cy="0"/>
        </a:xfrm>
      </p:grpSpPr>
      <p:sp>
        <p:nvSpPr>
          <p:cNvPr id="31745" name="Rectangle 2">
            <a:extLst>
              <a:ext uri="{FF2B5EF4-FFF2-40B4-BE49-F238E27FC236}">
                <a16:creationId xmlns:a16="http://schemas.microsoft.com/office/drawing/2014/main" id="{6565541F-F7FB-BB40-8E79-F4A35A71C474}"/>
              </a:ext>
            </a:extLst>
          </p:cNvPr>
          <p:cNvSpPr>
            <a:spLocks noGrp="1" noChangeArrowheads="1"/>
          </p:cNvSpPr>
          <p:nvPr>
            <p:ph type="title"/>
          </p:nvPr>
        </p:nvSpPr>
        <p:spPr>
          <a:xfrm>
            <a:off x="846667" y="584200"/>
            <a:ext cx="7586133" cy="1016000"/>
          </a:xfrm>
        </p:spPr>
        <p:txBody>
          <a:bodyPr/>
          <a:lstStyle/>
          <a:p>
            <a:pPr lvl="0"/>
            <a:r>
              <a:rPr lang="en-US" sz="2400" dirty="0"/>
              <a:t>Why is Dr. Friedman recommending salivary day curves to diagnose and monitor treatment for </a:t>
            </a:r>
            <a:r>
              <a:rPr lang="en-US" sz="2400" dirty="0" err="1"/>
              <a:t>Cushings</a:t>
            </a:r>
            <a:r>
              <a:rPr lang="en-US" sz="2400" dirty="0"/>
              <a:t>?</a:t>
            </a:r>
          </a:p>
        </p:txBody>
      </p:sp>
      <p:sp>
        <p:nvSpPr>
          <p:cNvPr id="31746" name="Rectangle 3">
            <a:extLst>
              <a:ext uri="{FF2B5EF4-FFF2-40B4-BE49-F238E27FC236}">
                <a16:creationId xmlns:a16="http://schemas.microsoft.com/office/drawing/2014/main" id="{0C7D6A47-ED38-0BE0-36BE-9BF48BDE0DBA}"/>
              </a:ext>
            </a:extLst>
          </p:cNvPr>
          <p:cNvSpPr>
            <a:spLocks noGrp="1" noChangeArrowheads="1"/>
          </p:cNvSpPr>
          <p:nvPr>
            <p:ph type="body" idx="1"/>
          </p:nvPr>
        </p:nvSpPr>
        <p:spPr>
          <a:xfrm>
            <a:off x="1117600" y="1735667"/>
            <a:ext cx="6908800" cy="4199467"/>
          </a:xfrm>
        </p:spPr>
        <p:txBody>
          <a:bodyPr/>
          <a:lstStyle/>
          <a:p>
            <a:r>
              <a:rPr lang="en-US" altLang="en-US" sz="2000" dirty="0"/>
              <a:t>8 point salivary cortisol at </a:t>
            </a:r>
            <a:r>
              <a:rPr lang="en-US" altLang="en-US" sz="2000" dirty="0" err="1"/>
              <a:t>Labcorp</a:t>
            </a:r>
            <a:r>
              <a:rPr lang="en-US" altLang="en-US" sz="2000" dirty="0"/>
              <a:t> or Quest</a:t>
            </a:r>
          </a:p>
          <a:p>
            <a:r>
              <a:rPr lang="en-US" altLang="en-US" sz="2000" dirty="0"/>
              <a:t>8 AM, 11 AM, 2 PM, 5 PM, 8 PM, midnight, 2 AM and 4 AM</a:t>
            </a:r>
          </a:p>
          <a:p>
            <a:r>
              <a:rPr lang="en-US" altLang="en-US" sz="2000" dirty="0"/>
              <a:t>Can show a pattern of cortisol Circadian rhythm</a:t>
            </a:r>
          </a:p>
          <a:p>
            <a:r>
              <a:rPr lang="en-US" altLang="en-US" sz="2000" dirty="0"/>
              <a:t>Can guide treatment-when to give cortisol lowering agents</a:t>
            </a:r>
          </a:p>
          <a:p>
            <a:r>
              <a:rPr lang="en-US" altLang="en-US" sz="2000" dirty="0"/>
              <a:t>I would still require high </a:t>
            </a:r>
            <a:r>
              <a:rPr lang="en-US" altLang="en-US" sz="2000" dirty="0" err="1"/>
              <a:t>salivaries</a:t>
            </a:r>
            <a:r>
              <a:rPr lang="en-US" altLang="en-US" sz="2000" dirty="0"/>
              <a:t> between 11 PM and 12:30 AM, but may use this in the future</a:t>
            </a:r>
          </a:p>
        </p:txBody>
      </p:sp>
    </p:spTree>
    <p:extLst>
      <p:ext uri="{BB962C8B-B14F-4D97-AF65-F5344CB8AC3E}">
        <p14:creationId xmlns:p14="http://schemas.microsoft.com/office/powerpoint/2010/main" val="41567883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95902-C750-F63A-1143-C5968DDAAD98}"/>
            </a:ext>
          </a:extLst>
        </p:cNvPr>
        <p:cNvGrpSpPr/>
        <p:nvPr/>
      </p:nvGrpSpPr>
      <p:grpSpPr>
        <a:xfrm>
          <a:off x="0" y="0"/>
          <a:ext cx="0" cy="0"/>
          <a:chOff x="0" y="0"/>
          <a:chExt cx="0" cy="0"/>
        </a:xfrm>
      </p:grpSpPr>
      <p:sp>
        <p:nvSpPr>
          <p:cNvPr id="31745" name="Rectangle 2">
            <a:extLst>
              <a:ext uri="{FF2B5EF4-FFF2-40B4-BE49-F238E27FC236}">
                <a16:creationId xmlns:a16="http://schemas.microsoft.com/office/drawing/2014/main" id="{1BF5D2BC-34D5-A0B8-EC48-F276658D342F}"/>
              </a:ext>
            </a:extLst>
          </p:cNvPr>
          <p:cNvSpPr>
            <a:spLocks noGrp="1" noChangeArrowheads="1"/>
          </p:cNvSpPr>
          <p:nvPr>
            <p:ph type="title"/>
          </p:nvPr>
        </p:nvSpPr>
        <p:spPr>
          <a:xfrm>
            <a:off x="846667" y="584200"/>
            <a:ext cx="7586133" cy="1016000"/>
          </a:xfrm>
        </p:spPr>
        <p:txBody>
          <a:bodyPr/>
          <a:lstStyle/>
          <a:p>
            <a:r>
              <a:rPr lang="en-US" sz="2400" dirty="0"/>
              <a:t> How does the Cortisol Circadian Rhythm affect treatment for Cushing’s?</a:t>
            </a:r>
            <a:br>
              <a:rPr lang="en-US" sz="2400" dirty="0"/>
            </a:br>
            <a:endParaRPr lang="en-US" sz="2400" dirty="0"/>
          </a:p>
        </p:txBody>
      </p:sp>
      <p:sp>
        <p:nvSpPr>
          <p:cNvPr id="31746" name="Rectangle 3">
            <a:extLst>
              <a:ext uri="{FF2B5EF4-FFF2-40B4-BE49-F238E27FC236}">
                <a16:creationId xmlns:a16="http://schemas.microsoft.com/office/drawing/2014/main" id="{540AB08F-A9B7-CD86-0E8A-6908A057420E}"/>
              </a:ext>
            </a:extLst>
          </p:cNvPr>
          <p:cNvSpPr>
            <a:spLocks noGrp="1" noChangeArrowheads="1"/>
          </p:cNvSpPr>
          <p:nvPr>
            <p:ph type="body" idx="1"/>
          </p:nvPr>
        </p:nvSpPr>
        <p:spPr>
          <a:xfrm>
            <a:off x="1117600" y="1735667"/>
            <a:ext cx="6908800" cy="4199467"/>
          </a:xfrm>
        </p:spPr>
        <p:txBody>
          <a:bodyPr/>
          <a:lstStyle/>
          <a:p>
            <a:r>
              <a:rPr lang="en-US" altLang="en-US" sz="2000" dirty="0"/>
              <a:t>Cushing’s syndrome is due to inappropriately high cortisol at night</a:t>
            </a:r>
          </a:p>
          <a:p>
            <a:r>
              <a:rPr lang="en-US" altLang="en-US" sz="2000" dirty="0"/>
              <a:t>Morning </a:t>
            </a:r>
            <a:r>
              <a:rPr lang="en-US" altLang="en-US" sz="2000" dirty="0" err="1"/>
              <a:t>cortisols</a:t>
            </a:r>
            <a:r>
              <a:rPr lang="en-US" altLang="en-US" sz="2000" dirty="0"/>
              <a:t> are normal (occasionally low) in </a:t>
            </a:r>
            <a:r>
              <a:rPr lang="en-US" altLang="en-US" sz="2000" dirty="0" err="1"/>
              <a:t>Cushings</a:t>
            </a:r>
            <a:r>
              <a:rPr lang="en-US" altLang="en-US" sz="2000" dirty="0"/>
              <a:t> </a:t>
            </a:r>
          </a:p>
          <a:p>
            <a:r>
              <a:rPr lang="en-US" altLang="en-US" sz="2000" dirty="0"/>
              <a:t>Treatments should address high nighttime cortisol by giving short-acting treatments at night</a:t>
            </a:r>
          </a:p>
          <a:p>
            <a:r>
              <a:rPr lang="en-US" altLang="en-US" sz="2000" dirty="0"/>
              <a:t>Ketoconazole 200 mg at 8 and 10 PM</a:t>
            </a:r>
          </a:p>
          <a:p>
            <a:r>
              <a:rPr lang="en-US" altLang="en-US" sz="2000" dirty="0"/>
              <a:t>Or </a:t>
            </a:r>
            <a:r>
              <a:rPr lang="en-US" altLang="en-US" sz="2000" dirty="0" err="1"/>
              <a:t>Isturisa</a:t>
            </a:r>
            <a:r>
              <a:rPr lang="en-US" altLang="en-US" sz="2000" dirty="0"/>
              <a:t> 1-2 mg 1 </a:t>
            </a:r>
            <a:r>
              <a:rPr lang="en-US" altLang="en-US" sz="2000" dirty="0" err="1"/>
              <a:t>hr</a:t>
            </a:r>
            <a:r>
              <a:rPr lang="en-US" altLang="en-US" sz="2000" dirty="0"/>
              <a:t> before bedtime</a:t>
            </a:r>
          </a:p>
          <a:p>
            <a:r>
              <a:rPr lang="en-US" altLang="en-US" sz="2000" dirty="0"/>
              <a:t>Or both</a:t>
            </a:r>
          </a:p>
          <a:p>
            <a:r>
              <a:rPr lang="en-US" altLang="en-US" sz="2000" dirty="0"/>
              <a:t>Avoid morning dosing</a:t>
            </a:r>
          </a:p>
          <a:p>
            <a:r>
              <a:rPr lang="en-US" altLang="en-US" sz="2000" dirty="0"/>
              <a:t>Long half-life treatments like </a:t>
            </a:r>
            <a:r>
              <a:rPr lang="en-US" altLang="en-US" sz="2000" dirty="0" err="1"/>
              <a:t>Korlym</a:t>
            </a:r>
            <a:r>
              <a:rPr lang="en-US" altLang="en-US" sz="2000" dirty="0"/>
              <a:t> or </a:t>
            </a:r>
            <a:r>
              <a:rPr lang="en-US" sz="2000" dirty="0" err="1"/>
              <a:t>Pasireotide</a:t>
            </a:r>
            <a:r>
              <a:rPr lang="en-US" altLang="en-US" sz="2000" dirty="0"/>
              <a:t> are unlikely to work except in more severe </a:t>
            </a:r>
            <a:r>
              <a:rPr lang="en-US" altLang="en-US" sz="2000" dirty="0" err="1"/>
              <a:t>Cushings</a:t>
            </a:r>
            <a:endParaRPr lang="en-US" altLang="en-US" sz="2000" dirty="0"/>
          </a:p>
        </p:txBody>
      </p:sp>
    </p:spTree>
    <p:extLst>
      <p:ext uri="{BB962C8B-B14F-4D97-AF65-F5344CB8AC3E}">
        <p14:creationId xmlns:p14="http://schemas.microsoft.com/office/powerpoint/2010/main" val="29261176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29F0A-0C9B-D5EB-E6A3-F40DCF42B84F}"/>
            </a:ext>
          </a:extLst>
        </p:cNvPr>
        <p:cNvGrpSpPr/>
        <p:nvPr/>
      </p:nvGrpSpPr>
      <p:grpSpPr>
        <a:xfrm>
          <a:off x="0" y="0"/>
          <a:ext cx="0" cy="0"/>
          <a:chOff x="0" y="0"/>
          <a:chExt cx="0" cy="0"/>
        </a:xfrm>
      </p:grpSpPr>
      <p:sp>
        <p:nvSpPr>
          <p:cNvPr id="31745" name="Rectangle 2">
            <a:extLst>
              <a:ext uri="{FF2B5EF4-FFF2-40B4-BE49-F238E27FC236}">
                <a16:creationId xmlns:a16="http://schemas.microsoft.com/office/drawing/2014/main" id="{B1503932-F4E9-CD2B-D8A7-E0DD1F765358}"/>
              </a:ext>
            </a:extLst>
          </p:cNvPr>
          <p:cNvSpPr>
            <a:spLocks noGrp="1" noChangeArrowheads="1"/>
          </p:cNvSpPr>
          <p:nvPr>
            <p:ph type="title"/>
          </p:nvPr>
        </p:nvSpPr>
        <p:spPr>
          <a:xfrm>
            <a:off x="846667" y="584200"/>
            <a:ext cx="7586133" cy="1016000"/>
          </a:xfrm>
        </p:spPr>
        <p:txBody>
          <a:bodyPr/>
          <a:lstStyle/>
          <a:p>
            <a:r>
              <a:rPr lang="en-US" sz="2400" dirty="0"/>
              <a:t> How does the Cortisol Circadian Rhythm affect treatment for Cushing’s?</a:t>
            </a:r>
            <a:br>
              <a:rPr lang="en-US" sz="2400" dirty="0"/>
            </a:br>
            <a:endParaRPr lang="en-US" sz="2400" dirty="0"/>
          </a:p>
        </p:txBody>
      </p:sp>
      <p:sp>
        <p:nvSpPr>
          <p:cNvPr id="31746" name="Rectangle 3">
            <a:extLst>
              <a:ext uri="{FF2B5EF4-FFF2-40B4-BE49-F238E27FC236}">
                <a16:creationId xmlns:a16="http://schemas.microsoft.com/office/drawing/2014/main" id="{FDE32A48-BD9D-5FB0-F01E-6A1C437F7CEC}"/>
              </a:ext>
            </a:extLst>
          </p:cNvPr>
          <p:cNvSpPr>
            <a:spLocks noGrp="1" noChangeArrowheads="1"/>
          </p:cNvSpPr>
          <p:nvPr>
            <p:ph type="body" idx="1"/>
          </p:nvPr>
        </p:nvSpPr>
        <p:spPr>
          <a:xfrm>
            <a:off x="1117600" y="1735667"/>
            <a:ext cx="6908800" cy="4199467"/>
          </a:xfrm>
        </p:spPr>
        <p:txBody>
          <a:bodyPr/>
          <a:lstStyle/>
          <a:p>
            <a:r>
              <a:rPr lang="en-US" altLang="en-US" sz="2000" dirty="0"/>
              <a:t>Can monitor with salivary day curve at commercial labs</a:t>
            </a:r>
          </a:p>
          <a:p>
            <a:r>
              <a:rPr lang="en-US" altLang="en-US" sz="2000" dirty="0"/>
              <a:t>And compare to pretreatment salivary day curve</a:t>
            </a:r>
          </a:p>
          <a:p>
            <a:r>
              <a:rPr lang="en-US" altLang="en-US" sz="2000" dirty="0"/>
              <a:t>Some people may have an afternoon rise in cortisol and may need medical treatment earlier in the afternoon (2 PM)</a:t>
            </a:r>
          </a:p>
          <a:p>
            <a:r>
              <a:rPr lang="en-US" altLang="en-US" sz="2000" dirty="0"/>
              <a:t>Pituitary surgery should correct abnormal circadian rhythm</a:t>
            </a:r>
          </a:p>
          <a:p>
            <a:r>
              <a:rPr lang="en-US" altLang="en-US" sz="2000" dirty="0"/>
              <a:t>For cortisol replacement, most hydrocortisone should be given in the morning, but some throughout the day including at bedtime</a:t>
            </a:r>
          </a:p>
        </p:txBody>
      </p:sp>
    </p:spTree>
    <p:extLst>
      <p:ext uri="{BB962C8B-B14F-4D97-AF65-F5344CB8AC3E}">
        <p14:creationId xmlns:p14="http://schemas.microsoft.com/office/powerpoint/2010/main" val="36290129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326B8C46-D030-F445-8902-77E45E728452}"/>
              </a:ext>
            </a:extLst>
          </p:cNvPr>
          <p:cNvSpPr>
            <a:spLocks noGrp="1" noChangeArrowheads="1"/>
          </p:cNvSpPr>
          <p:nvPr>
            <p:ph type="title"/>
          </p:nvPr>
        </p:nvSpPr>
        <p:spPr>
          <a:xfrm>
            <a:off x="685800" y="110490"/>
            <a:ext cx="7772400" cy="1143000"/>
          </a:xfrm>
        </p:spPr>
        <p:txBody>
          <a:bodyPr/>
          <a:lstStyle/>
          <a:p>
            <a:pPr eaLnBrk="1" hangingPunct="1"/>
            <a:r>
              <a:rPr lang="en-US" altLang="en-US" sz="4000" dirty="0">
                <a:latin typeface="Times New Roman" panose="02020603050405020304" pitchFamily="18" charset="0"/>
              </a:rPr>
              <a:t>Visit </a:t>
            </a:r>
            <a:r>
              <a:rPr lang="en-US" altLang="en-US" sz="4000" dirty="0" err="1">
                <a:latin typeface="Times New Roman" panose="02020603050405020304" pitchFamily="18" charset="0"/>
              </a:rPr>
              <a:t>goodhormonehealth.com</a:t>
            </a:r>
            <a:endParaRPr lang="en-US" altLang="en-US" sz="4000" dirty="0">
              <a:latin typeface="Times New Roman" panose="02020603050405020304" pitchFamily="18" charset="0"/>
            </a:endParaRPr>
          </a:p>
        </p:txBody>
      </p:sp>
      <p:sp>
        <p:nvSpPr>
          <p:cNvPr id="44034" name="Rectangle 3">
            <a:extLst>
              <a:ext uri="{FF2B5EF4-FFF2-40B4-BE49-F238E27FC236}">
                <a16:creationId xmlns:a16="http://schemas.microsoft.com/office/drawing/2014/main" id="{4214E3EF-623C-E749-9272-DC3EEEBD3661}"/>
              </a:ext>
            </a:extLst>
          </p:cNvPr>
          <p:cNvSpPr>
            <a:spLocks noGrp="1" noChangeArrowheads="1"/>
          </p:cNvSpPr>
          <p:nvPr>
            <p:ph type="body" idx="1"/>
          </p:nvPr>
        </p:nvSpPr>
        <p:spPr>
          <a:xfrm>
            <a:off x="457200" y="914400"/>
            <a:ext cx="7772400" cy="4114800"/>
          </a:xfrm>
        </p:spPr>
        <p:txBody>
          <a:bodyPr/>
          <a:lstStyle/>
          <a:p>
            <a:pPr eaLnBrk="1" hangingPunct="1">
              <a:lnSpc>
                <a:spcPct val="90000"/>
              </a:lnSpc>
              <a:defRPr/>
            </a:pPr>
            <a:r>
              <a:rPr lang="en-US" sz="2000" dirty="0">
                <a:solidFill>
                  <a:srgbClr val="FFFF00"/>
                </a:solidFill>
                <a:latin typeface="Times New Roman" panose="02020603050405020304" pitchFamily="18" charset="0"/>
                <a:cs typeface="Times New Roman" panose="02020603050405020304" pitchFamily="18" charset="0"/>
              </a:rPr>
              <a:t>For more information or to schedule an appointment.</a:t>
            </a:r>
          </a:p>
          <a:p>
            <a:pPr>
              <a:buClr>
                <a:schemeClr val="tx1"/>
              </a:buClr>
              <a:buSzPct val="100000"/>
              <a:defRPr/>
            </a:pPr>
            <a:r>
              <a:rPr lang="en-US" altLang="ja-JP" sz="2000" dirty="0">
                <a:solidFill>
                  <a:srgbClr val="FFFF00"/>
                </a:solidFill>
                <a:latin typeface="Times New Roman" panose="02020603050405020304" pitchFamily="18" charset="0"/>
                <a:cs typeface="Times New Roman" panose="02020603050405020304" pitchFamily="18" charset="0"/>
              </a:rPr>
              <a:t>Talk will posted in a few days on my </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Website and YouTube</a:t>
            </a:r>
            <a:endParaRPr lang="en-US" sz="2000" dirty="0">
              <a:solidFill>
                <a:srgbClr val="FFFF00"/>
              </a:solidFill>
              <a:latin typeface="Times New Roman" panose="02020603050405020304" pitchFamily="18" charset="0"/>
              <a:cs typeface="Times New Roman" panose="02020603050405020304" pitchFamily="18" charset="0"/>
            </a:endParaRPr>
          </a:p>
          <a:p>
            <a:pPr marL="0" marR="0" algn="ctr"/>
            <a:r>
              <a:rPr lang="en-US" sz="2000"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https://www.facebook.com/goodhormonehealth</a:t>
            </a:r>
            <a:r>
              <a:rPr lang="en-US" sz="2000" dirty="0">
                <a:solidFill>
                  <a:srgbClr val="FFFF00"/>
                </a:solidFill>
                <a:latin typeface="Times New Roman" panose="02020603050405020304" pitchFamily="18" charset="0"/>
                <a:cs typeface="Times New Roman" panose="02020603050405020304" pitchFamily="18" charset="0"/>
              </a:rPr>
              <a:t> </a:t>
            </a:r>
            <a:endPar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a:defRPr/>
            </a:pPr>
            <a:r>
              <a:rPr lang="en-US" sz="2000" u="sng" dirty="0">
                <a:solidFill>
                  <a:srgbClr val="FFFF00"/>
                </a:solidFill>
                <a:latin typeface="Times New Roman" panose="02020603050405020304" pitchFamily="18" charset="0"/>
                <a:cs typeface="Times New Roman" panose="02020603050405020304" pitchFamily="18" charset="0"/>
              </a:rPr>
              <a:t>It will also be on Dr. Friedman’s podcast channel-</a:t>
            </a:r>
            <a:r>
              <a:rPr lang="en-US" sz="2000" dirty="0">
                <a:solidFill>
                  <a:srgbClr val="FFFF00"/>
                </a:solidFill>
                <a:latin typeface="Times New Roman" panose="02020603050405020304" pitchFamily="18" charset="0"/>
                <a:cs typeface="Times New Roman" panose="02020603050405020304" pitchFamily="18" charset="0"/>
              </a:rPr>
              <a:t> available on </a:t>
            </a:r>
            <a:r>
              <a:rPr lang="en-US" sz="2000" dirty="0" err="1">
                <a:solidFill>
                  <a:srgbClr val="FFFF00"/>
                </a:solidFill>
                <a:latin typeface="Times New Roman" panose="02020603050405020304" pitchFamily="18" charset="0"/>
                <a:cs typeface="Times New Roman" panose="02020603050405020304" pitchFamily="18" charset="0"/>
              </a:rPr>
              <a:t>spotify</a:t>
            </a:r>
            <a:r>
              <a:rPr lang="en-US" sz="2000" dirty="0">
                <a:solidFill>
                  <a:srgbClr val="FFFF00"/>
                </a:solidFill>
                <a:latin typeface="Times New Roman" panose="02020603050405020304" pitchFamily="18" charset="0"/>
                <a:cs typeface="Times New Roman" panose="02020603050405020304" pitchFamily="18" charset="0"/>
              </a:rPr>
              <a:t>, apple podcasts, </a:t>
            </a:r>
            <a:r>
              <a:rPr lang="en-US" sz="2000" dirty="0" err="1">
                <a:solidFill>
                  <a:srgbClr val="FFFF00"/>
                </a:solidFill>
                <a:latin typeface="Times New Roman" panose="02020603050405020304" pitchFamily="18" charset="0"/>
                <a:cs typeface="Times New Roman" panose="02020603050405020304" pitchFamily="18" charset="0"/>
              </a:rPr>
              <a:t>iheartradio</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podcastidex</a:t>
            </a:r>
            <a:r>
              <a:rPr lang="en-US" sz="2000" dirty="0">
                <a:solidFill>
                  <a:srgbClr val="FFFF00"/>
                </a:solidFill>
                <a:latin typeface="Times New Roman" panose="02020603050405020304" pitchFamily="18" charset="0"/>
                <a:cs typeface="Times New Roman" panose="02020603050405020304" pitchFamily="18" charset="0"/>
              </a:rPr>
              <a:t>, and amazon music</a:t>
            </a:r>
          </a:p>
          <a:p>
            <a:pPr>
              <a:buClr>
                <a:schemeClr val="tx1"/>
              </a:buClr>
              <a:buSzPct val="100000"/>
              <a:defRPr/>
            </a:pPr>
            <a:endParaRPr lang="en-US" sz="2000" dirty="0">
              <a:solidFill>
                <a:srgbClr val="FFFF00"/>
              </a:solidFill>
              <a:latin typeface="Times New Roman" panose="02020603050405020304" pitchFamily="18" charset="0"/>
              <a:cs typeface="Times New Roman" panose="02020603050405020304" pitchFamily="18" charset="0"/>
            </a:endParaRPr>
          </a:p>
          <a:p>
            <a:pPr>
              <a:buClr>
                <a:schemeClr val="tx1"/>
              </a:buClr>
              <a:buSzPct val="100000"/>
              <a:defRPr/>
            </a:pPr>
            <a:r>
              <a:rPr lang="en-US" sz="2000" dirty="0">
                <a:solidFill>
                  <a:srgbClr val="FFFF0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mail@goodhormonehealth.com</a:t>
            </a:r>
            <a:endParaRPr lang="en-US" sz="2000" dirty="0">
              <a:solidFill>
                <a:srgbClr val="FFFF00"/>
              </a:solidFill>
              <a:latin typeface="Times New Roman" panose="02020603050405020304" pitchFamily="18" charset="0"/>
              <a:cs typeface="Times New Roman" panose="02020603050405020304" pitchFamily="18" charset="0"/>
            </a:endParaRPr>
          </a:p>
          <a:p>
            <a:pPr>
              <a:buClr>
                <a:schemeClr val="tx1"/>
              </a:buClr>
              <a:buSzPct val="100000"/>
              <a:defRPr/>
            </a:pPr>
            <a:r>
              <a:rPr lang="en-US" sz="2000" dirty="0">
                <a:solidFill>
                  <a:srgbClr val="FFFF00"/>
                </a:solidFill>
                <a:latin typeface="Times New Roman" panose="02020603050405020304" pitchFamily="18" charset="0"/>
                <a:cs typeface="Times New Roman" panose="02020603050405020304" pitchFamily="18" charset="0"/>
              </a:rPr>
              <a:t>Special thanks to Zoya Brar from Eli Health</a:t>
            </a:r>
          </a:p>
          <a:p>
            <a:pPr marL="0" indent="0" eaLnBrk="1" hangingPunct="1">
              <a:lnSpc>
                <a:spcPct val="90000"/>
              </a:lnSpc>
              <a:buFontTx/>
              <a:buNone/>
              <a:defRPr/>
            </a:pPr>
            <a:endParaRPr lang="en-US" sz="1800" dirty="0">
              <a:latin typeface="Times New Roman"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857250"/>
            <a:ext cx="9144000" cy="51435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5F06E-70FA-D9D6-764C-A3334D36A728}"/>
            </a:ext>
          </a:extLst>
        </p:cNvPr>
        <p:cNvGrpSpPr/>
        <p:nvPr/>
      </p:nvGrpSpPr>
      <p:grpSpPr>
        <a:xfrm>
          <a:off x="0" y="0"/>
          <a:ext cx="0" cy="0"/>
          <a:chOff x="0" y="0"/>
          <a:chExt cx="0" cy="0"/>
        </a:xfrm>
      </p:grpSpPr>
      <p:sp>
        <p:nvSpPr>
          <p:cNvPr id="5122" name="Footer Placeholder 3">
            <a:extLst>
              <a:ext uri="{FF2B5EF4-FFF2-40B4-BE49-F238E27FC236}">
                <a16:creationId xmlns:a16="http://schemas.microsoft.com/office/drawing/2014/main" id="{61B4384C-DD96-D9F3-192D-0C8B92E4FB12}"/>
              </a:ext>
            </a:extLst>
          </p:cNvPr>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Sleep</a:t>
            </a:r>
            <a:r>
              <a:rPr lang="en-US" altLang="en-US" sz="1000">
                <a:solidFill>
                  <a:srgbClr val="333333"/>
                </a:solidFill>
              </a:rPr>
              <a:t>, Volume 47, Issue 9, September 2024, zsae151, </a:t>
            </a:r>
            <a:r>
              <a:rPr lang="en-US" altLang="en-US" sz="1000">
                <a:solidFill>
                  <a:srgbClr val="333333"/>
                </a:solidFill>
                <a:hlinkClick r:id="rId3"/>
              </a:rPr>
              <a:t>https://doi.org/10.1093/sleep/zsae151</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pic>
        <p:nvPicPr>
          <p:cNvPr id="5124" name="Picture 4" descr="Oxford University Press">
            <a:extLst>
              <a:ext uri="{FF2B5EF4-FFF2-40B4-BE49-F238E27FC236}">
                <a16:creationId xmlns:a16="http://schemas.microsoft.com/office/drawing/2014/main" id="{D74DC70D-27F9-9C84-4BC4-4623999058F8}"/>
              </a:ext>
            </a:extLst>
          </p:cNvPr>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a:extLst>
              <a:ext uri="{FF2B5EF4-FFF2-40B4-BE49-F238E27FC236}">
                <a16:creationId xmlns:a16="http://schemas.microsoft.com/office/drawing/2014/main" id="{04353427-606E-9D0E-84DC-EB6B4B6AD1FC}"/>
              </a:ext>
            </a:extLst>
          </p:cNvPr>
          <p:cNvPicPr/>
          <p:nvPr/>
        </p:nvPicPr>
        <p:blipFill>
          <a:blip r:embed="rId5"/>
          <a:stretch>
            <a:fillRect/>
          </a:stretch>
        </p:blipFill>
        <p:spPr>
          <a:xfrm>
            <a:off x="1527074" y="3304921"/>
            <a:ext cx="5943600" cy="2689479"/>
          </a:xfrm>
          <a:prstGeom prst="rect">
            <a:avLst/>
          </a:prstGeom>
        </p:spPr>
      </p:pic>
      <p:sp>
        <p:nvSpPr>
          <p:cNvPr id="2" name="Title 1">
            <a:extLst>
              <a:ext uri="{FF2B5EF4-FFF2-40B4-BE49-F238E27FC236}">
                <a16:creationId xmlns:a16="http://schemas.microsoft.com/office/drawing/2014/main" id="{C7B5F81C-7B2E-5CA9-FF2A-B9C6C0FB11AF}"/>
              </a:ext>
            </a:extLst>
          </p:cNvPr>
          <p:cNvSpPr>
            <a:spLocks noGrp="1"/>
          </p:cNvSpPr>
          <p:nvPr>
            <p:ph type="title"/>
          </p:nvPr>
        </p:nvSpPr>
        <p:spPr/>
        <p:txBody>
          <a:bodyPr/>
          <a:lstStyle/>
          <a:p>
            <a:endParaRPr lang="en-US"/>
          </a:p>
        </p:txBody>
      </p:sp>
      <p:pic>
        <p:nvPicPr>
          <p:cNvPr id="4" name="Picture 3" descr="Graphical user interface&#10;&#10;AI-generated content may be incorrect.">
            <a:extLst>
              <a:ext uri="{FF2B5EF4-FFF2-40B4-BE49-F238E27FC236}">
                <a16:creationId xmlns:a16="http://schemas.microsoft.com/office/drawing/2014/main" id="{D80EE1A1-A838-D9DE-48FD-AD65660DF849}"/>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a:xfrm>
            <a:off x="2438399" y="709784"/>
            <a:ext cx="5026699" cy="2262016"/>
          </a:xfrm>
          <a:prstGeom prst="rect">
            <a:avLst/>
          </a:prstGeom>
        </p:spPr>
      </p:pic>
    </p:spTree>
    <p:extLst>
      <p:ext uri="{BB962C8B-B14F-4D97-AF65-F5344CB8AC3E}">
        <p14:creationId xmlns:p14="http://schemas.microsoft.com/office/powerpoint/2010/main" val="2669716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22303-28D2-097D-3AAC-1165C22A07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4DCF05-27E0-7A92-9841-681AEF583F0C}"/>
              </a:ext>
            </a:extLst>
          </p:cNvPr>
          <p:cNvSpPr>
            <a:spLocks noGrp="1"/>
          </p:cNvSpPr>
          <p:nvPr>
            <p:ph type="title"/>
          </p:nvPr>
        </p:nvSpPr>
        <p:spPr/>
        <p:txBody>
          <a:bodyPr/>
          <a:lstStyle/>
          <a:p>
            <a:endParaRPr lang="en-US"/>
          </a:p>
        </p:txBody>
      </p:sp>
      <p:pic>
        <p:nvPicPr>
          <p:cNvPr id="4" name="Picture 3" descr="Graphical user interface&#10;&#10;AI-generated content may be incorrect.">
            <a:extLst>
              <a:ext uri="{FF2B5EF4-FFF2-40B4-BE49-F238E27FC236}">
                <a16:creationId xmlns:a16="http://schemas.microsoft.com/office/drawing/2014/main" id="{8420A90B-111F-6C97-CF5D-7B86112C05D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1447800" y="200545"/>
            <a:ext cx="5026699" cy="1576216"/>
          </a:xfrm>
          <a:prstGeom prst="rect">
            <a:avLst/>
          </a:prstGeom>
        </p:spPr>
      </p:pic>
      <p:pic>
        <p:nvPicPr>
          <p:cNvPr id="13" name="Picture 12" descr="Graphical user interface, application&#10;&#10;AI-generated content may be incorrect.">
            <a:extLst>
              <a:ext uri="{FF2B5EF4-FFF2-40B4-BE49-F238E27FC236}">
                <a16:creationId xmlns:a16="http://schemas.microsoft.com/office/drawing/2014/main" id="{05ABA997-353F-F32F-5740-F5AAC6B8882F}"/>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1468244" y="2354128"/>
            <a:ext cx="5026699" cy="2149744"/>
          </a:xfrm>
          <a:prstGeom prst="rect">
            <a:avLst/>
          </a:prstGeom>
        </p:spPr>
      </p:pic>
      <p:pic>
        <p:nvPicPr>
          <p:cNvPr id="17" name="Picture 16" descr="Graphical user interface, text, application, Word&#10;&#10;AI-generated content may be incorrect.">
            <a:extLst>
              <a:ext uri="{FF2B5EF4-FFF2-40B4-BE49-F238E27FC236}">
                <a16:creationId xmlns:a16="http://schemas.microsoft.com/office/drawing/2014/main" id="{7FC244AC-917B-CEE1-8B72-13FD7423809C}"/>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1295400" y="5081240"/>
            <a:ext cx="5682333" cy="1371600"/>
          </a:xfrm>
          <a:prstGeom prst="rect">
            <a:avLst/>
          </a:prstGeom>
        </p:spPr>
      </p:pic>
    </p:spTree>
    <p:extLst>
      <p:ext uri="{BB962C8B-B14F-4D97-AF65-F5344CB8AC3E}">
        <p14:creationId xmlns:p14="http://schemas.microsoft.com/office/powerpoint/2010/main" val="2853193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97533-43E1-2CAE-50CE-E48A33B0F8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0B0451-B0CF-9145-052F-94A8C91839AF}"/>
              </a:ext>
            </a:extLst>
          </p:cNvPr>
          <p:cNvSpPr>
            <a:spLocks noGrp="1"/>
          </p:cNvSpPr>
          <p:nvPr>
            <p:ph type="title"/>
          </p:nvPr>
        </p:nvSpPr>
        <p:spPr/>
        <p:txBody>
          <a:bodyPr/>
          <a:lstStyle/>
          <a:p>
            <a:endParaRPr lang="en-US"/>
          </a:p>
        </p:txBody>
      </p:sp>
      <p:pic>
        <p:nvPicPr>
          <p:cNvPr id="4" name="Picture 3" descr="Graphical user interface&#10;&#10;AI-generated content may be incorrect.">
            <a:extLst>
              <a:ext uri="{FF2B5EF4-FFF2-40B4-BE49-F238E27FC236}">
                <a16:creationId xmlns:a16="http://schemas.microsoft.com/office/drawing/2014/main" id="{ECFFFBF0-7881-D851-92FE-4036DC0AC17C}"/>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1447800" y="200545"/>
            <a:ext cx="5026699" cy="1576216"/>
          </a:xfrm>
          <a:prstGeom prst="rect">
            <a:avLst/>
          </a:prstGeom>
        </p:spPr>
      </p:pic>
      <p:pic>
        <p:nvPicPr>
          <p:cNvPr id="5" name="Picture 4" descr="Graphical user interface, application&#10;&#10;AI-generated content may be incorrect.">
            <a:extLst>
              <a:ext uri="{FF2B5EF4-FFF2-40B4-BE49-F238E27FC236}">
                <a16:creationId xmlns:a16="http://schemas.microsoft.com/office/drawing/2014/main" id="{459CF32F-0CA6-0A1A-19C6-25D13757F55E}"/>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494565" y="1957215"/>
            <a:ext cx="7963635" cy="2919585"/>
          </a:xfrm>
          <a:prstGeom prst="rect">
            <a:avLst/>
          </a:prstGeom>
        </p:spPr>
      </p:pic>
      <p:pic>
        <p:nvPicPr>
          <p:cNvPr id="9" name="Picture 8" descr="Graphical user interface, text, application&#10;&#10;AI-generated content may be incorrect.">
            <a:extLst>
              <a:ext uri="{FF2B5EF4-FFF2-40B4-BE49-F238E27FC236}">
                <a16:creationId xmlns:a16="http://schemas.microsoft.com/office/drawing/2014/main" id="{12C6E486-7B79-9F65-64EC-F0E280AFE8D0}"/>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1485905" y="4572000"/>
            <a:ext cx="6172190" cy="1371600"/>
          </a:xfrm>
          <a:prstGeom prst="rect">
            <a:avLst/>
          </a:prstGeom>
        </p:spPr>
      </p:pic>
      <p:pic>
        <p:nvPicPr>
          <p:cNvPr id="11" name="Picture 10" descr="Graphical user interface, text, application&#10;&#10;AI-generated content may be incorrect.">
            <a:extLst>
              <a:ext uri="{FF2B5EF4-FFF2-40B4-BE49-F238E27FC236}">
                <a16:creationId xmlns:a16="http://schemas.microsoft.com/office/drawing/2014/main" id="{A3F321A5-B041-2E7A-53B4-174D59B2D490}"/>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a:xfrm>
            <a:off x="1676400" y="5753100"/>
            <a:ext cx="4375407" cy="990600"/>
          </a:xfrm>
          <a:prstGeom prst="rect">
            <a:avLst/>
          </a:prstGeom>
        </p:spPr>
      </p:pic>
    </p:spTree>
    <p:extLst>
      <p:ext uri="{BB962C8B-B14F-4D97-AF65-F5344CB8AC3E}">
        <p14:creationId xmlns:p14="http://schemas.microsoft.com/office/powerpoint/2010/main" val="3795836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1000" y="1253352"/>
            <a:ext cx="2209800" cy="197490"/>
          </a:xfrm>
          <a:prstGeom prst="rect">
            <a:avLst/>
          </a:prstGeom>
        </p:spPr>
        <p:txBody>
          <a:bodyPr vert="horz" wrap="square" lIns="0" tIns="12700" rIns="0" bIns="0" rtlCol="0">
            <a:spAutoFit/>
          </a:bodyPr>
          <a:lstStyle/>
          <a:p>
            <a:pPr marL="12700">
              <a:spcBef>
                <a:spcPts val="100"/>
              </a:spcBef>
            </a:pPr>
            <a:r>
              <a:rPr sz="1200" spc="-80" dirty="0">
                <a:latin typeface="Arial"/>
                <a:cs typeface="Arial"/>
              </a:rPr>
              <a:t>WHY</a:t>
            </a:r>
            <a:r>
              <a:rPr sz="1200" spc="105" dirty="0">
                <a:latin typeface="Arial"/>
                <a:cs typeface="Arial"/>
              </a:rPr>
              <a:t> </a:t>
            </a:r>
            <a:r>
              <a:rPr sz="1200" spc="-30" dirty="0">
                <a:latin typeface="Arial"/>
                <a:cs typeface="Arial"/>
              </a:rPr>
              <a:t>TRACK</a:t>
            </a:r>
            <a:r>
              <a:rPr sz="1200" spc="110" dirty="0">
                <a:latin typeface="Arial"/>
                <a:cs typeface="Arial"/>
              </a:rPr>
              <a:t> </a:t>
            </a:r>
            <a:r>
              <a:rPr sz="1200" spc="-25" dirty="0">
                <a:latin typeface="Arial"/>
                <a:cs typeface="Arial"/>
              </a:rPr>
              <a:t>CORTISOL?</a:t>
            </a:r>
            <a:endParaRPr sz="1200" dirty="0">
              <a:latin typeface="Arial"/>
              <a:cs typeface="Arial"/>
            </a:endParaRPr>
          </a:p>
        </p:txBody>
      </p:sp>
      <p:sp>
        <p:nvSpPr>
          <p:cNvPr id="3" name="object 3"/>
          <p:cNvSpPr txBox="1">
            <a:spLocks noGrp="1"/>
          </p:cNvSpPr>
          <p:nvPr>
            <p:ph type="title"/>
          </p:nvPr>
        </p:nvSpPr>
        <p:spPr>
          <a:xfrm>
            <a:off x="685800" y="11151"/>
            <a:ext cx="7772400" cy="1368323"/>
          </a:xfrm>
          <a:prstGeom prst="rect">
            <a:avLst/>
          </a:prstGeom>
        </p:spPr>
        <p:txBody>
          <a:bodyPr vert="horz" wrap="square" lIns="0" tIns="13970" rIns="0" bIns="0" numCol="1" rtlCol="0" anchor="ctr" anchorCtr="0" compatLnSpc="1">
            <a:prstTxWarp prst="textNoShape">
              <a:avLst/>
            </a:prstTxWarp>
            <a:spAutoFit/>
          </a:bodyPr>
          <a:lstStyle/>
          <a:p>
            <a:pPr marL="12700">
              <a:spcBef>
                <a:spcPts val="110"/>
              </a:spcBef>
            </a:pPr>
            <a:r>
              <a:rPr spc="65" dirty="0"/>
              <a:t>1</a:t>
            </a:r>
            <a:r>
              <a:rPr spc="-35" dirty="0"/>
              <a:t> </a:t>
            </a:r>
            <a:r>
              <a:rPr spc="135" dirty="0"/>
              <a:t>in</a:t>
            </a:r>
            <a:r>
              <a:rPr spc="-35" dirty="0"/>
              <a:t> </a:t>
            </a:r>
            <a:r>
              <a:rPr spc="65" dirty="0"/>
              <a:t>3</a:t>
            </a:r>
            <a:r>
              <a:rPr spc="-35" dirty="0"/>
              <a:t> </a:t>
            </a:r>
            <a:r>
              <a:rPr spc="90" dirty="0"/>
              <a:t>adults</a:t>
            </a:r>
            <a:r>
              <a:rPr spc="-35" dirty="0"/>
              <a:t> </a:t>
            </a:r>
            <a:r>
              <a:rPr spc="85" dirty="0"/>
              <a:t>have</a:t>
            </a:r>
            <a:r>
              <a:rPr spc="-35" dirty="0"/>
              <a:t> </a:t>
            </a:r>
            <a:r>
              <a:rPr spc="45" dirty="0"/>
              <a:t>cortisol</a:t>
            </a:r>
            <a:r>
              <a:rPr spc="-35" dirty="0"/>
              <a:t> </a:t>
            </a:r>
            <a:r>
              <a:rPr spc="65" dirty="0"/>
              <a:t>dysregulation</a:t>
            </a:r>
          </a:p>
        </p:txBody>
      </p:sp>
      <p:pic>
        <p:nvPicPr>
          <p:cNvPr id="4" name="object 4"/>
          <p:cNvPicPr/>
          <p:nvPr/>
        </p:nvPicPr>
        <p:blipFill>
          <a:blip r:embed="rId2" cstate="print"/>
          <a:stretch>
            <a:fillRect/>
          </a:stretch>
        </p:blipFill>
        <p:spPr>
          <a:xfrm>
            <a:off x="5257117" y="2829998"/>
            <a:ext cx="3416552" cy="3820974"/>
          </a:xfrm>
          <a:prstGeom prst="rect">
            <a:avLst/>
          </a:prstGeom>
        </p:spPr>
      </p:pic>
      <p:sp>
        <p:nvSpPr>
          <p:cNvPr id="5" name="object 5"/>
          <p:cNvSpPr txBox="1"/>
          <p:nvPr/>
        </p:nvSpPr>
        <p:spPr>
          <a:xfrm>
            <a:off x="529006" y="1982591"/>
            <a:ext cx="3357879" cy="3790205"/>
          </a:xfrm>
          <a:prstGeom prst="rect">
            <a:avLst/>
          </a:prstGeom>
        </p:spPr>
        <p:txBody>
          <a:bodyPr vert="horz" wrap="square" lIns="0" tIns="12700" rIns="0" bIns="0" rtlCol="0">
            <a:spAutoFit/>
          </a:bodyPr>
          <a:lstStyle/>
          <a:p>
            <a:pPr marL="325120" marR="294005" indent="-313055">
              <a:lnSpc>
                <a:spcPct val="150000"/>
              </a:lnSpc>
              <a:spcBef>
                <a:spcPts val="100"/>
              </a:spcBef>
              <a:buFont typeface="Arial"/>
              <a:buChar char="●"/>
              <a:tabLst>
                <a:tab pos="325120" algn="l"/>
              </a:tabLst>
            </a:pPr>
            <a:r>
              <a:rPr sz="1100" b="1" dirty="0">
                <a:latin typeface="Arial"/>
                <a:cs typeface="Arial"/>
              </a:rPr>
              <a:t>Master</a:t>
            </a:r>
            <a:r>
              <a:rPr sz="1100" b="1" spc="-35" dirty="0">
                <a:latin typeface="Arial"/>
                <a:cs typeface="Arial"/>
              </a:rPr>
              <a:t> </a:t>
            </a:r>
            <a:r>
              <a:rPr sz="1100" b="1" spc="-30" dirty="0">
                <a:latin typeface="Arial"/>
                <a:cs typeface="Arial"/>
              </a:rPr>
              <a:t>controller</a:t>
            </a:r>
            <a:r>
              <a:rPr sz="1100" b="1" spc="-35" dirty="0">
                <a:latin typeface="Arial"/>
                <a:cs typeface="Arial"/>
              </a:rPr>
              <a:t> </a:t>
            </a:r>
            <a:r>
              <a:rPr sz="1100" b="1" spc="-25" dirty="0">
                <a:latin typeface="Arial"/>
                <a:cs typeface="Arial"/>
              </a:rPr>
              <a:t>hormone</a:t>
            </a:r>
            <a:r>
              <a:rPr sz="1100" spc="-25" dirty="0">
                <a:latin typeface="Arial"/>
                <a:cs typeface="Arial"/>
              </a:rPr>
              <a:t>—touches</a:t>
            </a:r>
            <a:r>
              <a:rPr sz="1100" spc="15" dirty="0">
                <a:latin typeface="Arial"/>
                <a:cs typeface="Arial"/>
              </a:rPr>
              <a:t> </a:t>
            </a:r>
            <a:r>
              <a:rPr sz="1100" spc="-10" dirty="0">
                <a:latin typeface="Arial"/>
                <a:cs typeface="Arial"/>
              </a:rPr>
              <a:t>nearly </a:t>
            </a:r>
            <a:r>
              <a:rPr sz="1100" spc="-20" dirty="0">
                <a:latin typeface="Arial"/>
                <a:cs typeface="Arial"/>
              </a:rPr>
              <a:t>every</a:t>
            </a:r>
            <a:r>
              <a:rPr sz="1100" spc="-35" dirty="0">
                <a:latin typeface="Arial"/>
                <a:cs typeface="Arial"/>
              </a:rPr>
              <a:t> </a:t>
            </a:r>
            <a:r>
              <a:rPr sz="1100" spc="-20" dirty="0">
                <a:latin typeface="Arial"/>
                <a:cs typeface="Arial"/>
              </a:rPr>
              <a:t>system</a:t>
            </a:r>
            <a:r>
              <a:rPr sz="1100" spc="-35" dirty="0">
                <a:latin typeface="Arial"/>
                <a:cs typeface="Arial"/>
              </a:rPr>
              <a:t> </a:t>
            </a:r>
            <a:r>
              <a:rPr sz="1100" spc="-40" dirty="0">
                <a:latin typeface="Arial"/>
                <a:cs typeface="Arial"/>
              </a:rPr>
              <a:t>in</a:t>
            </a:r>
            <a:r>
              <a:rPr sz="1100" spc="-35" dirty="0">
                <a:latin typeface="Arial"/>
                <a:cs typeface="Arial"/>
              </a:rPr>
              <a:t> </a:t>
            </a:r>
            <a:r>
              <a:rPr sz="1100" dirty="0">
                <a:latin typeface="Arial"/>
                <a:cs typeface="Arial"/>
              </a:rPr>
              <a:t>the</a:t>
            </a:r>
            <a:r>
              <a:rPr sz="1100" spc="-35" dirty="0">
                <a:latin typeface="Arial"/>
                <a:cs typeface="Arial"/>
              </a:rPr>
              <a:t> </a:t>
            </a:r>
            <a:r>
              <a:rPr sz="1100" spc="-20" dirty="0">
                <a:latin typeface="Arial"/>
                <a:cs typeface="Arial"/>
              </a:rPr>
              <a:t>body</a:t>
            </a:r>
            <a:endParaRPr sz="1100" dirty="0">
              <a:latin typeface="Arial"/>
              <a:cs typeface="Arial"/>
            </a:endParaRPr>
          </a:p>
          <a:p>
            <a:pPr marL="325120" marR="36830" indent="-313055">
              <a:lnSpc>
                <a:spcPct val="150000"/>
              </a:lnSpc>
              <a:buFont typeface="Arial"/>
              <a:buChar char="●"/>
              <a:tabLst>
                <a:tab pos="325120" algn="l"/>
              </a:tabLst>
            </a:pPr>
            <a:r>
              <a:rPr sz="1100" b="1" spc="-30" dirty="0">
                <a:latin typeface="Arial"/>
                <a:cs typeface="Arial"/>
              </a:rPr>
              <a:t>Sets</a:t>
            </a:r>
            <a:r>
              <a:rPr sz="1100" b="1" spc="-50" dirty="0">
                <a:latin typeface="Arial"/>
                <a:cs typeface="Arial"/>
              </a:rPr>
              <a:t> </a:t>
            </a:r>
            <a:r>
              <a:rPr sz="1100" b="1" spc="-40" dirty="0">
                <a:latin typeface="Arial"/>
                <a:cs typeface="Arial"/>
              </a:rPr>
              <a:t>your</a:t>
            </a:r>
            <a:r>
              <a:rPr sz="1100" b="1" spc="-45" dirty="0">
                <a:latin typeface="Arial"/>
                <a:cs typeface="Arial"/>
              </a:rPr>
              <a:t> </a:t>
            </a:r>
            <a:r>
              <a:rPr sz="1100" b="1" spc="-35" dirty="0">
                <a:latin typeface="Arial"/>
                <a:cs typeface="Arial"/>
              </a:rPr>
              <a:t>morning</a:t>
            </a:r>
            <a:r>
              <a:rPr sz="1100" b="1" spc="-45" dirty="0">
                <a:latin typeface="Arial"/>
                <a:cs typeface="Arial"/>
              </a:rPr>
              <a:t> </a:t>
            </a:r>
            <a:r>
              <a:rPr sz="1100" b="1" dirty="0">
                <a:latin typeface="Arial"/>
                <a:cs typeface="Arial"/>
              </a:rPr>
              <a:t>“wake-up”</a:t>
            </a:r>
            <a:r>
              <a:rPr sz="1100" b="1" spc="-50" dirty="0">
                <a:latin typeface="Arial"/>
                <a:cs typeface="Arial"/>
              </a:rPr>
              <a:t> </a:t>
            </a:r>
            <a:r>
              <a:rPr sz="1100" b="1" spc="-35" dirty="0">
                <a:latin typeface="Arial"/>
                <a:cs typeface="Arial"/>
              </a:rPr>
              <a:t>signal</a:t>
            </a:r>
            <a:r>
              <a:rPr sz="1100" b="1" spc="10" dirty="0">
                <a:latin typeface="Arial"/>
                <a:cs typeface="Arial"/>
              </a:rPr>
              <a:t> </a:t>
            </a:r>
            <a:r>
              <a:rPr sz="1100" spc="-35" dirty="0">
                <a:latin typeface="Arial"/>
                <a:cs typeface="Arial"/>
              </a:rPr>
              <a:t>and</a:t>
            </a:r>
            <a:r>
              <a:rPr sz="1100" dirty="0">
                <a:latin typeface="Arial"/>
                <a:cs typeface="Arial"/>
              </a:rPr>
              <a:t> </a:t>
            </a:r>
            <a:r>
              <a:rPr sz="1100" spc="-10" dirty="0">
                <a:latin typeface="Arial"/>
                <a:cs typeface="Arial"/>
              </a:rPr>
              <a:t>keeps </a:t>
            </a:r>
            <a:r>
              <a:rPr sz="1100" spc="-25" dirty="0">
                <a:latin typeface="Arial"/>
                <a:cs typeface="Arial"/>
              </a:rPr>
              <a:t>energy</a:t>
            </a:r>
            <a:r>
              <a:rPr sz="1100" spc="-30" dirty="0">
                <a:latin typeface="Arial"/>
                <a:cs typeface="Arial"/>
              </a:rPr>
              <a:t> </a:t>
            </a:r>
            <a:r>
              <a:rPr sz="1100" spc="-20" dirty="0">
                <a:latin typeface="Arial"/>
                <a:cs typeface="Arial"/>
              </a:rPr>
              <a:t>steady</a:t>
            </a:r>
            <a:r>
              <a:rPr sz="1100" spc="-25" dirty="0">
                <a:latin typeface="Arial"/>
                <a:cs typeface="Arial"/>
              </a:rPr>
              <a:t> </a:t>
            </a:r>
            <a:r>
              <a:rPr sz="1100" spc="-10" dirty="0">
                <a:latin typeface="Arial"/>
                <a:cs typeface="Arial"/>
              </a:rPr>
              <a:t>through</a:t>
            </a:r>
            <a:r>
              <a:rPr sz="1100" spc="-30" dirty="0">
                <a:latin typeface="Arial"/>
                <a:cs typeface="Arial"/>
              </a:rPr>
              <a:t> </a:t>
            </a:r>
            <a:r>
              <a:rPr sz="1100" dirty="0">
                <a:latin typeface="Arial"/>
                <a:cs typeface="Arial"/>
              </a:rPr>
              <a:t>the</a:t>
            </a:r>
            <a:r>
              <a:rPr sz="1100" spc="-25" dirty="0">
                <a:latin typeface="Arial"/>
                <a:cs typeface="Arial"/>
              </a:rPr>
              <a:t> day</a:t>
            </a:r>
            <a:endParaRPr sz="1100" dirty="0">
              <a:latin typeface="Arial"/>
              <a:cs typeface="Arial"/>
            </a:endParaRPr>
          </a:p>
          <a:p>
            <a:pPr marL="325120" marR="5080" indent="-313055">
              <a:lnSpc>
                <a:spcPct val="150000"/>
              </a:lnSpc>
              <a:buFont typeface="Arial"/>
              <a:buChar char="●"/>
              <a:tabLst>
                <a:tab pos="325120" algn="l"/>
              </a:tabLst>
            </a:pPr>
            <a:r>
              <a:rPr sz="1100" b="1" spc="-20" dirty="0">
                <a:latin typeface="Arial"/>
                <a:cs typeface="Arial"/>
              </a:rPr>
              <a:t>Modulates</a:t>
            </a:r>
            <a:r>
              <a:rPr sz="1100" b="1" spc="-75" dirty="0">
                <a:latin typeface="Arial"/>
                <a:cs typeface="Arial"/>
              </a:rPr>
              <a:t> </a:t>
            </a:r>
            <a:r>
              <a:rPr sz="1100" b="1" spc="-25" dirty="0">
                <a:latin typeface="Arial"/>
                <a:cs typeface="Arial"/>
              </a:rPr>
              <a:t>stress</a:t>
            </a:r>
            <a:r>
              <a:rPr sz="1100" b="1" spc="-70" dirty="0">
                <a:latin typeface="Arial"/>
                <a:cs typeface="Arial"/>
              </a:rPr>
              <a:t> </a:t>
            </a:r>
            <a:r>
              <a:rPr sz="1100" b="1" spc="-30" dirty="0">
                <a:latin typeface="Arial"/>
                <a:cs typeface="Arial"/>
              </a:rPr>
              <a:t>response</a:t>
            </a:r>
            <a:r>
              <a:rPr sz="1100" b="1" spc="-15" dirty="0">
                <a:latin typeface="Arial"/>
                <a:cs typeface="Arial"/>
              </a:rPr>
              <a:t> </a:t>
            </a:r>
            <a:r>
              <a:rPr sz="1100" spc="-20" dirty="0">
                <a:latin typeface="Arial"/>
                <a:cs typeface="Arial"/>
              </a:rPr>
              <a:t>so</a:t>
            </a:r>
            <a:r>
              <a:rPr sz="1100" spc="-30" dirty="0">
                <a:latin typeface="Arial"/>
                <a:cs typeface="Arial"/>
              </a:rPr>
              <a:t> </a:t>
            </a:r>
            <a:r>
              <a:rPr sz="1100" spc="-20" dirty="0">
                <a:latin typeface="Arial"/>
                <a:cs typeface="Arial"/>
              </a:rPr>
              <a:t>you</a:t>
            </a:r>
            <a:r>
              <a:rPr sz="1100" spc="-30" dirty="0">
                <a:latin typeface="Arial"/>
                <a:cs typeface="Arial"/>
              </a:rPr>
              <a:t> </a:t>
            </a:r>
            <a:r>
              <a:rPr sz="1100" spc="-20" dirty="0">
                <a:latin typeface="Arial"/>
                <a:cs typeface="Arial"/>
              </a:rPr>
              <a:t>can</a:t>
            </a:r>
            <a:r>
              <a:rPr sz="1100" spc="-25" dirty="0">
                <a:latin typeface="Arial"/>
                <a:cs typeface="Arial"/>
              </a:rPr>
              <a:t> </a:t>
            </a:r>
            <a:r>
              <a:rPr sz="1100" spc="-20" dirty="0">
                <a:latin typeface="Arial"/>
                <a:cs typeface="Arial"/>
              </a:rPr>
              <a:t>stay</a:t>
            </a:r>
            <a:r>
              <a:rPr sz="1100" spc="-30" dirty="0">
                <a:latin typeface="Arial"/>
                <a:cs typeface="Arial"/>
              </a:rPr>
              <a:t> </a:t>
            </a:r>
            <a:r>
              <a:rPr sz="1100" spc="-20" dirty="0">
                <a:latin typeface="Arial"/>
                <a:cs typeface="Arial"/>
              </a:rPr>
              <a:t>calm </a:t>
            </a:r>
            <a:r>
              <a:rPr sz="1100" spc="-35" dirty="0">
                <a:latin typeface="Arial"/>
                <a:cs typeface="Arial"/>
              </a:rPr>
              <a:t>and</a:t>
            </a:r>
            <a:r>
              <a:rPr sz="1100" spc="-40" dirty="0">
                <a:latin typeface="Arial"/>
                <a:cs typeface="Arial"/>
              </a:rPr>
              <a:t> </a:t>
            </a:r>
            <a:r>
              <a:rPr sz="1100" spc="-10" dirty="0">
                <a:latin typeface="Arial"/>
                <a:cs typeface="Arial"/>
              </a:rPr>
              <a:t>focused</a:t>
            </a:r>
            <a:r>
              <a:rPr sz="1100" spc="-40" dirty="0">
                <a:latin typeface="Arial"/>
                <a:cs typeface="Arial"/>
              </a:rPr>
              <a:t> </a:t>
            </a:r>
            <a:r>
              <a:rPr sz="1100" spc="-25" dirty="0">
                <a:latin typeface="Arial"/>
                <a:cs typeface="Arial"/>
              </a:rPr>
              <a:t>under</a:t>
            </a:r>
            <a:r>
              <a:rPr sz="1100" spc="-40" dirty="0">
                <a:latin typeface="Arial"/>
                <a:cs typeface="Arial"/>
              </a:rPr>
              <a:t> </a:t>
            </a:r>
            <a:r>
              <a:rPr sz="1100" spc="-10" dirty="0">
                <a:latin typeface="Arial"/>
                <a:cs typeface="Arial"/>
              </a:rPr>
              <a:t>pressure</a:t>
            </a:r>
            <a:endParaRPr sz="1100" dirty="0">
              <a:latin typeface="Arial"/>
              <a:cs typeface="Arial"/>
            </a:endParaRPr>
          </a:p>
          <a:p>
            <a:pPr marL="325120" marR="527050" indent="-313055">
              <a:lnSpc>
                <a:spcPct val="150000"/>
              </a:lnSpc>
              <a:buFont typeface="Arial"/>
              <a:buChar char="●"/>
              <a:tabLst>
                <a:tab pos="325120" algn="l"/>
              </a:tabLst>
            </a:pPr>
            <a:r>
              <a:rPr sz="1100" b="1" spc="-30" dirty="0">
                <a:latin typeface="Arial"/>
                <a:cs typeface="Arial"/>
              </a:rPr>
              <a:t>Natural</a:t>
            </a:r>
            <a:r>
              <a:rPr sz="1100" b="1" spc="-50" dirty="0">
                <a:latin typeface="Arial"/>
                <a:cs typeface="Arial"/>
              </a:rPr>
              <a:t> </a:t>
            </a:r>
            <a:r>
              <a:rPr sz="1100" b="1" spc="-10" dirty="0">
                <a:latin typeface="Arial"/>
                <a:cs typeface="Arial"/>
              </a:rPr>
              <a:t>anti-inflammatory</a:t>
            </a:r>
            <a:r>
              <a:rPr sz="1100" b="1" spc="5" dirty="0">
                <a:latin typeface="Arial"/>
                <a:cs typeface="Arial"/>
              </a:rPr>
              <a:t> </a:t>
            </a:r>
            <a:r>
              <a:rPr sz="1100" dirty="0">
                <a:latin typeface="Arial"/>
                <a:cs typeface="Arial"/>
              </a:rPr>
              <a:t>that</a:t>
            </a:r>
            <a:r>
              <a:rPr sz="1100" spc="-5" dirty="0">
                <a:latin typeface="Arial"/>
                <a:cs typeface="Arial"/>
              </a:rPr>
              <a:t> </a:t>
            </a:r>
            <a:r>
              <a:rPr sz="1100" spc="-10" dirty="0">
                <a:latin typeface="Arial"/>
                <a:cs typeface="Arial"/>
              </a:rPr>
              <a:t>supports </a:t>
            </a:r>
            <a:r>
              <a:rPr sz="1100" spc="-20" dirty="0">
                <a:latin typeface="Arial"/>
                <a:cs typeface="Arial"/>
              </a:rPr>
              <a:t>immunity</a:t>
            </a:r>
            <a:r>
              <a:rPr sz="1100" spc="-25" dirty="0">
                <a:latin typeface="Arial"/>
                <a:cs typeface="Arial"/>
              </a:rPr>
              <a:t> </a:t>
            </a:r>
            <a:r>
              <a:rPr sz="1100" spc="-35" dirty="0">
                <a:latin typeface="Arial"/>
                <a:cs typeface="Arial"/>
              </a:rPr>
              <a:t>and</a:t>
            </a:r>
            <a:r>
              <a:rPr sz="1100" spc="-20" dirty="0">
                <a:latin typeface="Arial"/>
                <a:cs typeface="Arial"/>
              </a:rPr>
              <a:t> </a:t>
            </a:r>
            <a:r>
              <a:rPr sz="1100" spc="-10" dirty="0">
                <a:latin typeface="Arial"/>
                <a:cs typeface="Arial"/>
              </a:rPr>
              <a:t>healing</a:t>
            </a:r>
            <a:endParaRPr sz="1100" dirty="0">
              <a:latin typeface="Arial"/>
              <a:cs typeface="Arial"/>
            </a:endParaRPr>
          </a:p>
          <a:p>
            <a:pPr marL="325120" marR="97155" indent="-313055">
              <a:lnSpc>
                <a:spcPct val="150000"/>
              </a:lnSpc>
              <a:buFont typeface="Arial"/>
              <a:buChar char="●"/>
              <a:tabLst>
                <a:tab pos="325120" algn="l"/>
              </a:tabLst>
            </a:pPr>
            <a:r>
              <a:rPr sz="1100" b="1" spc="-55" dirty="0">
                <a:latin typeface="Arial"/>
                <a:cs typeface="Arial"/>
              </a:rPr>
              <a:t>Key </a:t>
            </a:r>
            <a:r>
              <a:rPr sz="1100" b="1" spc="-20" dirty="0">
                <a:latin typeface="Arial"/>
                <a:cs typeface="Arial"/>
              </a:rPr>
              <a:t>to</a:t>
            </a:r>
            <a:r>
              <a:rPr sz="1100" b="1" spc="-50" dirty="0">
                <a:latin typeface="Arial"/>
                <a:cs typeface="Arial"/>
              </a:rPr>
              <a:t> </a:t>
            </a:r>
            <a:r>
              <a:rPr sz="1100" b="1" spc="-25" dirty="0">
                <a:latin typeface="Arial"/>
                <a:cs typeface="Arial"/>
              </a:rPr>
              <a:t>workout</a:t>
            </a:r>
            <a:r>
              <a:rPr sz="1100" b="1" spc="-50" dirty="0">
                <a:latin typeface="Arial"/>
                <a:cs typeface="Arial"/>
              </a:rPr>
              <a:t> </a:t>
            </a:r>
            <a:r>
              <a:rPr sz="1100" b="1" spc="-30" dirty="0">
                <a:latin typeface="Arial"/>
                <a:cs typeface="Arial"/>
              </a:rPr>
              <a:t>recovery</a:t>
            </a:r>
            <a:r>
              <a:rPr sz="1100" spc="-30" dirty="0">
                <a:latin typeface="Arial"/>
                <a:cs typeface="Arial"/>
              </a:rPr>
              <a:t>—</a:t>
            </a:r>
            <a:r>
              <a:rPr sz="1100" spc="-25" dirty="0">
                <a:latin typeface="Arial"/>
                <a:cs typeface="Arial"/>
              </a:rPr>
              <a:t>guides</a:t>
            </a:r>
            <a:r>
              <a:rPr sz="1100" spc="-5" dirty="0">
                <a:latin typeface="Arial"/>
                <a:cs typeface="Arial"/>
              </a:rPr>
              <a:t> </a:t>
            </a:r>
            <a:r>
              <a:rPr sz="1100" spc="-30" dirty="0">
                <a:latin typeface="Arial"/>
                <a:cs typeface="Arial"/>
              </a:rPr>
              <a:t>muscle</a:t>
            </a:r>
            <a:r>
              <a:rPr sz="1100" dirty="0">
                <a:latin typeface="Arial"/>
                <a:cs typeface="Arial"/>
              </a:rPr>
              <a:t> </a:t>
            </a:r>
            <a:r>
              <a:rPr sz="1100" spc="-10" dirty="0">
                <a:latin typeface="Arial"/>
                <a:cs typeface="Arial"/>
              </a:rPr>
              <a:t>repair </a:t>
            </a:r>
            <a:r>
              <a:rPr sz="1100" spc="-35" dirty="0">
                <a:latin typeface="Arial"/>
                <a:cs typeface="Arial"/>
              </a:rPr>
              <a:t>and</a:t>
            </a:r>
            <a:r>
              <a:rPr sz="1100" spc="-30" dirty="0">
                <a:latin typeface="Arial"/>
                <a:cs typeface="Arial"/>
              </a:rPr>
              <a:t> </a:t>
            </a:r>
            <a:r>
              <a:rPr sz="1100" spc="-10" dirty="0">
                <a:latin typeface="Arial"/>
                <a:cs typeface="Arial"/>
              </a:rPr>
              <a:t>adaptation</a:t>
            </a:r>
            <a:endParaRPr sz="1100" dirty="0">
              <a:latin typeface="Arial"/>
              <a:cs typeface="Arial"/>
            </a:endParaRPr>
          </a:p>
          <a:p>
            <a:pPr marL="325120" marR="365760" indent="-313055">
              <a:lnSpc>
                <a:spcPct val="150000"/>
              </a:lnSpc>
              <a:buFont typeface="Arial"/>
              <a:buChar char="●"/>
              <a:tabLst>
                <a:tab pos="325120" algn="l"/>
              </a:tabLst>
            </a:pPr>
            <a:r>
              <a:rPr sz="1100" b="1" spc="-30" dirty="0">
                <a:latin typeface="Arial"/>
                <a:cs typeface="Arial"/>
              </a:rPr>
              <a:t>Influences</a:t>
            </a:r>
            <a:r>
              <a:rPr sz="1100" b="1" spc="-75" dirty="0">
                <a:latin typeface="Arial"/>
                <a:cs typeface="Arial"/>
              </a:rPr>
              <a:t> </a:t>
            </a:r>
            <a:r>
              <a:rPr sz="1100" b="1" spc="-15" dirty="0">
                <a:latin typeface="Arial"/>
                <a:cs typeface="Arial"/>
              </a:rPr>
              <a:t>how</a:t>
            </a:r>
            <a:r>
              <a:rPr sz="1100" b="1" spc="-75" dirty="0">
                <a:latin typeface="Arial"/>
                <a:cs typeface="Arial"/>
              </a:rPr>
              <a:t> </a:t>
            </a:r>
            <a:r>
              <a:rPr sz="1100" b="1" dirty="0">
                <a:latin typeface="Arial"/>
                <a:cs typeface="Arial"/>
              </a:rPr>
              <a:t>we</a:t>
            </a:r>
            <a:r>
              <a:rPr sz="1100" b="1" spc="-70" dirty="0">
                <a:latin typeface="Arial"/>
                <a:cs typeface="Arial"/>
              </a:rPr>
              <a:t> </a:t>
            </a:r>
            <a:r>
              <a:rPr sz="1100" b="1" spc="-10" dirty="0">
                <a:latin typeface="Arial"/>
                <a:cs typeface="Arial"/>
              </a:rPr>
              <a:t>age</a:t>
            </a:r>
            <a:r>
              <a:rPr sz="1100" spc="-10" dirty="0">
                <a:latin typeface="Arial"/>
                <a:cs typeface="Arial"/>
              </a:rPr>
              <a:t>,</a:t>
            </a:r>
            <a:r>
              <a:rPr sz="1100" spc="-30" dirty="0">
                <a:latin typeface="Arial"/>
                <a:cs typeface="Arial"/>
              </a:rPr>
              <a:t> </a:t>
            </a:r>
            <a:r>
              <a:rPr sz="1100" dirty="0">
                <a:latin typeface="Arial"/>
                <a:cs typeface="Arial"/>
              </a:rPr>
              <a:t>from</a:t>
            </a:r>
            <a:r>
              <a:rPr sz="1100" spc="-30" dirty="0">
                <a:latin typeface="Arial"/>
                <a:cs typeface="Arial"/>
              </a:rPr>
              <a:t> skin </a:t>
            </a:r>
            <a:r>
              <a:rPr sz="1100" spc="-20" dirty="0">
                <a:latin typeface="Arial"/>
                <a:cs typeface="Arial"/>
              </a:rPr>
              <a:t>quality</a:t>
            </a:r>
            <a:r>
              <a:rPr sz="1100" spc="-30" dirty="0">
                <a:latin typeface="Arial"/>
                <a:cs typeface="Arial"/>
              </a:rPr>
              <a:t> </a:t>
            </a:r>
            <a:r>
              <a:rPr sz="1100" spc="-25" dirty="0">
                <a:latin typeface="Arial"/>
                <a:cs typeface="Arial"/>
              </a:rPr>
              <a:t>to metabolic</a:t>
            </a:r>
            <a:r>
              <a:rPr sz="1100" spc="-10" dirty="0">
                <a:latin typeface="Arial"/>
                <a:cs typeface="Arial"/>
              </a:rPr>
              <a:t> health</a:t>
            </a:r>
            <a:endParaRPr lang="en-US" sz="1100" spc="-10" dirty="0">
              <a:latin typeface="Arial"/>
              <a:cs typeface="Arial"/>
            </a:endParaRPr>
          </a:p>
          <a:p>
            <a:pPr marL="325120" marR="365760" indent="-313055">
              <a:lnSpc>
                <a:spcPct val="150000"/>
              </a:lnSpc>
              <a:buFont typeface="Arial"/>
              <a:buChar char="●"/>
              <a:tabLst>
                <a:tab pos="325120" algn="l"/>
              </a:tabLst>
            </a:pPr>
            <a:r>
              <a:rPr lang="en-US" sz="1100" spc="-10" dirty="0">
                <a:latin typeface="Arial"/>
                <a:cs typeface="Arial"/>
              </a:rPr>
              <a:t>Concern is a </a:t>
            </a:r>
            <a:r>
              <a:rPr lang="en-US" sz="1100" b="1" spc="-10" dirty="0">
                <a:latin typeface="Arial"/>
                <a:cs typeface="Arial"/>
              </a:rPr>
              <a:t>blunted circadian rhythm </a:t>
            </a:r>
            <a:r>
              <a:rPr lang="en-US" sz="1100" spc="-10" dirty="0">
                <a:latin typeface="Arial"/>
                <a:cs typeface="Arial"/>
              </a:rPr>
              <a:t>with lower peak values and higher nighttime values</a:t>
            </a:r>
            <a:endParaRPr sz="1100" dirty="0">
              <a:latin typeface="Arial"/>
              <a:cs typeface="Arial"/>
            </a:endParaRPr>
          </a:p>
        </p:txBody>
      </p:sp>
    </p:spTree>
  </p:cSld>
  <p:clrMapOvr>
    <a:masterClrMapping/>
  </p:clrMapOvr>
</p:sld>
</file>

<file path=ppt/theme/theme1.xml><?xml version="1.0" encoding="utf-8"?>
<a:theme xmlns:a="http://schemas.openxmlformats.org/drawingml/2006/main" name="Blank Presentation">
  <a:themeElements>
    <a:clrScheme name="">
      <a:dk1>
        <a:srgbClr val="005A58"/>
      </a:dk1>
      <a:lt1>
        <a:srgbClr val="FFFFFF"/>
      </a:lt1>
      <a:dk2>
        <a:srgbClr val="0000FF"/>
      </a:dk2>
      <a:lt2>
        <a:srgbClr val="FFFF99"/>
      </a:lt2>
      <a:accent1>
        <a:srgbClr val="006462"/>
      </a:accent1>
      <a:accent2>
        <a:srgbClr val="6D6FC7"/>
      </a:accent2>
      <a:accent3>
        <a:srgbClr val="AAAAFF"/>
      </a:accent3>
      <a:accent4>
        <a:srgbClr val="DADADA"/>
      </a:accent4>
      <a:accent5>
        <a:srgbClr val="AAB8B7"/>
      </a:accent5>
      <a:accent6>
        <a:srgbClr val="6264B4"/>
      </a:accent6>
      <a:hlink>
        <a:srgbClr val="00FFFF"/>
      </a:hlink>
      <a:folHlink>
        <a:srgbClr val="00FF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12523</TotalTime>
  <Words>3108</Words>
  <Application>Microsoft Macintosh PowerPoint</Application>
  <PresentationFormat>On-screen Show (4:3)</PresentationFormat>
  <Paragraphs>268</Paragraphs>
  <Slides>43</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ＭＳ Ｐゴシック</vt:lpstr>
      <vt:lpstr>Aptos</vt:lpstr>
      <vt:lpstr>Arial</vt:lpstr>
      <vt:lpstr>Symbol</vt:lpstr>
      <vt:lpstr>Times</vt:lpstr>
      <vt:lpstr>Times New Roman</vt:lpstr>
      <vt:lpstr>Blank Presentation</vt:lpstr>
      <vt:lpstr>PowerPoint Presentation</vt:lpstr>
      <vt:lpstr>PowerPoint Presentation</vt:lpstr>
      <vt:lpstr>Eli Health </vt:lpstr>
      <vt:lpstr>Outline</vt:lpstr>
      <vt:lpstr>PowerPoint Presentation</vt:lpstr>
      <vt:lpstr>PowerPoint Presentation</vt:lpstr>
      <vt:lpstr>PowerPoint Presentation</vt:lpstr>
      <vt:lpstr>PowerPoint Presentation</vt:lpstr>
      <vt:lpstr>1 in 3 adults have cortisol dysregulation</vt:lpstr>
      <vt:lpstr>Sample salivary day curve at Labcorp</vt:lpstr>
      <vt:lpstr>What happens if your Cortisol Circadian Rhythm is off?</vt:lpstr>
      <vt:lpstr>What happens if your Cortisol Circadian Rhythm is off?</vt:lpstr>
      <vt:lpstr>What happens if your Cortisol Circadian Rhythm is off and your nighttime cortisols are high?</vt:lpstr>
      <vt:lpstr>Alternative Options</vt:lpstr>
      <vt:lpstr>Hormone Treatments</vt:lpstr>
      <vt:lpstr>Dr.Friedman’s publication in 1994</vt:lpstr>
      <vt:lpstr>Dr. Friedman’s publication in 1994</vt:lpstr>
      <vt:lpstr>Serum Cortisol in Cushing’s</vt:lpstr>
      <vt:lpstr>Figure 13. Comparison of the 24-hour profile of plasma cortisol in normal nonobese adults (left), patients with ...</vt:lpstr>
      <vt:lpstr>How to Diagnose Cushing's Syndrome?</vt:lpstr>
      <vt:lpstr>The problems with all types of Endogenous Cushing's Syndrome is abnormal circadian rhythm</vt:lpstr>
      <vt:lpstr>Episodic, Cyclical, Periodic</vt:lpstr>
      <vt:lpstr>FIG. 1. Algorithm for testing patients suspected of having Cushing's syndrome (CS) </vt:lpstr>
      <vt:lpstr>AM I HIGH?</vt:lpstr>
      <vt:lpstr>AM I HIGH?</vt:lpstr>
      <vt:lpstr>Episodic Cushing’s is common</vt:lpstr>
      <vt:lpstr>PowerPoint Presentation</vt:lpstr>
      <vt:lpstr>Beachboys: Wouldn’t it be nice:</vt:lpstr>
      <vt:lpstr>PowerPoint Presentation</vt:lpstr>
      <vt:lpstr>How to use HormometerTM</vt:lpstr>
      <vt:lpstr>PowerPoint Presentation</vt:lpstr>
      <vt:lpstr>How to test</vt:lpstr>
      <vt:lpstr>Behind the Scenes</vt:lpstr>
      <vt:lpstr>Why track Cortisol?</vt:lpstr>
      <vt:lpstr>PowerPoint Presentation</vt:lpstr>
      <vt:lpstr>After your ﬁrst test</vt:lpstr>
      <vt:lpstr>PowerPoint Presentation</vt:lpstr>
      <vt:lpstr>PowerPoint Presentation</vt:lpstr>
      <vt:lpstr>How can Eli Health Salivary Cortisol be used in conjunction with commercial laboratory salivary measurements?</vt:lpstr>
      <vt:lpstr>Why is Dr. Friedman recommending salivary day curves to diagnose and monitor treatment for Cushings?</vt:lpstr>
      <vt:lpstr> How does the Cortisol Circadian Rhythm affect treatment for Cushing’s? </vt:lpstr>
      <vt:lpstr> How does the Cortisol Circadian Rhythm affect treatment for Cushing’s? </vt:lpstr>
      <vt:lpstr>Visit goodhormonehealth.com</vt:lpstr>
    </vt:vector>
  </TitlesOfParts>
  <Company>Dr. T. Friedman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Leading Causes of Death (all ages)</dc:title>
  <dc:creator>Dr. T. Friedman</dc:creator>
  <cp:lastModifiedBy>Theodore Friedman</cp:lastModifiedBy>
  <cp:revision>214</cp:revision>
  <cp:lastPrinted>2008-04-17T18:16:53Z</cp:lastPrinted>
  <dcterms:created xsi:type="dcterms:W3CDTF">2008-04-17T17:13:08Z</dcterms:created>
  <dcterms:modified xsi:type="dcterms:W3CDTF">2025-08-17T23:47:20Z</dcterms:modified>
</cp:coreProperties>
</file>