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357" r:id="rId3"/>
    <p:sldId id="369" r:id="rId4"/>
    <p:sldId id="356" r:id="rId5"/>
    <p:sldId id="359" r:id="rId6"/>
    <p:sldId id="358" r:id="rId7"/>
    <p:sldId id="362" r:id="rId8"/>
    <p:sldId id="361" r:id="rId9"/>
    <p:sldId id="364" r:id="rId10"/>
    <p:sldId id="360" r:id="rId11"/>
    <p:sldId id="348" r:id="rId12"/>
    <p:sldId id="349" r:id="rId13"/>
    <p:sldId id="350" r:id="rId14"/>
    <p:sldId id="367" r:id="rId15"/>
    <p:sldId id="368" r:id="rId16"/>
    <p:sldId id="352" r:id="rId17"/>
    <p:sldId id="370" r:id="rId18"/>
    <p:sldId id="372" r:id="rId19"/>
    <p:sldId id="373" r:id="rId20"/>
    <p:sldId id="353" r:id="rId21"/>
    <p:sldId id="355" r:id="rId22"/>
    <p:sldId id="354" r:id="rId23"/>
    <p:sldId id="365" r:id="rId24"/>
    <p:sldId id="366" r:id="rId25"/>
    <p:sldId id="351" r:id="rId26"/>
    <p:sldId id="375" r:id="rId27"/>
    <p:sldId id="376" r:id="rId28"/>
    <p:sldId id="379" r:id="rId29"/>
    <p:sldId id="380" r:id="rId30"/>
    <p:sldId id="378" r:id="rId31"/>
    <p:sldId id="377" r:id="rId32"/>
    <p:sldId id="371" r:id="rId33"/>
    <p:sldId id="374" r:id="rId34"/>
    <p:sldId id="347"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5"/>
    <p:restoredTop sz="93146"/>
  </p:normalViewPr>
  <p:slideViewPr>
    <p:cSldViewPr snapToGrid="0" snapToObjects="1">
      <p:cViewPr varScale="1">
        <p:scale>
          <a:sx n="64" d="100"/>
          <a:sy n="64" d="100"/>
        </p:scale>
        <p:origin x="92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76E028A-5546-D74E-8226-D9FB93D91730}" type="datetime1">
              <a:rPr lang="en-US" altLang="en-US"/>
              <a:pPr/>
              <a:t>8/26/18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ED5AD9C-3859-9C43-B2A7-8EE8D5342158}" type="slidenum">
              <a:rPr lang="en-US" altLang="en-US"/>
              <a:pPr/>
              <a:t>‹#›</a:t>
            </a:fld>
            <a:endParaRPr lang="en-US" altLang="en-US"/>
          </a:p>
        </p:txBody>
      </p:sp>
    </p:spTree>
    <p:extLst>
      <p:ext uri="{BB962C8B-B14F-4D97-AF65-F5344CB8AC3E}">
        <p14:creationId xmlns:p14="http://schemas.microsoft.com/office/powerpoint/2010/main" val="11519873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5AD9C-3859-9C43-B2A7-8EE8D5342158}" type="slidenum">
              <a:rPr lang="en-US" altLang="en-US" smtClean="0"/>
              <a:pPr/>
              <a:t>9</a:t>
            </a:fld>
            <a:endParaRPr lang="en-US" altLang="en-US"/>
          </a:p>
        </p:txBody>
      </p:sp>
    </p:spTree>
    <p:extLst>
      <p:ext uri="{BB962C8B-B14F-4D97-AF65-F5344CB8AC3E}">
        <p14:creationId xmlns:p14="http://schemas.microsoft.com/office/powerpoint/2010/main" val="58738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526748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22</a:t>
            </a:fld>
            <a:endParaRPr lang="en-GB"/>
          </a:p>
        </p:txBody>
      </p:sp>
      <p:sp>
        <p:nvSpPr>
          <p:cNvPr id="409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t>
Compared to placebo, oxytocin reduced </a:t>
            </a:r>
            <a:r>
              <a:rPr b="1"/>
              <a:t>(A)</a:t>
            </a:r>
            <a:r>
              <a:t> total caloric intake by 122 ± 51 kcal, </a:t>
            </a:r>
            <a:r>
              <a:rPr b="1"/>
              <a:t>(B)</a:t>
            </a:r>
            <a:r>
              <a:t> fat intake by 8.7 ± 3.8 g, </a:t>
            </a:r>
            <a:r>
              <a:rPr b="1"/>
              <a:t>(C)</a:t>
            </a:r>
            <a:r>
              <a:t> protein intake by 3.9 ± 2.2 g, and </a:t>
            </a:r>
            <a:r>
              <a:rPr b="1"/>
              <a:t>(D)</a:t>
            </a:r>
            <a:r>
              <a:t> carbohydrate content by 7.2 ± 9.4 g. *</a:t>
            </a:r>
            <a:r>
              <a:rPr i="1"/>
              <a:t>P</a:t>
            </a:r>
            <a:r>
              <a:t> = 0.03. </a:t>
            </a:r>
            <a:r>
              <a:rPr baseline="30000"/>
              <a:t>¥</a:t>
            </a:r>
            <a:r>
              <a:t>No longer significant after controlling for multiple comparisons.</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39612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84730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5688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2808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482383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75838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1761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26514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2C38B10-FC82-E44F-8155-0CBD7C24D05F}"/>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282875EA-8138-8344-A324-F8516AAFB63D}"/>
              </a:ext>
            </a:extLst>
          </p:cNvPr>
          <p:cNvSpPr>
            <a:spLocks noGrp="1"/>
          </p:cNvSpPr>
          <p:nvPr>
            <p:ph type="body" idx="1"/>
          </p:nvPr>
        </p:nvSpPr>
        <p:spPr>
          <a:ln/>
        </p:spPr>
        <p:txBody>
          <a:bodyPr/>
          <a:lstStyle/>
          <a:p>
            <a:r>
              <a:rPr lang="en-US" altLang="en-US" b="1" dirty="0">
                <a:latin typeface="Arial" panose="020B0604020202020204" pitchFamily="34" charset="0"/>
                <a:cs typeface="Arial" panose="020B0604020202020204" pitchFamily="34" charset="0"/>
              </a:rPr>
              <a:t>Figure 2. </a:t>
            </a:r>
            <a:r>
              <a:rPr lang="en-US" altLang="en-US" dirty="0">
                <a:latin typeface="Arial" panose="020B0604020202020204" pitchFamily="34" charset="0"/>
                <a:cs typeface="Arial" panose="020B0604020202020204" pitchFamily="34" charset="0"/>
              </a:rPr>
              <a:t>(a) BMI timeline since before diagnosis with intervention starting points. (b) BMI timeline since age 13.5 years with intervention starting points including phases 1 and 2.
</a:t>
            </a:r>
          </a:p>
        </p:txBody>
      </p:sp>
      <p:sp>
        <p:nvSpPr>
          <p:cNvPr id="17412" name="Slide Number Placeholder 3">
            <a:extLst>
              <a:ext uri="{FF2B5EF4-FFF2-40B4-BE49-F238E27FC236}">
                <a16:creationId xmlns:a16="http://schemas.microsoft.com/office/drawing/2014/main" id="{DCAE1A22-A6D0-6243-BC15-0590CAADFE4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2204C4EE-9EC3-144A-8E32-107783552ED0}" type="slidenum">
              <a:rPr lang="en-US" altLang="en-US" sz="1200"/>
              <a:pPr algn="r" eaLnBrk="1" hangingPunct="1"/>
              <a:t>30</a:t>
            </a:fld>
            <a:endParaRPr lang="en-US" altLang="en-US" sz="1200"/>
          </a:p>
        </p:txBody>
      </p:sp>
    </p:spTree>
    <p:extLst>
      <p:ext uri="{BB962C8B-B14F-4D97-AF65-F5344CB8AC3E}">
        <p14:creationId xmlns:p14="http://schemas.microsoft.com/office/powerpoint/2010/main" val="25931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9033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17E60FC-749F-014C-B2DE-4B06395D45ED}"/>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CF9582D2-7DEA-D341-81F7-3B2C5F6D7EE0}"/>
              </a:ext>
            </a:extLst>
          </p:cNvPr>
          <p:cNvSpPr>
            <a:spLocks noGrp="1"/>
          </p:cNvSpPr>
          <p:nvPr>
            <p:ph type="body" idx="1"/>
          </p:nvPr>
        </p:nvSpPr>
        <p:spPr>
          <a:ln/>
        </p:spPr>
        <p:txBody>
          <a:bodyPr/>
          <a:lstStyle/>
          <a:p>
            <a:r>
              <a:rPr lang="en-US" altLang="en-US" b="1">
                <a:latin typeface="Arial" panose="020B0604020202020204" pitchFamily="34" charset="0"/>
                <a:cs typeface="Arial" panose="020B0604020202020204" pitchFamily="34" charset="0"/>
              </a:rPr>
              <a:t>Figure 1. </a:t>
            </a:r>
            <a:r>
              <a:rPr lang="en-US" altLang="en-US">
                <a:latin typeface="Arial" panose="020B0604020202020204" pitchFamily="34" charset="0"/>
                <a:cs typeface="Arial" panose="020B0604020202020204" pitchFamily="34" charset="0"/>
              </a:rPr>
              <a:t>Magnetic resonance imaging T1-weighted images 6 months following resection of CP demonstrating extent of hypothalamic damage. (a) Sagittal midline image demonstrates damage to the floor of the third ventricle (short arrow) as well as sellar contents (long arrow), including the pituitary and infundibulum. (b) Coronal image through the anterior hypothalamus demonstrates injury to the bilateral anterior hypothalamus (long arrows), including the regions of the paraventricular and supraoptic nuclei. Coronal images of the (c) mid and (d) posterior hypothalamus. In addition to third ventriculomegaly (*), there is irregularity and volume loss along the left lateral wall, indicating at least unilateral mid and posterior hypothalamic damage (long arrows). The mammillary bodies are intact (short arrow).
</a:t>
            </a:r>
          </a:p>
        </p:txBody>
      </p:sp>
      <p:sp>
        <p:nvSpPr>
          <p:cNvPr id="17412" name="Slide Number Placeholder 3">
            <a:extLst>
              <a:ext uri="{FF2B5EF4-FFF2-40B4-BE49-F238E27FC236}">
                <a16:creationId xmlns:a16="http://schemas.microsoft.com/office/drawing/2014/main" id="{0D29EA9F-2F07-A841-B74B-3ACA17446E2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850604BE-F250-154B-93E1-3301D92F2CDD}" type="slidenum">
              <a:rPr lang="en-US" altLang="en-US" sz="1200"/>
              <a:pPr algn="r" eaLnBrk="1" hangingPunct="1"/>
              <a:t>31</a:t>
            </a:fld>
            <a:endParaRPr lang="en-US" altLang="en-US" sz="1200"/>
          </a:p>
        </p:txBody>
      </p:sp>
    </p:spTree>
    <p:extLst>
      <p:ext uri="{BB962C8B-B14F-4D97-AF65-F5344CB8AC3E}">
        <p14:creationId xmlns:p14="http://schemas.microsoft.com/office/powerpoint/2010/main" val="119813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448363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8070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75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214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229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334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3175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71871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072902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4BC5477-5E71-B74C-8DC1-D128215925D5}" type="datetime1">
              <a:rPr lang="en-US" altLang="en-US"/>
              <a:pPr/>
              <a:t>8/26/18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73B61D-4255-AD4C-99A6-6EF55B537404}" type="slidenum">
              <a:rPr lang="en-US" altLang="en-US"/>
              <a:pPr/>
              <a:t>‹#›</a:t>
            </a:fld>
            <a:endParaRPr lang="en-US" altLang="en-US"/>
          </a:p>
        </p:txBody>
      </p:sp>
    </p:spTree>
    <p:extLst>
      <p:ext uri="{BB962C8B-B14F-4D97-AF65-F5344CB8AC3E}">
        <p14:creationId xmlns:p14="http://schemas.microsoft.com/office/powerpoint/2010/main" val="18188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3C3F78-8422-4642-93CE-7ACF59E4F125}" type="datetime1">
              <a:rPr lang="en-US" altLang="en-US"/>
              <a:pPr/>
              <a:t>8/26/18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CD01DB-68BD-BF40-B07B-7AAA962AD318}" type="slidenum">
              <a:rPr lang="en-US" altLang="en-US"/>
              <a:pPr/>
              <a:t>‹#›</a:t>
            </a:fld>
            <a:endParaRPr lang="en-US" altLang="en-US"/>
          </a:p>
        </p:txBody>
      </p:sp>
    </p:spTree>
    <p:extLst>
      <p:ext uri="{BB962C8B-B14F-4D97-AF65-F5344CB8AC3E}">
        <p14:creationId xmlns:p14="http://schemas.microsoft.com/office/powerpoint/2010/main" val="195687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CA2A79-EF7A-F94B-A585-6D0964E7B5CB}" type="datetime1">
              <a:rPr lang="en-US" altLang="en-US"/>
              <a:pPr/>
              <a:t>8/26/18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EF5846-3834-3146-A0EF-96858389BB54}" type="slidenum">
              <a:rPr lang="en-US" altLang="en-US"/>
              <a:pPr/>
              <a:t>‹#›</a:t>
            </a:fld>
            <a:endParaRPr lang="en-US" altLang="en-US"/>
          </a:p>
        </p:txBody>
      </p:sp>
    </p:spTree>
    <p:extLst>
      <p:ext uri="{BB962C8B-B14F-4D97-AF65-F5344CB8AC3E}">
        <p14:creationId xmlns:p14="http://schemas.microsoft.com/office/powerpoint/2010/main" val="537332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75216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D0B4A9-04E2-8A42-90D9-065495E9BA00}" type="datetime1">
              <a:rPr lang="en-US" altLang="en-US"/>
              <a:pPr/>
              <a:t>8/26/18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362615-7C14-074E-B6C5-58B5074D569B}" type="slidenum">
              <a:rPr lang="en-US" altLang="en-US"/>
              <a:pPr/>
              <a:t>‹#›</a:t>
            </a:fld>
            <a:endParaRPr lang="en-US" altLang="en-US"/>
          </a:p>
        </p:txBody>
      </p:sp>
    </p:spTree>
    <p:extLst>
      <p:ext uri="{BB962C8B-B14F-4D97-AF65-F5344CB8AC3E}">
        <p14:creationId xmlns:p14="http://schemas.microsoft.com/office/powerpoint/2010/main" val="28141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95371C2-804F-A44F-9ED3-0D0EE44D7D5D}" type="datetime1">
              <a:rPr lang="en-US" altLang="en-US"/>
              <a:pPr/>
              <a:t>8/26/18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B207A48-3986-2145-AEED-BA3BD7997EFB}" type="slidenum">
              <a:rPr lang="en-US" altLang="en-US"/>
              <a:pPr/>
              <a:t>‹#›</a:t>
            </a:fld>
            <a:endParaRPr lang="en-US" altLang="en-US"/>
          </a:p>
        </p:txBody>
      </p:sp>
    </p:spTree>
    <p:extLst>
      <p:ext uri="{BB962C8B-B14F-4D97-AF65-F5344CB8AC3E}">
        <p14:creationId xmlns:p14="http://schemas.microsoft.com/office/powerpoint/2010/main" val="100580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A92E283-9DDB-124A-B194-B8D446BA3A74}" type="datetime1">
              <a:rPr lang="en-US" altLang="en-US"/>
              <a:pPr/>
              <a:t>8/26/18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F5167A-32F2-EE4B-8E69-EE0A5DC5AAFC}" type="slidenum">
              <a:rPr lang="en-US" altLang="en-US"/>
              <a:pPr/>
              <a:t>‹#›</a:t>
            </a:fld>
            <a:endParaRPr lang="en-US" altLang="en-US"/>
          </a:p>
        </p:txBody>
      </p:sp>
    </p:spTree>
    <p:extLst>
      <p:ext uri="{BB962C8B-B14F-4D97-AF65-F5344CB8AC3E}">
        <p14:creationId xmlns:p14="http://schemas.microsoft.com/office/powerpoint/2010/main" val="172824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A73CB9E-1410-DF4F-AFDC-39BD6CB870A5}" type="datetime1">
              <a:rPr lang="en-US" altLang="en-US"/>
              <a:pPr/>
              <a:t>8/26/18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445B044-241F-B246-96B7-BD32384C8562}" type="slidenum">
              <a:rPr lang="en-US" altLang="en-US"/>
              <a:pPr/>
              <a:t>‹#›</a:t>
            </a:fld>
            <a:endParaRPr lang="en-US" altLang="en-US"/>
          </a:p>
        </p:txBody>
      </p:sp>
    </p:spTree>
    <p:extLst>
      <p:ext uri="{BB962C8B-B14F-4D97-AF65-F5344CB8AC3E}">
        <p14:creationId xmlns:p14="http://schemas.microsoft.com/office/powerpoint/2010/main" val="188970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5BB31D-34C0-8A46-BE7D-41A6CD6A1440}" type="datetime1">
              <a:rPr lang="en-US" altLang="en-US"/>
              <a:pPr/>
              <a:t>8/26/18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C32ABBE-582C-A14B-8E68-C31F52D10D2B}" type="slidenum">
              <a:rPr lang="en-US" altLang="en-US"/>
              <a:pPr/>
              <a:t>‹#›</a:t>
            </a:fld>
            <a:endParaRPr lang="en-US" altLang="en-US"/>
          </a:p>
        </p:txBody>
      </p:sp>
    </p:spTree>
    <p:extLst>
      <p:ext uri="{BB962C8B-B14F-4D97-AF65-F5344CB8AC3E}">
        <p14:creationId xmlns:p14="http://schemas.microsoft.com/office/powerpoint/2010/main" val="1195540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2A88267-6AB6-CA4D-B1E7-48C7F0A18BF1}" type="datetime1">
              <a:rPr lang="en-US" altLang="en-US"/>
              <a:pPr/>
              <a:t>8/26/18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BF8D653-D0A4-834C-A7EA-D34482B037DD}" type="slidenum">
              <a:rPr lang="en-US" altLang="en-US"/>
              <a:pPr/>
              <a:t>‹#›</a:t>
            </a:fld>
            <a:endParaRPr lang="en-US" altLang="en-US"/>
          </a:p>
        </p:txBody>
      </p:sp>
    </p:spTree>
    <p:extLst>
      <p:ext uri="{BB962C8B-B14F-4D97-AF65-F5344CB8AC3E}">
        <p14:creationId xmlns:p14="http://schemas.microsoft.com/office/powerpoint/2010/main" val="160056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17D048A-B867-A044-9179-A6A15540F113}" type="datetime1">
              <a:rPr lang="en-US" altLang="en-US"/>
              <a:pPr/>
              <a:t>8/26/18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500C0E2-C690-1F49-B614-1428ED081683}" type="slidenum">
              <a:rPr lang="en-US" altLang="en-US"/>
              <a:pPr/>
              <a:t>‹#›</a:t>
            </a:fld>
            <a:endParaRPr lang="en-US" altLang="en-US"/>
          </a:p>
        </p:txBody>
      </p:sp>
    </p:spTree>
    <p:extLst>
      <p:ext uri="{BB962C8B-B14F-4D97-AF65-F5344CB8AC3E}">
        <p14:creationId xmlns:p14="http://schemas.microsoft.com/office/powerpoint/2010/main" val="138068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833F2E5-6DCA-624F-A0BC-46101F0A4043}" type="datetime1">
              <a:rPr lang="en-US" altLang="en-US"/>
              <a:pPr/>
              <a:t>8/26/18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35777FC-BE5D-2F4B-8CDE-D3EF1458FDC4}" type="slidenum">
              <a:rPr lang="en-US" altLang="en-US"/>
              <a:pPr/>
              <a:t>‹#›</a:t>
            </a:fld>
            <a:endParaRPr lang="en-US" altLang="en-US"/>
          </a:p>
        </p:txBody>
      </p:sp>
    </p:spTree>
    <p:extLst>
      <p:ext uri="{BB962C8B-B14F-4D97-AF65-F5344CB8AC3E}">
        <p14:creationId xmlns:p14="http://schemas.microsoft.com/office/powerpoint/2010/main" val="160366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alpha val="81000"/>
              </a:schemeClr>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2B7865A2-412D-9040-BE08-CDF722EE9A59}" type="datetime1">
              <a:rPr lang="en-US" altLang="en-US"/>
              <a:pPr/>
              <a:t>8/26/18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C965F932-9F4B-D34B-BAE8-9303473C17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onlinelibrary.wiley.com/doi/10.1002/oby.21069/full#oby21069-fig-0002" TargetMode="External"/><Relationship Id="rId5" Type="http://schemas.openxmlformats.org/officeDocument/2006/relationships/hyperlink" Target="http://onlinelibrary.wiley.com/doi/10.1002/oby.v23.5/issuetoc"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hyperlink" Target="http://onlinelibrary.wiley.com/doi/10.1111/cen.13169/abstrac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210/jc.2017-0208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mail@goodhormonehealth.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goodhormonehealth.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758825" y="2649538"/>
            <a:ext cx="7772400" cy="2455862"/>
          </a:xfrm>
        </p:spPr>
        <p:txBody>
          <a:bodyPr/>
          <a:lstStyle/>
          <a:p>
            <a:pPr eaLnBrk="1" hangingPunct="1"/>
            <a:r>
              <a:rPr lang="en-US" sz="4000" dirty="0"/>
              <a:t>Webinar on the posterior pituitary hormones, AVP and oxytocin</a:t>
            </a:r>
            <a:endParaRPr lang="en-US" altLang="en-US" sz="4000" dirty="0"/>
          </a:p>
        </p:txBody>
      </p:sp>
      <p:sp>
        <p:nvSpPr>
          <p:cNvPr id="14338" name="Subtitle 2"/>
          <p:cNvSpPr>
            <a:spLocks noGrp="1"/>
          </p:cNvSpPr>
          <p:nvPr>
            <p:ph type="subTitle" idx="1"/>
          </p:nvPr>
        </p:nvSpPr>
        <p:spPr>
          <a:xfrm>
            <a:off x="1444625" y="4657952"/>
            <a:ext cx="6400800" cy="1752600"/>
          </a:xfrm>
        </p:spPr>
        <p:txBody>
          <a:bodyPr/>
          <a:lstStyle/>
          <a:p>
            <a:r>
              <a:rPr lang="en-US" altLang="en-US" dirty="0" err="1">
                <a:solidFill>
                  <a:srgbClr val="FF0000"/>
                </a:solidFill>
              </a:rPr>
              <a:t>GoodHormoneHealth</a:t>
            </a:r>
            <a:r>
              <a:rPr lang="en-US" altLang="en-US" dirty="0">
                <a:solidFill>
                  <a:srgbClr val="FF0000"/>
                </a:solidFill>
              </a:rPr>
              <a:t> Webinar</a:t>
            </a:r>
          </a:p>
          <a:p>
            <a:r>
              <a:rPr lang="en-US" altLang="en-US" dirty="0">
                <a:solidFill>
                  <a:srgbClr val="FF0000"/>
                </a:solidFill>
              </a:rPr>
              <a:t>August 26, 2018</a:t>
            </a:r>
          </a:p>
          <a:p>
            <a:r>
              <a:rPr lang="en-US" altLang="en-US" dirty="0">
                <a:solidFill>
                  <a:srgbClr val="FF0000"/>
                </a:solidFill>
              </a:rPr>
              <a:t>I will mute everyone’s phones, please use the chat button</a:t>
            </a:r>
          </a:p>
        </p:txBody>
      </p:sp>
      <p:pic>
        <p:nvPicPr>
          <p:cNvPr id="8" name="Content Placeholder 3"/>
          <p:cNvPicPr>
            <a:picLocks noChangeAspect="1"/>
          </p:cNvPicPr>
          <p:nvPr/>
        </p:nvPicPr>
        <p:blipFill>
          <a:blip r:embed="rId2"/>
          <a:stretch>
            <a:fillRect/>
          </a:stretch>
        </p:blipFill>
        <p:spPr bwMode="auto">
          <a:xfrm>
            <a:off x="101600" y="353219"/>
            <a:ext cx="4037766" cy="18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Content Placeholder 3"/>
          <p:cNvPicPr>
            <a:picLocks noChangeAspect="1"/>
          </p:cNvPicPr>
          <p:nvPr/>
        </p:nvPicPr>
        <p:blipFill>
          <a:blip r:embed="rId3"/>
          <a:stretch>
            <a:fillRect/>
          </a:stretch>
        </p:blipFill>
        <p:spPr bwMode="auto">
          <a:xfrm>
            <a:off x="4645025" y="180295"/>
            <a:ext cx="4008564" cy="225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Actions of Vasopressin</a:t>
            </a:r>
          </a:p>
        </p:txBody>
      </p:sp>
      <p:pic>
        <p:nvPicPr>
          <p:cNvPr id="4" name="Content Placeholder 3"/>
          <p:cNvPicPr>
            <a:picLocks noGrp="1" noChangeAspect="1"/>
          </p:cNvPicPr>
          <p:nvPr>
            <p:ph idx="1"/>
          </p:nvPr>
        </p:nvPicPr>
        <p:blipFill>
          <a:blip r:embed="rId2"/>
          <a:stretch>
            <a:fillRect/>
          </a:stretch>
        </p:blipFill>
        <p:spPr>
          <a:xfrm>
            <a:off x="2032000" y="2688431"/>
            <a:ext cx="5080000" cy="2349500"/>
          </a:xfrm>
        </p:spPr>
      </p:pic>
    </p:spTree>
    <p:extLst>
      <p:ext uri="{BB962C8B-B14F-4D97-AF65-F5344CB8AC3E}">
        <p14:creationId xmlns:p14="http://schemas.microsoft.com/office/powerpoint/2010/main" val="1382286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014387" y="329394"/>
            <a:ext cx="7492597" cy="1016000"/>
          </a:xfrm>
        </p:spPr>
        <p:txBody>
          <a:bodyPr/>
          <a:lstStyle/>
          <a:p>
            <a:pPr>
              <a:defRPr/>
            </a:pPr>
            <a:r>
              <a:rPr lang="en-US" dirty="0">
                <a:solidFill>
                  <a:srgbClr val="FF0000"/>
                </a:solidFill>
                <a:cs typeface="+mj-cs"/>
              </a:rPr>
              <a:t>Diabetes Insipidus (AVP deficiency)</a:t>
            </a:r>
          </a:p>
        </p:txBody>
      </p:sp>
      <p:sp>
        <p:nvSpPr>
          <p:cNvPr id="188419" name="Rectangle 3"/>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Excessive urination and thirst</a:t>
            </a:r>
          </a:p>
          <a:p>
            <a:pPr>
              <a:lnSpc>
                <a:spcPct val="90000"/>
              </a:lnSpc>
              <a:defRPr/>
            </a:pPr>
            <a:r>
              <a:rPr lang="en-US" sz="2489" dirty="0">
                <a:cs typeface="+mn-cs"/>
              </a:rPr>
              <a:t>Mild cases are probably common and worthy of treatment</a:t>
            </a:r>
          </a:p>
          <a:p>
            <a:pPr>
              <a:lnSpc>
                <a:spcPct val="90000"/>
              </a:lnSpc>
              <a:defRPr/>
            </a:pPr>
            <a:r>
              <a:rPr lang="en-US" sz="2489" dirty="0">
                <a:cs typeface="+mn-cs"/>
              </a:rPr>
              <a:t>Chronic polyuria may lead to bladder/kidney problems</a:t>
            </a:r>
          </a:p>
          <a:p>
            <a:pPr>
              <a:lnSpc>
                <a:spcPct val="90000"/>
              </a:lnSpc>
              <a:defRPr/>
            </a:pPr>
            <a:r>
              <a:rPr lang="en-US" sz="2489" dirty="0">
                <a:cs typeface="+mn-cs"/>
              </a:rPr>
              <a:t>How many times are you waking up at night?</a:t>
            </a:r>
          </a:p>
          <a:p>
            <a:pPr>
              <a:lnSpc>
                <a:spcPct val="90000"/>
              </a:lnSpc>
              <a:defRPr/>
            </a:pPr>
            <a:endParaRPr lang="en-US" sz="2489" dirty="0">
              <a:cs typeface="+mn-cs"/>
            </a:endParaRPr>
          </a:p>
        </p:txBody>
      </p:sp>
    </p:spTree>
    <p:extLst>
      <p:ext uri="{BB962C8B-B14F-4D97-AF65-F5344CB8AC3E}">
        <p14:creationId xmlns:p14="http://schemas.microsoft.com/office/powerpoint/2010/main" val="9363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1128889" y="663222"/>
            <a:ext cx="6908800" cy="1016000"/>
          </a:xfrm>
        </p:spPr>
        <p:txBody>
          <a:bodyPr/>
          <a:lstStyle/>
          <a:p>
            <a:pPr>
              <a:defRPr/>
            </a:pPr>
            <a:r>
              <a:rPr lang="en-US" dirty="0">
                <a:solidFill>
                  <a:srgbClr val="FF0000"/>
                </a:solidFill>
                <a:cs typeface="+mj-cs"/>
              </a:rPr>
              <a:t>Diabetes Insipidus (2)</a:t>
            </a:r>
          </a:p>
        </p:txBody>
      </p:sp>
      <p:sp>
        <p:nvSpPr>
          <p:cNvPr id="189443" name="Rectangle 3"/>
          <p:cNvSpPr>
            <a:spLocks noGrp="1" noChangeArrowheads="1"/>
          </p:cNvSpPr>
          <p:nvPr>
            <p:ph type="body" idx="1"/>
          </p:nvPr>
        </p:nvSpPr>
        <p:spPr>
          <a:xfrm>
            <a:off x="1095022" y="1701800"/>
            <a:ext cx="6908800" cy="3657600"/>
          </a:xfrm>
        </p:spPr>
        <p:txBody>
          <a:bodyPr/>
          <a:lstStyle/>
          <a:p>
            <a:pPr>
              <a:lnSpc>
                <a:spcPct val="90000"/>
              </a:lnSpc>
              <a:defRPr/>
            </a:pPr>
            <a:r>
              <a:rPr lang="en-US" sz="2133" dirty="0">
                <a:cs typeface="+mn-cs"/>
              </a:rPr>
              <a:t>I screen by having the patient collect urine for 24 hours and measure the volume. </a:t>
            </a:r>
          </a:p>
          <a:p>
            <a:pPr>
              <a:lnSpc>
                <a:spcPct val="90000"/>
              </a:lnSpc>
              <a:defRPr/>
            </a:pPr>
            <a:r>
              <a:rPr lang="en-US" sz="2133" dirty="0">
                <a:cs typeface="+mn-cs"/>
              </a:rPr>
              <a:t>Greater than 3 L indicates diabetes insipidus is possible</a:t>
            </a:r>
          </a:p>
          <a:p>
            <a:pPr>
              <a:lnSpc>
                <a:spcPct val="90000"/>
              </a:lnSpc>
              <a:defRPr/>
            </a:pPr>
            <a:r>
              <a:rPr lang="en-US" sz="2133" dirty="0">
                <a:cs typeface="+mn-cs"/>
              </a:rPr>
              <a:t>I confirm with a 12 hour fast (no water!) and collect an 8 AM serum and urine osmolality.</a:t>
            </a:r>
          </a:p>
          <a:p>
            <a:pPr>
              <a:lnSpc>
                <a:spcPct val="90000"/>
              </a:lnSpc>
              <a:defRPr/>
            </a:pPr>
            <a:r>
              <a:rPr lang="en-US" sz="2133" dirty="0">
                <a:cs typeface="+mn-cs"/>
              </a:rPr>
              <a:t>DI-High serum osmolality (&gt;300 </a:t>
            </a:r>
            <a:r>
              <a:rPr lang="en-US" sz="2133" dirty="0" err="1">
                <a:cs typeface="+mn-cs"/>
              </a:rPr>
              <a:t>mOsm</a:t>
            </a:r>
            <a:r>
              <a:rPr lang="en-US" sz="2133" dirty="0">
                <a:cs typeface="+mn-cs"/>
              </a:rPr>
              <a:t>/kg), </a:t>
            </a:r>
            <a:r>
              <a:rPr lang="en-US" sz="2133" b="1" dirty="0">
                <a:cs typeface="+mn-cs"/>
              </a:rPr>
              <a:t>low urine osmolality</a:t>
            </a:r>
            <a:r>
              <a:rPr lang="en-US" sz="2133" dirty="0">
                <a:cs typeface="+mn-cs"/>
              </a:rPr>
              <a:t> (&lt;500 </a:t>
            </a:r>
            <a:r>
              <a:rPr lang="en-US" sz="2133" dirty="0" err="1">
                <a:cs typeface="+mn-cs"/>
              </a:rPr>
              <a:t>mOsm</a:t>
            </a:r>
            <a:r>
              <a:rPr lang="en-US" sz="2133" dirty="0">
                <a:cs typeface="+mn-cs"/>
              </a:rPr>
              <a:t>/kg) and low AVP &lt; 1 </a:t>
            </a:r>
            <a:r>
              <a:rPr lang="en-US" sz="2133" dirty="0" err="1">
                <a:cs typeface="+mn-cs"/>
              </a:rPr>
              <a:t>pg</a:t>
            </a:r>
            <a:r>
              <a:rPr lang="en-US" sz="2133" dirty="0">
                <a:cs typeface="+mn-cs"/>
              </a:rPr>
              <a:t>/mL).</a:t>
            </a:r>
          </a:p>
          <a:p>
            <a:pPr>
              <a:lnSpc>
                <a:spcPct val="90000"/>
              </a:lnSpc>
              <a:defRPr/>
            </a:pPr>
            <a:r>
              <a:rPr lang="en-US" sz="2133" dirty="0">
                <a:cs typeface="+mn-cs"/>
              </a:rPr>
              <a:t>Formal water deprivation test not needed.</a:t>
            </a:r>
          </a:p>
          <a:p>
            <a:pPr>
              <a:lnSpc>
                <a:spcPct val="90000"/>
              </a:lnSpc>
              <a:defRPr/>
            </a:pPr>
            <a:r>
              <a:rPr lang="en-US" sz="2133" dirty="0">
                <a:cs typeface="+mn-cs"/>
              </a:rPr>
              <a:t>It is possible patients can have vasopressin deficiency manifesting as other symptoms besides diabetes insipidus</a:t>
            </a:r>
          </a:p>
          <a:p>
            <a:pPr>
              <a:lnSpc>
                <a:spcPct val="90000"/>
              </a:lnSpc>
              <a:defRPr/>
            </a:pPr>
            <a:endParaRPr lang="en-US" sz="2133" dirty="0">
              <a:cs typeface="+mn-cs"/>
            </a:endParaRPr>
          </a:p>
        </p:txBody>
      </p:sp>
    </p:spTree>
    <p:extLst>
      <p:ext uri="{BB962C8B-B14F-4D97-AF65-F5344CB8AC3E}">
        <p14:creationId xmlns:p14="http://schemas.microsoft.com/office/powerpoint/2010/main" val="45845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128889" y="663222"/>
            <a:ext cx="6908800" cy="1016000"/>
          </a:xfrm>
        </p:spPr>
        <p:txBody>
          <a:bodyPr/>
          <a:lstStyle/>
          <a:p>
            <a:pPr>
              <a:defRPr/>
            </a:pPr>
            <a:r>
              <a:rPr lang="en-US" dirty="0">
                <a:solidFill>
                  <a:srgbClr val="FF0000"/>
                </a:solidFill>
                <a:cs typeface="+mj-cs"/>
              </a:rPr>
              <a:t>Diabetes Insipidus (3)</a:t>
            </a:r>
          </a:p>
        </p:txBody>
      </p:sp>
      <p:sp>
        <p:nvSpPr>
          <p:cNvPr id="190467" name="Rectangle 3"/>
          <p:cNvSpPr>
            <a:spLocks noGrp="1" noChangeArrowheads="1"/>
          </p:cNvSpPr>
          <p:nvPr>
            <p:ph type="body" idx="1"/>
          </p:nvPr>
        </p:nvSpPr>
        <p:spPr>
          <a:xfrm>
            <a:off x="1095022" y="1701800"/>
            <a:ext cx="6908800" cy="3657600"/>
          </a:xfrm>
        </p:spPr>
        <p:txBody>
          <a:bodyPr/>
          <a:lstStyle/>
          <a:p>
            <a:pPr>
              <a:lnSpc>
                <a:spcPct val="90000"/>
              </a:lnSpc>
            </a:pPr>
            <a:r>
              <a:rPr lang="en-US" altLang="en-US" sz="2489" dirty="0"/>
              <a:t>DDAVP pills are probably the best; most Endocrinologists still recommend nasal puffs.</a:t>
            </a:r>
          </a:p>
          <a:p>
            <a:pPr>
              <a:lnSpc>
                <a:spcPct val="90000"/>
              </a:lnSpc>
            </a:pPr>
            <a:r>
              <a:rPr lang="en-US" altLang="en-US" sz="2489" dirty="0"/>
              <a:t>Take most of the dose at night to prevent waking up at night.</a:t>
            </a:r>
          </a:p>
          <a:p>
            <a:pPr>
              <a:lnSpc>
                <a:spcPct val="90000"/>
              </a:lnSpc>
            </a:pPr>
            <a:r>
              <a:rPr lang="en-US" altLang="en-US" sz="2489" dirty="0"/>
              <a:t>Can take a second dose in the AM</a:t>
            </a:r>
          </a:p>
          <a:p>
            <a:pPr>
              <a:lnSpc>
                <a:spcPct val="90000"/>
              </a:lnSpc>
            </a:pPr>
            <a:r>
              <a:rPr lang="en-US" altLang="en-US" sz="2489" dirty="0"/>
              <a:t>Should have a period of </a:t>
            </a:r>
            <a:r>
              <a:rPr lang="ja-JP" altLang="en-US" sz="2489" dirty="0">
                <a:latin typeface="Arial" charset="0"/>
              </a:rPr>
              <a:t>“</a:t>
            </a:r>
            <a:r>
              <a:rPr lang="en-US" altLang="ja-JP" sz="2489" dirty="0"/>
              <a:t>break-through</a:t>
            </a:r>
            <a:r>
              <a:rPr lang="ja-JP" altLang="en-US" sz="2489" dirty="0">
                <a:latin typeface="Arial" charset="0"/>
              </a:rPr>
              <a:t>”</a:t>
            </a:r>
            <a:r>
              <a:rPr lang="en-US" altLang="ja-JP" sz="2489" dirty="0"/>
              <a:t> urination next day.</a:t>
            </a:r>
          </a:p>
          <a:p>
            <a:pPr>
              <a:lnSpc>
                <a:spcPct val="90000"/>
              </a:lnSpc>
            </a:pPr>
            <a:r>
              <a:rPr lang="en-US" altLang="en-US" sz="2489" dirty="0"/>
              <a:t>Treatment is pretty benign.</a:t>
            </a:r>
          </a:p>
          <a:p>
            <a:pPr>
              <a:lnSpc>
                <a:spcPct val="90000"/>
              </a:lnSpc>
            </a:pPr>
            <a:endParaRPr lang="en-US" altLang="en-US" sz="2489" dirty="0"/>
          </a:p>
        </p:txBody>
      </p:sp>
    </p:spTree>
    <p:extLst>
      <p:ext uri="{BB962C8B-B14F-4D97-AF65-F5344CB8AC3E}">
        <p14:creationId xmlns:p14="http://schemas.microsoft.com/office/powerpoint/2010/main" val="1167085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Oxytocin</a:t>
            </a:r>
          </a:p>
        </p:txBody>
      </p:sp>
      <p:pic>
        <p:nvPicPr>
          <p:cNvPr id="4" name="Content Placeholder 3"/>
          <p:cNvPicPr>
            <a:picLocks noGrp="1" noChangeAspect="1"/>
          </p:cNvPicPr>
          <p:nvPr>
            <p:ph idx="1"/>
          </p:nvPr>
        </p:nvPicPr>
        <p:blipFill>
          <a:blip r:embed="rId2"/>
          <a:stretch>
            <a:fillRect/>
          </a:stretch>
        </p:blipFill>
        <p:spPr>
          <a:xfrm>
            <a:off x="548922" y="1600200"/>
            <a:ext cx="8046156" cy="4525963"/>
          </a:xfrm>
        </p:spPr>
      </p:pic>
    </p:spTree>
    <p:extLst>
      <p:ext uri="{BB962C8B-B14F-4D97-AF65-F5344CB8AC3E}">
        <p14:creationId xmlns:p14="http://schemas.microsoft.com/office/powerpoint/2010/main" val="161603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Oxytocin</a:t>
            </a:r>
          </a:p>
        </p:txBody>
      </p:sp>
      <p:pic>
        <p:nvPicPr>
          <p:cNvPr id="5" name="Content Placeholder 4"/>
          <p:cNvPicPr>
            <a:picLocks noGrp="1" noChangeAspect="1"/>
          </p:cNvPicPr>
          <p:nvPr>
            <p:ph idx="1"/>
          </p:nvPr>
        </p:nvPicPr>
        <p:blipFill>
          <a:blip r:embed="rId2"/>
          <a:stretch>
            <a:fillRect/>
          </a:stretch>
        </p:blipFill>
        <p:spPr>
          <a:xfrm>
            <a:off x="4949858" y="2560638"/>
            <a:ext cx="3533321" cy="3403199"/>
          </a:xfrm>
        </p:spPr>
      </p:pic>
      <p:sp>
        <p:nvSpPr>
          <p:cNvPr id="6" name="TextBox 5"/>
          <p:cNvSpPr txBox="1"/>
          <p:nvPr/>
        </p:nvSpPr>
        <p:spPr>
          <a:xfrm>
            <a:off x="1596571" y="1417638"/>
            <a:ext cx="2473754" cy="1477328"/>
          </a:xfrm>
          <a:prstGeom prst="rect">
            <a:avLst/>
          </a:prstGeom>
          <a:noFill/>
        </p:spPr>
        <p:txBody>
          <a:bodyPr wrap="none" rtlCol="0">
            <a:spAutoFit/>
          </a:bodyPr>
          <a:lstStyle/>
          <a:p>
            <a:endParaRPr lang="en-US" dirty="0"/>
          </a:p>
          <a:p>
            <a:pPr marL="285750" indent="-285750">
              <a:buFont typeface="Arial" charset="0"/>
              <a:buChar char="•"/>
            </a:pPr>
            <a:r>
              <a:rPr lang="en-US" dirty="0"/>
              <a:t>“love hormone”</a:t>
            </a:r>
          </a:p>
          <a:p>
            <a:pPr marL="285750" indent="-285750">
              <a:buFont typeface="Arial" charset="0"/>
              <a:buChar char="•"/>
            </a:pPr>
            <a:r>
              <a:rPr lang="en-US" dirty="0"/>
              <a:t>“social hormone”, </a:t>
            </a:r>
          </a:p>
          <a:p>
            <a:pPr marL="285750" indent="-285750">
              <a:buFont typeface="Arial" charset="0"/>
              <a:buChar char="•"/>
            </a:pPr>
            <a:r>
              <a:rPr lang="en-US" dirty="0"/>
              <a:t>“cuddle hormone”, </a:t>
            </a:r>
          </a:p>
          <a:p>
            <a:pPr marL="285750" indent="-285750">
              <a:buFont typeface="Arial" charset="0"/>
              <a:buChar char="•"/>
            </a:pPr>
            <a:r>
              <a:rPr lang="en-US" dirty="0"/>
              <a:t>“happy hormone”</a:t>
            </a:r>
          </a:p>
        </p:txBody>
      </p:sp>
    </p:spTree>
    <p:extLst>
      <p:ext uri="{BB962C8B-B14F-4D97-AF65-F5344CB8AC3E}">
        <p14:creationId xmlns:p14="http://schemas.microsoft.com/office/powerpoint/2010/main" val="24751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128889" y="663222"/>
            <a:ext cx="6908800" cy="1016000"/>
          </a:xfrm>
        </p:spPr>
        <p:txBody>
          <a:bodyPr/>
          <a:lstStyle/>
          <a:p>
            <a:pPr>
              <a:defRPr/>
            </a:pPr>
            <a:r>
              <a:rPr lang="en-US" dirty="0">
                <a:solidFill>
                  <a:srgbClr val="FF0000"/>
                </a:solidFill>
                <a:cs typeface="+mj-cs"/>
              </a:rPr>
              <a:t>Oxytocin</a:t>
            </a:r>
          </a:p>
        </p:txBody>
      </p:sp>
      <p:sp>
        <p:nvSpPr>
          <p:cNvPr id="190467" name="Rectangle 3"/>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Oxytocin is made by the posterior pituitary like AVP.</a:t>
            </a:r>
          </a:p>
          <a:p>
            <a:pPr>
              <a:lnSpc>
                <a:spcPct val="90000"/>
              </a:lnSpc>
              <a:defRPr/>
            </a:pPr>
            <a:r>
              <a:rPr lang="en-US" sz="2489" dirty="0">
                <a:cs typeface="+mn-cs"/>
              </a:rPr>
              <a:t>Only prominent pituitary hormone not tested or replaced</a:t>
            </a:r>
          </a:p>
          <a:p>
            <a:pPr>
              <a:lnSpc>
                <a:spcPct val="90000"/>
              </a:lnSpc>
              <a:defRPr/>
            </a:pPr>
            <a:r>
              <a:rPr lang="en-US" sz="2489" dirty="0"/>
              <a:t>Patients with more complete hypopituitarism  are thought to be more likely to have oxytocin deficiency.</a:t>
            </a:r>
          </a:p>
          <a:p>
            <a:pPr>
              <a:lnSpc>
                <a:spcPct val="90000"/>
              </a:lnSpc>
              <a:defRPr/>
            </a:pPr>
            <a:r>
              <a:rPr lang="en-US" sz="2489" dirty="0">
                <a:cs typeface="+mn-cs"/>
              </a:rPr>
              <a:t>2015 Endocrine Society abstract showed oxytocin gave weight loss in men</a:t>
            </a:r>
          </a:p>
          <a:p>
            <a:pPr>
              <a:lnSpc>
                <a:spcPct val="90000"/>
              </a:lnSpc>
              <a:defRPr/>
            </a:pPr>
            <a:endParaRPr lang="en-US" sz="2489" dirty="0">
              <a:cs typeface="+mn-cs"/>
            </a:endParaRPr>
          </a:p>
        </p:txBody>
      </p:sp>
    </p:spTree>
    <p:extLst>
      <p:ext uri="{BB962C8B-B14F-4D97-AF65-F5344CB8AC3E}">
        <p14:creationId xmlns:p14="http://schemas.microsoft.com/office/powerpoint/2010/main" val="662517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541866" y="0"/>
            <a:ext cx="8015111" cy="1016000"/>
          </a:xfrm>
        </p:spPr>
        <p:txBody>
          <a:bodyPr/>
          <a:lstStyle/>
          <a:p>
            <a:r>
              <a:rPr lang="en-US" sz="2400" dirty="0">
                <a:solidFill>
                  <a:srgbClr val="FF0000"/>
                </a:solidFill>
                <a:latin typeface="Times" charset="0"/>
                <a:ea typeface="Times" charset="0"/>
                <a:cs typeface="Times" charset="0"/>
              </a:rPr>
              <a:t>The symptoms and diseases related to oxytocin deficiency</a:t>
            </a:r>
            <a:endParaRPr lang="en-US" sz="2400" dirty="0">
              <a:solidFill>
                <a:srgbClr val="FF0000"/>
              </a:solidFill>
            </a:endParaRPr>
          </a:p>
        </p:txBody>
      </p:sp>
      <p:sp>
        <p:nvSpPr>
          <p:cNvPr id="190467" name="Rectangle 3"/>
          <p:cNvSpPr>
            <a:spLocks noGrp="1" noChangeArrowheads="1"/>
          </p:cNvSpPr>
          <p:nvPr>
            <p:ph type="body" idx="1"/>
          </p:nvPr>
        </p:nvSpPr>
        <p:spPr>
          <a:xfrm>
            <a:off x="949879" y="1135743"/>
            <a:ext cx="6908800" cy="3657600"/>
          </a:xfrm>
        </p:spPr>
        <p:txBody>
          <a:bodyPr/>
          <a:lstStyle/>
          <a:p>
            <a:r>
              <a:rPr lang="en-US" sz="1800" dirty="0">
                <a:latin typeface="Times" charset="0"/>
                <a:ea typeface="Times" charset="0"/>
                <a:cs typeface="Times" charset="0"/>
              </a:rPr>
              <a:t>Menopause &amp; Surgical Menopause</a:t>
            </a:r>
          </a:p>
          <a:p>
            <a:r>
              <a:rPr lang="en-US" sz="1800" dirty="0">
                <a:latin typeface="Times" charset="0"/>
                <a:ea typeface="Times" charset="0"/>
                <a:cs typeface="Times" charset="0"/>
              </a:rPr>
              <a:t>Prolonged Stressful Situations</a:t>
            </a:r>
          </a:p>
          <a:p>
            <a:r>
              <a:rPr lang="en-US" sz="1800" dirty="0">
                <a:latin typeface="Times" charset="0"/>
                <a:ea typeface="Times" charset="0"/>
                <a:cs typeface="Times" charset="0"/>
              </a:rPr>
              <a:t>Hypothyroidism</a:t>
            </a:r>
          </a:p>
          <a:p>
            <a:r>
              <a:rPr lang="en-US" sz="1800" dirty="0">
                <a:latin typeface="Times" charset="0"/>
                <a:ea typeface="Times" charset="0"/>
                <a:cs typeface="Times" charset="0"/>
              </a:rPr>
              <a:t>Depression</a:t>
            </a:r>
          </a:p>
          <a:p>
            <a:r>
              <a:rPr lang="en-US" sz="1800" dirty="0">
                <a:latin typeface="Times" charset="0"/>
                <a:ea typeface="Times" charset="0"/>
                <a:cs typeface="Times" charset="0"/>
              </a:rPr>
              <a:t>AIDS</a:t>
            </a:r>
          </a:p>
          <a:p>
            <a:r>
              <a:rPr lang="en-US" sz="1800" dirty="0">
                <a:latin typeface="Times" charset="0"/>
                <a:ea typeface="Times" charset="0"/>
                <a:cs typeface="Times" charset="0"/>
              </a:rPr>
              <a:t>CMV infection</a:t>
            </a:r>
          </a:p>
          <a:p>
            <a:r>
              <a:rPr lang="en-US" sz="1800" dirty="0">
                <a:latin typeface="Times" charset="0"/>
                <a:ea typeface="Times" charset="0"/>
                <a:cs typeface="Times" charset="0"/>
              </a:rPr>
              <a:t>Multiple Sclerosis</a:t>
            </a:r>
          </a:p>
          <a:p>
            <a:r>
              <a:rPr lang="en-US" sz="1800" dirty="0">
                <a:latin typeface="Times" charset="0"/>
                <a:ea typeface="Times" charset="0"/>
                <a:cs typeface="Times" charset="0"/>
              </a:rPr>
              <a:t>Fibromyalgia</a:t>
            </a:r>
          </a:p>
          <a:p>
            <a:r>
              <a:rPr lang="en-US" sz="1800" dirty="0">
                <a:latin typeface="Times" charset="0"/>
                <a:ea typeface="Times" charset="0"/>
                <a:cs typeface="Times" charset="0"/>
              </a:rPr>
              <a:t>Chronic Opioid Use</a:t>
            </a:r>
            <a:endParaRPr lang="en-US" sz="1800" baseline="30000" dirty="0">
              <a:latin typeface="Times" charset="0"/>
              <a:ea typeface="Times" charset="0"/>
              <a:cs typeface="Times" charset="0"/>
            </a:endParaRPr>
          </a:p>
          <a:p>
            <a:r>
              <a:rPr lang="en-US" sz="1800" dirty="0">
                <a:latin typeface="Times" charset="0"/>
                <a:ea typeface="Times" charset="0"/>
                <a:cs typeface="Times" charset="0"/>
              </a:rPr>
              <a:t>Parkinson’s Disease</a:t>
            </a:r>
          </a:p>
          <a:p>
            <a:r>
              <a:rPr lang="en-US" sz="1800" dirty="0" err="1">
                <a:latin typeface="Times" charset="0"/>
                <a:ea typeface="Times" charset="0"/>
                <a:cs typeface="Times" charset="0"/>
              </a:rPr>
              <a:t>Prader</a:t>
            </a:r>
            <a:r>
              <a:rPr lang="en-US" sz="1800" dirty="0">
                <a:latin typeface="Times" charset="0"/>
                <a:ea typeface="Times" charset="0"/>
                <a:cs typeface="Times" charset="0"/>
              </a:rPr>
              <a:t> Willi Syndrome</a:t>
            </a:r>
            <a:endParaRPr lang="en-US" sz="1800" baseline="30000" dirty="0">
              <a:latin typeface="Times" charset="0"/>
              <a:ea typeface="Times" charset="0"/>
              <a:cs typeface="Times" charset="0"/>
            </a:endParaRPr>
          </a:p>
          <a:p>
            <a:r>
              <a:rPr lang="en-US" sz="1800" dirty="0">
                <a:latin typeface="Times" charset="0"/>
                <a:ea typeface="Times" charset="0"/>
                <a:cs typeface="Times" charset="0"/>
              </a:rPr>
              <a:t>Feelings of Loneliness</a:t>
            </a:r>
            <a:endParaRPr lang="en-US" sz="1800" baseline="30000" dirty="0">
              <a:latin typeface="Times" charset="0"/>
              <a:ea typeface="Times" charset="0"/>
              <a:cs typeface="Times" charset="0"/>
            </a:endParaRPr>
          </a:p>
          <a:p>
            <a:r>
              <a:rPr lang="en-US" sz="1800" dirty="0">
                <a:latin typeface="Times" charset="0"/>
                <a:ea typeface="Times" charset="0"/>
                <a:cs typeface="Times" charset="0"/>
              </a:rPr>
              <a:t>Anxiety Disorders</a:t>
            </a:r>
            <a:endParaRPr lang="en-US" sz="1800" baseline="30000" dirty="0">
              <a:latin typeface="Times" charset="0"/>
              <a:ea typeface="Times" charset="0"/>
              <a:cs typeface="Times" charset="0"/>
            </a:endParaRPr>
          </a:p>
          <a:p>
            <a:r>
              <a:rPr lang="en-US" sz="1800" dirty="0">
                <a:latin typeface="Times" charset="0"/>
                <a:ea typeface="Times" charset="0"/>
                <a:cs typeface="Times" charset="0"/>
              </a:rPr>
              <a:t>Schizophrenia</a:t>
            </a:r>
          </a:p>
          <a:p>
            <a:r>
              <a:rPr lang="en-US" sz="1800" dirty="0">
                <a:latin typeface="Times" charset="0"/>
                <a:ea typeface="Times" charset="0"/>
                <a:cs typeface="Times" charset="0"/>
              </a:rPr>
              <a:t>Autism</a:t>
            </a:r>
          </a:p>
        </p:txBody>
      </p:sp>
    </p:spTree>
    <p:extLst>
      <p:ext uri="{BB962C8B-B14F-4D97-AF65-F5344CB8AC3E}">
        <p14:creationId xmlns:p14="http://schemas.microsoft.com/office/powerpoint/2010/main" val="955113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541866" y="0"/>
            <a:ext cx="8015111" cy="1016000"/>
          </a:xfrm>
        </p:spPr>
        <p:txBody>
          <a:bodyPr/>
          <a:lstStyle/>
          <a:p>
            <a:r>
              <a:rPr lang="en-US" sz="2400" dirty="0">
                <a:solidFill>
                  <a:srgbClr val="FF0000"/>
                </a:solidFill>
                <a:latin typeface="Times" charset="0"/>
                <a:ea typeface="Times" charset="0"/>
                <a:cs typeface="Times" charset="0"/>
              </a:rPr>
              <a:t>Potential benefits of oxytocin</a:t>
            </a:r>
            <a:endParaRPr lang="en-US" sz="2400" dirty="0">
              <a:solidFill>
                <a:srgbClr val="FF0000"/>
              </a:solidFill>
            </a:endParaRPr>
          </a:p>
        </p:txBody>
      </p:sp>
      <p:sp>
        <p:nvSpPr>
          <p:cNvPr id="190467" name="Rectangle 3"/>
          <p:cNvSpPr>
            <a:spLocks noGrp="1" noChangeArrowheads="1"/>
          </p:cNvSpPr>
          <p:nvPr>
            <p:ph type="body" idx="1"/>
          </p:nvPr>
        </p:nvSpPr>
        <p:spPr>
          <a:xfrm>
            <a:off x="949879" y="1135743"/>
            <a:ext cx="6908800" cy="3657600"/>
          </a:xfrm>
        </p:spPr>
        <p:txBody>
          <a:bodyPr/>
          <a:lstStyle/>
          <a:p>
            <a:r>
              <a:rPr lang="en-US" sz="1800" dirty="0"/>
              <a:t>Labor and delivery. </a:t>
            </a:r>
          </a:p>
          <a:p>
            <a:r>
              <a:rPr lang="en-US" sz="1800" dirty="0"/>
              <a:t>Milk production</a:t>
            </a:r>
          </a:p>
          <a:p>
            <a:r>
              <a:rPr lang="en-US" sz="1800" dirty="0"/>
              <a:t>Bonding, especially in females but possibly also in males. </a:t>
            </a:r>
          </a:p>
          <a:p>
            <a:r>
              <a:rPr lang="en-US" sz="1800" dirty="0"/>
              <a:t>Help control pain,</a:t>
            </a:r>
          </a:p>
          <a:p>
            <a:r>
              <a:rPr lang="en-US" sz="1800" dirty="0"/>
              <a:t>Help with intimacy (more open to intimacy)</a:t>
            </a:r>
          </a:p>
          <a:p>
            <a:r>
              <a:rPr lang="en-US" sz="1800" dirty="0"/>
              <a:t>Achieving orgasm </a:t>
            </a:r>
          </a:p>
          <a:p>
            <a:r>
              <a:rPr lang="en-US" sz="1800" dirty="0"/>
              <a:t>Issues of trust. </a:t>
            </a:r>
          </a:p>
          <a:p>
            <a:r>
              <a:rPr lang="en-US" sz="1800" dirty="0"/>
              <a:t>Energy and confidence </a:t>
            </a:r>
          </a:p>
          <a:p>
            <a:r>
              <a:rPr lang="en-US" sz="1800" dirty="0"/>
              <a:t>Abdominal pain and other symptoms of GI discomfort. </a:t>
            </a:r>
          </a:p>
          <a:p>
            <a:r>
              <a:rPr lang="en-US" sz="1800" dirty="0"/>
              <a:t>Preventing social withdrawal</a:t>
            </a:r>
            <a:r>
              <a:rPr lang="en-US" sz="1800" dirty="0">
                <a:effectLst/>
              </a:rPr>
              <a:t> </a:t>
            </a:r>
            <a:endParaRPr lang="en-US" sz="1800" dirty="0"/>
          </a:p>
          <a:p>
            <a:r>
              <a:rPr lang="en-US" sz="1800" dirty="0"/>
              <a:t>Stimulates stem cells in bone marrow to create new bone</a:t>
            </a:r>
            <a:endParaRPr lang="en-US" sz="1800" dirty="0">
              <a:latin typeface="Times" charset="0"/>
              <a:ea typeface="Times" charset="0"/>
              <a:cs typeface="Times" charset="0"/>
            </a:endParaRPr>
          </a:p>
        </p:txBody>
      </p:sp>
    </p:spTree>
    <p:extLst>
      <p:ext uri="{BB962C8B-B14F-4D97-AF65-F5344CB8AC3E}">
        <p14:creationId xmlns:p14="http://schemas.microsoft.com/office/powerpoint/2010/main" val="169823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541866" y="0"/>
            <a:ext cx="8015111" cy="1016000"/>
          </a:xfrm>
        </p:spPr>
        <p:txBody>
          <a:bodyPr/>
          <a:lstStyle/>
          <a:p>
            <a:r>
              <a:rPr lang="en-US" sz="2400" dirty="0">
                <a:solidFill>
                  <a:srgbClr val="FF0000"/>
                </a:solidFill>
                <a:latin typeface="Times" charset="0"/>
                <a:ea typeface="Times" charset="0"/>
                <a:cs typeface="Times" charset="0"/>
              </a:rPr>
              <a:t>Breast implants and oxytocin</a:t>
            </a:r>
            <a:endParaRPr lang="en-US" sz="2400" dirty="0">
              <a:solidFill>
                <a:srgbClr val="FF0000"/>
              </a:solidFill>
            </a:endParaRPr>
          </a:p>
        </p:txBody>
      </p:sp>
      <p:sp>
        <p:nvSpPr>
          <p:cNvPr id="190467" name="Rectangle 3"/>
          <p:cNvSpPr>
            <a:spLocks noGrp="1" noChangeArrowheads="1"/>
          </p:cNvSpPr>
          <p:nvPr>
            <p:ph type="body" idx="1"/>
          </p:nvPr>
        </p:nvSpPr>
        <p:spPr>
          <a:xfrm>
            <a:off x="949879" y="1135743"/>
            <a:ext cx="6908800" cy="3657600"/>
          </a:xfrm>
        </p:spPr>
        <p:txBody>
          <a:bodyPr/>
          <a:lstStyle/>
          <a:p>
            <a:r>
              <a:rPr lang="en-US" sz="1800" dirty="0"/>
              <a:t>Breast implants are concerning because they damage the connection between the nipples and the brain and can lead to decreased oxytocin making abilities.</a:t>
            </a:r>
            <a:endParaRPr lang="en-US" sz="1800" dirty="0">
              <a:latin typeface="Times" charset="0"/>
              <a:ea typeface="Times" charset="0"/>
              <a:cs typeface="Times" charset="0"/>
            </a:endParaRPr>
          </a:p>
        </p:txBody>
      </p:sp>
    </p:spTree>
    <p:extLst>
      <p:ext uri="{BB962C8B-B14F-4D97-AF65-F5344CB8AC3E}">
        <p14:creationId xmlns:p14="http://schemas.microsoft.com/office/powerpoint/2010/main" val="96218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Posterior pituitary</a:t>
            </a:r>
          </a:p>
        </p:txBody>
      </p:sp>
      <p:pic>
        <p:nvPicPr>
          <p:cNvPr id="5" name="Content Placeholder 4"/>
          <p:cNvPicPr>
            <a:picLocks noGrp="1" noChangeAspect="1"/>
          </p:cNvPicPr>
          <p:nvPr>
            <p:ph idx="1"/>
          </p:nvPr>
        </p:nvPicPr>
        <p:blipFill>
          <a:blip r:embed="rId2"/>
          <a:stretch>
            <a:fillRect/>
          </a:stretch>
        </p:blipFill>
        <p:spPr>
          <a:xfrm>
            <a:off x="1585296" y="1600200"/>
            <a:ext cx="5973407" cy="4525963"/>
          </a:xfrm>
        </p:spPr>
      </p:pic>
    </p:spTree>
    <p:extLst>
      <p:ext uri="{BB962C8B-B14F-4D97-AF65-F5344CB8AC3E}">
        <p14:creationId xmlns:p14="http://schemas.microsoft.com/office/powerpoint/2010/main" val="377304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48354" y="290689"/>
            <a:ext cx="6645932" cy="1016000"/>
          </a:xfrm>
        </p:spPr>
        <p:txBody>
          <a:bodyPr/>
          <a:lstStyle/>
          <a:p>
            <a:pPr>
              <a:defRPr/>
            </a:pPr>
            <a:r>
              <a:rPr lang="en-US" sz="2000" dirty="0">
                <a:solidFill>
                  <a:srgbClr val="FF0000"/>
                </a:solidFill>
                <a:latin typeface="Times" charset="0"/>
                <a:ea typeface="Times" charset="0"/>
                <a:cs typeface="Times" charset="0"/>
              </a:rPr>
              <a:t>Oxytocin’s inhibitory effect on food intake is stronger in obese than normal-weight men </a:t>
            </a:r>
            <a:r>
              <a:rPr lang="en-US" sz="2000" dirty="0" err="1">
                <a:solidFill>
                  <a:srgbClr val="FF0000"/>
                </a:solidFill>
                <a:latin typeface="Times" charset="0"/>
                <a:ea typeface="Times" charset="0"/>
                <a:cs typeface="Times" charset="0"/>
              </a:rPr>
              <a:t>Thienal</a:t>
            </a:r>
            <a:r>
              <a:rPr lang="en-US" sz="2000" dirty="0">
                <a:solidFill>
                  <a:srgbClr val="FF0000"/>
                </a:solidFill>
                <a:latin typeface="Times" charset="0"/>
                <a:ea typeface="Times" charset="0"/>
                <a:cs typeface="Times" charset="0"/>
              </a:rPr>
              <a:t> et al. </a:t>
            </a:r>
            <a:r>
              <a:rPr lang="en-US" sz="2000" b="1" i="1" dirty="0">
                <a:solidFill>
                  <a:srgbClr val="FF0000"/>
                </a:solidFill>
                <a:latin typeface="Times" charset="0"/>
                <a:ea typeface="Times" charset="0"/>
                <a:cs typeface="Times" charset="0"/>
              </a:rPr>
              <a:t>International Journal of Obesity 2016</a:t>
            </a:r>
            <a:endParaRPr lang="en-US" sz="2000" dirty="0">
              <a:solidFill>
                <a:srgbClr val="FF0000"/>
              </a:solidFill>
              <a:latin typeface="Times" charset="0"/>
              <a:ea typeface="Times" charset="0"/>
              <a:cs typeface="Times" charset="0"/>
            </a:endParaRPr>
          </a:p>
        </p:txBody>
      </p:sp>
      <p:sp>
        <p:nvSpPr>
          <p:cNvPr id="190467" name="Rectangle 3"/>
          <p:cNvSpPr>
            <a:spLocks noGrp="1" noChangeArrowheads="1"/>
          </p:cNvSpPr>
          <p:nvPr>
            <p:ph type="body" idx="1"/>
          </p:nvPr>
        </p:nvSpPr>
        <p:spPr>
          <a:xfrm>
            <a:off x="1095021" y="1701800"/>
            <a:ext cx="7659511" cy="3657600"/>
          </a:xfrm>
        </p:spPr>
        <p:txBody>
          <a:bodyPr/>
          <a:lstStyle/>
          <a:p>
            <a:pPr>
              <a:lnSpc>
                <a:spcPct val="90000"/>
              </a:lnSpc>
              <a:defRPr/>
            </a:pPr>
            <a:r>
              <a:rPr lang="en-US" sz="2800" dirty="0"/>
              <a:t>Oxytocin (24 IU) via the intranasal route was given to 18 young obese men with the results in a group of 20 normal-weight men.</a:t>
            </a:r>
          </a:p>
          <a:p>
            <a:pPr>
              <a:lnSpc>
                <a:spcPct val="90000"/>
              </a:lnSpc>
              <a:defRPr/>
            </a:pPr>
            <a:r>
              <a:rPr lang="en-US" sz="2800" dirty="0"/>
              <a:t>Oxytocin markedly reduced hunger-driven food intake in the fasted state in obese but not in normal-weight men</a:t>
            </a:r>
          </a:p>
          <a:p>
            <a:pPr>
              <a:lnSpc>
                <a:spcPct val="90000"/>
              </a:lnSpc>
              <a:defRPr/>
            </a:pPr>
            <a:r>
              <a:rPr lang="en-US" sz="2800" dirty="0"/>
              <a:t>Oxytocin led to a reduction in snack consumption in both groups, while energy expenditure remained generally unaffected.</a:t>
            </a:r>
          </a:p>
          <a:p>
            <a:pPr>
              <a:lnSpc>
                <a:spcPct val="90000"/>
              </a:lnSpc>
              <a:defRPr/>
            </a:pPr>
            <a:r>
              <a:rPr lang="en-US" sz="2800" dirty="0"/>
              <a:t>Hypothalamic-pituitary-adrenal axis secretion and the postprandial rise in plasma glucose were blunted by oxytocin in both groups.</a:t>
            </a:r>
            <a:endParaRPr lang="en-US" sz="2489" dirty="0">
              <a:cs typeface="+mn-cs"/>
            </a:endParaRPr>
          </a:p>
        </p:txBody>
      </p:sp>
      <p:pic>
        <p:nvPicPr>
          <p:cNvPr id="2" name="Picture 1"/>
          <p:cNvPicPr>
            <a:picLocks noChangeAspect="1"/>
          </p:cNvPicPr>
          <p:nvPr/>
        </p:nvPicPr>
        <p:blipFill>
          <a:blip r:embed="rId3"/>
          <a:stretch>
            <a:fillRect/>
          </a:stretch>
        </p:blipFill>
        <p:spPr>
          <a:xfrm>
            <a:off x="7813521" y="158045"/>
            <a:ext cx="1016000" cy="1346200"/>
          </a:xfrm>
          <a:prstGeom prst="rect">
            <a:avLst/>
          </a:prstGeom>
        </p:spPr>
      </p:pic>
    </p:spTree>
    <p:extLst>
      <p:ext uri="{BB962C8B-B14F-4D97-AF65-F5344CB8AC3E}">
        <p14:creationId xmlns:p14="http://schemas.microsoft.com/office/powerpoint/2010/main" val="198431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48354" y="290689"/>
            <a:ext cx="8506178" cy="1016000"/>
          </a:xfrm>
        </p:spPr>
        <p:txBody>
          <a:bodyPr/>
          <a:lstStyle/>
          <a:p>
            <a:pPr>
              <a:defRPr/>
            </a:pPr>
            <a:r>
              <a:rPr lang="en-US" sz="2000" b="1" dirty="0">
                <a:solidFill>
                  <a:srgbClr val="FF0000"/>
                </a:solidFill>
                <a:latin typeface="Times" charset="0"/>
                <a:ea typeface="Times" charset="0"/>
                <a:cs typeface="Times" charset="0"/>
              </a:rPr>
              <a:t>Oxytocin reduces caloric intake in men</a:t>
            </a:r>
            <a:br>
              <a:rPr lang="en-US" sz="2000" b="1" dirty="0">
                <a:solidFill>
                  <a:srgbClr val="FF0000"/>
                </a:solidFill>
                <a:latin typeface="Times" charset="0"/>
                <a:ea typeface="Times" charset="0"/>
                <a:cs typeface="Times" charset="0"/>
              </a:rPr>
            </a:br>
            <a:r>
              <a:rPr lang="en-US" sz="2000" dirty="0">
                <a:solidFill>
                  <a:srgbClr val="FF0000"/>
                </a:solidFill>
                <a:latin typeface="Times" charset="0"/>
                <a:ea typeface="Times" charset="0"/>
                <a:cs typeface="Times" charset="0"/>
              </a:rPr>
              <a:t>Lawson et al. </a:t>
            </a:r>
            <a:r>
              <a:rPr lang="en-US" sz="2000" b="1" i="1" dirty="0">
                <a:solidFill>
                  <a:srgbClr val="FF0000"/>
                </a:solidFill>
                <a:latin typeface="Times" charset="0"/>
                <a:ea typeface="Times" charset="0"/>
                <a:cs typeface="Times" charset="0"/>
              </a:rPr>
              <a:t>Obesity </a:t>
            </a:r>
            <a:r>
              <a:rPr lang="en-US" sz="2000" b="1" dirty="0">
                <a:solidFill>
                  <a:srgbClr val="FF0000"/>
                </a:solidFill>
                <a:latin typeface="Times" charset="0"/>
                <a:ea typeface="Times" charset="0"/>
                <a:cs typeface="Times" charset="0"/>
              </a:rPr>
              <a:t>2015</a:t>
            </a:r>
            <a:endParaRPr lang="en-US" sz="2000" dirty="0">
              <a:solidFill>
                <a:srgbClr val="FF0000"/>
              </a:solidFill>
              <a:latin typeface="Times" charset="0"/>
              <a:ea typeface="Times" charset="0"/>
              <a:cs typeface="Times" charset="0"/>
            </a:endParaRPr>
          </a:p>
        </p:txBody>
      </p:sp>
      <p:sp>
        <p:nvSpPr>
          <p:cNvPr id="190467" name="Rectangle 3"/>
          <p:cNvSpPr>
            <a:spLocks noGrp="1" noChangeArrowheads="1"/>
          </p:cNvSpPr>
          <p:nvPr>
            <p:ph type="body" idx="1"/>
          </p:nvPr>
        </p:nvSpPr>
        <p:spPr>
          <a:xfrm>
            <a:off x="1095021" y="1701800"/>
            <a:ext cx="7659511" cy="3657600"/>
          </a:xfrm>
        </p:spPr>
        <p:txBody>
          <a:bodyPr/>
          <a:lstStyle/>
          <a:p>
            <a:pPr>
              <a:lnSpc>
                <a:spcPct val="90000"/>
              </a:lnSpc>
              <a:defRPr/>
            </a:pPr>
            <a:r>
              <a:rPr lang="en-US" sz="2800" dirty="0"/>
              <a:t>A randomized, placebo-controlled crossover study of single-dose intranasal oxytocin (24 IU) in 25 fasting healthy men was performed.</a:t>
            </a:r>
          </a:p>
          <a:p>
            <a:pPr>
              <a:lnSpc>
                <a:spcPct val="90000"/>
              </a:lnSpc>
              <a:defRPr/>
            </a:pPr>
            <a:r>
              <a:rPr lang="en-US" sz="2800" dirty="0"/>
              <a:t>Oxytocin reduced caloric intake with a preferential effect on fat intake and increased levels of the </a:t>
            </a:r>
            <a:r>
              <a:rPr lang="en-US" sz="2800" dirty="0" err="1"/>
              <a:t>anorexigenic</a:t>
            </a:r>
            <a:r>
              <a:rPr lang="en-US" sz="2800" dirty="0"/>
              <a:t> hormone cholecystokinin without affecting appetite or other appetite-regulating hormones. </a:t>
            </a:r>
          </a:p>
          <a:p>
            <a:pPr>
              <a:lnSpc>
                <a:spcPct val="90000"/>
              </a:lnSpc>
              <a:defRPr/>
            </a:pPr>
            <a:r>
              <a:rPr lang="en-US" sz="2800" dirty="0"/>
              <a:t>Oxytocin reduced caloric intake by 122 </a:t>
            </a:r>
            <a:r>
              <a:rPr lang="en-US" sz="2800" dirty="0" err="1"/>
              <a:t>cal</a:t>
            </a:r>
            <a:r>
              <a:rPr lang="en-US" sz="2800" dirty="0"/>
              <a:t>/meal, which if sustained, would lead to a 17 kg weight loss/year.</a:t>
            </a:r>
            <a:endParaRPr lang="en-US" sz="2489" dirty="0">
              <a:cs typeface="+mn-cs"/>
            </a:endParaRPr>
          </a:p>
        </p:txBody>
      </p:sp>
      <p:pic>
        <p:nvPicPr>
          <p:cNvPr id="2" name="Picture 1"/>
          <p:cNvPicPr>
            <a:picLocks noChangeAspect="1"/>
          </p:cNvPicPr>
          <p:nvPr/>
        </p:nvPicPr>
        <p:blipFill>
          <a:blip r:embed="rId3"/>
          <a:stretch>
            <a:fillRect/>
          </a:stretch>
        </p:blipFill>
        <p:spPr>
          <a:xfrm>
            <a:off x="7924800" y="158045"/>
            <a:ext cx="1016000" cy="1346200"/>
          </a:xfrm>
          <a:prstGeom prst="rect">
            <a:avLst/>
          </a:prstGeom>
        </p:spPr>
      </p:pic>
    </p:spTree>
    <p:extLst>
      <p:ext uri="{BB962C8B-B14F-4D97-AF65-F5344CB8AC3E}">
        <p14:creationId xmlns:p14="http://schemas.microsoft.com/office/powerpoint/2010/main" val="66560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419401"/>
            <a:ext cx="8228160" cy="724320"/>
          </a:xfrm>
        </p:spPr>
        <p:txBody>
          <a:bodyPr vert="horz" wrap="square" lIns="91440" tIns="12801" rIns="91440" bIns="45720" numCol="1" anchor="ctr" anchorCtr="0" compatLnSpc="1">
            <a:prstTxWarp prst="textNoShape">
              <a:avLst/>
            </a:prstTxWarp>
          </a:bodyPr>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a:solidFill>
                  <a:srgbClr val="FF0000"/>
                </a:solidFill>
                <a:latin typeface="Times" charset="0"/>
                <a:ea typeface="Times" charset="0"/>
                <a:cs typeface="Times" charset="0"/>
              </a:rPr>
              <a:t>Oxytocin reduces caloric intake in men</a:t>
            </a:r>
          </a:p>
        </p:txBody>
      </p:sp>
      <p:pic>
        <p:nvPicPr>
          <p:cNvPr id="2051" name="Picture 2"/>
          <p:cNvPicPr>
            <a:picLocks noChangeAspect="1" noChangeArrowheads="1"/>
          </p:cNvPicPr>
          <p:nvPr/>
        </p:nvPicPr>
        <p:blipFill>
          <a:blip r:embed="rId3" cstate="print"/>
          <a:srcRect/>
          <a:stretch>
            <a:fillRect/>
          </a:stretch>
        </p:blipFill>
        <p:spPr bwMode="auto">
          <a:xfrm>
            <a:off x="2180504" y="1362719"/>
            <a:ext cx="4604637" cy="4207238"/>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360"/>
            <a:ext cx="0" cy="0"/>
          </a:xfrm>
          <a:prstGeom prst="rect">
            <a:avLst/>
          </a:prstGeom>
          <a:noFill/>
          <a:ln w="9525">
            <a:noFill/>
            <a:round/>
            <a:headEnd/>
            <a:tailEnd/>
          </a:ln>
        </p:spPr>
      </p:pic>
      <p:sp>
        <p:nvSpPr>
          <p:cNvPr id="2053" name="Text Box 4"/>
          <p:cNvSpPr txBox="1">
            <a:spLocks noChangeArrowheads="1"/>
          </p:cNvSpPr>
          <p:nvPr/>
        </p:nvSpPr>
        <p:spPr bwMode="auto">
          <a:xfrm>
            <a:off x="115201" y="6205321"/>
            <a:ext cx="6252480" cy="505440"/>
          </a:xfrm>
          <a:prstGeom prst="rect">
            <a:avLst/>
          </a:prstGeom>
          <a:noFill/>
          <a:ln w="9525">
            <a:noFill/>
            <a:round/>
            <a:headEnd/>
            <a:tailEnd/>
          </a:ln>
        </p:spPr>
        <p:txBody>
          <a:bodyPr lIns="81638" tIns="49619" rIns="81638" bIns="40819"/>
          <a:lstStyle/>
          <a:p>
            <a:pPr>
              <a:tabLst>
                <a:tab pos="656650" algn="l"/>
                <a:tab pos="1313299" algn="l"/>
                <a:tab pos="1969949" algn="l"/>
                <a:tab pos="2626599" algn="l"/>
                <a:tab pos="3283248" algn="l"/>
                <a:tab pos="3939898" algn="l"/>
                <a:tab pos="4596548" algn="l"/>
                <a:tab pos="5253198" algn="l"/>
                <a:tab pos="5909847" algn="l"/>
              </a:tabLst>
            </a:pPr>
            <a:r>
              <a:rPr lang="en-GB" sz="998" b="1">
                <a:solidFill>
                  <a:srgbClr val="000000"/>
                </a:solidFill>
              </a:rPr>
              <a:t>Obesity</a:t>
            </a:r>
            <a:br>
              <a:rPr lang="en-GB" sz="998">
                <a:solidFill>
                  <a:srgbClr val="000000"/>
                </a:solidFill>
              </a:rPr>
            </a:br>
            <a:r>
              <a:rPr lang="en-GB" sz="998">
                <a:solidFill>
                  <a:srgbClr val="000000"/>
                </a:solidFill>
                <a:hlinkClick r:id="rId5"/>
              </a:rPr>
              <a:t>Volume 23, Issue 5, </a:t>
            </a:r>
            <a:r>
              <a:rPr lang="en-GB" sz="998">
                <a:solidFill>
                  <a:srgbClr val="000000"/>
                </a:solidFill>
              </a:rPr>
              <a:t>pages 950-956, 10 APR 2015 DOI: 10.1002/oby.21069</a:t>
            </a:r>
            <a:br>
              <a:rPr lang="en-GB" sz="998">
                <a:solidFill>
                  <a:srgbClr val="000000"/>
                </a:solidFill>
              </a:rPr>
            </a:br>
            <a:r>
              <a:rPr lang="en-GB" sz="998">
                <a:solidFill>
                  <a:srgbClr val="000000"/>
                </a:solidFill>
                <a:hlinkClick r:id="rId6"/>
              </a:rPr>
              <a:t>http://onlinelibrary.wiley.com/doi/10.1002/oby.21069/full#oby21069-fig-0002</a:t>
            </a:r>
          </a:p>
        </p:txBody>
      </p:sp>
    </p:spTree>
    <p:extLst>
      <p:ext uri="{BB962C8B-B14F-4D97-AF65-F5344CB8AC3E}">
        <p14:creationId xmlns:p14="http://schemas.microsoft.com/office/powerpoint/2010/main" val="186827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48354" y="290689"/>
            <a:ext cx="8506178" cy="1016000"/>
          </a:xfrm>
        </p:spPr>
        <p:txBody>
          <a:bodyPr/>
          <a:lstStyle/>
          <a:p>
            <a:pPr>
              <a:defRPr/>
            </a:pPr>
            <a:r>
              <a:rPr lang="en-US" sz="2000" b="1" dirty="0">
                <a:solidFill>
                  <a:srgbClr val="FF0000"/>
                </a:solidFill>
              </a:rPr>
              <a:t>Oxytocin is beneficial in young children with </a:t>
            </a:r>
            <a:r>
              <a:rPr lang="en-US" sz="2000" b="1" dirty="0" err="1">
                <a:solidFill>
                  <a:srgbClr val="FF0000"/>
                </a:solidFill>
              </a:rPr>
              <a:t>Prader</a:t>
            </a:r>
            <a:r>
              <a:rPr lang="en-US" sz="2000" b="1" dirty="0">
                <a:solidFill>
                  <a:srgbClr val="FF0000"/>
                </a:solidFill>
              </a:rPr>
              <a:t>-Willi syndrome</a:t>
            </a:r>
            <a:endParaRPr lang="en-US" sz="2000" dirty="0">
              <a:solidFill>
                <a:srgbClr val="FF0000"/>
              </a:solidFill>
              <a:latin typeface="Times" charset="0"/>
              <a:ea typeface="Times" charset="0"/>
              <a:cs typeface="Times" charset="0"/>
            </a:endParaRPr>
          </a:p>
        </p:txBody>
      </p:sp>
      <p:sp>
        <p:nvSpPr>
          <p:cNvPr id="190467" name="Rectangle 3"/>
          <p:cNvSpPr>
            <a:spLocks noGrp="1" noChangeArrowheads="1"/>
          </p:cNvSpPr>
          <p:nvPr>
            <p:ph type="body" idx="1"/>
          </p:nvPr>
        </p:nvSpPr>
        <p:spPr>
          <a:xfrm>
            <a:off x="1095021" y="1701800"/>
            <a:ext cx="7659511" cy="3657600"/>
          </a:xfrm>
        </p:spPr>
        <p:txBody>
          <a:bodyPr/>
          <a:lstStyle/>
          <a:p>
            <a:pPr>
              <a:lnSpc>
                <a:spcPct val="90000"/>
              </a:lnSpc>
              <a:defRPr/>
            </a:pPr>
            <a:r>
              <a:rPr lang="en-US" sz="2800" dirty="0" err="1"/>
              <a:t>Prader</a:t>
            </a:r>
            <a:r>
              <a:rPr lang="en-US" sz="2800" dirty="0"/>
              <a:t>–Willi syndrome (PWS) is known for </a:t>
            </a:r>
            <a:r>
              <a:rPr lang="en-US" sz="2800" dirty="0" err="1"/>
              <a:t>hyperphagia</a:t>
            </a:r>
            <a:r>
              <a:rPr lang="en-US" sz="2800" dirty="0"/>
              <a:t> with impaired satiety and a specific </a:t>
            </a:r>
            <a:r>
              <a:rPr lang="en-US" sz="2800" dirty="0" err="1"/>
              <a:t>behavioural</a:t>
            </a:r>
            <a:r>
              <a:rPr lang="en-US" sz="2800" dirty="0"/>
              <a:t> phenotype with stubbornness, temper tantrums, manipulative and controlling </a:t>
            </a:r>
            <a:r>
              <a:rPr lang="en-US" sz="2800" dirty="0" err="1"/>
              <a:t>behaviour</a:t>
            </a:r>
            <a:r>
              <a:rPr lang="en-US" sz="2800" dirty="0"/>
              <a:t> and obsessive–compulsive features. </a:t>
            </a:r>
          </a:p>
          <a:p>
            <a:pPr>
              <a:lnSpc>
                <a:spcPct val="90000"/>
              </a:lnSpc>
              <a:defRPr/>
            </a:pPr>
            <a:r>
              <a:rPr lang="en-US" sz="2800" dirty="0"/>
              <a:t>PWS is associated with hypothalamic and </a:t>
            </a:r>
            <a:r>
              <a:rPr lang="en-US" sz="2800" dirty="0" err="1"/>
              <a:t>oxytocinergic</a:t>
            </a:r>
            <a:r>
              <a:rPr lang="en-US" sz="2800" dirty="0"/>
              <a:t> dysfunction. </a:t>
            </a:r>
          </a:p>
          <a:p>
            <a:pPr>
              <a:lnSpc>
                <a:spcPct val="90000"/>
              </a:lnSpc>
              <a:defRPr/>
            </a:pPr>
            <a:r>
              <a:rPr lang="en-US" sz="2800" dirty="0"/>
              <a:t>Crossover intervention with twice daily intranasal oxytocin (dose range 24-48 IU/day) and placebo administration, both during 4 weeks, in 25 children with PWS (aged 6 to 14 years).</a:t>
            </a:r>
            <a:endParaRPr lang="en-US" sz="2489" dirty="0">
              <a:cs typeface="+mn-cs"/>
            </a:endParaRPr>
          </a:p>
        </p:txBody>
      </p:sp>
      <p:sp>
        <p:nvSpPr>
          <p:cNvPr id="2" name="Rectangle 1"/>
          <p:cNvSpPr/>
          <p:nvPr/>
        </p:nvSpPr>
        <p:spPr>
          <a:xfrm>
            <a:off x="0" y="6385840"/>
            <a:ext cx="7199086" cy="369332"/>
          </a:xfrm>
          <a:prstGeom prst="rect">
            <a:avLst/>
          </a:prstGeom>
        </p:spPr>
        <p:txBody>
          <a:bodyPr wrap="square">
            <a:spAutoFit/>
          </a:bodyPr>
          <a:lstStyle/>
          <a:p>
            <a:r>
              <a:rPr lang="en-US" b="1" dirty="0">
                <a:solidFill>
                  <a:srgbClr val="093DB5"/>
                </a:solidFill>
                <a:latin typeface="ArialMT" charset="0"/>
                <a:hlinkClick r:id="rId3"/>
              </a:rPr>
              <a:t>Kuppens RJ, et al. </a:t>
            </a:r>
            <a:r>
              <a:rPr lang="en-US" b="1" i="1" dirty="0">
                <a:solidFill>
                  <a:srgbClr val="093DB5"/>
                </a:solidFill>
                <a:latin typeface="ArialMT" charset="0"/>
                <a:hlinkClick r:id="rId3"/>
              </a:rPr>
              <a:t>Clin Endocrinol. </a:t>
            </a:r>
            <a:r>
              <a:rPr lang="en-US" b="1" i="0" dirty="0">
                <a:solidFill>
                  <a:srgbClr val="093DB5"/>
                </a:solidFill>
                <a:latin typeface="ArialMT" charset="0"/>
                <a:hlinkClick r:id="rId3"/>
              </a:rPr>
              <a:t>2016;doi:10.1111/cen.13169.</a:t>
            </a:r>
            <a:endParaRPr lang="en-US" dirty="0"/>
          </a:p>
        </p:txBody>
      </p:sp>
    </p:spTree>
    <p:extLst>
      <p:ext uri="{BB962C8B-B14F-4D97-AF65-F5344CB8AC3E}">
        <p14:creationId xmlns:p14="http://schemas.microsoft.com/office/powerpoint/2010/main" val="166550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48354" y="290689"/>
            <a:ext cx="8506178" cy="1016000"/>
          </a:xfrm>
        </p:spPr>
        <p:txBody>
          <a:bodyPr/>
          <a:lstStyle/>
          <a:p>
            <a:pPr>
              <a:defRPr/>
            </a:pPr>
            <a:r>
              <a:rPr lang="en-US" sz="2000" b="1" dirty="0">
                <a:solidFill>
                  <a:srgbClr val="FF0000"/>
                </a:solidFill>
              </a:rPr>
              <a:t>Oxytocin is beneficial in young children with </a:t>
            </a:r>
            <a:r>
              <a:rPr lang="en-US" sz="2000" b="1" dirty="0" err="1">
                <a:solidFill>
                  <a:srgbClr val="FF0000"/>
                </a:solidFill>
              </a:rPr>
              <a:t>Prader</a:t>
            </a:r>
            <a:r>
              <a:rPr lang="en-US" sz="2000" b="1" dirty="0">
                <a:solidFill>
                  <a:srgbClr val="FF0000"/>
                </a:solidFill>
              </a:rPr>
              <a:t>-Willi syndrome (2)</a:t>
            </a:r>
            <a:endParaRPr lang="en-US" sz="2000" dirty="0">
              <a:solidFill>
                <a:srgbClr val="FF0000"/>
              </a:solidFill>
              <a:latin typeface="Times" charset="0"/>
              <a:ea typeface="Times" charset="0"/>
              <a:cs typeface="Times" charset="0"/>
            </a:endParaRPr>
          </a:p>
        </p:txBody>
      </p:sp>
      <p:sp>
        <p:nvSpPr>
          <p:cNvPr id="190467" name="Rectangle 3"/>
          <p:cNvSpPr>
            <a:spLocks noGrp="1" noChangeArrowheads="1"/>
          </p:cNvSpPr>
          <p:nvPr>
            <p:ph type="body" idx="1"/>
          </p:nvPr>
        </p:nvSpPr>
        <p:spPr>
          <a:xfrm>
            <a:off x="1095021" y="1701800"/>
            <a:ext cx="7659511" cy="3657600"/>
          </a:xfrm>
        </p:spPr>
        <p:txBody>
          <a:bodyPr/>
          <a:lstStyle/>
          <a:p>
            <a:pPr>
              <a:lnSpc>
                <a:spcPct val="90000"/>
              </a:lnSpc>
              <a:defRPr/>
            </a:pPr>
            <a:r>
              <a:rPr lang="en-US" sz="2800" dirty="0"/>
              <a:t>In the total group, no significant effects of oxytocin on social behavior or </a:t>
            </a:r>
            <a:r>
              <a:rPr lang="en-US" sz="2800" dirty="0" err="1"/>
              <a:t>hyperphagia</a:t>
            </a:r>
            <a:r>
              <a:rPr lang="en-US" sz="2800" dirty="0"/>
              <a:t> were found.</a:t>
            </a:r>
          </a:p>
          <a:p>
            <a:pPr>
              <a:lnSpc>
                <a:spcPct val="90000"/>
              </a:lnSpc>
              <a:defRPr/>
            </a:pPr>
            <a:r>
              <a:rPr lang="en-US" sz="2800" dirty="0"/>
              <a:t>In the 17 children younger than 11 years, parents reported significantly less anger, sadness, conflicts and food-related behavior, and improvement of social behavior during oxytocin treatment compared with placebo.</a:t>
            </a:r>
          </a:p>
          <a:p>
            <a:pPr>
              <a:lnSpc>
                <a:spcPct val="90000"/>
              </a:lnSpc>
              <a:defRPr/>
            </a:pPr>
            <a:r>
              <a:rPr lang="en-US" sz="2800" dirty="0"/>
              <a:t>Conclusion was that intranasal oxytocin administration has beneficial effects on social behavior and food-related behavior in children with PWS younger than 11 years of age, but not in those older than 11 years of age.</a:t>
            </a:r>
            <a:endParaRPr lang="en-US" sz="2489" dirty="0">
              <a:cs typeface="+mn-cs"/>
            </a:endParaRPr>
          </a:p>
        </p:txBody>
      </p:sp>
    </p:spTree>
    <p:extLst>
      <p:ext uri="{BB962C8B-B14F-4D97-AF65-F5344CB8AC3E}">
        <p14:creationId xmlns:p14="http://schemas.microsoft.com/office/powerpoint/2010/main" val="121429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128889" y="663222"/>
            <a:ext cx="6908800" cy="1016000"/>
          </a:xfrm>
        </p:spPr>
        <p:txBody>
          <a:bodyPr/>
          <a:lstStyle/>
          <a:p>
            <a:pPr>
              <a:defRPr/>
            </a:pPr>
            <a:r>
              <a:rPr lang="en-US" sz="3200" dirty="0">
                <a:solidFill>
                  <a:srgbClr val="FF0000"/>
                </a:solidFill>
                <a:latin typeface="Times" charset="0"/>
                <a:ea typeface="Times" charset="0"/>
                <a:cs typeface="Times" charset="0"/>
              </a:rPr>
              <a:t>Oxytocin Interactions with Hormones</a:t>
            </a:r>
          </a:p>
        </p:txBody>
      </p:sp>
      <p:sp>
        <p:nvSpPr>
          <p:cNvPr id="190467" name="Rectangle 3"/>
          <p:cNvSpPr>
            <a:spLocks noGrp="1" noChangeArrowheads="1"/>
          </p:cNvSpPr>
          <p:nvPr>
            <p:ph type="body" idx="1"/>
          </p:nvPr>
        </p:nvSpPr>
        <p:spPr>
          <a:xfrm>
            <a:off x="1095022" y="1701800"/>
            <a:ext cx="6908800" cy="3657600"/>
          </a:xfrm>
        </p:spPr>
        <p:txBody>
          <a:bodyPr/>
          <a:lstStyle/>
          <a:p>
            <a:pPr>
              <a:lnSpc>
                <a:spcPct val="90000"/>
              </a:lnSpc>
              <a:defRPr/>
            </a:pPr>
            <a:r>
              <a:rPr lang="en-US" sz="2400" dirty="0">
                <a:latin typeface="Times" charset="0"/>
                <a:ea typeface="Times" charset="0"/>
                <a:cs typeface="Times" charset="0"/>
              </a:rPr>
              <a:t>Oxytocin therapy decreases serum cortisol levels </a:t>
            </a:r>
            <a:r>
              <a:rPr lang="en-US" sz="1600" dirty="0">
                <a:latin typeface="Times" charset="0"/>
                <a:ea typeface="Times" charset="0"/>
                <a:cs typeface="Times" charset="0"/>
              </a:rPr>
              <a:t>(</a:t>
            </a:r>
            <a:r>
              <a:rPr lang="en-US" sz="1600" dirty="0" err="1">
                <a:latin typeface="Times" charset="0"/>
                <a:ea typeface="Times" charset="0"/>
                <a:cs typeface="Times" charset="0"/>
              </a:rPr>
              <a:t>Coiro</a:t>
            </a:r>
            <a:r>
              <a:rPr lang="en-US" sz="1600" dirty="0">
                <a:latin typeface="Times" charset="0"/>
                <a:ea typeface="Times" charset="0"/>
                <a:cs typeface="Times" charset="0"/>
              </a:rPr>
              <a:t> V. Oxytocin Reduces Exercise-Induced ACTH and Cortisol Rise in Man. </a:t>
            </a:r>
            <a:r>
              <a:rPr lang="en-US" sz="1600" dirty="0" err="1">
                <a:latin typeface="Times" charset="0"/>
                <a:ea typeface="Times" charset="0"/>
                <a:cs typeface="Times" charset="0"/>
              </a:rPr>
              <a:t>Acta</a:t>
            </a:r>
            <a:r>
              <a:rPr lang="en-US" sz="1600" dirty="0">
                <a:latin typeface="Times" charset="0"/>
                <a:ea typeface="Times" charset="0"/>
                <a:cs typeface="Times" charset="0"/>
              </a:rPr>
              <a:t> </a:t>
            </a:r>
            <a:r>
              <a:rPr lang="en-US" sz="1600" dirty="0" err="1">
                <a:latin typeface="Times" charset="0"/>
                <a:ea typeface="Times" charset="0"/>
                <a:cs typeface="Times" charset="0"/>
              </a:rPr>
              <a:t>Endocrinoligial</a:t>
            </a:r>
            <a:r>
              <a:rPr lang="en-US" sz="1600" dirty="0">
                <a:latin typeface="Times" charset="0"/>
                <a:ea typeface="Times" charset="0"/>
                <a:cs typeface="Times" charset="0"/>
              </a:rPr>
              <a:t> (</a:t>
            </a:r>
            <a:r>
              <a:rPr lang="en-US" sz="1600" dirty="0" err="1">
                <a:latin typeface="Times" charset="0"/>
                <a:ea typeface="Times" charset="0"/>
                <a:cs typeface="Times" charset="0"/>
              </a:rPr>
              <a:t>Copenh</a:t>
            </a:r>
            <a:r>
              <a:rPr lang="en-US" sz="1600" dirty="0">
                <a:latin typeface="Times" charset="0"/>
                <a:ea typeface="Times" charset="0"/>
                <a:cs typeface="Times" charset="0"/>
              </a:rPr>
              <a:t>) 1988;119:405-412)</a:t>
            </a:r>
          </a:p>
          <a:p>
            <a:pPr>
              <a:lnSpc>
                <a:spcPct val="90000"/>
              </a:lnSpc>
              <a:defRPr/>
            </a:pPr>
            <a:r>
              <a:rPr lang="en-US" sz="2400" dirty="0">
                <a:latin typeface="Times" charset="0"/>
                <a:ea typeface="Times" charset="0"/>
                <a:cs typeface="Times" charset="0"/>
              </a:rPr>
              <a:t>Many of my patients find that their cortisol requirements go up when started on oxytocin.</a:t>
            </a:r>
          </a:p>
          <a:p>
            <a:pPr>
              <a:lnSpc>
                <a:spcPct val="90000"/>
              </a:lnSpc>
              <a:defRPr/>
            </a:pPr>
            <a:r>
              <a:rPr lang="en-US" sz="2400" dirty="0">
                <a:latin typeface="Times" charset="0"/>
                <a:ea typeface="Times" charset="0"/>
                <a:cs typeface="Times" charset="0"/>
              </a:rPr>
              <a:t>Some of the weight loss effects may be from lower cortisol</a:t>
            </a:r>
          </a:p>
          <a:p>
            <a:pPr>
              <a:lnSpc>
                <a:spcPct val="90000"/>
              </a:lnSpc>
              <a:defRPr/>
            </a:pPr>
            <a:r>
              <a:rPr lang="en-US" sz="2400" dirty="0">
                <a:latin typeface="Times" charset="0"/>
                <a:ea typeface="Times" charset="0"/>
                <a:cs typeface="Times" charset="0"/>
              </a:rPr>
              <a:t>Oxytocin has been shown to support thyroid function by improving the import of iodine into thyroid cells (doubt clinically important).</a:t>
            </a:r>
          </a:p>
          <a:p>
            <a:pPr>
              <a:lnSpc>
                <a:spcPct val="90000"/>
              </a:lnSpc>
              <a:defRPr/>
            </a:pPr>
            <a:r>
              <a:rPr lang="en-US" sz="2400" dirty="0">
                <a:latin typeface="Times" charset="0"/>
                <a:ea typeface="Times" charset="0"/>
                <a:cs typeface="Times" charset="0"/>
              </a:rPr>
              <a:t>In 2011, researchers published a paper in </a:t>
            </a:r>
            <a:r>
              <a:rPr lang="en-US" sz="2400" i="1" dirty="0">
                <a:latin typeface="Times" charset="0"/>
                <a:ea typeface="Times" charset="0"/>
                <a:cs typeface="Times" charset="0"/>
              </a:rPr>
              <a:t>Menopause</a:t>
            </a:r>
            <a:r>
              <a:rPr lang="en-US" sz="2400" dirty="0">
                <a:latin typeface="Times" charset="0"/>
                <a:ea typeface="Times" charset="0"/>
                <a:cs typeface="Times" charset="0"/>
              </a:rPr>
              <a:t> that found topical oxytocin therapy could treat vaginal atrophy. </a:t>
            </a:r>
          </a:p>
          <a:p>
            <a:pPr>
              <a:lnSpc>
                <a:spcPct val="90000"/>
              </a:lnSpc>
              <a:defRPr/>
            </a:pPr>
            <a:endParaRPr lang="en-US" sz="2489" dirty="0">
              <a:cs typeface="+mn-cs"/>
            </a:endParaRPr>
          </a:p>
          <a:p>
            <a:pPr>
              <a:lnSpc>
                <a:spcPct val="90000"/>
              </a:lnSpc>
              <a:defRPr/>
            </a:pPr>
            <a:endParaRPr lang="en-US" sz="2489" dirty="0">
              <a:cs typeface="+mn-cs"/>
            </a:endParaRPr>
          </a:p>
        </p:txBody>
      </p:sp>
    </p:spTree>
    <p:extLst>
      <p:ext uri="{BB962C8B-B14F-4D97-AF65-F5344CB8AC3E}">
        <p14:creationId xmlns:p14="http://schemas.microsoft.com/office/powerpoint/2010/main" val="82521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95022" y="685800"/>
            <a:ext cx="6908800" cy="1016000"/>
          </a:xfrm>
        </p:spPr>
        <p:txBody>
          <a:bodyPr/>
          <a:lstStyle/>
          <a:p>
            <a:r>
              <a:rPr lang="en-US" sz="2800" b="1" dirty="0">
                <a:solidFill>
                  <a:srgbClr val="FF0000"/>
                </a:solidFill>
              </a:rPr>
              <a:t>Oxytocin and Naltrexone Successfully Treat Hypothalamic Obesity in a Boy Post-</a:t>
            </a:r>
            <a:r>
              <a:rPr lang="en-US" sz="2800" b="1" dirty="0" err="1">
                <a:solidFill>
                  <a:srgbClr val="FF0000"/>
                </a:solidFill>
              </a:rPr>
              <a:t>Craniopharyngioma</a:t>
            </a:r>
            <a:r>
              <a:rPr lang="en-US" sz="2800" b="1" dirty="0">
                <a:solidFill>
                  <a:srgbClr val="FF0000"/>
                </a:solidFill>
              </a:rPr>
              <a:t> Resection</a:t>
            </a:r>
          </a:p>
        </p:txBody>
      </p:sp>
      <p:sp>
        <p:nvSpPr>
          <p:cNvPr id="190467" name="Rectangle 3"/>
          <p:cNvSpPr>
            <a:spLocks noGrp="1" noChangeArrowheads="1"/>
          </p:cNvSpPr>
          <p:nvPr>
            <p:ph type="body" idx="1"/>
          </p:nvPr>
        </p:nvSpPr>
        <p:spPr>
          <a:xfrm>
            <a:off x="1095022" y="1701800"/>
            <a:ext cx="6908800" cy="3657600"/>
          </a:xfrm>
        </p:spPr>
        <p:txBody>
          <a:bodyPr/>
          <a:lstStyle/>
          <a:p>
            <a:pPr>
              <a:lnSpc>
                <a:spcPct val="90000"/>
              </a:lnSpc>
              <a:defRPr/>
            </a:pPr>
            <a:r>
              <a:rPr lang="en-US" i="1" dirty="0"/>
              <a:t>The Journal of Clinical Endocrinology &amp; Metabolism</a:t>
            </a:r>
            <a:r>
              <a:rPr lang="en-US" dirty="0"/>
              <a:t>, Volume 103, Issue 2, 1 February 2018, Pages 370–375, </a:t>
            </a:r>
            <a:r>
              <a:rPr lang="en-US" dirty="0">
                <a:hlinkClick r:id="rId3"/>
              </a:rPr>
              <a:t>https://doi.org/10.1210/jc.2017-02080</a:t>
            </a:r>
            <a:endParaRPr lang="en-US" dirty="0"/>
          </a:p>
          <a:p>
            <a:pPr>
              <a:lnSpc>
                <a:spcPct val="90000"/>
              </a:lnSpc>
              <a:defRPr/>
            </a:pPr>
            <a:r>
              <a:rPr lang="en-US" sz="2489" dirty="0">
                <a:cs typeface="+mn-cs"/>
              </a:rPr>
              <a:t>Eugenia Hsu about her son</a:t>
            </a:r>
          </a:p>
        </p:txBody>
      </p:sp>
    </p:spTree>
    <p:extLst>
      <p:ext uri="{BB962C8B-B14F-4D97-AF65-F5344CB8AC3E}">
        <p14:creationId xmlns:p14="http://schemas.microsoft.com/office/powerpoint/2010/main" val="604071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95022" y="685800"/>
            <a:ext cx="6908800" cy="1016000"/>
          </a:xfrm>
        </p:spPr>
        <p:txBody>
          <a:bodyPr/>
          <a:lstStyle/>
          <a:p>
            <a:r>
              <a:rPr lang="en-US" sz="2800" b="1" dirty="0">
                <a:solidFill>
                  <a:srgbClr val="FF0000"/>
                </a:solidFill>
              </a:rPr>
              <a:t>Oxytocin and Naltrexone Successfully Treat Hypothalamic Obesity in a Boy Post-</a:t>
            </a:r>
            <a:r>
              <a:rPr lang="en-US" sz="2800" b="1" dirty="0" err="1">
                <a:solidFill>
                  <a:srgbClr val="FF0000"/>
                </a:solidFill>
              </a:rPr>
              <a:t>Craniopharyngioma</a:t>
            </a:r>
            <a:r>
              <a:rPr lang="en-US" sz="2800" b="1" dirty="0">
                <a:solidFill>
                  <a:srgbClr val="FF0000"/>
                </a:solidFill>
              </a:rPr>
              <a:t> Resection</a:t>
            </a:r>
          </a:p>
        </p:txBody>
      </p:sp>
      <p:sp>
        <p:nvSpPr>
          <p:cNvPr id="190467" name="Rectangle 3"/>
          <p:cNvSpPr>
            <a:spLocks noGrp="1" noChangeArrowheads="1"/>
          </p:cNvSpPr>
          <p:nvPr>
            <p:ph type="body" idx="1"/>
          </p:nvPr>
        </p:nvSpPr>
        <p:spPr>
          <a:xfrm>
            <a:off x="1095022" y="2337905"/>
            <a:ext cx="6908800" cy="3657600"/>
          </a:xfrm>
        </p:spPr>
        <p:txBody>
          <a:bodyPr/>
          <a:lstStyle/>
          <a:p>
            <a:pPr>
              <a:lnSpc>
                <a:spcPct val="90000"/>
              </a:lnSpc>
              <a:defRPr/>
            </a:pPr>
            <a:r>
              <a:rPr lang="en-US" dirty="0"/>
              <a:t>Oxytocin (OT), a hypothalamic neuropeptide, has been shown to play a role in the regulation of energy balance and to have </a:t>
            </a:r>
            <a:r>
              <a:rPr lang="en-US" dirty="0" err="1"/>
              <a:t>anorexigenic</a:t>
            </a:r>
            <a:r>
              <a:rPr lang="en-US" dirty="0"/>
              <a:t> effects in animal studies. </a:t>
            </a:r>
          </a:p>
          <a:p>
            <a:pPr>
              <a:lnSpc>
                <a:spcPct val="90000"/>
              </a:lnSpc>
              <a:defRPr/>
            </a:pPr>
            <a:r>
              <a:rPr lang="en-US" dirty="0"/>
              <a:t>Naltrexone (NAL), an opiate antagonist, has been shown to deter hedonic eating and to potentiate OT’s effects.</a:t>
            </a:r>
            <a:endParaRPr lang="en-US" sz="2489" dirty="0">
              <a:cs typeface="+mn-cs"/>
            </a:endParaRPr>
          </a:p>
        </p:txBody>
      </p:sp>
    </p:spTree>
    <p:extLst>
      <p:ext uri="{BB962C8B-B14F-4D97-AF65-F5344CB8AC3E}">
        <p14:creationId xmlns:p14="http://schemas.microsoft.com/office/powerpoint/2010/main" val="257723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95022" y="685800"/>
            <a:ext cx="6908800" cy="1016000"/>
          </a:xfrm>
        </p:spPr>
        <p:txBody>
          <a:bodyPr/>
          <a:lstStyle/>
          <a:p>
            <a:r>
              <a:rPr lang="en-US" sz="2800" b="1" dirty="0">
                <a:solidFill>
                  <a:srgbClr val="FF0000"/>
                </a:solidFill>
              </a:rPr>
              <a:t>Oxytocin and Naltrexone Successfully Treat Hypothalamic Obesity in a Boy Post-</a:t>
            </a:r>
            <a:r>
              <a:rPr lang="en-US" sz="2800" b="1" dirty="0" err="1">
                <a:solidFill>
                  <a:srgbClr val="FF0000"/>
                </a:solidFill>
              </a:rPr>
              <a:t>Craniopharyngioma</a:t>
            </a:r>
            <a:r>
              <a:rPr lang="en-US" sz="2800" b="1" dirty="0">
                <a:solidFill>
                  <a:srgbClr val="FF0000"/>
                </a:solidFill>
              </a:rPr>
              <a:t> Resection</a:t>
            </a:r>
          </a:p>
        </p:txBody>
      </p:sp>
      <p:sp>
        <p:nvSpPr>
          <p:cNvPr id="190467" name="Rectangle 3"/>
          <p:cNvSpPr>
            <a:spLocks noGrp="1" noChangeArrowheads="1"/>
          </p:cNvSpPr>
          <p:nvPr>
            <p:ph type="body" idx="1"/>
          </p:nvPr>
        </p:nvSpPr>
        <p:spPr>
          <a:xfrm>
            <a:off x="1095022" y="2337905"/>
            <a:ext cx="6908800" cy="3657600"/>
          </a:xfrm>
        </p:spPr>
        <p:txBody>
          <a:bodyPr/>
          <a:lstStyle/>
          <a:p>
            <a:pPr>
              <a:lnSpc>
                <a:spcPct val="90000"/>
              </a:lnSpc>
              <a:defRPr/>
            </a:pPr>
            <a:r>
              <a:rPr lang="en-US" dirty="0"/>
              <a:t>Oxytocin (OT), a hypothalamic neuropeptide, has been shown to play a role in the regulation of energy balance and to have </a:t>
            </a:r>
            <a:r>
              <a:rPr lang="en-US" dirty="0" err="1"/>
              <a:t>anorexigenic</a:t>
            </a:r>
            <a:r>
              <a:rPr lang="en-US" dirty="0"/>
              <a:t> effects in animal studies. </a:t>
            </a:r>
          </a:p>
          <a:p>
            <a:pPr>
              <a:lnSpc>
                <a:spcPct val="90000"/>
              </a:lnSpc>
              <a:defRPr/>
            </a:pPr>
            <a:r>
              <a:rPr lang="en-US" dirty="0"/>
              <a:t>Naltrexone (NAL), an opiate antagonist, has been shown to deter hedonic eating and to potentiate OT’s effects.</a:t>
            </a:r>
            <a:endParaRPr lang="en-US" sz="2489" dirty="0">
              <a:cs typeface="+mn-cs"/>
            </a:endParaRPr>
          </a:p>
        </p:txBody>
      </p:sp>
    </p:spTree>
    <p:extLst>
      <p:ext uri="{BB962C8B-B14F-4D97-AF65-F5344CB8AC3E}">
        <p14:creationId xmlns:p14="http://schemas.microsoft.com/office/powerpoint/2010/main" val="2945260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95022" y="228600"/>
            <a:ext cx="6908800" cy="1016000"/>
          </a:xfrm>
        </p:spPr>
        <p:txBody>
          <a:bodyPr/>
          <a:lstStyle/>
          <a:p>
            <a:r>
              <a:rPr lang="en-US" sz="2800" b="1" dirty="0">
                <a:solidFill>
                  <a:srgbClr val="FF0000"/>
                </a:solidFill>
              </a:rPr>
              <a:t>Oxytocin and Naltrexone Successfully Treat Hypothalamic Obesity in a Boy Post-</a:t>
            </a:r>
            <a:r>
              <a:rPr lang="en-US" sz="2800" b="1" dirty="0" err="1">
                <a:solidFill>
                  <a:srgbClr val="FF0000"/>
                </a:solidFill>
              </a:rPr>
              <a:t>Craniopharyngioma</a:t>
            </a:r>
            <a:r>
              <a:rPr lang="en-US" sz="2800" b="1" dirty="0">
                <a:solidFill>
                  <a:srgbClr val="FF0000"/>
                </a:solidFill>
              </a:rPr>
              <a:t> Resection</a:t>
            </a:r>
          </a:p>
        </p:txBody>
      </p:sp>
      <p:sp>
        <p:nvSpPr>
          <p:cNvPr id="190467" name="Rectangle 3"/>
          <p:cNvSpPr>
            <a:spLocks noGrp="1" noChangeArrowheads="1"/>
          </p:cNvSpPr>
          <p:nvPr>
            <p:ph type="body" idx="1"/>
          </p:nvPr>
        </p:nvSpPr>
        <p:spPr>
          <a:xfrm>
            <a:off x="916118" y="1582531"/>
            <a:ext cx="6908800" cy="3657600"/>
          </a:xfrm>
        </p:spPr>
        <p:txBody>
          <a:bodyPr/>
          <a:lstStyle/>
          <a:p>
            <a:pPr>
              <a:lnSpc>
                <a:spcPct val="90000"/>
              </a:lnSpc>
              <a:defRPr/>
            </a:pPr>
            <a:r>
              <a:rPr lang="en-US" sz="1600" dirty="0"/>
              <a:t>13-year-old male with confirmed hypothalamic obesity and </a:t>
            </a:r>
            <a:r>
              <a:rPr lang="en-US" sz="1600" dirty="0" err="1"/>
              <a:t>hyperphagia</a:t>
            </a:r>
            <a:r>
              <a:rPr lang="en-US" sz="1600" dirty="0"/>
              <a:t> post-CP resection </a:t>
            </a:r>
          </a:p>
          <a:p>
            <a:pPr>
              <a:lnSpc>
                <a:spcPct val="90000"/>
              </a:lnSpc>
              <a:defRPr/>
            </a:pPr>
            <a:r>
              <a:rPr lang="en-US" sz="1600" dirty="0"/>
              <a:t>Administration of intranasal OT for 10 weeks (phase 1)</a:t>
            </a:r>
          </a:p>
          <a:p>
            <a:pPr>
              <a:lnSpc>
                <a:spcPct val="90000"/>
              </a:lnSpc>
              <a:defRPr/>
            </a:pPr>
            <a:r>
              <a:rPr lang="en-US" sz="1600" dirty="0"/>
              <a:t>Followed by a combination of intranasal OT and NAL for 38 weeks (phase 2) </a:t>
            </a:r>
          </a:p>
          <a:p>
            <a:pPr>
              <a:lnSpc>
                <a:spcPct val="90000"/>
              </a:lnSpc>
              <a:defRPr/>
            </a:pPr>
            <a:r>
              <a:rPr lang="en-US" sz="1600" dirty="0"/>
              <a:t>Treatment resulted in 1) reduction in body mass index (BMI) z score from 1.77 to 1.49 over 10 weeks during phase 1; </a:t>
            </a:r>
          </a:p>
          <a:p>
            <a:pPr>
              <a:lnSpc>
                <a:spcPct val="90000"/>
              </a:lnSpc>
              <a:defRPr/>
            </a:pPr>
            <a:r>
              <a:rPr lang="en-US" sz="1600" dirty="0"/>
              <a:t>2) reduction in BMI </a:t>
            </a:r>
            <a:r>
              <a:rPr lang="en-US" sz="1600" i="1" dirty="0"/>
              <a:t>z</a:t>
            </a:r>
            <a:r>
              <a:rPr lang="en-US" sz="1600" dirty="0"/>
              <a:t> score from 1.49 to 0.82 over 38 weeks during phase 2; </a:t>
            </a:r>
          </a:p>
          <a:p>
            <a:pPr>
              <a:lnSpc>
                <a:spcPct val="90000"/>
              </a:lnSpc>
              <a:defRPr/>
            </a:pPr>
            <a:r>
              <a:rPr lang="en-US" sz="1600" dirty="0"/>
              <a:t>3) reduced </a:t>
            </a:r>
            <a:r>
              <a:rPr lang="en-US" sz="1600" dirty="0" err="1"/>
              <a:t>hyperphagia</a:t>
            </a:r>
            <a:r>
              <a:rPr lang="en-US" sz="1600" dirty="0"/>
              <a:t> during phases 1 and 2; </a:t>
            </a:r>
          </a:p>
          <a:p>
            <a:pPr>
              <a:lnSpc>
                <a:spcPct val="90000"/>
              </a:lnSpc>
              <a:defRPr/>
            </a:pPr>
            <a:r>
              <a:rPr lang="en-US" sz="1600" dirty="0"/>
              <a:t>4) continued hedonic high-carbohydrate food-seeking in the absence of hunger during phases 1 and 2; </a:t>
            </a:r>
          </a:p>
          <a:p>
            <a:pPr>
              <a:lnSpc>
                <a:spcPct val="90000"/>
              </a:lnSpc>
              <a:defRPr/>
            </a:pPr>
            <a:r>
              <a:rPr lang="en-US" sz="1600" dirty="0"/>
              <a:t>5) sustained weight reduction during decreased parental monitoring and free access to unlocked food in the home during the last 10 weeks of phase 2.</a:t>
            </a:r>
            <a:endParaRPr lang="en-US" sz="1600" dirty="0">
              <a:cs typeface="+mn-cs"/>
            </a:endParaRPr>
          </a:p>
        </p:txBody>
      </p:sp>
    </p:spTree>
    <p:extLst>
      <p:ext uri="{BB962C8B-B14F-4D97-AF65-F5344CB8AC3E}">
        <p14:creationId xmlns:p14="http://schemas.microsoft.com/office/powerpoint/2010/main" val="387704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FF0000"/>
                </a:solidFill>
              </a:rPr>
              <a:t>Posterior pituitary</a:t>
            </a:r>
          </a:p>
        </p:txBody>
      </p:sp>
      <p:pic>
        <p:nvPicPr>
          <p:cNvPr id="4" name="Content Placeholder 3"/>
          <p:cNvPicPr>
            <a:picLocks noGrp="1" noChangeAspect="1"/>
          </p:cNvPicPr>
          <p:nvPr>
            <p:ph idx="1"/>
          </p:nvPr>
        </p:nvPicPr>
        <p:blipFill>
          <a:blip r:embed="rId2"/>
          <a:stretch>
            <a:fillRect/>
          </a:stretch>
        </p:blipFill>
        <p:spPr>
          <a:xfrm>
            <a:off x="1787817" y="976087"/>
            <a:ext cx="4424298" cy="3818546"/>
          </a:xfrm>
        </p:spPr>
      </p:pic>
      <p:sp>
        <p:nvSpPr>
          <p:cNvPr id="6" name="TextBox 5"/>
          <p:cNvSpPr txBox="1"/>
          <p:nvPr/>
        </p:nvSpPr>
        <p:spPr>
          <a:xfrm>
            <a:off x="1262743" y="4826675"/>
            <a:ext cx="6220614" cy="2031325"/>
          </a:xfrm>
          <a:prstGeom prst="rect">
            <a:avLst/>
          </a:prstGeom>
          <a:noFill/>
        </p:spPr>
        <p:txBody>
          <a:bodyPr wrap="none" rtlCol="0">
            <a:spAutoFit/>
          </a:bodyPr>
          <a:lstStyle/>
          <a:p>
            <a:r>
              <a:rPr lang="en-US" dirty="0"/>
              <a:t>We routinely measure and replace most pituitary hormones</a:t>
            </a:r>
          </a:p>
          <a:p>
            <a:r>
              <a:rPr lang="en-US" dirty="0">
                <a:solidFill>
                  <a:srgbClr val="FF0000"/>
                </a:solidFill>
              </a:rPr>
              <a:t>Exceptions</a:t>
            </a:r>
          </a:p>
          <a:p>
            <a:pPr marL="285750" indent="-285750">
              <a:buFont typeface="Arial" charset="0"/>
              <a:buChar char="•"/>
            </a:pPr>
            <a:r>
              <a:rPr lang="en-US" dirty="0"/>
              <a:t>AVP</a:t>
            </a:r>
          </a:p>
          <a:p>
            <a:pPr marL="285750" indent="-285750">
              <a:buFont typeface="Arial" charset="0"/>
              <a:buChar char="•"/>
            </a:pPr>
            <a:r>
              <a:rPr lang="en-US" dirty="0"/>
              <a:t>Oxytocin</a:t>
            </a:r>
          </a:p>
          <a:p>
            <a:pPr marL="285750" indent="-285750">
              <a:buFont typeface="Arial" charset="0"/>
              <a:buChar char="•"/>
            </a:pPr>
            <a:r>
              <a:rPr lang="en-US" dirty="0">
                <a:latin typeface="Symbol" charset="2"/>
                <a:ea typeface="Symbol" charset="2"/>
                <a:cs typeface="Symbol" charset="2"/>
              </a:rPr>
              <a:t>B</a:t>
            </a:r>
            <a:r>
              <a:rPr lang="en-US" dirty="0"/>
              <a:t>-endorphin</a:t>
            </a:r>
          </a:p>
          <a:p>
            <a:pPr marL="285750" indent="-285750">
              <a:buFont typeface="Arial" charset="0"/>
              <a:buChar char="•"/>
            </a:pPr>
            <a:r>
              <a:rPr lang="en-US" dirty="0"/>
              <a:t>Prolactin</a:t>
            </a:r>
          </a:p>
          <a:p>
            <a:pPr marL="285750" indent="-285750">
              <a:buFont typeface="Arial" charset="0"/>
              <a:buChar char="•"/>
            </a:pPr>
            <a:r>
              <a:rPr lang="en-US" dirty="0"/>
              <a:t>MSH</a:t>
            </a:r>
          </a:p>
        </p:txBody>
      </p:sp>
    </p:spTree>
    <p:extLst>
      <p:ext uri="{BB962C8B-B14F-4D97-AF65-F5344CB8AC3E}">
        <p14:creationId xmlns:p14="http://schemas.microsoft.com/office/powerpoint/2010/main" val="793370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CB6B886B-3AE2-784E-BEF2-32CB3962B01E}"/>
              </a:ext>
            </a:extLst>
          </p:cNvPr>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From: Oxytocin and Naltrexone Successfully Treat Hypothalamic Obesity in a Boy Post-Craniopharyngioma Resection</a:t>
            </a:r>
          </a:p>
          <a:p>
            <a:pPr eaLnBrk="1" hangingPunct="1">
              <a:spcBef>
                <a:spcPct val="0"/>
              </a:spcBef>
              <a:buFontTx/>
              <a:buNone/>
            </a:pPr>
            <a:r>
              <a:rPr lang="en-US" altLang="en-US" sz="1200"/>
              <a:t>J Clin Endocrinol Metab. 2017;103(2):370-375. doi:10.1210/jc.2017-02080</a:t>
            </a:r>
          </a:p>
          <a:p>
            <a:pPr eaLnBrk="1" hangingPunct="1">
              <a:spcBef>
                <a:spcPct val="0"/>
              </a:spcBef>
              <a:buFontTx/>
              <a:buNone/>
            </a:pPr>
            <a:r>
              <a:rPr lang="en-US" altLang="en-US" sz="1200"/>
              <a:t>J Clin Endocrinol Metab | Copyright © 2018 Endocrine Society</a:t>
            </a:r>
          </a:p>
        </p:txBody>
      </p:sp>
      <p:sp>
        <p:nvSpPr>
          <p:cNvPr id="16387" name="Rectangle 2">
            <a:extLst>
              <a:ext uri="{FF2B5EF4-FFF2-40B4-BE49-F238E27FC236}">
                <a16:creationId xmlns:a16="http://schemas.microsoft.com/office/drawing/2014/main" id="{22141173-68B2-2B45-B0B5-F3880448AEE2}"/>
              </a:ext>
            </a:extLst>
          </p:cNvPr>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a16="http://schemas.microsoft.com/office/drawing/2014/main" id="{BBD0AD1D-FC9F-D649-AB62-497BBB22559D}"/>
              </a:ext>
            </a:extLst>
          </p:cNvPr>
          <p:cNvCxnSpPr>
            <a:cxnSpLocks noChangeShapeType="1"/>
          </p:cNvCxnSpPr>
          <p:nvPr/>
        </p:nvCxnSpPr>
        <p:spPr bwMode="auto">
          <a:xfrm>
            <a:off x="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a16="http://schemas.microsoft.com/office/drawing/2014/main" id="{B8519E9C-CEEA-634E-AAC0-9026FF05BA8F}"/>
              </a:ext>
            </a:extLst>
          </p:cNvPr>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FD21D589-CAA4-E74E-9A92-F36977ECD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1028700"/>
            <a:ext cx="443388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59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3B4BE903-8627-4B40-9B52-EEC44DE1CAD0}"/>
              </a:ext>
            </a:extLst>
          </p:cNvPr>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From: Oxytocin and Naltrexone Successfully Treat Hypothalamic Obesity in a Boy Post-</a:t>
            </a:r>
            <a:r>
              <a:rPr lang="en-US" altLang="en-US" sz="1400" dirty="0" err="1"/>
              <a:t>Craniopharyngioma</a:t>
            </a:r>
            <a:r>
              <a:rPr lang="en-US" altLang="en-US" sz="1400" dirty="0"/>
              <a:t> Resection</a:t>
            </a:r>
          </a:p>
          <a:p>
            <a:pPr eaLnBrk="1" hangingPunct="1">
              <a:spcBef>
                <a:spcPct val="0"/>
              </a:spcBef>
              <a:buFontTx/>
              <a:buNone/>
            </a:pPr>
            <a:r>
              <a:rPr lang="en-US" altLang="en-US" sz="1200" dirty="0"/>
              <a:t>J </a:t>
            </a:r>
            <a:r>
              <a:rPr lang="en-US" altLang="en-US" sz="1200" dirty="0" err="1"/>
              <a:t>Clin</a:t>
            </a:r>
            <a:r>
              <a:rPr lang="en-US" altLang="en-US" sz="1200" dirty="0"/>
              <a:t> </a:t>
            </a:r>
            <a:r>
              <a:rPr lang="en-US" altLang="en-US" sz="1200" dirty="0" err="1"/>
              <a:t>Endocrinol</a:t>
            </a:r>
            <a:r>
              <a:rPr lang="en-US" altLang="en-US" sz="1200" dirty="0"/>
              <a:t> </a:t>
            </a:r>
            <a:r>
              <a:rPr lang="en-US" altLang="en-US" sz="1200" dirty="0" err="1"/>
              <a:t>Metab</a:t>
            </a:r>
            <a:r>
              <a:rPr lang="en-US" altLang="en-US" sz="1200" dirty="0"/>
              <a:t>. 2017;103(2):370-375. doi:10.1210/jc.2017-02080</a:t>
            </a:r>
          </a:p>
          <a:p>
            <a:pPr eaLnBrk="1" hangingPunct="1">
              <a:spcBef>
                <a:spcPct val="0"/>
              </a:spcBef>
              <a:buFontTx/>
              <a:buNone/>
            </a:pPr>
            <a:r>
              <a:rPr lang="en-US" altLang="en-US" sz="1200" dirty="0"/>
              <a:t>J </a:t>
            </a:r>
            <a:r>
              <a:rPr lang="en-US" altLang="en-US" sz="1200" dirty="0" err="1"/>
              <a:t>Clin</a:t>
            </a:r>
            <a:r>
              <a:rPr lang="en-US" altLang="en-US" sz="1200" dirty="0"/>
              <a:t> </a:t>
            </a:r>
            <a:r>
              <a:rPr lang="en-US" altLang="en-US" sz="1200" dirty="0" err="1"/>
              <a:t>Endocrinol</a:t>
            </a:r>
            <a:r>
              <a:rPr lang="en-US" altLang="en-US" sz="1200" dirty="0"/>
              <a:t> </a:t>
            </a:r>
            <a:r>
              <a:rPr lang="en-US" altLang="en-US" sz="1200" dirty="0" err="1"/>
              <a:t>Metab</a:t>
            </a:r>
            <a:r>
              <a:rPr lang="en-US" altLang="en-US" sz="1200" dirty="0"/>
              <a:t> | Copyright © 2018 Endocrine Society</a:t>
            </a:r>
          </a:p>
          <a:p>
            <a:pPr eaLnBrk="1" hangingPunct="1">
              <a:spcBef>
                <a:spcPct val="0"/>
              </a:spcBef>
              <a:buFontTx/>
              <a:buNone/>
            </a:pPr>
            <a:r>
              <a:rPr lang="en-US" sz="1400" dirty="0"/>
              <a:t>Showing injury to the floor of the third ventricle and bilateral anterior hypothalamus, including the region of the paraventricular nuclei and </a:t>
            </a:r>
            <a:r>
              <a:rPr lang="en-US" sz="1400" dirty="0" err="1"/>
              <a:t>supraoptic</a:t>
            </a:r>
            <a:r>
              <a:rPr lang="en-US" sz="1400" dirty="0"/>
              <a:t> nuclei. </a:t>
            </a:r>
            <a:endParaRPr lang="en-US" altLang="en-US" sz="1400" dirty="0"/>
          </a:p>
        </p:txBody>
      </p:sp>
      <p:sp>
        <p:nvSpPr>
          <p:cNvPr id="16387" name="Rectangle 2">
            <a:extLst>
              <a:ext uri="{FF2B5EF4-FFF2-40B4-BE49-F238E27FC236}">
                <a16:creationId xmlns:a16="http://schemas.microsoft.com/office/drawing/2014/main" id="{2C4F853D-D4E2-3441-9BA0-709F4430E5E7}"/>
              </a:ext>
            </a:extLst>
          </p:cNvPr>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a16="http://schemas.microsoft.com/office/drawing/2014/main" id="{D2E7EA6B-BD5C-A148-A7C5-2BE07033C852}"/>
              </a:ext>
            </a:extLst>
          </p:cNvPr>
          <p:cNvCxnSpPr>
            <a:cxnSpLocks noChangeShapeType="1"/>
          </p:cNvCxnSpPr>
          <p:nvPr/>
        </p:nvCxnSpPr>
        <p:spPr bwMode="auto">
          <a:xfrm>
            <a:off x="0" y="5518150"/>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a16="http://schemas.microsoft.com/office/drawing/2014/main" id="{174C006A-95D3-2341-BD15-4987581F5020}"/>
              </a:ext>
            </a:extLst>
          </p:cNvPr>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28627EAA-8D4F-DF46-91F7-CCCAF20A9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028700"/>
            <a:ext cx="544988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94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128889" y="663222"/>
            <a:ext cx="6908800" cy="1016000"/>
          </a:xfrm>
        </p:spPr>
        <p:txBody>
          <a:bodyPr/>
          <a:lstStyle/>
          <a:p>
            <a:pPr>
              <a:defRPr/>
            </a:pPr>
            <a:r>
              <a:rPr lang="en-US" dirty="0">
                <a:solidFill>
                  <a:srgbClr val="FF0000"/>
                </a:solidFill>
                <a:cs typeface="+mj-cs"/>
              </a:rPr>
              <a:t>Oxytocin Supplementation</a:t>
            </a:r>
          </a:p>
        </p:txBody>
      </p:sp>
      <p:sp>
        <p:nvSpPr>
          <p:cNvPr id="190467" name="Rectangle 3"/>
          <p:cNvSpPr>
            <a:spLocks noGrp="1" noChangeArrowheads="1"/>
          </p:cNvSpPr>
          <p:nvPr>
            <p:ph type="body" idx="1"/>
          </p:nvPr>
        </p:nvSpPr>
        <p:spPr>
          <a:xfrm>
            <a:off x="1095022" y="1701800"/>
            <a:ext cx="6908800" cy="3657600"/>
          </a:xfrm>
        </p:spPr>
        <p:txBody>
          <a:bodyPr/>
          <a:lstStyle/>
          <a:p>
            <a:pPr>
              <a:lnSpc>
                <a:spcPct val="90000"/>
              </a:lnSpc>
              <a:defRPr/>
            </a:pPr>
            <a:r>
              <a:rPr lang="en-US" sz="2489" dirty="0">
                <a:cs typeface="+mn-cs"/>
              </a:rPr>
              <a:t>Oxytocin is available from several compounding pharmacy as sublingual tablets or nasal spray (during the chat session, I’d like to get patients opinions about nasal vs sublingual and where they get theirs from)</a:t>
            </a:r>
          </a:p>
          <a:p>
            <a:pPr>
              <a:lnSpc>
                <a:spcPct val="90000"/>
              </a:lnSpc>
              <a:defRPr/>
            </a:pPr>
            <a:r>
              <a:rPr lang="en-US" sz="2489" dirty="0">
                <a:cs typeface="+mn-cs"/>
              </a:rPr>
              <a:t>I give a questionnaire for hypopit patients to complete before and after oxytocin administration.</a:t>
            </a:r>
          </a:p>
          <a:p>
            <a:pPr>
              <a:lnSpc>
                <a:spcPct val="90000"/>
              </a:lnSpc>
              <a:defRPr/>
            </a:pPr>
            <a:r>
              <a:rPr lang="en-US" sz="2489" dirty="0"/>
              <a:t>Assay for 24 </a:t>
            </a:r>
            <a:r>
              <a:rPr lang="en-US" sz="2489" dirty="0" err="1"/>
              <a:t>hr</a:t>
            </a:r>
            <a:r>
              <a:rPr lang="en-US" sz="2489" dirty="0"/>
              <a:t> urine oxytocin commercially available at Meridian Valley Labs </a:t>
            </a:r>
            <a:r>
              <a:rPr lang="en-US" sz="2489" dirty="0">
                <a:cs typeface="+mn-cs"/>
              </a:rPr>
              <a:t>before and after oxytocin administration.</a:t>
            </a:r>
          </a:p>
          <a:p>
            <a:pPr>
              <a:lnSpc>
                <a:spcPct val="90000"/>
              </a:lnSpc>
              <a:defRPr/>
            </a:pPr>
            <a:r>
              <a:rPr lang="en-US" sz="2489" dirty="0"/>
              <a:t>No information of reliability of assay</a:t>
            </a:r>
          </a:p>
          <a:p>
            <a:pPr>
              <a:lnSpc>
                <a:spcPct val="90000"/>
              </a:lnSpc>
              <a:defRPr/>
            </a:pPr>
            <a:r>
              <a:rPr lang="en-US" sz="2489" dirty="0"/>
              <a:t>Contact us (established patients only) if you want to to be prescribed oxytocin.</a:t>
            </a:r>
          </a:p>
          <a:p>
            <a:pPr>
              <a:lnSpc>
                <a:spcPct val="90000"/>
              </a:lnSpc>
              <a:defRPr/>
            </a:pPr>
            <a:endParaRPr lang="en-US" sz="2489" dirty="0"/>
          </a:p>
          <a:p>
            <a:pPr>
              <a:lnSpc>
                <a:spcPct val="90000"/>
              </a:lnSpc>
              <a:defRPr/>
            </a:pPr>
            <a:endParaRPr lang="en-US" sz="2489" dirty="0">
              <a:cs typeface="+mn-cs"/>
            </a:endParaRPr>
          </a:p>
          <a:p>
            <a:pPr>
              <a:lnSpc>
                <a:spcPct val="90000"/>
              </a:lnSpc>
              <a:defRPr/>
            </a:pPr>
            <a:endParaRPr lang="en-US" sz="2489" dirty="0">
              <a:cs typeface="+mn-cs"/>
            </a:endParaRPr>
          </a:p>
        </p:txBody>
      </p:sp>
    </p:spTree>
    <p:extLst>
      <p:ext uri="{BB962C8B-B14F-4D97-AF65-F5344CB8AC3E}">
        <p14:creationId xmlns:p14="http://schemas.microsoft.com/office/powerpoint/2010/main" val="1189526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128889" y="663222"/>
            <a:ext cx="6908800" cy="1016000"/>
          </a:xfrm>
        </p:spPr>
        <p:txBody>
          <a:bodyPr/>
          <a:lstStyle/>
          <a:p>
            <a:pPr eaLnBrk="1" hangingPunct="1"/>
            <a:r>
              <a:rPr lang="en-US" altLang="en-US" dirty="0">
                <a:solidFill>
                  <a:srgbClr val="FF0000"/>
                </a:solidFill>
                <a:latin typeface="Goudy Old Style" charset="0"/>
              </a:rPr>
              <a:t>Questions? </a:t>
            </a:r>
          </a:p>
        </p:txBody>
      </p:sp>
      <p:sp>
        <p:nvSpPr>
          <p:cNvPr id="190467" name="Rectangle 3"/>
          <p:cNvSpPr>
            <a:spLocks noGrp="1" noChangeArrowheads="1"/>
          </p:cNvSpPr>
          <p:nvPr>
            <p:ph type="body" idx="1"/>
          </p:nvPr>
        </p:nvSpPr>
        <p:spPr>
          <a:xfrm>
            <a:off x="1095022" y="1701800"/>
            <a:ext cx="6908800" cy="3657600"/>
          </a:xfrm>
        </p:spPr>
        <p:txBody>
          <a:bodyPr/>
          <a:lstStyle/>
          <a:p>
            <a:pPr eaLnBrk="1" hangingPunct="1"/>
            <a:r>
              <a:rPr lang="en-US" altLang="en-US" sz="2800" dirty="0"/>
              <a:t>What questions can we answer for you about vasopressin and oxytocin</a:t>
            </a:r>
          </a:p>
          <a:p>
            <a:pPr eaLnBrk="1" hangingPunct="1"/>
            <a:r>
              <a:rPr lang="en-US" altLang="en-US" sz="2800" b="1" i="1" dirty="0"/>
              <a:t>Thank you for sharing your time tonight!</a:t>
            </a:r>
          </a:p>
          <a:p>
            <a:pPr eaLnBrk="1" hangingPunct="1"/>
            <a:r>
              <a:rPr lang="en-US" altLang="en-US" sz="2800" dirty="0"/>
              <a:t>If you have any more questions after tonight just email: </a:t>
            </a:r>
            <a:r>
              <a:rPr lang="en-US" altLang="en-US" sz="2800" dirty="0">
                <a:hlinkClick r:id="rId3"/>
              </a:rPr>
              <a:t>mail@goodhormonehealth.com</a:t>
            </a:r>
            <a:endParaRPr lang="en-US" altLang="en-US" sz="2800" dirty="0"/>
          </a:p>
          <a:p>
            <a:pPr eaLnBrk="1" hangingPunct="1"/>
            <a:r>
              <a:rPr lang="en-US" altLang="en-US" sz="2800" dirty="0">
                <a:hlinkClick r:id="rId4"/>
              </a:rPr>
              <a:t>www.goodhormonehealth.com</a:t>
            </a:r>
            <a:r>
              <a:rPr lang="en-US" altLang="en-US" sz="2800" dirty="0"/>
              <a:t> </a:t>
            </a:r>
          </a:p>
          <a:p>
            <a:pPr eaLnBrk="1" hangingPunct="1"/>
            <a:r>
              <a:rPr lang="en-US" altLang="en-US" sz="2800" dirty="0"/>
              <a:t>Article “</a:t>
            </a:r>
            <a:r>
              <a:rPr lang="en-US" sz="2800" b="1" dirty="0"/>
              <a:t>Oxytocin for patients with pituitary dysfunction?</a:t>
            </a:r>
            <a:r>
              <a:rPr lang="en-US" sz="2800" dirty="0"/>
              <a:t>” available on </a:t>
            </a:r>
            <a:r>
              <a:rPr lang="en-US" altLang="en-US" sz="2800" dirty="0">
                <a:hlinkClick r:id="rId4"/>
              </a:rPr>
              <a:t>www.goodhormonehealth.com</a:t>
            </a:r>
            <a:r>
              <a:rPr lang="en-US" altLang="en-US" sz="2800" dirty="0"/>
              <a:t> </a:t>
            </a:r>
          </a:p>
          <a:p>
            <a:pPr eaLnBrk="1" hangingPunct="1"/>
            <a:r>
              <a:rPr lang="en-US" altLang="ja-JP" sz="2800" dirty="0">
                <a:latin typeface="Times New Roman" charset="0"/>
                <a:ea typeface="ヒラギノ角ゴ Pro W3" charset="-128"/>
              </a:rPr>
              <a:t>Webinar will posted in a few days</a:t>
            </a:r>
          </a:p>
          <a:p>
            <a:pPr>
              <a:lnSpc>
                <a:spcPct val="90000"/>
              </a:lnSpc>
              <a:defRPr/>
            </a:pPr>
            <a:endParaRPr lang="en-US" sz="2489" dirty="0">
              <a:cs typeface="+mn-cs"/>
            </a:endParaRPr>
          </a:p>
          <a:p>
            <a:pPr>
              <a:lnSpc>
                <a:spcPct val="90000"/>
              </a:lnSpc>
              <a:defRPr/>
            </a:pPr>
            <a:endParaRPr lang="en-US" sz="2489" dirty="0">
              <a:cs typeface="+mn-cs"/>
            </a:endParaRPr>
          </a:p>
        </p:txBody>
      </p:sp>
    </p:spTree>
    <p:extLst>
      <p:ext uri="{BB962C8B-B14F-4D97-AF65-F5344CB8AC3E}">
        <p14:creationId xmlns:p14="http://schemas.microsoft.com/office/powerpoint/2010/main" val="68342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533400" y="152400"/>
            <a:ext cx="7772400" cy="1143000"/>
          </a:xfrm>
        </p:spPr>
        <p:txBody>
          <a:bodyPr/>
          <a:lstStyle/>
          <a:p>
            <a:pPr eaLnBrk="1" hangingPunct="1"/>
            <a:r>
              <a:rPr lang="en-US" altLang="en-US" sz="3200">
                <a:solidFill>
                  <a:srgbClr val="FF0000"/>
                </a:solidFill>
                <a:latin typeface="Arial" charset="0"/>
                <a:ea typeface="ヒラギノ角ゴ Pro W3" charset="-128"/>
              </a:rPr>
              <a:t>Questions using the chat button</a:t>
            </a:r>
          </a:p>
        </p:txBody>
      </p:sp>
      <p:sp>
        <p:nvSpPr>
          <p:cNvPr id="20482" name="Rectangle 3"/>
          <p:cNvSpPr>
            <a:spLocks noGrp="1" noChangeArrowheads="1"/>
          </p:cNvSpPr>
          <p:nvPr>
            <p:ph type="body" idx="1"/>
          </p:nvPr>
        </p:nvSpPr>
        <p:spPr>
          <a:xfrm>
            <a:off x="609600" y="1143000"/>
            <a:ext cx="7772400" cy="4114800"/>
          </a:xfrm>
        </p:spPr>
        <p:txBody>
          <a:bodyPr/>
          <a:lstStyle/>
          <a:p>
            <a:pPr>
              <a:lnSpc>
                <a:spcPct val="90000"/>
              </a:lnSpc>
              <a:defRPr/>
            </a:pPr>
            <a:r>
              <a:rPr lang="en-US" sz="2400" dirty="0">
                <a:latin typeface="Arial"/>
                <a:cs typeface="Arial"/>
              </a:rPr>
              <a:t>Keep the questions related to the topic</a:t>
            </a:r>
          </a:p>
          <a:p>
            <a:pPr>
              <a:lnSpc>
                <a:spcPct val="90000"/>
              </a:lnSpc>
              <a:defRPr/>
            </a:pPr>
            <a:r>
              <a:rPr lang="en-US" sz="2400" dirty="0">
                <a:latin typeface="Arial"/>
                <a:cs typeface="Arial"/>
              </a:rPr>
              <a:t>Please share your experience</a:t>
            </a:r>
          </a:p>
          <a:p>
            <a:pPr>
              <a:lnSpc>
                <a:spcPct val="90000"/>
              </a:lnSpc>
              <a:defRPr/>
            </a:pPr>
            <a:r>
              <a:rPr lang="en-US" sz="2400" dirty="0">
                <a:latin typeface="Arial"/>
                <a:cs typeface="Arial"/>
              </a:rPr>
              <a:t>One per person until everyone asks one</a:t>
            </a:r>
          </a:p>
          <a:p>
            <a:pPr>
              <a:lnSpc>
                <a:spcPct val="90000"/>
              </a:lnSpc>
              <a:defRPr/>
            </a:pPr>
            <a:r>
              <a:rPr lang="en-US" sz="2400" dirty="0">
                <a:latin typeface="Arial"/>
                <a:cs typeface="Arial"/>
              </a:rPr>
              <a:t>Try to keep then general and not personal</a:t>
            </a:r>
          </a:p>
          <a:p>
            <a:pPr marL="0" indent="0">
              <a:lnSpc>
                <a:spcPct val="90000"/>
              </a:lnSpc>
              <a:buFontTx/>
              <a:buNone/>
              <a:defRPr/>
            </a:pPr>
            <a:endParaRPr lang="en-US"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Posterior pituitary</a:t>
            </a:r>
          </a:p>
        </p:txBody>
      </p:sp>
      <p:pic>
        <p:nvPicPr>
          <p:cNvPr id="4" name="Content Placeholder 3"/>
          <p:cNvPicPr>
            <a:picLocks noGrp="1" noChangeAspect="1"/>
          </p:cNvPicPr>
          <p:nvPr>
            <p:ph idx="1"/>
          </p:nvPr>
        </p:nvPicPr>
        <p:blipFill>
          <a:blip r:embed="rId2"/>
          <a:stretch>
            <a:fillRect/>
          </a:stretch>
        </p:blipFill>
        <p:spPr>
          <a:xfrm>
            <a:off x="2204573" y="1600200"/>
            <a:ext cx="4734853" cy="4525963"/>
          </a:xfrm>
        </p:spPr>
      </p:pic>
    </p:spTree>
    <p:extLst>
      <p:ext uri="{BB962C8B-B14F-4D97-AF65-F5344CB8AC3E}">
        <p14:creationId xmlns:p14="http://schemas.microsoft.com/office/powerpoint/2010/main" val="77892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Actions of Vasopressin</a:t>
            </a:r>
          </a:p>
        </p:txBody>
      </p:sp>
      <p:pic>
        <p:nvPicPr>
          <p:cNvPr id="5" name="Content Placeholder 4"/>
          <p:cNvPicPr>
            <a:picLocks noGrp="1" noChangeAspect="1"/>
          </p:cNvPicPr>
          <p:nvPr>
            <p:ph idx="1"/>
          </p:nvPr>
        </p:nvPicPr>
        <p:blipFill>
          <a:blip r:embed="rId2"/>
          <a:stretch>
            <a:fillRect/>
          </a:stretch>
        </p:blipFill>
        <p:spPr>
          <a:xfrm>
            <a:off x="1351242" y="1600200"/>
            <a:ext cx="6441515" cy="4525963"/>
          </a:xfrm>
        </p:spPr>
      </p:pic>
    </p:spTree>
    <p:extLst>
      <p:ext uri="{BB962C8B-B14F-4D97-AF65-F5344CB8AC3E}">
        <p14:creationId xmlns:p14="http://schemas.microsoft.com/office/powerpoint/2010/main" val="76837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Actions of Vasopressin</a:t>
            </a:r>
          </a:p>
        </p:txBody>
      </p:sp>
      <p:pic>
        <p:nvPicPr>
          <p:cNvPr id="7" name="Content Placeholder 6"/>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252420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3142788" y="328598"/>
            <a:ext cx="3568286" cy="110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2400" b="1" dirty="0">
                <a:solidFill>
                  <a:srgbClr val="FF0000"/>
                </a:solidFill>
                <a:latin typeface="Helvetica" charset="0"/>
              </a:rPr>
              <a:t>Brain-Hypothalamic-</a:t>
            </a:r>
          </a:p>
          <a:p>
            <a:r>
              <a:rPr lang="en-US" altLang="en-US" sz="2400" b="1" dirty="0">
                <a:solidFill>
                  <a:srgbClr val="FF0000"/>
                </a:solidFill>
                <a:latin typeface="Helvetica" charset="0"/>
              </a:rPr>
              <a:t>Pituitary-Adrenal-AXIS </a:t>
            </a:r>
          </a:p>
          <a:p>
            <a:endParaRPr lang="en-US" altLang="en-US" b="1" dirty="0">
              <a:solidFill>
                <a:schemeClr val="tx2"/>
              </a:solidFill>
              <a:latin typeface="Helvetica" charset="0"/>
            </a:endParaRPr>
          </a:p>
        </p:txBody>
      </p:sp>
      <p:sp>
        <p:nvSpPr>
          <p:cNvPr id="28677" name="Rectangle 5"/>
          <p:cNvSpPr>
            <a:spLocks noChangeArrowheads="1"/>
          </p:cNvSpPr>
          <p:nvPr/>
        </p:nvSpPr>
        <p:spPr bwMode="auto">
          <a:xfrm>
            <a:off x="2227263" y="2225675"/>
            <a:ext cx="442912" cy="271463"/>
          </a:xfrm>
          <a:prstGeom prst="rect">
            <a:avLst/>
          </a:prstGeom>
          <a:noFill/>
          <a:ln>
            <a:solidFill>
              <a:srgbClr val="FF0000"/>
            </a:solidFill>
          </a:ln>
          <a:effectLst/>
        </p:spPr>
        <p:txBody>
          <a:bodyPr wrap="none" lIns="90488" tIns="44450" rIns="90488" bIns="44450">
            <a:spAutoFit/>
          </a:bodyPr>
          <a:lstStyle/>
          <a:p>
            <a:r>
              <a:rPr lang="en-US" altLang="en-US" sz="1200" u="sng">
                <a:solidFill>
                  <a:schemeClr val="tx1"/>
                </a:solidFill>
                <a:latin typeface="Helvetica" charset="0"/>
              </a:rPr>
              <a:t>Site</a:t>
            </a:r>
          </a:p>
        </p:txBody>
      </p:sp>
      <p:sp>
        <p:nvSpPr>
          <p:cNvPr id="28678" name="Rectangle 6"/>
          <p:cNvSpPr>
            <a:spLocks noChangeArrowheads="1"/>
          </p:cNvSpPr>
          <p:nvPr/>
        </p:nvSpPr>
        <p:spPr bwMode="auto">
          <a:xfrm>
            <a:off x="2238375" y="2632075"/>
            <a:ext cx="536575" cy="271463"/>
          </a:xfrm>
          <a:prstGeom prst="rect">
            <a:avLst/>
          </a:prstGeom>
          <a:noFill/>
          <a:ln>
            <a:solidFill>
              <a:srgbClr val="FF0000"/>
            </a:solidFill>
          </a:ln>
          <a:effectLst/>
        </p:spPr>
        <p:txBody>
          <a:bodyPr wrap="none" lIns="90488" tIns="44450" rIns="90488" bIns="44450">
            <a:spAutoFit/>
          </a:bodyPr>
          <a:lstStyle/>
          <a:p>
            <a:r>
              <a:rPr lang="en-US" altLang="en-US" sz="1200">
                <a:solidFill>
                  <a:schemeClr val="tx1"/>
                </a:solidFill>
                <a:latin typeface="Helvetica" charset="0"/>
              </a:rPr>
              <a:t>Brain</a:t>
            </a:r>
          </a:p>
        </p:txBody>
      </p:sp>
      <p:sp>
        <p:nvSpPr>
          <p:cNvPr id="28679" name="Rectangle 7"/>
          <p:cNvSpPr>
            <a:spLocks noChangeArrowheads="1"/>
          </p:cNvSpPr>
          <p:nvPr/>
        </p:nvSpPr>
        <p:spPr bwMode="auto">
          <a:xfrm>
            <a:off x="3683794" y="2386239"/>
            <a:ext cx="1435100"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Catecholamines, </a:t>
            </a:r>
          </a:p>
        </p:txBody>
      </p:sp>
      <p:sp>
        <p:nvSpPr>
          <p:cNvPr id="28680" name="Rectangle 8"/>
          <p:cNvSpPr>
            <a:spLocks noChangeArrowheads="1"/>
          </p:cNvSpPr>
          <p:nvPr/>
        </p:nvSpPr>
        <p:spPr bwMode="auto">
          <a:xfrm>
            <a:off x="3616325" y="2682875"/>
            <a:ext cx="1570038"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Cytokines, Growth </a:t>
            </a:r>
          </a:p>
        </p:txBody>
      </p:sp>
      <p:sp>
        <p:nvSpPr>
          <p:cNvPr id="28681" name="Rectangle 9"/>
          <p:cNvSpPr>
            <a:spLocks noChangeArrowheads="1"/>
          </p:cNvSpPr>
          <p:nvPr/>
        </p:nvSpPr>
        <p:spPr bwMode="auto">
          <a:xfrm>
            <a:off x="4035425" y="2847975"/>
            <a:ext cx="688975"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factors</a:t>
            </a:r>
          </a:p>
        </p:txBody>
      </p:sp>
      <p:sp>
        <p:nvSpPr>
          <p:cNvPr id="28682" name="Rectangle 10"/>
          <p:cNvSpPr>
            <a:spLocks noChangeArrowheads="1"/>
          </p:cNvSpPr>
          <p:nvPr/>
        </p:nvSpPr>
        <p:spPr bwMode="auto">
          <a:xfrm>
            <a:off x="3598863" y="3444875"/>
            <a:ext cx="511175"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CRH</a:t>
            </a:r>
          </a:p>
        </p:txBody>
      </p:sp>
      <p:sp>
        <p:nvSpPr>
          <p:cNvPr id="28683" name="Rectangle 11"/>
          <p:cNvSpPr>
            <a:spLocks noChangeArrowheads="1"/>
          </p:cNvSpPr>
          <p:nvPr/>
        </p:nvSpPr>
        <p:spPr bwMode="auto">
          <a:xfrm>
            <a:off x="4527550" y="3457575"/>
            <a:ext cx="493713" cy="271463"/>
          </a:xfrm>
          <a:prstGeom prst="rect">
            <a:avLst/>
          </a:prstGeom>
          <a:noFill/>
          <a:ln>
            <a:solidFill>
              <a:srgbClr val="FF0000"/>
            </a:solidFill>
          </a:ln>
          <a:effectLst/>
        </p:spPr>
        <p:txBody>
          <a:bodyPr wrap="none" lIns="90488" tIns="44450" rIns="90488" bIns="44450">
            <a:spAutoFit/>
          </a:bodyPr>
          <a:lstStyle/>
          <a:p>
            <a:r>
              <a:rPr lang="en-US" altLang="en-US" sz="1200" b="1" dirty="0">
                <a:solidFill>
                  <a:schemeClr val="tx1"/>
                </a:solidFill>
                <a:latin typeface="Helvetica" charset="0"/>
              </a:rPr>
              <a:t>AVP</a:t>
            </a:r>
          </a:p>
        </p:txBody>
      </p:sp>
      <p:sp>
        <p:nvSpPr>
          <p:cNvPr id="28684" name="Rectangle 12"/>
          <p:cNvSpPr>
            <a:spLocks noChangeArrowheads="1"/>
          </p:cNvSpPr>
          <p:nvPr/>
        </p:nvSpPr>
        <p:spPr bwMode="auto">
          <a:xfrm>
            <a:off x="2159000" y="3470275"/>
            <a:ext cx="1155700" cy="271463"/>
          </a:xfrm>
          <a:prstGeom prst="rect">
            <a:avLst/>
          </a:prstGeom>
          <a:noFill/>
          <a:ln>
            <a:solidFill>
              <a:srgbClr val="FF0000"/>
            </a:solidFill>
          </a:ln>
          <a:effectLst/>
        </p:spPr>
        <p:txBody>
          <a:bodyPr wrap="none" lIns="90488" tIns="44450" rIns="90488" bIns="44450">
            <a:spAutoFit/>
          </a:bodyPr>
          <a:lstStyle/>
          <a:p>
            <a:r>
              <a:rPr lang="en-US" altLang="en-US" sz="1200">
                <a:solidFill>
                  <a:schemeClr val="tx1"/>
                </a:solidFill>
                <a:latin typeface="Helvetica" charset="0"/>
              </a:rPr>
              <a:t>Hypothalamus</a:t>
            </a:r>
          </a:p>
        </p:txBody>
      </p:sp>
      <p:sp>
        <p:nvSpPr>
          <p:cNvPr id="28685" name="Rectangle 13"/>
          <p:cNvSpPr>
            <a:spLocks noChangeArrowheads="1"/>
          </p:cNvSpPr>
          <p:nvPr/>
        </p:nvSpPr>
        <p:spPr bwMode="auto">
          <a:xfrm>
            <a:off x="4046538" y="4168775"/>
            <a:ext cx="604837"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ACTH</a:t>
            </a:r>
          </a:p>
        </p:txBody>
      </p:sp>
      <p:sp>
        <p:nvSpPr>
          <p:cNvPr id="28686" name="Rectangle 14"/>
          <p:cNvSpPr>
            <a:spLocks noChangeArrowheads="1"/>
          </p:cNvSpPr>
          <p:nvPr/>
        </p:nvSpPr>
        <p:spPr bwMode="auto">
          <a:xfrm>
            <a:off x="2224088" y="4130675"/>
            <a:ext cx="731837" cy="271463"/>
          </a:xfrm>
          <a:prstGeom prst="rect">
            <a:avLst/>
          </a:prstGeom>
          <a:noFill/>
          <a:ln>
            <a:solidFill>
              <a:srgbClr val="FF0000"/>
            </a:solidFill>
          </a:ln>
          <a:effectLst/>
        </p:spPr>
        <p:txBody>
          <a:bodyPr wrap="none" lIns="90488" tIns="44450" rIns="90488" bIns="44450">
            <a:spAutoFit/>
          </a:bodyPr>
          <a:lstStyle/>
          <a:p>
            <a:r>
              <a:rPr lang="en-US" altLang="en-US" sz="1200">
                <a:solidFill>
                  <a:schemeClr val="tx1"/>
                </a:solidFill>
                <a:latin typeface="Helvetica" charset="0"/>
              </a:rPr>
              <a:t>Pituitary</a:t>
            </a:r>
          </a:p>
        </p:txBody>
      </p:sp>
      <p:sp>
        <p:nvSpPr>
          <p:cNvPr id="28687" name="Rectangle 15"/>
          <p:cNvSpPr>
            <a:spLocks noChangeArrowheads="1"/>
          </p:cNvSpPr>
          <p:nvPr/>
        </p:nvSpPr>
        <p:spPr bwMode="auto">
          <a:xfrm>
            <a:off x="2217738" y="5006975"/>
            <a:ext cx="706437" cy="271463"/>
          </a:xfrm>
          <a:prstGeom prst="rect">
            <a:avLst/>
          </a:prstGeom>
          <a:noFill/>
          <a:ln>
            <a:solidFill>
              <a:srgbClr val="FF0000"/>
            </a:solidFill>
          </a:ln>
          <a:effectLst/>
        </p:spPr>
        <p:txBody>
          <a:bodyPr wrap="none" lIns="90488" tIns="44450" rIns="90488" bIns="44450">
            <a:spAutoFit/>
          </a:bodyPr>
          <a:lstStyle/>
          <a:p>
            <a:r>
              <a:rPr lang="en-US" altLang="en-US" sz="1200">
                <a:solidFill>
                  <a:schemeClr val="tx1"/>
                </a:solidFill>
                <a:latin typeface="Helvetica" charset="0"/>
              </a:rPr>
              <a:t>Adrenal</a:t>
            </a:r>
          </a:p>
        </p:txBody>
      </p:sp>
      <p:sp>
        <p:nvSpPr>
          <p:cNvPr id="28688" name="Rectangle 16"/>
          <p:cNvSpPr>
            <a:spLocks noChangeArrowheads="1"/>
          </p:cNvSpPr>
          <p:nvPr/>
        </p:nvSpPr>
        <p:spPr bwMode="auto">
          <a:xfrm>
            <a:off x="3970338" y="5057775"/>
            <a:ext cx="757237" cy="271463"/>
          </a:xfrm>
          <a:prstGeom prst="rect">
            <a:avLst/>
          </a:prstGeom>
          <a:noFill/>
          <a:ln>
            <a:solidFill>
              <a:srgbClr val="FF0000"/>
            </a:solidFill>
          </a:ln>
          <a:effectLst/>
        </p:spPr>
        <p:txBody>
          <a:bodyPr wrap="none" lIns="90488" tIns="44450" rIns="90488" bIns="44450">
            <a:spAutoFit/>
          </a:bodyPr>
          <a:lstStyle/>
          <a:p>
            <a:r>
              <a:rPr lang="en-US" altLang="en-US" sz="1200" b="1">
                <a:solidFill>
                  <a:schemeClr val="tx1"/>
                </a:solidFill>
                <a:latin typeface="Helvetica" charset="0"/>
              </a:rPr>
              <a:t>Cortisol</a:t>
            </a:r>
          </a:p>
        </p:txBody>
      </p:sp>
      <p:grpSp>
        <p:nvGrpSpPr>
          <p:cNvPr id="28689" name="Group 17"/>
          <p:cNvGrpSpPr>
            <a:grpSpLocks/>
          </p:cNvGrpSpPr>
          <p:nvPr/>
        </p:nvGrpSpPr>
        <p:grpSpPr bwMode="auto">
          <a:xfrm>
            <a:off x="4414838" y="3128963"/>
            <a:ext cx="88900" cy="339725"/>
            <a:chOff x="2781" y="1971"/>
            <a:chExt cx="56" cy="214"/>
          </a:xfrm>
          <a:noFill/>
        </p:grpSpPr>
        <p:sp>
          <p:nvSpPr>
            <p:cNvPr id="28690" name="Freeform 18"/>
            <p:cNvSpPr>
              <a:spLocks/>
            </p:cNvSpPr>
            <p:nvPr/>
          </p:nvSpPr>
          <p:spPr bwMode="auto">
            <a:xfrm>
              <a:off x="2781" y="2066"/>
              <a:ext cx="56" cy="119"/>
            </a:xfrm>
            <a:custGeom>
              <a:avLst/>
              <a:gdLst>
                <a:gd name="T0" fmla="*/ 32 w 56"/>
                <a:gd name="T1" fmla="*/ 119 h 119"/>
                <a:gd name="T2" fmla="*/ 0 w 56"/>
                <a:gd name="T3" fmla="*/ 0 h 119"/>
                <a:gd name="T4" fmla="*/ 32 w 56"/>
                <a:gd name="T5" fmla="*/ 0 h 119"/>
                <a:gd name="T6" fmla="*/ 56 w 56"/>
                <a:gd name="T7" fmla="*/ 0 h 119"/>
                <a:gd name="T8" fmla="*/ 32 w 56"/>
                <a:gd name="T9" fmla="*/ 119 h 119"/>
              </a:gdLst>
              <a:ahLst/>
              <a:cxnLst>
                <a:cxn ang="0">
                  <a:pos x="T0" y="T1"/>
                </a:cxn>
                <a:cxn ang="0">
                  <a:pos x="T2" y="T3"/>
                </a:cxn>
                <a:cxn ang="0">
                  <a:pos x="T4" y="T5"/>
                </a:cxn>
                <a:cxn ang="0">
                  <a:pos x="T6" y="T7"/>
                </a:cxn>
                <a:cxn ang="0">
                  <a:pos x="T8" y="T9"/>
                </a:cxn>
              </a:cxnLst>
              <a:rect l="0" t="0" r="r" b="b"/>
              <a:pathLst>
                <a:path w="56" h="119">
                  <a:moveTo>
                    <a:pt x="32" y="119"/>
                  </a:moveTo>
                  <a:lnTo>
                    <a:pt x="0" y="0"/>
                  </a:lnTo>
                  <a:lnTo>
                    <a:pt x="32" y="0"/>
                  </a:lnTo>
                  <a:lnTo>
                    <a:pt x="56" y="0"/>
                  </a:lnTo>
                  <a:lnTo>
                    <a:pt x="32" y="119"/>
                  </a:lnTo>
                  <a:close/>
                </a:path>
              </a:pathLst>
            </a:custGeom>
            <a:grpFill/>
            <a:ln w="9525">
              <a:solidFill>
                <a:srgbClr val="FF0000"/>
              </a:solidFill>
              <a:round/>
              <a:headEnd/>
              <a:tailEnd/>
            </a:ln>
          </p:spPr>
          <p:txBody>
            <a:bodyPr/>
            <a:lstStyle/>
            <a:p>
              <a:endParaRPr lang="en-US"/>
            </a:p>
          </p:txBody>
        </p:sp>
        <p:sp>
          <p:nvSpPr>
            <p:cNvPr id="28691" name="Line 19"/>
            <p:cNvSpPr>
              <a:spLocks noChangeShapeType="1"/>
            </p:cNvSpPr>
            <p:nvPr/>
          </p:nvSpPr>
          <p:spPr bwMode="auto">
            <a:xfrm>
              <a:off x="2813" y="1971"/>
              <a:ext cx="1" cy="95"/>
            </a:xfrm>
            <a:prstGeom prst="line">
              <a:avLst/>
            </a:prstGeom>
            <a:grpFill/>
            <a:ln w="12700">
              <a:solidFill>
                <a:srgbClr val="FF0000"/>
              </a:solidFill>
              <a:round/>
              <a:headEnd/>
              <a:tailEnd/>
            </a:ln>
            <a:extLst/>
          </p:spPr>
          <p:txBody>
            <a:bodyPr/>
            <a:lstStyle/>
            <a:p>
              <a:endParaRPr lang="en-US"/>
            </a:p>
          </p:txBody>
        </p:sp>
      </p:grpSp>
      <p:grpSp>
        <p:nvGrpSpPr>
          <p:cNvPr id="28692" name="Group 20"/>
          <p:cNvGrpSpPr>
            <a:grpSpLocks/>
          </p:cNvGrpSpPr>
          <p:nvPr/>
        </p:nvGrpSpPr>
        <p:grpSpPr bwMode="auto">
          <a:xfrm>
            <a:off x="4035425" y="3735388"/>
            <a:ext cx="227013" cy="265112"/>
            <a:chOff x="2542" y="2353"/>
            <a:chExt cx="143" cy="167"/>
          </a:xfrm>
          <a:noFill/>
        </p:grpSpPr>
        <p:sp>
          <p:nvSpPr>
            <p:cNvPr id="28693" name="Freeform 21"/>
            <p:cNvSpPr>
              <a:spLocks/>
            </p:cNvSpPr>
            <p:nvPr/>
          </p:nvSpPr>
          <p:spPr bwMode="auto">
            <a:xfrm>
              <a:off x="2590" y="2416"/>
              <a:ext cx="95" cy="104"/>
            </a:xfrm>
            <a:custGeom>
              <a:avLst/>
              <a:gdLst>
                <a:gd name="T0" fmla="*/ 95 w 95"/>
                <a:gd name="T1" fmla="*/ 104 h 104"/>
                <a:gd name="T2" fmla="*/ 0 w 95"/>
                <a:gd name="T3" fmla="*/ 32 h 104"/>
                <a:gd name="T4" fmla="*/ 24 w 95"/>
                <a:gd name="T5" fmla="*/ 16 h 104"/>
                <a:gd name="T6" fmla="*/ 40 w 95"/>
                <a:gd name="T7" fmla="*/ 0 h 104"/>
                <a:gd name="T8" fmla="*/ 95 w 95"/>
                <a:gd name="T9" fmla="*/ 104 h 104"/>
              </a:gdLst>
              <a:ahLst/>
              <a:cxnLst>
                <a:cxn ang="0">
                  <a:pos x="T0" y="T1"/>
                </a:cxn>
                <a:cxn ang="0">
                  <a:pos x="T2" y="T3"/>
                </a:cxn>
                <a:cxn ang="0">
                  <a:pos x="T4" y="T5"/>
                </a:cxn>
                <a:cxn ang="0">
                  <a:pos x="T6" y="T7"/>
                </a:cxn>
                <a:cxn ang="0">
                  <a:pos x="T8" y="T9"/>
                </a:cxn>
              </a:cxnLst>
              <a:rect l="0" t="0" r="r" b="b"/>
              <a:pathLst>
                <a:path w="95" h="104">
                  <a:moveTo>
                    <a:pt x="95" y="104"/>
                  </a:moveTo>
                  <a:lnTo>
                    <a:pt x="0" y="32"/>
                  </a:lnTo>
                  <a:lnTo>
                    <a:pt x="24" y="16"/>
                  </a:lnTo>
                  <a:lnTo>
                    <a:pt x="40" y="0"/>
                  </a:lnTo>
                  <a:lnTo>
                    <a:pt x="95" y="104"/>
                  </a:lnTo>
                  <a:close/>
                </a:path>
              </a:pathLst>
            </a:custGeom>
            <a:grpFill/>
            <a:ln w="9525">
              <a:solidFill>
                <a:srgbClr val="FF0000"/>
              </a:solidFill>
              <a:round/>
              <a:headEnd/>
              <a:tailEnd/>
            </a:ln>
          </p:spPr>
          <p:txBody>
            <a:bodyPr/>
            <a:lstStyle/>
            <a:p>
              <a:endParaRPr lang="en-US"/>
            </a:p>
          </p:txBody>
        </p:sp>
        <p:sp>
          <p:nvSpPr>
            <p:cNvPr id="28694" name="Line 22"/>
            <p:cNvSpPr>
              <a:spLocks noChangeShapeType="1"/>
            </p:cNvSpPr>
            <p:nvPr/>
          </p:nvSpPr>
          <p:spPr bwMode="auto">
            <a:xfrm>
              <a:off x="2542" y="2353"/>
              <a:ext cx="72" cy="79"/>
            </a:xfrm>
            <a:prstGeom prst="line">
              <a:avLst/>
            </a:prstGeom>
            <a:grpFill/>
            <a:ln w="12700">
              <a:solidFill>
                <a:srgbClr val="FF0000"/>
              </a:solidFill>
              <a:round/>
              <a:headEnd/>
              <a:tailEnd/>
            </a:ln>
            <a:extLst/>
          </p:spPr>
          <p:txBody>
            <a:bodyPr/>
            <a:lstStyle/>
            <a:p>
              <a:endParaRPr lang="en-US"/>
            </a:p>
          </p:txBody>
        </p:sp>
      </p:grpSp>
      <p:grpSp>
        <p:nvGrpSpPr>
          <p:cNvPr id="28695" name="Group 23"/>
          <p:cNvGrpSpPr>
            <a:grpSpLocks/>
          </p:cNvGrpSpPr>
          <p:nvPr/>
        </p:nvGrpSpPr>
        <p:grpSpPr bwMode="auto">
          <a:xfrm>
            <a:off x="4465638" y="3735388"/>
            <a:ext cx="227012" cy="252412"/>
            <a:chOff x="2813" y="2353"/>
            <a:chExt cx="143" cy="159"/>
          </a:xfrm>
          <a:noFill/>
        </p:grpSpPr>
        <p:sp>
          <p:nvSpPr>
            <p:cNvPr id="28696" name="Freeform 24"/>
            <p:cNvSpPr>
              <a:spLocks/>
            </p:cNvSpPr>
            <p:nvPr/>
          </p:nvSpPr>
          <p:spPr bwMode="auto">
            <a:xfrm>
              <a:off x="2813" y="2408"/>
              <a:ext cx="95" cy="104"/>
            </a:xfrm>
            <a:custGeom>
              <a:avLst/>
              <a:gdLst>
                <a:gd name="T0" fmla="*/ 0 w 95"/>
                <a:gd name="T1" fmla="*/ 104 h 104"/>
                <a:gd name="T2" fmla="*/ 55 w 95"/>
                <a:gd name="T3" fmla="*/ 0 h 104"/>
                <a:gd name="T4" fmla="*/ 71 w 95"/>
                <a:gd name="T5" fmla="*/ 16 h 104"/>
                <a:gd name="T6" fmla="*/ 95 w 95"/>
                <a:gd name="T7" fmla="*/ 40 h 104"/>
                <a:gd name="T8" fmla="*/ 0 w 95"/>
                <a:gd name="T9" fmla="*/ 104 h 104"/>
              </a:gdLst>
              <a:ahLst/>
              <a:cxnLst>
                <a:cxn ang="0">
                  <a:pos x="T0" y="T1"/>
                </a:cxn>
                <a:cxn ang="0">
                  <a:pos x="T2" y="T3"/>
                </a:cxn>
                <a:cxn ang="0">
                  <a:pos x="T4" y="T5"/>
                </a:cxn>
                <a:cxn ang="0">
                  <a:pos x="T6" y="T7"/>
                </a:cxn>
                <a:cxn ang="0">
                  <a:pos x="T8" y="T9"/>
                </a:cxn>
              </a:cxnLst>
              <a:rect l="0" t="0" r="r" b="b"/>
              <a:pathLst>
                <a:path w="95" h="104">
                  <a:moveTo>
                    <a:pt x="0" y="104"/>
                  </a:moveTo>
                  <a:lnTo>
                    <a:pt x="55" y="0"/>
                  </a:lnTo>
                  <a:lnTo>
                    <a:pt x="71" y="16"/>
                  </a:lnTo>
                  <a:lnTo>
                    <a:pt x="95" y="40"/>
                  </a:lnTo>
                  <a:lnTo>
                    <a:pt x="0" y="104"/>
                  </a:lnTo>
                  <a:close/>
                </a:path>
              </a:pathLst>
            </a:custGeom>
            <a:grpFill/>
            <a:ln w="9525">
              <a:solidFill>
                <a:srgbClr val="FF0000"/>
              </a:solidFill>
              <a:round/>
              <a:headEnd/>
              <a:tailEnd/>
            </a:ln>
          </p:spPr>
          <p:txBody>
            <a:bodyPr/>
            <a:lstStyle/>
            <a:p>
              <a:endParaRPr lang="en-US"/>
            </a:p>
          </p:txBody>
        </p:sp>
        <p:sp>
          <p:nvSpPr>
            <p:cNvPr id="28697" name="Line 25"/>
            <p:cNvSpPr>
              <a:spLocks noChangeShapeType="1"/>
            </p:cNvSpPr>
            <p:nvPr/>
          </p:nvSpPr>
          <p:spPr bwMode="auto">
            <a:xfrm flipH="1">
              <a:off x="2884" y="2353"/>
              <a:ext cx="72" cy="71"/>
            </a:xfrm>
            <a:prstGeom prst="line">
              <a:avLst/>
            </a:prstGeom>
            <a:grpFill/>
            <a:ln w="12700">
              <a:solidFill>
                <a:srgbClr val="FF0000"/>
              </a:solidFill>
              <a:round/>
              <a:headEnd/>
              <a:tailEnd/>
            </a:ln>
            <a:extLst/>
          </p:spPr>
          <p:txBody>
            <a:bodyPr/>
            <a:lstStyle/>
            <a:p>
              <a:endParaRPr lang="en-US"/>
            </a:p>
          </p:txBody>
        </p:sp>
      </p:grpSp>
      <p:grpSp>
        <p:nvGrpSpPr>
          <p:cNvPr id="28698" name="Group 26"/>
          <p:cNvGrpSpPr>
            <a:grpSpLocks/>
          </p:cNvGrpSpPr>
          <p:nvPr/>
        </p:nvGrpSpPr>
        <p:grpSpPr bwMode="auto">
          <a:xfrm>
            <a:off x="4376738" y="4479925"/>
            <a:ext cx="88900" cy="341313"/>
            <a:chOff x="2757" y="2822"/>
            <a:chExt cx="56" cy="215"/>
          </a:xfrm>
          <a:noFill/>
        </p:grpSpPr>
        <p:sp>
          <p:nvSpPr>
            <p:cNvPr id="28699" name="Freeform 27"/>
            <p:cNvSpPr>
              <a:spLocks/>
            </p:cNvSpPr>
            <p:nvPr/>
          </p:nvSpPr>
          <p:spPr bwMode="auto">
            <a:xfrm>
              <a:off x="2757" y="2918"/>
              <a:ext cx="56" cy="119"/>
            </a:xfrm>
            <a:custGeom>
              <a:avLst/>
              <a:gdLst>
                <a:gd name="T0" fmla="*/ 32 w 56"/>
                <a:gd name="T1" fmla="*/ 119 h 119"/>
                <a:gd name="T2" fmla="*/ 0 w 56"/>
                <a:gd name="T3" fmla="*/ 0 h 119"/>
                <a:gd name="T4" fmla="*/ 32 w 56"/>
                <a:gd name="T5" fmla="*/ 0 h 119"/>
                <a:gd name="T6" fmla="*/ 56 w 56"/>
                <a:gd name="T7" fmla="*/ 0 h 119"/>
                <a:gd name="T8" fmla="*/ 32 w 56"/>
                <a:gd name="T9" fmla="*/ 119 h 119"/>
              </a:gdLst>
              <a:ahLst/>
              <a:cxnLst>
                <a:cxn ang="0">
                  <a:pos x="T0" y="T1"/>
                </a:cxn>
                <a:cxn ang="0">
                  <a:pos x="T2" y="T3"/>
                </a:cxn>
                <a:cxn ang="0">
                  <a:pos x="T4" y="T5"/>
                </a:cxn>
                <a:cxn ang="0">
                  <a:pos x="T6" y="T7"/>
                </a:cxn>
                <a:cxn ang="0">
                  <a:pos x="T8" y="T9"/>
                </a:cxn>
              </a:cxnLst>
              <a:rect l="0" t="0" r="r" b="b"/>
              <a:pathLst>
                <a:path w="56" h="119">
                  <a:moveTo>
                    <a:pt x="32" y="119"/>
                  </a:moveTo>
                  <a:lnTo>
                    <a:pt x="0" y="0"/>
                  </a:lnTo>
                  <a:lnTo>
                    <a:pt x="32" y="0"/>
                  </a:lnTo>
                  <a:lnTo>
                    <a:pt x="56" y="0"/>
                  </a:lnTo>
                  <a:lnTo>
                    <a:pt x="32" y="119"/>
                  </a:lnTo>
                  <a:close/>
                </a:path>
              </a:pathLst>
            </a:custGeom>
            <a:grpFill/>
            <a:ln w="9525">
              <a:solidFill>
                <a:srgbClr val="FF0000"/>
              </a:solidFill>
              <a:round/>
              <a:headEnd/>
              <a:tailEnd/>
            </a:ln>
          </p:spPr>
          <p:txBody>
            <a:bodyPr/>
            <a:lstStyle/>
            <a:p>
              <a:endParaRPr lang="en-US"/>
            </a:p>
          </p:txBody>
        </p:sp>
        <p:sp>
          <p:nvSpPr>
            <p:cNvPr id="28700" name="Line 28"/>
            <p:cNvSpPr>
              <a:spLocks noChangeShapeType="1"/>
            </p:cNvSpPr>
            <p:nvPr/>
          </p:nvSpPr>
          <p:spPr bwMode="auto">
            <a:xfrm>
              <a:off x="2789" y="2822"/>
              <a:ext cx="1" cy="96"/>
            </a:xfrm>
            <a:prstGeom prst="line">
              <a:avLst/>
            </a:prstGeom>
            <a:grpFill/>
            <a:ln w="12700">
              <a:solidFill>
                <a:srgbClr val="FF0000"/>
              </a:solidFill>
              <a:round/>
              <a:headEnd/>
              <a:tailEnd/>
            </a:ln>
            <a:extLst/>
          </p:spPr>
          <p:txBody>
            <a:bodyPr/>
            <a:lstStyle/>
            <a:p>
              <a:endParaRPr lang="en-US"/>
            </a:p>
          </p:txBody>
        </p:sp>
      </p:grpSp>
      <p:sp>
        <p:nvSpPr>
          <p:cNvPr id="28701" name="Freeform 29"/>
          <p:cNvSpPr>
            <a:spLocks/>
          </p:cNvSpPr>
          <p:nvPr/>
        </p:nvSpPr>
        <p:spPr bwMode="auto">
          <a:xfrm>
            <a:off x="4781550" y="3570288"/>
            <a:ext cx="377825" cy="1592262"/>
          </a:xfrm>
          <a:custGeom>
            <a:avLst/>
            <a:gdLst>
              <a:gd name="T0" fmla="*/ 206 w 238"/>
              <a:gd name="T1" fmla="*/ 0 h 1003"/>
              <a:gd name="T2" fmla="*/ 206 w 238"/>
              <a:gd name="T3" fmla="*/ 0 h 1003"/>
              <a:gd name="T4" fmla="*/ 214 w 238"/>
              <a:gd name="T5" fmla="*/ 8 h 1003"/>
              <a:gd name="T6" fmla="*/ 222 w 238"/>
              <a:gd name="T7" fmla="*/ 16 h 1003"/>
              <a:gd name="T8" fmla="*/ 230 w 238"/>
              <a:gd name="T9" fmla="*/ 32 h 1003"/>
              <a:gd name="T10" fmla="*/ 230 w 238"/>
              <a:gd name="T11" fmla="*/ 32 h 1003"/>
              <a:gd name="T12" fmla="*/ 238 w 238"/>
              <a:gd name="T13" fmla="*/ 56 h 1003"/>
              <a:gd name="T14" fmla="*/ 238 w 238"/>
              <a:gd name="T15" fmla="*/ 64 h 1003"/>
              <a:gd name="T16" fmla="*/ 238 w 238"/>
              <a:gd name="T17" fmla="*/ 80 h 1003"/>
              <a:gd name="T18" fmla="*/ 238 w 238"/>
              <a:gd name="T19" fmla="*/ 104 h 1003"/>
              <a:gd name="T20" fmla="*/ 238 w 238"/>
              <a:gd name="T21" fmla="*/ 135 h 1003"/>
              <a:gd name="T22" fmla="*/ 238 w 238"/>
              <a:gd name="T23" fmla="*/ 159 h 1003"/>
              <a:gd name="T24" fmla="*/ 238 w 238"/>
              <a:gd name="T25" fmla="*/ 175 h 1003"/>
              <a:gd name="T26" fmla="*/ 230 w 238"/>
              <a:gd name="T27" fmla="*/ 215 h 1003"/>
              <a:gd name="T28" fmla="*/ 230 w 238"/>
              <a:gd name="T29" fmla="*/ 239 h 1003"/>
              <a:gd name="T30" fmla="*/ 222 w 238"/>
              <a:gd name="T31" fmla="*/ 279 h 1003"/>
              <a:gd name="T32" fmla="*/ 214 w 238"/>
              <a:gd name="T33" fmla="*/ 311 h 1003"/>
              <a:gd name="T34" fmla="*/ 214 w 238"/>
              <a:gd name="T35" fmla="*/ 327 h 1003"/>
              <a:gd name="T36" fmla="*/ 206 w 238"/>
              <a:gd name="T37" fmla="*/ 366 h 1003"/>
              <a:gd name="T38" fmla="*/ 191 w 238"/>
              <a:gd name="T39" fmla="*/ 438 h 1003"/>
              <a:gd name="T40" fmla="*/ 167 w 238"/>
              <a:gd name="T41" fmla="*/ 518 h 1003"/>
              <a:gd name="T42" fmla="*/ 143 w 238"/>
              <a:gd name="T43" fmla="*/ 597 h 1003"/>
              <a:gd name="T44" fmla="*/ 119 w 238"/>
              <a:gd name="T45" fmla="*/ 685 h 1003"/>
              <a:gd name="T46" fmla="*/ 87 w 238"/>
              <a:gd name="T47" fmla="*/ 772 h 1003"/>
              <a:gd name="T48" fmla="*/ 55 w 238"/>
              <a:gd name="T49" fmla="*/ 860 h 1003"/>
              <a:gd name="T50" fmla="*/ 16 w 238"/>
              <a:gd name="T51" fmla="*/ 955 h 1003"/>
              <a:gd name="T52" fmla="*/ 0 w 238"/>
              <a:gd name="T53"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 h="1003">
                <a:moveTo>
                  <a:pt x="206" y="0"/>
                </a:moveTo>
                <a:lnTo>
                  <a:pt x="206" y="0"/>
                </a:lnTo>
                <a:lnTo>
                  <a:pt x="214" y="8"/>
                </a:lnTo>
                <a:lnTo>
                  <a:pt x="222" y="16"/>
                </a:lnTo>
                <a:lnTo>
                  <a:pt x="230" y="32"/>
                </a:lnTo>
                <a:lnTo>
                  <a:pt x="230" y="32"/>
                </a:lnTo>
                <a:lnTo>
                  <a:pt x="238" y="56"/>
                </a:lnTo>
                <a:lnTo>
                  <a:pt x="238" y="64"/>
                </a:lnTo>
                <a:lnTo>
                  <a:pt x="238" y="80"/>
                </a:lnTo>
                <a:lnTo>
                  <a:pt x="238" y="104"/>
                </a:lnTo>
                <a:lnTo>
                  <a:pt x="238" y="135"/>
                </a:lnTo>
                <a:lnTo>
                  <a:pt x="238" y="159"/>
                </a:lnTo>
                <a:lnTo>
                  <a:pt x="238" y="175"/>
                </a:lnTo>
                <a:lnTo>
                  <a:pt x="230" y="215"/>
                </a:lnTo>
                <a:lnTo>
                  <a:pt x="230" y="239"/>
                </a:lnTo>
                <a:lnTo>
                  <a:pt x="222" y="279"/>
                </a:lnTo>
                <a:lnTo>
                  <a:pt x="214" y="311"/>
                </a:lnTo>
                <a:lnTo>
                  <a:pt x="214" y="327"/>
                </a:lnTo>
                <a:lnTo>
                  <a:pt x="206" y="366"/>
                </a:lnTo>
                <a:lnTo>
                  <a:pt x="191" y="438"/>
                </a:lnTo>
                <a:lnTo>
                  <a:pt x="167" y="518"/>
                </a:lnTo>
                <a:lnTo>
                  <a:pt x="143" y="597"/>
                </a:lnTo>
                <a:lnTo>
                  <a:pt x="119" y="685"/>
                </a:lnTo>
                <a:lnTo>
                  <a:pt x="87" y="772"/>
                </a:lnTo>
                <a:lnTo>
                  <a:pt x="55" y="860"/>
                </a:lnTo>
                <a:lnTo>
                  <a:pt x="16" y="955"/>
                </a:lnTo>
                <a:lnTo>
                  <a:pt x="0" y="1003"/>
                </a:lnTo>
              </a:path>
            </a:pathLst>
          </a:custGeom>
          <a:noFill/>
          <a:ln w="12700">
            <a:solidFill>
              <a:srgbClr val="FF0000"/>
            </a:solidFill>
            <a:prstDash val="solid"/>
            <a:round/>
            <a:headEnd/>
            <a:tailEnd/>
          </a:ln>
        </p:spPr>
        <p:txBody>
          <a:bodyPr/>
          <a:lstStyle/>
          <a:p>
            <a:endParaRPr lang="en-US"/>
          </a:p>
        </p:txBody>
      </p:sp>
      <p:sp>
        <p:nvSpPr>
          <p:cNvPr id="28702" name="Freeform 30"/>
          <p:cNvSpPr>
            <a:spLocks/>
          </p:cNvSpPr>
          <p:nvPr/>
        </p:nvSpPr>
        <p:spPr bwMode="auto">
          <a:xfrm>
            <a:off x="3783013" y="4329113"/>
            <a:ext cx="139700" cy="871537"/>
          </a:xfrm>
          <a:custGeom>
            <a:avLst/>
            <a:gdLst>
              <a:gd name="T0" fmla="*/ 56 w 88"/>
              <a:gd name="T1" fmla="*/ 549 h 549"/>
              <a:gd name="T2" fmla="*/ 48 w 88"/>
              <a:gd name="T3" fmla="*/ 525 h 549"/>
              <a:gd name="T4" fmla="*/ 32 w 88"/>
              <a:gd name="T5" fmla="*/ 469 h 549"/>
              <a:gd name="T6" fmla="*/ 24 w 88"/>
              <a:gd name="T7" fmla="*/ 430 h 549"/>
              <a:gd name="T8" fmla="*/ 16 w 88"/>
              <a:gd name="T9" fmla="*/ 382 h 549"/>
              <a:gd name="T10" fmla="*/ 8 w 88"/>
              <a:gd name="T11" fmla="*/ 334 h 549"/>
              <a:gd name="T12" fmla="*/ 0 w 88"/>
              <a:gd name="T13" fmla="*/ 286 h 549"/>
              <a:gd name="T14" fmla="*/ 0 w 88"/>
              <a:gd name="T15" fmla="*/ 247 h 549"/>
              <a:gd name="T16" fmla="*/ 0 w 88"/>
              <a:gd name="T17" fmla="*/ 207 h 549"/>
              <a:gd name="T18" fmla="*/ 0 w 88"/>
              <a:gd name="T19" fmla="*/ 183 h 549"/>
              <a:gd name="T20" fmla="*/ 0 w 88"/>
              <a:gd name="T21" fmla="*/ 167 h 549"/>
              <a:gd name="T22" fmla="*/ 8 w 88"/>
              <a:gd name="T23" fmla="*/ 127 h 549"/>
              <a:gd name="T24" fmla="*/ 16 w 88"/>
              <a:gd name="T25" fmla="*/ 95 h 549"/>
              <a:gd name="T26" fmla="*/ 24 w 88"/>
              <a:gd name="T27" fmla="*/ 71 h 549"/>
              <a:gd name="T28" fmla="*/ 32 w 88"/>
              <a:gd name="T29" fmla="*/ 48 h 549"/>
              <a:gd name="T30" fmla="*/ 48 w 88"/>
              <a:gd name="T31" fmla="*/ 32 h 549"/>
              <a:gd name="T32" fmla="*/ 56 w 88"/>
              <a:gd name="T33" fmla="*/ 16 h 549"/>
              <a:gd name="T34" fmla="*/ 80 w 88"/>
              <a:gd name="T35" fmla="*/ 0 h 549"/>
              <a:gd name="T36" fmla="*/ 88 w 88"/>
              <a:gd name="T37" fmla="*/ 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549">
                <a:moveTo>
                  <a:pt x="56" y="549"/>
                </a:moveTo>
                <a:lnTo>
                  <a:pt x="48" y="525"/>
                </a:lnTo>
                <a:lnTo>
                  <a:pt x="32" y="469"/>
                </a:lnTo>
                <a:lnTo>
                  <a:pt x="24" y="430"/>
                </a:lnTo>
                <a:lnTo>
                  <a:pt x="16" y="382"/>
                </a:lnTo>
                <a:lnTo>
                  <a:pt x="8" y="334"/>
                </a:lnTo>
                <a:lnTo>
                  <a:pt x="0" y="286"/>
                </a:lnTo>
                <a:lnTo>
                  <a:pt x="0" y="247"/>
                </a:lnTo>
                <a:lnTo>
                  <a:pt x="0" y="207"/>
                </a:lnTo>
                <a:lnTo>
                  <a:pt x="0" y="183"/>
                </a:lnTo>
                <a:lnTo>
                  <a:pt x="0" y="167"/>
                </a:lnTo>
                <a:lnTo>
                  <a:pt x="8" y="127"/>
                </a:lnTo>
                <a:lnTo>
                  <a:pt x="16" y="95"/>
                </a:lnTo>
                <a:lnTo>
                  <a:pt x="24" y="71"/>
                </a:lnTo>
                <a:lnTo>
                  <a:pt x="32" y="48"/>
                </a:lnTo>
                <a:lnTo>
                  <a:pt x="48" y="32"/>
                </a:lnTo>
                <a:lnTo>
                  <a:pt x="56" y="16"/>
                </a:lnTo>
                <a:lnTo>
                  <a:pt x="80" y="0"/>
                </a:lnTo>
                <a:lnTo>
                  <a:pt x="88" y="0"/>
                </a:lnTo>
              </a:path>
            </a:pathLst>
          </a:custGeom>
          <a:noFill/>
          <a:ln w="12700">
            <a:solidFill>
              <a:srgbClr val="FF0000"/>
            </a:solidFill>
            <a:prstDash val="solid"/>
            <a:round/>
            <a:headEnd/>
            <a:tailEnd/>
          </a:ln>
        </p:spPr>
        <p:txBody>
          <a:bodyPr/>
          <a:lstStyle/>
          <a:p>
            <a:endParaRPr lang="en-US"/>
          </a:p>
        </p:txBody>
      </p:sp>
      <p:sp>
        <p:nvSpPr>
          <p:cNvPr id="28703" name="Freeform 31"/>
          <p:cNvSpPr>
            <a:spLocks/>
          </p:cNvSpPr>
          <p:nvPr/>
        </p:nvSpPr>
        <p:spPr bwMode="auto">
          <a:xfrm>
            <a:off x="4794250" y="2724150"/>
            <a:ext cx="681038" cy="2451100"/>
          </a:xfrm>
          <a:custGeom>
            <a:avLst/>
            <a:gdLst>
              <a:gd name="T0" fmla="*/ 374 w 429"/>
              <a:gd name="T1" fmla="*/ 0 h 1544"/>
              <a:gd name="T2" fmla="*/ 374 w 429"/>
              <a:gd name="T3" fmla="*/ 0 h 1544"/>
              <a:gd name="T4" fmla="*/ 397 w 429"/>
              <a:gd name="T5" fmla="*/ 16 h 1544"/>
              <a:gd name="T6" fmla="*/ 405 w 429"/>
              <a:gd name="T7" fmla="*/ 32 h 1544"/>
              <a:gd name="T8" fmla="*/ 413 w 429"/>
              <a:gd name="T9" fmla="*/ 48 h 1544"/>
              <a:gd name="T10" fmla="*/ 421 w 429"/>
              <a:gd name="T11" fmla="*/ 63 h 1544"/>
              <a:gd name="T12" fmla="*/ 421 w 429"/>
              <a:gd name="T13" fmla="*/ 79 h 1544"/>
              <a:gd name="T14" fmla="*/ 429 w 429"/>
              <a:gd name="T15" fmla="*/ 111 h 1544"/>
              <a:gd name="T16" fmla="*/ 429 w 429"/>
              <a:gd name="T17" fmla="*/ 135 h 1544"/>
              <a:gd name="T18" fmla="*/ 429 w 429"/>
              <a:gd name="T19" fmla="*/ 167 h 1544"/>
              <a:gd name="T20" fmla="*/ 429 w 429"/>
              <a:gd name="T21" fmla="*/ 199 h 1544"/>
              <a:gd name="T22" fmla="*/ 421 w 429"/>
              <a:gd name="T23" fmla="*/ 239 h 1544"/>
              <a:gd name="T24" fmla="*/ 421 w 429"/>
              <a:gd name="T25" fmla="*/ 270 h 1544"/>
              <a:gd name="T26" fmla="*/ 413 w 429"/>
              <a:gd name="T27" fmla="*/ 318 h 1544"/>
              <a:gd name="T28" fmla="*/ 405 w 429"/>
              <a:gd name="T29" fmla="*/ 366 h 1544"/>
              <a:gd name="T30" fmla="*/ 389 w 429"/>
              <a:gd name="T31" fmla="*/ 422 h 1544"/>
              <a:gd name="T32" fmla="*/ 381 w 429"/>
              <a:gd name="T33" fmla="*/ 469 h 1544"/>
              <a:gd name="T34" fmla="*/ 374 w 429"/>
              <a:gd name="T35" fmla="*/ 501 h 1544"/>
              <a:gd name="T36" fmla="*/ 358 w 429"/>
              <a:gd name="T37" fmla="*/ 565 h 1544"/>
              <a:gd name="T38" fmla="*/ 326 w 429"/>
              <a:gd name="T39" fmla="*/ 676 h 1544"/>
              <a:gd name="T40" fmla="*/ 286 w 429"/>
              <a:gd name="T41" fmla="*/ 804 h 1544"/>
              <a:gd name="T42" fmla="*/ 246 w 429"/>
              <a:gd name="T43" fmla="*/ 931 h 1544"/>
              <a:gd name="T44" fmla="*/ 198 w 429"/>
              <a:gd name="T45" fmla="*/ 1059 h 1544"/>
              <a:gd name="T46" fmla="*/ 151 w 429"/>
              <a:gd name="T47" fmla="*/ 1186 h 1544"/>
              <a:gd name="T48" fmla="*/ 95 w 429"/>
              <a:gd name="T49" fmla="*/ 1321 h 1544"/>
              <a:gd name="T50" fmla="*/ 31 w 429"/>
              <a:gd name="T51" fmla="*/ 1472 h 1544"/>
              <a:gd name="T52" fmla="*/ 0 w 429"/>
              <a:gd name="T53" fmla="*/ 154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9" h="1544">
                <a:moveTo>
                  <a:pt x="374" y="0"/>
                </a:moveTo>
                <a:lnTo>
                  <a:pt x="374" y="0"/>
                </a:lnTo>
                <a:lnTo>
                  <a:pt x="397" y="16"/>
                </a:lnTo>
                <a:lnTo>
                  <a:pt x="405" y="32"/>
                </a:lnTo>
                <a:lnTo>
                  <a:pt x="413" y="48"/>
                </a:lnTo>
                <a:lnTo>
                  <a:pt x="421" y="63"/>
                </a:lnTo>
                <a:lnTo>
                  <a:pt x="421" y="79"/>
                </a:lnTo>
                <a:lnTo>
                  <a:pt x="429" y="111"/>
                </a:lnTo>
                <a:lnTo>
                  <a:pt x="429" y="135"/>
                </a:lnTo>
                <a:lnTo>
                  <a:pt x="429" y="167"/>
                </a:lnTo>
                <a:lnTo>
                  <a:pt x="429" y="199"/>
                </a:lnTo>
                <a:lnTo>
                  <a:pt x="421" y="239"/>
                </a:lnTo>
                <a:lnTo>
                  <a:pt x="421" y="270"/>
                </a:lnTo>
                <a:lnTo>
                  <a:pt x="413" y="318"/>
                </a:lnTo>
                <a:lnTo>
                  <a:pt x="405" y="366"/>
                </a:lnTo>
                <a:lnTo>
                  <a:pt x="389" y="422"/>
                </a:lnTo>
                <a:lnTo>
                  <a:pt x="381" y="469"/>
                </a:lnTo>
                <a:lnTo>
                  <a:pt x="374" y="501"/>
                </a:lnTo>
                <a:lnTo>
                  <a:pt x="358" y="565"/>
                </a:lnTo>
                <a:lnTo>
                  <a:pt x="326" y="676"/>
                </a:lnTo>
                <a:lnTo>
                  <a:pt x="286" y="804"/>
                </a:lnTo>
                <a:lnTo>
                  <a:pt x="246" y="931"/>
                </a:lnTo>
                <a:lnTo>
                  <a:pt x="198" y="1059"/>
                </a:lnTo>
                <a:lnTo>
                  <a:pt x="151" y="1186"/>
                </a:lnTo>
                <a:lnTo>
                  <a:pt x="95" y="1321"/>
                </a:lnTo>
                <a:lnTo>
                  <a:pt x="31" y="1472"/>
                </a:lnTo>
                <a:lnTo>
                  <a:pt x="0" y="1544"/>
                </a:lnTo>
              </a:path>
            </a:pathLst>
          </a:custGeom>
          <a:noFill/>
          <a:ln w="12700">
            <a:solidFill>
              <a:srgbClr val="FF0000"/>
            </a:solidFill>
            <a:prstDash val="solid"/>
            <a:round/>
            <a:headEnd/>
            <a:tailEnd/>
          </a:ln>
        </p:spPr>
        <p:txBody>
          <a:bodyPr/>
          <a:lstStyle/>
          <a:p>
            <a:endParaRPr lang="en-US"/>
          </a:p>
        </p:txBody>
      </p:sp>
      <p:sp>
        <p:nvSpPr>
          <p:cNvPr id="28704" name="Oval 32"/>
          <p:cNvSpPr>
            <a:spLocks noChangeArrowheads="1"/>
          </p:cNvSpPr>
          <p:nvPr/>
        </p:nvSpPr>
        <p:spPr bwMode="auto">
          <a:xfrm>
            <a:off x="5204619" y="2499518"/>
            <a:ext cx="165100" cy="163513"/>
          </a:xfrm>
          <a:prstGeom prst="ellipse">
            <a:avLst/>
          </a:prstGeom>
          <a:noFill/>
          <a:ln w="12700">
            <a:solidFill>
              <a:srgbClr val="FF0000"/>
            </a:solidFill>
            <a:round/>
            <a:headEnd/>
            <a:tailEnd/>
          </a:ln>
        </p:spPr>
        <p:txBody>
          <a:bodyPr/>
          <a:lstStyle/>
          <a:p>
            <a:endParaRPr lang="en-US"/>
          </a:p>
        </p:txBody>
      </p:sp>
      <p:sp>
        <p:nvSpPr>
          <p:cNvPr id="28705" name="Rectangle 33"/>
          <p:cNvSpPr>
            <a:spLocks noChangeArrowheads="1"/>
          </p:cNvSpPr>
          <p:nvPr/>
        </p:nvSpPr>
        <p:spPr bwMode="auto">
          <a:xfrm>
            <a:off x="5253038" y="2601913"/>
            <a:ext cx="68262" cy="244475"/>
          </a:xfrm>
          <a:prstGeom prst="rect">
            <a:avLst/>
          </a:prstGeom>
          <a:noFill/>
          <a:ln>
            <a:solidFill>
              <a:srgbClr val="FF0000"/>
            </a:solidFill>
          </a:ln>
        </p:spPr>
        <p:txBody>
          <a:bodyPr wrap="none" lIns="0" tIns="0" rIns="0" bIns="0">
            <a:spAutoFit/>
          </a:bodyPr>
          <a:lstStyle/>
          <a:p>
            <a:r>
              <a:rPr lang="en-US" altLang="en-US" sz="1600" b="1">
                <a:solidFill>
                  <a:srgbClr val="000000"/>
                </a:solidFill>
                <a:latin typeface="Helvetica" charset="0"/>
              </a:rPr>
              <a:t>-</a:t>
            </a:r>
            <a:endParaRPr lang="en-US" altLang="en-US">
              <a:solidFill>
                <a:schemeClr val="tx1"/>
              </a:solidFill>
              <a:latin typeface="Times" charset="0"/>
            </a:endParaRPr>
          </a:p>
        </p:txBody>
      </p:sp>
      <p:sp>
        <p:nvSpPr>
          <p:cNvPr id="28706" name="Oval 34"/>
          <p:cNvSpPr>
            <a:spLocks noChangeArrowheads="1"/>
          </p:cNvSpPr>
          <p:nvPr/>
        </p:nvSpPr>
        <p:spPr bwMode="auto">
          <a:xfrm>
            <a:off x="4945063" y="3494088"/>
            <a:ext cx="163512" cy="165100"/>
          </a:xfrm>
          <a:prstGeom prst="ellipse">
            <a:avLst/>
          </a:prstGeom>
          <a:noFill/>
          <a:ln w="12700">
            <a:solidFill>
              <a:srgbClr val="FF0000"/>
            </a:solidFill>
            <a:round/>
            <a:headEnd/>
            <a:tailEnd/>
          </a:ln>
        </p:spPr>
        <p:txBody>
          <a:bodyPr/>
          <a:lstStyle/>
          <a:p>
            <a:endParaRPr lang="en-US"/>
          </a:p>
        </p:txBody>
      </p:sp>
      <p:sp>
        <p:nvSpPr>
          <p:cNvPr id="28707" name="Oval 35"/>
          <p:cNvSpPr>
            <a:spLocks noChangeArrowheads="1"/>
          </p:cNvSpPr>
          <p:nvPr/>
        </p:nvSpPr>
        <p:spPr bwMode="auto">
          <a:xfrm>
            <a:off x="3530600" y="3494088"/>
            <a:ext cx="163513" cy="165100"/>
          </a:xfrm>
          <a:prstGeom prst="ellipse">
            <a:avLst/>
          </a:prstGeom>
          <a:noFill/>
          <a:ln w="12700">
            <a:solidFill>
              <a:srgbClr val="FF0000"/>
            </a:solidFill>
            <a:round/>
            <a:headEnd/>
            <a:tailEnd/>
          </a:ln>
        </p:spPr>
        <p:txBody>
          <a:bodyPr/>
          <a:lstStyle/>
          <a:p>
            <a:endParaRPr lang="en-US"/>
          </a:p>
        </p:txBody>
      </p:sp>
      <p:sp>
        <p:nvSpPr>
          <p:cNvPr id="28708" name="Oval 36"/>
          <p:cNvSpPr>
            <a:spLocks noChangeArrowheads="1"/>
          </p:cNvSpPr>
          <p:nvPr/>
        </p:nvSpPr>
        <p:spPr bwMode="auto">
          <a:xfrm>
            <a:off x="3935413" y="4227513"/>
            <a:ext cx="163512" cy="165100"/>
          </a:xfrm>
          <a:prstGeom prst="ellipse">
            <a:avLst/>
          </a:prstGeom>
          <a:noFill/>
          <a:ln w="12700">
            <a:solidFill>
              <a:srgbClr val="FF0000"/>
            </a:solidFill>
            <a:round/>
            <a:headEnd/>
            <a:tailEnd/>
          </a:ln>
        </p:spPr>
        <p:txBody>
          <a:bodyPr/>
          <a:lstStyle/>
          <a:p>
            <a:endParaRPr lang="en-US"/>
          </a:p>
        </p:txBody>
      </p:sp>
      <p:sp>
        <p:nvSpPr>
          <p:cNvPr id="28709" name="Rectangle 37"/>
          <p:cNvSpPr>
            <a:spLocks noChangeArrowheads="1"/>
          </p:cNvSpPr>
          <p:nvPr/>
        </p:nvSpPr>
        <p:spPr bwMode="auto">
          <a:xfrm>
            <a:off x="4986338" y="3452813"/>
            <a:ext cx="68262" cy="244475"/>
          </a:xfrm>
          <a:prstGeom prst="rect">
            <a:avLst/>
          </a:prstGeom>
          <a:noFill/>
          <a:ln>
            <a:solidFill>
              <a:srgbClr val="FF0000"/>
            </a:solidFill>
          </a:ln>
        </p:spPr>
        <p:txBody>
          <a:bodyPr wrap="none" lIns="0" tIns="0" rIns="0" bIns="0">
            <a:spAutoFit/>
          </a:bodyPr>
          <a:lstStyle/>
          <a:p>
            <a:r>
              <a:rPr lang="en-US" altLang="en-US" sz="1600" b="1">
                <a:solidFill>
                  <a:srgbClr val="000000"/>
                </a:solidFill>
                <a:latin typeface="Helvetica" charset="0"/>
              </a:rPr>
              <a:t>-</a:t>
            </a:r>
            <a:endParaRPr lang="en-US" altLang="en-US">
              <a:solidFill>
                <a:schemeClr val="tx1"/>
              </a:solidFill>
              <a:latin typeface="Times" charset="0"/>
            </a:endParaRPr>
          </a:p>
        </p:txBody>
      </p:sp>
      <p:sp>
        <p:nvSpPr>
          <p:cNvPr id="28710" name="Rectangle 38"/>
          <p:cNvSpPr>
            <a:spLocks noChangeArrowheads="1"/>
          </p:cNvSpPr>
          <p:nvPr/>
        </p:nvSpPr>
        <p:spPr bwMode="auto">
          <a:xfrm>
            <a:off x="3576638" y="3452813"/>
            <a:ext cx="68262" cy="244475"/>
          </a:xfrm>
          <a:prstGeom prst="rect">
            <a:avLst/>
          </a:prstGeom>
          <a:noFill/>
          <a:ln>
            <a:solidFill>
              <a:srgbClr val="FF0000"/>
            </a:solidFill>
          </a:ln>
        </p:spPr>
        <p:txBody>
          <a:bodyPr wrap="none" lIns="0" tIns="0" rIns="0" bIns="0">
            <a:spAutoFit/>
          </a:bodyPr>
          <a:lstStyle/>
          <a:p>
            <a:r>
              <a:rPr lang="en-US" altLang="en-US" sz="1600" b="1">
                <a:solidFill>
                  <a:srgbClr val="000000"/>
                </a:solidFill>
                <a:latin typeface="Helvetica" charset="0"/>
              </a:rPr>
              <a:t>-</a:t>
            </a:r>
            <a:endParaRPr lang="en-US" altLang="en-US">
              <a:solidFill>
                <a:schemeClr val="tx1"/>
              </a:solidFill>
              <a:latin typeface="Times" charset="0"/>
            </a:endParaRPr>
          </a:p>
        </p:txBody>
      </p:sp>
      <p:sp>
        <p:nvSpPr>
          <p:cNvPr id="28711" name="Rectangle 39"/>
          <p:cNvSpPr>
            <a:spLocks noChangeArrowheads="1"/>
          </p:cNvSpPr>
          <p:nvPr/>
        </p:nvSpPr>
        <p:spPr bwMode="auto">
          <a:xfrm>
            <a:off x="3983038" y="4189413"/>
            <a:ext cx="68262" cy="244475"/>
          </a:xfrm>
          <a:prstGeom prst="rect">
            <a:avLst/>
          </a:prstGeom>
          <a:noFill/>
          <a:ln>
            <a:solidFill>
              <a:srgbClr val="FF0000"/>
            </a:solidFill>
          </a:ln>
        </p:spPr>
        <p:txBody>
          <a:bodyPr wrap="none" lIns="0" tIns="0" rIns="0" bIns="0">
            <a:spAutoFit/>
          </a:bodyPr>
          <a:lstStyle/>
          <a:p>
            <a:r>
              <a:rPr lang="en-US" altLang="en-US" sz="1600" b="1">
                <a:solidFill>
                  <a:srgbClr val="000000"/>
                </a:solidFill>
                <a:latin typeface="Helvetica" charset="0"/>
              </a:rPr>
              <a:t>-</a:t>
            </a:r>
            <a:endParaRPr lang="en-US" altLang="en-US">
              <a:solidFill>
                <a:schemeClr val="tx1"/>
              </a:solidFill>
              <a:latin typeface="Times" charset="0"/>
            </a:endParaRPr>
          </a:p>
        </p:txBody>
      </p:sp>
      <p:sp>
        <p:nvSpPr>
          <p:cNvPr id="28712" name="Freeform 40"/>
          <p:cNvSpPr>
            <a:spLocks/>
          </p:cNvSpPr>
          <p:nvPr/>
        </p:nvSpPr>
        <p:spPr bwMode="auto">
          <a:xfrm flipH="1">
            <a:off x="3486150" y="3646488"/>
            <a:ext cx="377825" cy="1592262"/>
          </a:xfrm>
          <a:custGeom>
            <a:avLst/>
            <a:gdLst>
              <a:gd name="T0" fmla="*/ 206 w 238"/>
              <a:gd name="T1" fmla="*/ 0 h 1003"/>
              <a:gd name="T2" fmla="*/ 206 w 238"/>
              <a:gd name="T3" fmla="*/ 0 h 1003"/>
              <a:gd name="T4" fmla="*/ 214 w 238"/>
              <a:gd name="T5" fmla="*/ 8 h 1003"/>
              <a:gd name="T6" fmla="*/ 222 w 238"/>
              <a:gd name="T7" fmla="*/ 16 h 1003"/>
              <a:gd name="T8" fmla="*/ 230 w 238"/>
              <a:gd name="T9" fmla="*/ 32 h 1003"/>
              <a:gd name="T10" fmla="*/ 230 w 238"/>
              <a:gd name="T11" fmla="*/ 32 h 1003"/>
              <a:gd name="T12" fmla="*/ 238 w 238"/>
              <a:gd name="T13" fmla="*/ 56 h 1003"/>
              <a:gd name="T14" fmla="*/ 238 w 238"/>
              <a:gd name="T15" fmla="*/ 64 h 1003"/>
              <a:gd name="T16" fmla="*/ 238 w 238"/>
              <a:gd name="T17" fmla="*/ 80 h 1003"/>
              <a:gd name="T18" fmla="*/ 238 w 238"/>
              <a:gd name="T19" fmla="*/ 104 h 1003"/>
              <a:gd name="T20" fmla="*/ 238 w 238"/>
              <a:gd name="T21" fmla="*/ 135 h 1003"/>
              <a:gd name="T22" fmla="*/ 238 w 238"/>
              <a:gd name="T23" fmla="*/ 159 h 1003"/>
              <a:gd name="T24" fmla="*/ 238 w 238"/>
              <a:gd name="T25" fmla="*/ 175 h 1003"/>
              <a:gd name="T26" fmla="*/ 230 w 238"/>
              <a:gd name="T27" fmla="*/ 215 h 1003"/>
              <a:gd name="T28" fmla="*/ 230 w 238"/>
              <a:gd name="T29" fmla="*/ 239 h 1003"/>
              <a:gd name="T30" fmla="*/ 222 w 238"/>
              <a:gd name="T31" fmla="*/ 279 h 1003"/>
              <a:gd name="T32" fmla="*/ 214 w 238"/>
              <a:gd name="T33" fmla="*/ 311 h 1003"/>
              <a:gd name="T34" fmla="*/ 214 w 238"/>
              <a:gd name="T35" fmla="*/ 327 h 1003"/>
              <a:gd name="T36" fmla="*/ 206 w 238"/>
              <a:gd name="T37" fmla="*/ 366 h 1003"/>
              <a:gd name="T38" fmla="*/ 191 w 238"/>
              <a:gd name="T39" fmla="*/ 438 h 1003"/>
              <a:gd name="T40" fmla="*/ 167 w 238"/>
              <a:gd name="T41" fmla="*/ 518 h 1003"/>
              <a:gd name="T42" fmla="*/ 143 w 238"/>
              <a:gd name="T43" fmla="*/ 597 h 1003"/>
              <a:gd name="T44" fmla="*/ 119 w 238"/>
              <a:gd name="T45" fmla="*/ 685 h 1003"/>
              <a:gd name="T46" fmla="*/ 87 w 238"/>
              <a:gd name="T47" fmla="*/ 772 h 1003"/>
              <a:gd name="T48" fmla="*/ 55 w 238"/>
              <a:gd name="T49" fmla="*/ 860 h 1003"/>
              <a:gd name="T50" fmla="*/ 16 w 238"/>
              <a:gd name="T51" fmla="*/ 955 h 1003"/>
              <a:gd name="T52" fmla="*/ 0 w 238"/>
              <a:gd name="T53"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 h="1003">
                <a:moveTo>
                  <a:pt x="206" y="0"/>
                </a:moveTo>
                <a:lnTo>
                  <a:pt x="206" y="0"/>
                </a:lnTo>
                <a:lnTo>
                  <a:pt x="214" y="8"/>
                </a:lnTo>
                <a:lnTo>
                  <a:pt x="222" y="16"/>
                </a:lnTo>
                <a:lnTo>
                  <a:pt x="230" y="32"/>
                </a:lnTo>
                <a:lnTo>
                  <a:pt x="230" y="32"/>
                </a:lnTo>
                <a:lnTo>
                  <a:pt x="238" y="56"/>
                </a:lnTo>
                <a:lnTo>
                  <a:pt x="238" y="64"/>
                </a:lnTo>
                <a:lnTo>
                  <a:pt x="238" y="80"/>
                </a:lnTo>
                <a:lnTo>
                  <a:pt x="238" y="104"/>
                </a:lnTo>
                <a:lnTo>
                  <a:pt x="238" y="135"/>
                </a:lnTo>
                <a:lnTo>
                  <a:pt x="238" y="159"/>
                </a:lnTo>
                <a:lnTo>
                  <a:pt x="238" y="175"/>
                </a:lnTo>
                <a:lnTo>
                  <a:pt x="230" y="215"/>
                </a:lnTo>
                <a:lnTo>
                  <a:pt x="230" y="239"/>
                </a:lnTo>
                <a:lnTo>
                  <a:pt x="222" y="279"/>
                </a:lnTo>
                <a:lnTo>
                  <a:pt x="214" y="311"/>
                </a:lnTo>
                <a:lnTo>
                  <a:pt x="214" y="327"/>
                </a:lnTo>
                <a:lnTo>
                  <a:pt x="206" y="366"/>
                </a:lnTo>
                <a:lnTo>
                  <a:pt x="191" y="438"/>
                </a:lnTo>
                <a:lnTo>
                  <a:pt x="167" y="518"/>
                </a:lnTo>
                <a:lnTo>
                  <a:pt x="143" y="597"/>
                </a:lnTo>
                <a:lnTo>
                  <a:pt x="119" y="685"/>
                </a:lnTo>
                <a:lnTo>
                  <a:pt x="87" y="772"/>
                </a:lnTo>
                <a:lnTo>
                  <a:pt x="55" y="860"/>
                </a:lnTo>
                <a:lnTo>
                  <a:pt x="16" y="955"/>
                </a:lnTo>
                <a:lnTo>
                  <a:pt x="0" y="1003"/>
                </a:lnTo>
              </a:path>
            </a:pathLst>
          </a:custGeom>
          <a:noFill/>
          <a:ln w="12700">
            <a:solidFill>
              <a:srgbClr val="FF0000"/>
            </a:solidFill>
            <a:prstDash val="solid"/>
            <a:round/>
            <a:headEnd/>
            <a:tailEnd/>
          </a:ln>
        </p:spPr>
        <p:txBody>
          <a:bodyPr/>
          <a:lstStyle/>
          <a:p>
            <a:endParaRPr lang="en-US"/>
          </a:p>
        </p:txBody>
      </p:sp>
    </p:spTree>
    <p:extLst>
      <p:ext uri="{BB962C8B-B14F-4D97-AF65-F5344CB8AC3E}">
        <p14:creationId xmlns:p14="http://schemas.microsoft.com/office/powerpoint/2010/main" val="53935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Vasopressin Receptors</a:t>
            </a:r>
          </a:p>
        </p:txBody>
      </p:sp>
      <p:pic>
        <p:nvPicPr>
          <p:cNvPr id="5" name="Content Placeholder 4"/>
          <p:cNvPicPr>
            <a:picLocks noGrp="1" noChangeAspect="1"/>
          </p:cNvPicPr>
          <p:nvPr>
            <p:ph idx="1"/>
          </p:nvPr>
        </p:nvPicPr>
        <p:blipFill>
          <a:blip r:embed="rId2"/>
          <a:stretch>
            <a:fillRect/>
          </a:stretch>
        </p:blipFill>
        <p:spPr>
          <a:xfrm>
            <a:off x="1557841" y="1600200"/>
            <a:ext cx="6028318" cy="4525963"/>
          </a:xfrm>
        </p:spPr>
      </p:pic>
    </p:spTree>
    <p:extLst>
      <p:ext uri="{BB962C8B-B14F-4D97-AF65-F5344CB8AC3E}">
        <p14:creationId xmlns:p14="http://schemas.microsoft.com/office/powerpoint/2010/main" val="473809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Vasopressin and Osmolality</a:t>
            </a:r>
          </a:p>
        </p:txBody>
      </p:sp>
      <p:pic>
        <p:nvPicPr>
          <p:cNvPr id="3" name="Picture 2"/>
          <p:cNvPicPr>
            <a:picLocks noChangeAspect="1"/>
          </p:cNvPicPr>
          <p:nvPr/>
        </p:nvPicPr>
        <p:blipFill>
          <a:blip r:embed="rId3"/>
          <a:stretch>
            <a:fillRect/>
          </a:stretch>
        </p:blipFill>
        <p:spPr>
          <a:xfrm>
            <a:off x="0" y="1123950"/>
            <a:ext cx="9144000" cy="4610100"/>
          </a:xfrm>
          <a:prstGeom prst="rect">
            <a:avLst/>
          </a:prstGeom>
        </p:spPr>
      </p:pic>
    </p:spTree>
    <p:extLst>
      <p:ext uri="{BB962C8B-B14F-4D97-AF65-F5344CB8AC3E}">
        <p14:creationId xmlns:p14="http://schemas.microsoft.com/office/powerpoint/2010/main" val="752235593"/>
      </p:ext>
    </p:extLst>
  </p:cSld>
  <p:clrMapOvr>
    <a:masterClrMapping/>
  </p:clrMapOvr>
</p:sld>
</file>

<file path=ppt/theme/theme1.xml><?xml version="1.0" encoding="utf-8"?>
<a:theme xmlns:a="http://schemas.openxmlformats.org/drawingml/2006/main" name="Dr.Dae">
  <a:themeElements>
    <a:clrScheme name="Custom 4">
      <a:dk1>
        <a:srgbClr val="000000"/>
      </a:dk1>
      <a:lt1>
        <a:srgbClr val="FFFFFF"/>
      </a:lt1>
      <a:dk2>
        <a:srgbClr val="1F497D"/>
      </a:dk2>
      <a:lt2>
        <a:srgbClr val="EEECE1"/>
      </a:lt2>
      <a:accent1>
        <a:srgbClr val="FF26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Dr.Dae.thmx</Template>
  <TotalTime>4116</TotalTime>
  <Words>1682</Words>
  <Application>Microsoft Macintosh PowerPoint</Application>
  <PresentationFormat>On-screen Show (4:3)</PresentationFormat>
  <Paragraphs>176</Paragraphs>
  <Slides>34</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ＭＳ Ｐゴシック</vt:lpstr>
      <vt:lpstr>ヒラギノ角ゴ Pro W3</vt:lpstr>
      <vt:lpstr>Arial</vt:lpstr>
      <vt:lpstr>ArialMT</vt:lpstr>
      <vt:lpstr>Calibri</vt:lpstr>
      <vt:lpstr>Goudy Old Style</vt:lpstr>
      <vt:lpstr>Helvetica</vt:lpstr>
      <vt:lpstr>Symbol</vt:lpstr>
      <vt:lpstr>Times</vt:lpstr>
      <vt:lpstr>Times New Roman</vt:lpstr>
      <vt:lpstr>Dr.Dae</vt:lpstr>
      <vt:lpstr>Webinar on the posterior pituitary hormones, AVP and oxytocin</vt:lpstr>
      <vt:lpstr>Posterior pituitary</vt:lpstr>
      <vt:lpstr>Posterior pituitary</vt:lpstr>
      <vt:lpstr>Posterior pituitary</vt:lpstr>
      <vt:lpstr>Actions of Vasopressin</vt:lpstr>
      <vt:lpstr>Actions of Vasopressin</vt:lpstr>
      <vt:lpstr>PowerPoint Presentation</vt:lpstr>
      <vt:lpstr>Vasopressin Receptors</vt:lpstr>
      <vt:lpstr>Vasopressin and Osmolality</vt:lpstr>
      <vt:lpstr>Actions of Vasopressin</vt:lpstr>
      <vt:lpstr>Diabetes Insipidus (AVP deficiency)</vt:lpstr>
      <vt:lpstr>Diabetes Insipidus (2)</vt:lpstr>
      <vt:lpstr>Diabetes Insipidus (3)</vt:lpstr>
      <vt:lpstr>Oxytocin</vt:lpstr>
      <vt:lpstr>Oxytocin</vt:lpstr>
      <vt:lpstr>Oxytocin</vt:lpstr>
      <vt:lpstr>The symptoms and diseases related to oxytocin deficiency</vt:lpstr>
      <vt:lpstr>Potential benefits of oxytocin</vt:lpstr>
      <vt:lpstr>Breast implants and oxytocin</vt:lpstr>
      <vt:lpstr>Oxytocin’s inhibitory effect on food intake is stronger in obese than normal-weight men Thienal et al. International Journal of Obesity 2016</vt:lpstr>
      <vt:lpstr>Oxytocin reduces caloric intake in men Lawson et al. Obesity 2015</vt:lpstr>
      <vt:lpstr>Oxytocin reduces caloric intake in men</vt:lpstr>
      <vt:lpstr>Oxytocin is beneficial in young children with Prader-Willi syndrome</vt:lpstr>
      <vt:lpstr>Oxytocin is beneficial in young children with Prader-Willi syndrome (2)</vt:lpstr>
      <vt:lpstr>Oxytocin Interactions with Hormones</vt:lpstr>
      <vt:lpstr>Oxytocin and Naltrexone Successfully Treat Hypothalamic Obesity in a Boy Post-Craniopharyngioma Resection</vt:lpstr>
      <vt:lpstr>Oxytocin and Naltrexone Successfully Treat Hypothalamic Obesity in a Boy Post-Craniopharyngioma Resection</vt:lpstr>
      <vt:lpstr>Oxytocin and Naltrexone Successfully Treat Hypothalamic Obesity in a Boy Post-Craniopharyngioma Resection</vt:lpstr>
      <vt:lpstr>Oxytocin and Naltrexone Successfully Treat Hypothalamic Obesity in a Boy Post-Craniopharyngioma Resection</vt:lpstr>
      <vt:lpstr>PowerPoint Presentation</vt:lpstr>
      <vt:lpstr>PowerPoint Presentation</vt:lpstr>
      <vt:lpstr>Oxytocin Supplementation</vt:lpstr>
      <vt:lpstr>Questions? </vt:lpstr>
      <vt:lpstr>Questions using the chat button</vt:lpstr>
    </vt:vector>
  </TitlesOfParts>
  <Company>healthydaes</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Daemon Jones</dc:creator>
  <cp:lastModifiedBy>Theodore Friedman</cp:lastModifiedBy>
  <cp:revision>107</cp:revision>
  <dcterms:created xsi:type="dcterms:W3CDTF">2009-10-15T18:55:35Z</dcterms:created>
  <dcterms:modified xsi:type="dcterms:W3CDTF">2018-08-26T23:03:05Z</dcterms:modified>
</cp:coreProperties>
</file>