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93" r:id="rId20"/>
    <p:sldId id="287" r:id="rId21"/>
    <p:sldId id="288" r:id="rId22"/>
    <p:sldId id="289" r:id="rId23"/>
    <p:sldId id="290" r:id="rId24"/>
    <p:sldId id="294" r:id="rId25"/>
    <p:sldId id="292" r:id="rId26"/>
    <p:sldId id="276" r:id="rId27"/>
    <p:sldId id="277" r:id="rId28"/>
    <p:sldId id="340" r:id="rId29"/>
    <p:sldId id="341" r:id="rId30"/>
    <p:sldId id="342" r:id="rId31"/>
    <p:sldId id="388" r:id="rId32"/>
    <p:sldId id="279" r:id="rId33"/>
    <p:sldId id="282" r:id="rId34"/>
    <p:sldId id="284" r:id="rId35"/>
    <p:sldId id="389" r:id="rId36"/>
    <p:sldId id="295" r:id="rId37"/>
    <p:sldId id="291" r:id="rId38"/>
    <p:sldId id="391" r:id="rId39"/>
    <p:sldId id="393" r:id="rId40"/>
    <p:sldId id="395" r:id="rId41"/>
    <p:sldId id="394" r:id="rId42"/>
    <p:sldId id="396" r:id="rId43"/>
    <p:sldId id="392" r:id="rId44"/>
    <p:sldId id="397" r:id="rId45"/>
    <p:sldId id="380" r:id="rId46"/>
    <p:sldId id="398" r:id="rId47"/>
    <p:sldId id="376" r:id="rId48"/>
    <p:sldId id="399" r:id="rId49"/>
    <p:sldId id="400" r:id="rId50"/>
    <p:sldId id="372" r:id="rId51"/>
    <p:sldId id="339" r:id="rId52"/>
  </p:sldIdLst>
  <p:sldSz cx="9144000" cy="6858000" type="screen4x3"/>
  <p:notesSz cx="6858000" cy="9144000"/>
  <p:defaultTextStyle>
    <a:lvl1pPr>
      <a:defRPr sz="1000" b="1">
        <a:latin typeface="Times New Roman"/>
        <a:ea typeface="Times New Roman"/>
        <a:cs typeface="Times New Roman"/>
        <a:sym typeface="Times New Roman"/>
      </a:defRPr>
    </a:lvl1pPr>
    <a:lvl2pPr indent="457200">
      <a:defRPr sz="1000" b="1">
        <a:latin typeface="Times New Roman"/>
        <a:ea typeface="Times New Roman"/>
        <a:cs typeface="Times New Roman"/>
        <a:sym typeface="Times New Roman"/>
      </a:defRPr>
    </a:lvl2pPr>
    <a:lvl3pPr indent="914400">
      <a:defRPr sz="1000" b="1">
        <a:latin typeface="Times New Roman"/>
        <a:ea typeface="Times New Roman"/>
        <a:cs typeface="Times New Roman"/>
        <a:sym typeface="Times New Roman"/>
      </a:defRPr>
    </a:lvl3pPr>
    <a:lvl4pPr indent="1371600">
      <a:defRPr sz="1000" b="1">
        <a:latin typeface="Times New Roman"/>
        <a:ea typeface="Times New Roman"/>
        <a:cs typeface="Times New Roman"/>
        <a:sym typeface="Times New Roman"/>
      </a:defRPr>
    </a:lvl4pPr>
    <a:lvl5pPr indent="1828800">
      <a:defRPr sz="1000" b="1">
        <a:latin typeface="Times New Roman"/>
        <a:ea typeface="Times New Roman"/>
        <a:cs typeface="Times New Roman"/>
        <a:sym typeface="Times New Roman"/>
      </a:defRPr>
    </a:lvl5pPr>
    <a:lvl6pPr indent="2286000">
      <a:defRPr sz="1000" b="1">
        <a:latin typeface="Times New Roman"/>
        <a:ea typeface="Times New Roman"/>
        <a:cs typeface="Times New Roman"/>
        <a:sym typeface="Times New Roman"/>
      </a:defRPr>
    </a:lvl6pPr>
    <a:lvl7pPr indent="2743200">
      <a:defRPr sz="1000" b="1">
        <a:latin typeface="Times New Roman"/>
        <a:ea typeface="Times New Roman"/>
        <a:cs typeface="Times New Roman"/>
        <a:sym typeface="Times New Roman"/>
      </a:defRPr>
    </a:lvl7pPr>
    <a:lvl8pPr indent="3200400">
      <a:defRPr sz="1000" b="1">
        <a:latin typeface="Times New Roman"/>
        <a:ea typeface="Times New Roman"/>
        <a:cs typeface="Times New Roman"/>
        <a:sym typeface="Times New Roman"/>
      </a:defRPr>
    </a:lvl8pPr>
    <a:lvl9pPr indent="3657600">
      <a:defRPr sz="1000" b="1">
        <a:latin typeface="Times New Roman"/>
        <a:ea typeface="Times New Roman"/>
        <a:cs typeface="Times New Roman"/>
        <a:sym typeface="Times New Roman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ECDD"/>
          </a:solidFill>
        </a:fill>
      </a:tcStyle>
    </a:wholeTbl>
    <a:band2H>
      <a:tcTxStyle/>
      <a:tcStyle>
        <a:tcBdr/>
        <a:fill>
          <a:solidFill>
            <a:srgbClr val="E6F6EF"/>
          </a:solidFill>
        </a:fill>
      </a:tcStyle>
    </a:band2H>
    <a:firstCol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CC99"/>
          </a:solidFill>
        </a:fill>
      </a:tcStyle>
    </a:firstCol>
    <a:la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CC99"/>
          </a:solidFill>
        </a:fill>
      </a:tcStyle>
    </a:lastRow>
    <a:fir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CC99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CCCE6"/>
          </a:solidFill>
        </a:fill>
      </a:tcStyle>
    </a:wholeTbl>
    <a:band2H>
      <a:tcTxStyle/>
      <a:tcStyle>
        <a:tcBdr/>
        <a:fill>
          <a:solidFill>
            <a:srgbClr val="E7E7F3"/>
          </a:solidFill>
        </a:fill>
      </a:tcStyle>
    </a:band2H>
    <a:firstCol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D2DB9"/>
          </a:solidFill>
        </a:fill>
      </a:tcStyle>
    </a:firstCol>
    <a:la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D2DB9"/>
          </a:solidFill>
        </a:fill>
      </a:tcStyle>
    </a:lastRow>
    <a:fir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D2DB9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CC99"/>
          </a:solidFill>
        </a:fill>
      </a:tcStyle>
    </a:firstCol>
    <a:lastRow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CC99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/>
    <p:restoredTop sz="93041"/>
  </p:normalViewPr>
  <p:slideViewPr>
    <p:cSldViewPr snapToGrid="0" snapToObjects="1">
      <p:cViewPr varScale="1">
        <p:scale>
          <a:sx n="55" d="100"/>
          <a:sy n="55" d="100"/>
        </p:scale>
        <p:origin x="102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52921989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633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57EC7852-10E6-174C-99D2-FD1A21EBCB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9063" y="4364038"/>
            <a:ext cx="4587875" cy="3441700"/>
          </a:xfrm>
          <a:ln/>
        </p:spPr>
      </p:sp>
      <p:sp>
        <p:nvSpPr>
          <p:cNvPr id="240643" name="Rectangle 3">
            <a:extLst>
              <a:ext uri="{FF2B5EF4-FFF2-40B4-BE49-F238E27FC236}">
                <a16:creationId xmlns:a16="http://schemas.microsoft.com/office/drawing/2014/main" id="{2DFEB9EB-3CAD-A34D-B4C4-3EDE0DB76C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934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solidFill>
          <a:srgbClr val="1617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152400" y="152400"/>
            <a:ext cx="8839200" cy="6553200"/>
          </a:xfrm>
          <a:prstGeom prst="roundRect">
            <a:avLst>
              <a:gd name="adj" fmla="val 194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1295400" y="21336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algn="ctr"/>
            <a:lvl3pPr algn="ctr"/>
            <a:lvl4pPr algn="ctr"/>
            <a:lvl5pPr algn="ctr"/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7" name="Shape 4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8" name="Shape 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709FB-C78F-4D23-9E76-3A92894EE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53DC0-6E23-4BF9-90C7-77EE0CB209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4CB5B1-2F4C-4288-81A5-C4ADA27FC1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D18C3D-EE1C-4C23-995F-1CFBCBF68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5EF42-C56E-486B-A799-3B5713F4BF65}" type="datetimeFigureOut">
              <a:rPr lang="en-US" smtClean="0"/>
              <a:t>12/15/19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9C14EB-E165-47A2-9BF7-43A66A79D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5B8C75-1C20-425B-B7D0-738206219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307777"/>
          </a:xfrm>
        </p:spPr>
        <p:txBody>
          <a:bodyPr/>
          <a:lstStyle/>
          <a:p>
            <a:fld id="{FE358B74-0118-416A-BF83-B14F8D16D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5CA2-96ED-40CB-AB6B-6F5EA4904C12}" type="datetimeFigureOut">
              <a:rPr lang="en-US" smtClean="0"/>
              <a:t>12/15/19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307777"/>
          </a:xfrm>
        </p:spPr>
        <p:txBody>
          <a:bodyPr/>
          <a:lstStyle/>
          <a:p>
            <a:fld id="{72FE16CA-5374-40A4-B4DD-7B0E774B5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451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/>
          <a:lstStyle>
            <a:lvl1pPr algn="l">
              <a:defRPr sz="4000" b="1" cap="all"/>
            </a:lvl1pPr>
          </a:lstStyle>
          <a:p>
            <a:pPr lvl="0">
              <a:defRPr sz="1800" b="0" cap="none"/>
            </a:pPr>
            <a:r>
              <a:rPr sz="4000" b="1" cap="all"/>
              <a:t>Title Text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pPr lvl="0">
              <a:defRPr sz="1800"/>
            </a:pPr>
            <a:r>
              <a:rPr sz="2000"/>
              <a:t>Body Level One</a:t>
            </a:r>
          </a:p>
          <a:p>
            <a:pPr lvl="1">
              <a:defRPr sz="1800"/>
            </a:pPr>
            <a:r>
              <a:rPr sz="2000"/>
              <a:t>Body Level Two</a:t>
            </a:r>
          </a:p>
          <a:p>
            <a:pPr lvl="2">
              <a:defRPr sz="1800"/>
            </a:pPr>
            <a:r>
              <a:rPr sz="2000"/>
              <a:t>Body Level Three</a:t>
            </a:r>
          </a:p>
          <a:p>
            <a:pPr lvl="3">
              <a:defRPr sz="1800"/>
            </a:pPr>
            <a:r>
              <a:rPr sz="2000"/>
              <a:t>Body Level Four</a:t>
            </a:r>
          </a:p>
          <a:p>
            <a:pPr lvl="4">
              <a:defRPr sz="1800"/>
            </a:pPr>
            <a:r>
              <a:rPr sz="2000"/>
              <a:t>Body Level Five</a:t>
            </a:r>
          </a:p>
        </p:txBody>
      </p:sp>
      <p:sp>
        <p:nvSpPr>
          <p:cNvPr id="19" name="Shape 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3810000" cy="4876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0498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457200" y="1479617"/>
            <a:ext cx="4040188" cy="69525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pPr lvl="0">
              <a:defRPr sz="1800" b="0"/>
            </a:pPr>
            <a:r>
              <a:rPr sz="2400" b="1"/>
              <a:t>Body Level One</a:t>
            </a:r>
          </a:p>
          <a:p>
            <a:pPr lvl="1">
              <a:defRPr sz="1800" b="0"/>
            </a:pPr>
            <a:r>
              <a:rPr sz="2400" b="1"/>
              <a:t>Body Level Two</a:t>
            </a:r>
          </a:p>
          <a:p>
            <a:pPr lvl="2">
              <a:defRPr sz="1800" b="0"/>
            </a:pPr>
            <a:r>
              <a:rPr sz="2400" b="1"/>
              <a:t>Body Level Three</a:t>
            </a:r>
          </a:p>
          <a:p>
            <a:pPr lvl="3">
              <a:defRPr sz="1800" b="0"/>
            </a:pPr>
            <a:r>
              <a:rPr sz="2400" b="1"/>
              <a:t>Body Level Four</a:t>
            </a:r>
          </a:p>
          <a:p>
            <a:pPr lvl="4">
              <a:defRPr sz="1800" b="0"/>
            </a:pPr>
            <a:r>
              <a:rPr sz="2400" b="1"/>
              <a:t>Body Level Five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pPr lvl="0">
              <a:defRPr sz="1800"/>
            </a:pPr>
            <a:r>
              <a:rPr sz="1400"/>
              <a:t>Body Level One</a:t>
            </a:r>
          </a:p>
          <a:p>
            <a:pPr lvl="1">
              <a:defRPr sz="1800"/>
            </a:pPr>
            <a:r>
              <a:rPr sz="1400"/>
              <a:t>Body Level Two</a:t>
            </a:r>
          </a:p>
          <a:p>
            <a:pPr lvl="2">
              <a:defRPr sz="1800"/>
            </a:pPr>
            <a:r>
              <a:rPr sz="1400"/>
              <a:t>Body Level Three</a:t>
            </a:r>
          </a:p>
          <a:p>
            <a:pPr lvl="3">
              <a:defRPr sz="1800"/>
            </a:pPr>
            <a:r>
              <a:rPr sz="1400"/>
              <a:t>Body Level Four</a:t>
            </a:r>
          </a:p>
          <a:p>
            <a:pPr lvl="4">
              <a:defRPr sz="1800"/>
            </a:pPr>
            <a:r>
              <a:rPr sz="1400"/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152400" y="152400"/>
            <a:ext cx="8839200" cy="6553200"/>
          </a:xfrm>
          <a:prstGeom prst="roundRect">
            <a:avLst>
              <a:gd name="adj" fmla="val 194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pic>
        <p:nvPicPr>
          <p:cNvPr id="3" name="image1.jpg" descr="DK_LOGO_Color[1]"/>
          <p:cNvPicPr/>
          <p:nvPr/>
        </p:nvPicPr>
        <p:blipFill>
          <a:blip r:embed="rId15"/>
          <a:stretch>
            <a:fillRect/>
          </a:stretch>
        </p:blipFill>
        <p:spPr>
          <a:xfrm>
            <a:off x="7620000" y="5613400"/>
            <a:ext cx="1193800" cy="99536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/>
          <p:nvPr/>
        </p:nvSpPr>
        <p:spPr>
          <a:xfrm>
            <a:off x="228600" y="914400"/>
            <a:ext cx="8686800" cy="762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3333CC"/>
              </a:gs>
              <a:gs pos="100000">
                <a:srgbClr val="99CC00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6629400" y="274638"/>
            <a:ext cx="2057400" cy="6583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6553200" y="6248400"/>
            <a:ext cx="1905000" cy="28708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defRPr sz="1400" b="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algn="ctr">
        <a:defRPr sz="4400">
          <a:latin typeface="Times New Roman"/>
          <a:ea typeface="Times New Roman"/>
          <a:cs typeface="Times New Roman"/>
          <a:sym typeface="Times New Roman"/>
        </a:defRPr>
      </a:lvl1pPr>
      <a:lvl2pPr algn="ctr">
        <a:defRPr sz="4400">
          <a:latin typeface="Times New Roman"/>
          <a:ea typeface="Times New Roman"/>
          <a:cs typeface="Times New Roman"/>
          <a:sym typeface="Times New Roman"/>
        </a:defRPr>
      </a:lvl2pPr>
      <a:lvl3pPr algn="ctr">
        <a:defRPr sz="4400">
          <a:latin typeface="Times New Roman"/>
          <a:ea typeface="Times New Roman"/>
          <a:cs typeface="Times New Roman"/>
          <a:sym typeface="Times New Roman"/>
        </a:defRPr>
      </a:lvl3pPr>
      <a:lvl4pPr algn="ctr">
        <a:defRPr sz="4400">
          <a:latin typeface="Times New Roman"/>
          <a:ea typeface="Times New Roman"/>
          <a:cs typeface="Times New Roman"/>
          <a:sym typeface="Times New Roman"/>
        </a:defRPr>
      </a:lvl4pPr>
      <a:lvl5pPr algn="ctr">
        <a:defRPr sz="4400">
          <a:latin typeface="Times New Roman"/>
          <a:ea typeface="Times New Roman"/>
          <a:cs typeface="Times New Roman"/>
          <a:sym typeface="Times New Roman"/>
        </a:defRPr>
      </a:lvl5pPr>
      <a:lvl6pPr indent="457200" algn="ctr">
        <a:defRPr sz="4400">
          <a:latin typeface="Times New Roman"/>
          <a:ea typeface="Times New Roman"/>
          <a:cs typeface="Times New Roman"/>
          <a:sym typeface="Times New Roman"/>
        </a:defRPr>
      </a:lvl6pPr>
      <a:lvl7pPr indent="914400" algn="ctr">
        <a:defRPr sz="4400">
          <a:latin typeface="Times New Roman"/>
          <a:ea typeface="Times New Roman"/>
          <a:cs typeface="Times New Roman"/>
          <a:sym typeface="Times New Roman"/>
        </a:defRPr>
      </a:lvl7pPr>
      <a:lvl8pPr indent="1371600" algn="ctr">
        <a:defRPr sz="4400">
          <a:latin typeface="Times New Roman"/>
          <a:ea typeface="Times New Roman"/>
          <a:cs typeface="Times New Roman"/>
          <a:sym typeface="Times New Roman"/>
        </a:defRPr>
      </a:lvl8pPr>
      <a:lvl9pPr indent="1828800" algn="ctr">
        <a:defRPr sz="4400">
          <a:latin typeface="Times New Roman"/>
          <a:ea typeface="Times New Roman"/>
          <a:cs typeface="Times New Roman"/>
          <a:sym typeface="Times New Roman"/>
        </a:defRPr>
      </a:lvl9pPr>
    </p:titleStyle>
    <p:bodyStyle>
      <a:lvl1pPr marL="342900" indent="-342900">
        <a:spcBef>
          <a:spcPts val="700"/>
        </a:spcBef>
        <a:buSzPct val="100000"/>
        <a:buChar char="•"/>
        <a:defRPr sz="3200">
          <a:latin typeface="Times New Roman"/>
          <a:ea typeface="Times New Roman"/>
          <a:cs typeface="Times New Roman"/>
          <a:sym typeface="Times New Roman"/>
        </a:defRPr>
      </a:lvl1pPr>
      <a:lvl2pPr marL="783771" indent="-326571">
        <a:spcBef>
          <a:spcPts val="700"/>
        </a:spcBef>
        <a:buSzPct val="100000"/>
        <a:buChar char="–"/>
        <a:defRPr sz="3200">
          <a:latin typeface="Times New Roman"/>
          <a:ea typeface="Times New Roman"/>
          <a:cs typeface="Times New Roman"/>
          <a:sym typeface="Times New Roman"/>
        </a:defRPr>
      </a:lvl2pPr>
      <a:lvl3pPr marL="1219200" indent="-304800">
        <a:spcBef>
          <a:spcPts val="700"/>
        </a:spcBef>
        <a:buSzPct val="100000"/>
        <a:buChar char="•"/>
        <a:defRPr sz="3200">
          <a:latin typeface="Times New Roman"/>
          <a:ea typeface="Times New Roman"/>
          <a:cs typeface="Times New Roman"/>
          <a:sym typeface="Times New Roman"/>
        </a:defRPr>
      </a:lvl3pPr>
      <a:lvl4pPr marL="1737360" indent="-365760">
        <a:spcBef>
          <a:spcPts val="700"/>
        </a:spcBef>
        <a:buSzPct val="100000"/>
        <a:buChar char="–"/>
        <a:defRPr sz="3200">
          <a:latin typeface="Times New Roman"/>
          <a:ea typeface="Times New Roman"/>
          <a:cs typeface="Times New Roman"/>
          <a:sym typeface="Times New Roman"/>
        </a:defRPr>
      </a:lvl4pPr>
      <a:lvl5pPr marL="2194560" indent="-365760">
        <a:spcBef>
          <a:spcPts val="700"/>
        </a:spcBef>
        <a:buSzPct val="100000"/>
        <a:buChar char="»"/>
        <a:defRPr sz="3200">
          <a:latin typeface="Times New Roman"/>
          <a:ea typeface="Times New Roman"/>
          <a:cs typeface="Times New Roman"/>
          <a:sym typeface="Times New Roman"/>
        </a:defRPr>
      </a:lvl5pPr>
      <a:lvl6pPr marL="2651760" indent="-365760">
        <a:spcBef>
          <a:spcPts val="700"/>
        </a:spcBef>
        <a:buSzPct val="100000"/>
        <a:buChar char="»"/>
        <a:defRPr sz="3200">
          <a:latin typeface="Times New Roman"/>
          <a:ea typeface="Times New Roman"/>
          <a:cs typeface="Times New Roman"/>
          <a:sym typeface="Times New Roman"/>
        </a:defRPr>
      </a:lvl6pPr>
      <a:lvl7pPr marL="3108960" indent="-365760">
        <a:spcBef>
          <a:spcPts val="700"/>
        </a:spcBef>
        <a:buSzPct val="100000"/>
        <a:buChar char="»"/>
        <a:defRPr sz="3200">
          <a:latin typeface="Times New Roman"/>
          <a:ea typeface="Times New Roman"/>
          <a:cs typeface="Times New Roman"/>
          <a:sym typeface="Times New Roman"/>
        </a:defRPr>
      </a:lvl7pPr>
      <a:lvl8pPr marL="3566159" indent="-365759">
        <a:spcBef>
          <a:spcPts val="700"/>
        </a:spcBef>
        <a:buSzPct val="100000"/>
        <a:buChar char="»"/>
        <a:defRPr sz="3200">
          <a:latin typeface="Times New Roman"/>
          <a:ea typeface="Times New Roman"/>
          <a:cs typeface="Times New Roman"/>
          <a:sym typeface="Times New Roman"/>
        </a:defRPr>
      </a:lvl8pPr>
      <a:lvl9pPr marL="4023359" indent="-365759">
        <a:spcBef>
          <a:spcPts val="700"/>
        </a:spcBef>
        <a:buSzPct val="100000"/>
        <a:buChar char="»"/>
        <a:defRPr sz="3200">
          <a:latin typeface="Times New Roman"/>
          <a:ea typeface="Times New Roman"/>
          <a:cs typeface="Times New Roman"/>
          <a:sym typeface="Times New Roman"/>
        </a:defRPr>
      </a:lvl9pPr>
    </p:bodyStyle>
    <p:otherStyle>
      <a:lvl1pPr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1pPr>
      <a:lvl2pPr indent="457200"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2pPr>
      <a:lvl3pPr indent="914400"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3pPr>
      <a:lvl4pPr indent="1371600"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4pPr>
      <a:lvl5pPr indent="1828800"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5pPr>
      <a:lvl6pPr indent="2286000"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6pPr>
      <a:lvl7pPr indent="2743200"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7pPr>
      <a:lvl8pPr indent="3200400"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8pPr>
      <a:lvl9pPr indent="3657600" algn="r">
        <a:defRPr sz="1400">
          <a:solidFill>
            <a:schemeClr val="tx1"/>
          </a:solidFill>
          <a:latin typeface="+mn-lt"/>
          <a:ea typeface="+mn-ea"/>
          <a:cs typeface="+mn-cs"/>
          <a:sym typeface="Times New Roman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press.endocrine.org/action/doSearch?ContribStored=whayne,+t+f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j.cmet.2015.09.005" TargetMode="External"/><Relationship Id="rId2" Type="http://schemas.openxmlformats.org/officeDocument/2006/relationships/hyperlink" Target="mailto:satchin@salk.edu" TargetMode="Externa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Livitician@Gmail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ivitician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A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>
            <a:off x="228600" y="228600"/>
            <a:ext cx="480060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400"/>
              </a:spcBef>
              <a:defRPr sz="2400" i="1">
                <a:solidFill>
                  <a:srgbClr val="03031D"/>
                </a:solidFill>
              </a:defRPr>
            </a:lvl1pPr>
          </a:lstStyle>
          <a:p>
            <a:pPr lvl="0">
              <a:defRPr sz="1800" b="0" i="0">
                <a:solidFill>
                  <a:srgbClr val="000000"/>
                </a:solidFill>
              </a:defRPr>
            </a:pPr>
            <a:endParaRPr sz="2400" b="1" i="1" dirty="0">
              <a:solidFill>
                <a:srgbClr val="03031D"/>
              </a:solidFill>
            </a:endParaRPr>
          </a:p>
        </p:txBody>
      </p:sp>
      <p:pic>
        <p:nvPicPr>
          <p:cNvPr id="4" name="image1.jpg" descr="DK_LOGO_Color[1]">
            <a:extLst>
              <a:ext uri="{FF2B5EF4-FFF2-40B4-BE49-F238E27FC236}">
                <a16:creationId xmlns:a16="http://schemas.microsoft.com/office/drawing/2014/main" id="{64F98DC6-BE92-49C2-81CE-55403A518F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33400" y="5486400"/>
            <a:ext cx="1193800" cy="99536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BD7A40-2E2C-49F3-BDC4-CB4C68685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4800" y="1194702"/>
            <a:ext cx="6400800" cy="2152650"/>
          </a:xfrm>
        </p:spPr>
        <p:txBody>
          <a:bodyPr/>
          <a:lstStyle/>
          <a:p>
            <a:r>
              <a:rPr lang="en-US" sz="4800" b="1" i="1" dirty="0">
                <a:solidFill>
                  <a:schemeClr val="bg1">
                    <a:lumMod val="75000"/>
                  </a:schemeClr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SUPERFOODS FOR LEANNESS &amp; OPTIMAL HEALTH!</a:t>
            </a:r>
          </a:p>
          <a:p>
            <a:r>
              <a:rPr lang="en-US" sz="4800" dirty="0"/>
              <a:t>Hosted by Theodore Friedman, MD, PHD</a:t>
            </a:r>
          </a:p>
          <a:p>
            <a:r>
              <a:rPr lang="en-US" sz="4800" dirty="0"/>
              <a:t>With </a:t>
            </a:r>
            <a:r>
              <a:rPr lang="en-US" sz="4800" b="1" i="1" dirty="0">
                <a:solidFill>
                  <a:srgbClr val="03031D"/>
                </a:solidFill>
              </a:rPr>
              <a:t>Deborah A. Klein, MS, RD</a:t>
            </a:r>
          </a:p>
          <a:p>
            <a:endParaRPr lang="en-US" sz="4800" dirty="0"/>
          </a:p>
          <a:p>
            <a:endParaRPr lang="en-US" sz="4800" b="1" i="1" dirty="0">
              <a:solidFill>
                <a:schemeClr val="bg1">
                  <a:lumMod val="75000"/>
                </a:schemeClr>
              </a:solidFill>
              <a:latin typeface="Cavolini" panose="020B0502040204020203" pitchFamily="66" charset="0"/>
              <a:cs typeface="Cavolini" panose="020B0502040204020203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0D7067-EB99-6940-8BB0-105E7B43F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1" y="266810"/>
            <a:ext cx="1472248" cy="1472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551CA7-DCD7-6F40-AB31-1F7475662A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822" y="266810"/>
            <a:ext cx="1041400" cy="1562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body" idx="1"/>
          </p:nvPr>
        </p:nvSpPr>
        <p:spPr>
          <a:xfrm>
            <a:off x="1371600" y="1219200"/>
            <a:ext cx="6400800" cy="3886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/>
            </a:pPr>
            <a:endParaRPr sz="3200" b="1">
              <a:solidFill>
                <a:srgbClr val="0000F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lvl="0">
              <a:defRPr sz="1800"/>
            </a:pPr>
            <a:endParaRPr sz="4400" b="1">
              <a:solidFill>
                <a:srgbClr val="0000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13" name="image1.jpg" descr="DK_LOGO_Color[1]"/>
          <p:cNvPicPr/>
          <p:nvPr/>
        </p:nvPicPr>
        <p:blipFill>
          <a:blip r:embed="rId2"/>
          <a:stretch>
            <a:fillRect/>
          </a:stretch>
        </p:blipFill>
        <p:spPr>
          <a:xfrm>
            <a:off x="533400" y="5486400"/>
            <a:ext cx="1193800" cy="995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top3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2254250" y="2159000"/>
            <a:ext cx="4635500" cy="254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Shape 115"/>
          <p:cNvSpPr/>
          <p:nvPr/>
        </p:nvSpPr>
        <p:spPr>
          <a:xfrm>
            <a:off x="2974349" y="621030"/>
            <a:ext cx="2890502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spcBef>
                <a:spcPts val="1100"/>
              </a:spcBef>
              <a:defRPr sz="4800" b="0">
                <a:solidFill>
                  <a:srgbClr val="88B5A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88B5A2"/>
                </a:solidFill>
              </a:rPr>
              <a:t>Proteins</a:t>
            </a:r>
          </a:p>
        </p:txBody>
      </p:sp>
    </p:spTree>
  </p:cSld>
  <p:clrMapOvr>
    <a:masterClrMapping/>
  </p:clrMapOvr>
  <p:transition spd="med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image1.jpg" descr="DK_LOGO_Color[1]"/>
          <p:cNvPicPr/>
          <p:nvPr/>
        </p:nvPicPr>
        <p:blipFill>
          <a:blip r:embed="rId2"/>
          <a:stretch>
            <a:fillRect/>
          </a:stretch>
        </p:blipFill>
        <p:spPr>
          <a:xfrm>
            <a:off x="533400" y="5486400"/>
            <a:ext cx="1193800" cy="995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image9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3061344" y="1918344"/>
            <a:ext cx="2780656" cy="27806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age1.jpg" descr="DK_LOGO_Color[1]"/>
          <p:cNvPicPr/>
          <p:nvPr/>
        </p:nvPicPr>
        <p:blipFill>
          <a:blip r:embed="rId2"/>
          <a:stretch>
            <a:fillRect/>
          </a:stretch>
        </p:blipFill>
        <p:spPr>
          <a:xfrm>
            <a:off x="533400" y="5486400"/>
            <a:ext cx="1193800" cy="995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image10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3302000" y="2159000"/>
            <a:ext cx="2540000" cy="254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image1.jpg" descr="DK_LOGO_Color[1]"/>
          <p:cNvPicPr/>
          <p:nvPr/>
        </p:nvPicPr>
        <p:blipFill>
          <a:blip r:embed="rId2"/>
          <a:stretch>
            <a:fillRect/>
          </a:stretch>
        </p:blipFill>
        <p:spPr>
          <a:xfrm>
            <a:off x="533400" y="5486400"/>
            <a:ext cx="1193800" cy="995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image11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739900" y="1651000"/>
            <a:ext cx="5664200" cy="355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body" idx="1"/>
          </p:nvPr>
        </p:nvSpPr>
        <p:spPr>
          <a:xfrm>
            <a:off x="1371600" y="1219200"/>
            <a:ext cx="6400800" cy="3886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/>
            </a:pPr>
            <a:endParaRPr sz="3200" b="1">
              <a:solidFill>
                <a:srgbClr val="0000F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lvl="0">
              <a:defRPr sz="1800"/>
            </a:pPr>
            <a:endParaRPr sz="4400" b="1">
              <a:solidFill>
                <a:srgbClr val="0000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30" name="image3.jpg" descr="Caligenix Logo Final Websit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7315200" y="5791200"/>
            <a:ext cx="1365309" cy="533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age1.jpg" descr="DK_LOGO_Color[1]"/>
          <p:cNvPicPr/>
          <p:nvPr/>
        </p:nvPicPr>
        <p:blipFill>
          <a:blip r:embed="rId3"/>
          <a:stretch>
            <a:fillRect/>
          </a:stretch>
        </p:blipFill>
        <p:spPr>
          <a:xfrm>
            <a:off x="533400" y="5486400"/>
            <a:ext cx="1193800" cy="995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top3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2254250" y="2159000"/>
            <a:ext cx="4635500" cy="254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Shape 133"/>
          <p:cNvSpPr/>
          <p:nvPr/>
        </p:nvSpPr>
        <p:spPr>
          <a:xfrm>
            <a:off x="3652559" y="621030"/>
            <a:ext cx="1534082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spcBef>
                <a:spcPts val="1100"/>
              </a:spcBef>
              <a:defRPr sz="4800" b="0">
                <a:solidFill>
                  <a:srgbClr val="88B5A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88B5A2"/>
                </a:solidFill>
              </a:rPr>
              <a:t>Fats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age1.jpg" descr="DK_LOGO_Color[1]"/>
          <p:cNvPicPr/>
          <p:nvPr/>
        </p:nvPicPr>
        <p:blipFill>
          <a:blip r:embed="rId2"/>
          <a:stretch>
            <a:fillRect/>
          </a:stretch>
        </p:blipFill>
        <p:spPr>
          <a:xfrm>
            <a:off x="533400" y="5486400"/>
            <a:ext cx="1193800" cy="995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age12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825500" y="1524000"/>
            <a:ext cx="7493000" cy="381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age1.jpg" descr="DK_LOGO_Color[1]"/>
          <p:cNvPicPr/>
          <p:nvPr/>
        </p:nvPicPr>
        <p:blipFill>
          <a:blip r:embed="rId2"/>
          <a:stretch>
            <a:fillRect/>
          </a:stretch>
        </p:blipFill>
        <p:spPr>
          <a:xfrm>
            <a:off x="533400" y="5486400"/>
            <a:ext cx="1193800" cy="995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image13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2286000" y="1219200"/>
            <a:ext cx="4711700" cy="40691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1.jpg" descr="DK_LOGO_Color[1]"/>
          <p:cNvPicPr/>
          <p:nvPr/>
        </p:nvPicPr>
        <p:blipFill>
          <a:blip r:embed="rId2"/>
          <a:stretch>
            <a:fillRect/>
          </a:stretch>
        </p:blipFill>
        <p:spPr>
          <a:xfrm>
            <a:off x="533400" y="5486400"/>
            <a:ext cx="1193800" cy="995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14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905000" y="1670050"/>
            <a:ext cx="5334000" cy="3517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age1.jpg" descr="DK_LOGO_Color[1]"/>
          <p:cNvPicPr/>
          <p:nvPr/>
        </p:nvPicPr>
        <p:blipFill>
          <a:blip r:embed="rId2"/>
          <a:stretch>
            <a:fillRect/>
          </a:stretch>
        </p:blipFill>
        <p:spPr>
          <a:xfrm>
            <a:off x="533400" y="5486400"/>
            <a:ext cx="1193800" cy="995363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/>
          <p:nvPr/>
        </p:nvSpPr>
        <p:spPr>
          <a:xfrm>
            <a:off x="1476841" y="317500"/>
            <a:ext cx="6190318" cy="955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spcBef>
                <a:spcPts val="1100"/>
              </a:spcBef>
              <a:defRPr sz="4800" b="0">
                <a:solidFill>
                  <a:srgbClr val="88B5A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88B5A2"/>
                </a:solidFill>
              </a:rPr>
              <a:t>Unlimited Veggies</a:t>
            </a:r>
          </a:p>
        </p:txBody>
      </p:sp>
      <p:pic>
        <p:nvPicPr>
          <p:cNvPr id="150" name="image15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2190750" y="1397000"/>
            <a:ext cx="4762500" cy="406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u="sng" dirty="0">
                <a:latin typeface="Arial" panose="020B0604020202020204" pitchFamily="34" charset="0"/>
                <a:cs typeface="Arial" panose="020B0604020202020204" pitchFamily="34" charset="0"/>
              </a:rPr>
              <a:t>LIVIT Instead Of DIET!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51720"/>
            <a:ext cx="8001000" cy="5506279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To have weight loss </a:t>
            </a:r>
          </a:p>
          <a:p>
            <a:pPr marL="0" indent="0">
              <a:buNone/>
            </a:pPr>
            <a:r>
              <a:rPr lang="en-US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success, do it in</a:t>
            </a:r>
          </a:p>
          <a:p>
            <a:pPr marL="0" indent="0">
              <a:buNone/>
            </a:pPr>
            <a:r>
              <a:rPr lang="en-US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a way that you can </a:t>
            </a:r>
          </a:p>
          <a:p>
            <a:pPr marL="0" indent="0">
              <a:buNone/>
            </a:pPr>
            <a:r>
              <a:rPr lang="en-US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live with for life!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143" y="940077"/>
            <a:ext cx="5035274" cy="550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3310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body" idx="1"/>
          </p:nvPr>
        </p:nvSpPr>
        <p:spPr>
          <a:xfrm>
            <a:off x="1447800" y="1447800"/>
            <a:ext cx="6483350" cy="3403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spcBef>
                <a:spcPts val="1100"/>
              </a:spcBef>
              <a:defRPr sz="1800"/>
            </a:pPr>
            <a:r>
              <a:rPr sz="4800" b="1" strike="sngStrike" dirty="0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Die</a:t>
            </a:r>
            <a:r>
              <a:rPr sz="4800" b="1" dirty="0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 – </a:t>
            </a:r>
            <a:r>
              <a:rPr sz="4800" b="1" dirty="0" err="1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tician</a:t>
            </a:r>
            <a:r>
              <a:rPr sz="4800" b="1" dirty="0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 ?</a:t>
            </a:r>
          </a:p>
          <a:p>
            <a:pPr lvl="0">
              <a:defRPr sz="1800"/>
            </a:pPr>
            <a:endParaRPr sz="4800" b="1" dirty="0">
              <a:solidFill>
                <a:srgbClr val="3333CC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lvl="0">
              <a:spcBef>
                <a:spcPts val="1100"/>
              </a:spcBef>
              <a:defRPr sz="1800"/>
            </a:pPr>
            <a:r>
              <a:rPr sz="4800" b="1" dirty="0">
                <a:solidFill>
                  <a:srgbClr val="3333CC"/>
                </a:solidFill>
                <a:latin typeface="Arial Narrow"/>
                <a:ea typeface="Arial Narrow"/>
                <a:cs typeface="Arial Narrow"/>
                <a:sym typeface="Arial Narrow"/>
              </a:rPr>
              <a:t>Liv – it – </a:t>
            </a:r>
            <a:r>
              <a:rPr sz="4800" b="1" dirty="0" err="1">
                <a:solidFill>
                  <a:srgbClr val="3333CC"/>
                </a:solidFill>
                <a:latin typeface="Arial Narrow"/>
                <a:ea typeface="Arial Narrow"/>
                <a:cs typeface="Arial Narrow"/>
                <a:sym typeface="Arial Narrow"/>
              </a:rPr>
              <a:t>ician</a:t>
            </a:r>
            <a:r>
              <a:rPr sz="4800" b="1" dirty="0">
                <a:solidFill>
                  <a:srgbClr val="3333CC"/>
                </a:solidFill>
                <a:latin typeface="Arial Narrow"/>
                <a:ea typeface="Arial Narrow"/>
                <a:cs typeface="Arial Narrow"/>
                <a:sym typeface="Arial Narrow"/>
              </a:rPr>
              <a:t> ! </a:t>
            </a:r>
          </a:p>
        </p:txBody>
      </p:sp>
      <p:pic>
        <p:nvPicPr>
          <p:cNvPr id="62" name="image1.jpg" descr="DK_LOGO_Color[1]"/>
          <p:cNvPicPr/>
          <p:nvPr/>
        </p:nvPicPr>
        <p:blipFill>
          <a:blip r:embed="rId2"/>
          <a:stretch>
            <a:fillRect/>
          </a:stretch>
        </p:blipFill>
        <p:spPr>
          <a:xfrm>
            <a:off x="533400" y="5486400"/>
            <a:ext cx="1193800" cy="9953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7" dur="2000"/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8" fill="hold" grpId="0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10" dur="20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15" dur="20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20" dur="2000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build="p" bldLvl="5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Beyond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SuperFoods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= SUPER BALANCE!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27652"/>
            <a:ext cx="7184887" cy="477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9841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Super Balance =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181652"/>
            <a:ext cx="7772400" cy="5256696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Every meal and snack you eat, have a balance of macronutrients- protein, carbohydrate, &amp; fat to provide sustainable energy.  </a:t>
            </a:r>
          </a:p>
          <a:p>
            <a:pPr eaLnBrk="1" hangingPunct="1">
              <a:buFontTx/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Choose predominately organic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~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40-50% of calories from high fiber carbs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(e.g., berries, small yam, butternut squash, sugar snap peas, an artichoke…),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~20% to 25% from protein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(one non-meat protein source-legumes/fish meal/d);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20% to 30% from fat (&lt;10% from saturated (animal) fat, mostly unsaturated and omega-3 fats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(e.g., avocados, extra-virgin olive oil, chia seeds, ground flaxseed, walnuts, almonds, shelled hempseeds, pecans). 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br>
              <a:rPr lang="en-US" dirty="0">
                <a:latin typeface="Arial" pitchFamily="34" charset="0"/>
                <a:cs typeface="Times New Roman" pitchFamily="18" charset="0"/>
              </a:rPr>
            </a:br>
            <a:endParaRPr lang="en-US" dirty="0">
              <a:latin typeface="Arial" pitchFamily="34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9072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 balanced meal?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3278" y="1572591"/>
            <a:ext cx="7772400" cy="4876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52" y="1126435"/>
            <a:ext cx="7840870" cy="449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4272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EAT CLEAN TO BE LEAN!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653" y="1152939"/>
            <a:ext cx="4412206" cy="53114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0261" y="1281043"/>
            <a:ext cx="1789043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balanced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eating does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CARBS!! </a:t>
            </a:r>
            <a:endParaRPr kumimoji="0" lang="en-US" sz="1800" b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6576186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39ADCC-293F-4133-B425-AD10008B2A2E}"/>
              </a:ext>
            </a:extLst>
          </p:cNvPr>
          <p:cNvSpPr txBox="1"/>
          <p:nvPr/>
        </p:nvSpPr>
        <p:spPr>
          <a:xfrm>
            <a:off x="209550" y="1422066"/>
            <a:ext cx="8372475" cy="50167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u="sng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Obesogens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Chemicals that derail the body’s homeostatic weight control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mechanisms,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predisposing exposed individuals to weight gain despite normal diet and exercise.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Endocrine disruptors,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obesogens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BPA, MSG, Atrazine, soy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phytoestrogen (genistein).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Thomas F. Whayne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(2015) Epigenetics in the development, modification, and prevention of cardiovascular disease. 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Molecular Biology Reports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42, 765-776.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mbria"/>
              <a:cs typeface="Cambria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mbria"/>
              <a:cs typeface="Cambria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3885522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GO ORGANIC!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00175"/>
            <a:ext cx="7772400" cy="5457825"/>
          </a:xfrm>
        </p:spPr>
        <p:txBody>
          <a:bodyPr/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Pesticides, chemicals, added hormones act like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xenoestrogens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obesogens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), that stimulate fat storage.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374" y="2693780"/>
            <a:ext cx="5334000" cy="345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3440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/>
          </p:cNvSpPr>
          <p:nvPr>
            <p:ph type="body" idx="1"/>
          </p:nvPr>
        </p:nvSpPr>
        <p:spPr>
          <a:xfrm>
            <a:off x="1447800" y="685800"/>
            <a:ext cx="6400800" cy="48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spcBef>
                <a:spcPts val="1100"/>
              </a:spcBef>
              <a:defRPr sz="1800"/>
            </a:pPr>
            <a:r>
              <a:rPr sz="4800" b="1">
                <a:solidFill>
                  <a:srgbClr val="3366FF"/>
                </a:solidFill>
                <a:latin typeface="Arial Narrow"/>
                <a:ea typeface="Arial Narrow"/>
                <a:cs typeface="Arial Narrow"/>
                <a:sym typeface="Arial Narrow"/>
              </a:rPr>
              <a:t>         </a:t>
            </a:r>
            <a:r>
              <a:rPr sz="4800" b="1">
                <a:solidFill>
                  <a:srgbClr val="2869A3"/>
                </a:solidFill>
                <a:latin typeface="Arial Narrow"/>
                <a:ea typeface="Arial Narrow"/>
                <a:cs typeface="Arial Narrow"/>
                <a:sym typeface="Arial Narrow"/>
              </a:rPr>
              <a:t>Oxygenation</a:t>
            </a:r>
            <a:endParaRPr sz="4800" b="1">
              <a:solidFill>
                <a:srgbClr val="3366F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lvl="0">
              <a:defRPr sz="1800"/>
            </a:pPr>
            <a:endParaRPr sz="4800" b="1">
              <a:solidFill>
                <a:srgbClr val="3366F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lvl="0">
              <a:defRPr sz="1800"/>
            </a:pPr>
            <a:r>
              <a:rPr sz="3200" b="1" i="1">
                <a:solidFill>
                  <a:srgbClr val="5DC06C"/>
                </a:solidFill>
                <a:latin typeface="Arial Narrow"/>
                <a:ea typeface="Arial Narrow"/>
                <a:cs typeface="Arial Narrow"/>
                <a:sym typeface="Arial Narrow"/>
              </a:rPr>
              <a:t>Diaphragmatic Breathing </a:t>
            </a:r>
          </a:p>
          <a:p>
            <a:pPr lvl="0">
              <a:defRPr sz="1800"/>
            </a:pPr>
            <a:r>
              <a:rPr sz="3200" b="1" i="1">
                <a:solidFill>
                  <a:srgbClr val="5DC06C"/>
                </a:solidFill>
                <a:latin typeface="Arial Narrow"/>
                <a:ea typeface="Arial Narrow"/>
                <a:cs typeface="Arial Narrow"/>
                <a:sym typeface="Arial Narrow"/>
              </a:rPr>
              <a:t>aka</a:t>
            </a:r>
          </a:p>
          <a:p>
            <a:pPr lvl="0">
              <a:defRPr sz="1800"/>
            </a:pPr>
            <a:r>
              <a:rPr sz="3200" b="1" i="1">
                <a:solidFill>
                  <a:srgbClr val="5DC06C"/>
                </a:solidFill>
                <a:latin typeface="Arial Narrow"/>
                <a:ea typeface="Arial Narrow"/>
                <a:cs typeface="Arial Narrow"/>
                <a:sym typeface="Arial Narrow"/>
              </a:rPr>
              <a:t>“soft belly breathing”</a:t>
            </a:r>
            <a:endParaRPr sz="3200" b="1" i="1">
              <a:solidFill>
                <a:srgbClr val="3366F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lvl="0">
              <a:defRPr sz="1800"/>
            </a:pPr>
            <a:endParaRPr sz="3200" b="1" i="1">
              <a:solidFill>
                <a:srgbClr val="3366F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lvl="0">
              <a:spcBef>
                <a:spcPts val="500"/>
              </a:spcBef>
              <a:defRPr sz="1800"/>
            </a:pPr>
            <a:r>
              <a:rPr sz="2400" b="1" i="1">
                <a:solidFill>
                  <a:srgbClr val="C04AB3"/>
                </a:solidFill>
                <a:latin typeface="Arial Narrow"/>
                <a:ea typeface="Arial Narrow"/>
                <a:cs typeface="Arial Narrow"/>
                <a:sym typeface="Arial Narrow"/>
              </a:rPr>
              <a:t>“If I could give only one tip for better health, it would be to breathe properly.” Dr. Andrew Weil</a:t>
            </a:r>
          </a:p>
        </p:txBody>
      </p:sp>
      <p:pic>
        <p:nvPicPr>
          <p:cNvPr id="154" name="image1.jpg" descr="DK_LOGO_Color[1]"/>
          <p:cNvPicPr/>
          <p:nvPr/>
        </p:nvPicPr>
        <p:blipFill>
          <a:blip r:embed="rId2"/>
          <a:stretch>
            <a:fillRect/>
          </a:stretch>
        </p:blipFill>
        <p:spPr>
          <a:xfrm>
            <a:off x="533400" y="5486400"/>
            <a:ext cx="1193800" cy="995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o2networkslogocycling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771067" y="653963"/>
            <a:ext cx="1103908" cy="11039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blinds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1.jpg" descr="DK_LOGO_Color[1]"/>
          <p:cNvPicPr/>
          <p:nvPr/>
        </p:nvPicPr>
        <p:blipFill>
          <a:blip r:embed="rId2"/>
          <a:stretch>
            <a:fillRect/>
          </a:stretch>
        </p:blipFill>
        <p:spPr>
          <a:xfrm>
            <a:off x="533400" y="5486400"/>
            <a:ext cx="1193800" cy="995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16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828800" y="1219200"/>
            <a:ext cx="5519386" cy="4267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07790" y="2362200"/>
            <a:ext cx="6799263" cy="2844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Eating better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More exercise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Optimize hormones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" y="618837"/>
            <a:ext cx="7924800" cy="11430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Berlin Sans FB Demi" panose="020E0802020502020306" pitchFamily="34" charset="0"/>
              </a:rPr>
              <a:t>Life Style Changes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                                                                                                         </a:t>
            </a:r>
            <a:endParaRPr lang="en-US" sz="2400" b="1" dirty="0">
              <a:latin typeface="Berlin Sans FB Demi" panose="020E0802020502020306" pitchFamily="34" charset="0"/>
            </a:endParaRPr>
          </a:p>
        </p:txBody>
      </p:sp>
      <p:pic>
        <p:nvPicPr>
          <p:cNvPr id="21524" name="Picture 20" descr="http://cdn.skinnyms.com/wp-content/uploads/2014/04/10-Tips-for-a-Happy-and-Healthy-Lifestyle-Image-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342" y="4807960"/>
            <a:ext cx="1617231" cy="137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26" name="Picture 22" descr="Image result for exerci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807961"/>
            <a:ext cx="1655419" cy="141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34" name="Picture 30" descr="http://www.brighteyecounselling.co.uk/images/lifestyl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57" y="4807960"/>
            <a:ext cx="1796143" cy="141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324892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402080" y="1799051"/>
            <a:ext cx="5735381" cy="3648075"/>
          </a:xfrm>
        </p:spPr>
        <p:txBody>
          <a:bodyPr>
            <a:normAutofit/>
          </a:bodyPr>
          <a:lstStyle/>
          <a:p>
            <a:r>
              <a:rPr lang="en-US" sz="2800" dirty="0"/>
              <a:t>Low fat</a:t>
            </a:r>
          </a:p>
          <a:p>
            <a:r>
              <a:rPr lang="en-US" sz="2800" dirty="0"/>
              <a:t>Low calorie</a:t>
            </a:r>
          </a:p>
          <a:p>
            <a:r>
              <a:rPr lang="en-US" sz="2800" dirty="0"/>
              <a:t>Low carbohydrates (&lt; 40 g per day)</a:t>
            </a:r>
          </a:p>
          <a:p>
            <a:r>
              <a:rPr lang="en-US" sz="2800" dirty="0"/>
              <a:t>More vegetables</a:t>
            </a:r>
          </a:p>
          <a:p>
            <a:r>
              <a:rPr lang="en-US" sz="2800" dirty="0"/>
              <a:t>Less processed foods</a:t>
            </a:r>
          </a:p>
          <a:p>
            <a:r>
              <a:rPr lang="en-US" sz="2800" b="1" dirty="0"/>
              <a:t>Think of a diet you can follow in 10 years and stick to that diet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0" y="618837"/>
            <a:ext cx="7924800" cy="11430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Berlin Sans FB Demi" panose="020E0802020502020306" pitchFamily="34" charset="0"/>
              </a:rPr>
              <a:t>Change in What You Eat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                                                                                                         </a:t>
            </a:r>
            <a:endParaRPr lang="en-US" sz="2400" b="1" dirty="0">
              <a:latin typeface="Berlin Sans FB Demi" panose="020E0802020502020306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1755" y="1956227"/>
            <a:ext cx="1410682" cy="13965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5200063"/>
            <a:ext cx="1275138" cy="1280831"/>
          </a:xfrm>
          <a:prstGeom prst="rect">
            <a:avLst/>
          </a:prstGeom>
        </p:spPr>
      </p:pic>
      <p:pic>
        <p:nvPicPr>
          <p:cNvPr id="23562" name="Picture 10" descr="Image result for more vegetables carto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69"/>
          <a:stretch/>
        </p:blipFill>
        <p:spPr bwMode="auto">
          <a:xfrm rot="10800000" flipV="1">
            <a:off x="6397879" y="4952999"/>
            <a:ext cx="2108217" cy="128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23223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/>
          </p:cNvSpPr>
          <p:nvPr>
            <p:ph type="body" idx="1"/>
          </p:nvPr>
        </p:nvSpPr>
        <p:spPr>
          <a:xfrm>
            <a:off x="1371600" y="1219200"/>
            <a:ext cx="6400800" cy="3886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/>
            </a:pPr>
            <a:endParaRPr sz="4800" b="1">
              <a:solidFill>
                <a:srgbClr val="FF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lvl="0">
              <a:defRPr sz="1800"/>
            </a:pPr>
            <a:r>
              <a:rPr sz="4400" b="1">
                <a:solidFill>
                  <a:srgbClr val="2C69A1"/>
                </a:solidFill>
                <a:latin typeface="Arial Narrow"/>
                <a:ea typeface="Arial Narrow"/>
                <a:cs typeface="Arial Narrow"/>
                <a:sym typeface="Arial Narrow"/>
              </a:rPr>
              <a:t>Nutrients</a:t>
            </a:r>
          </a:p>
          <a:p>
            <a:pPr lvl="0">
              <a:defRPr sz="1800"/>
            </a:pPr>
            <a:r>
              <a:rPr sz="4400" b="1">
                <a:solidFill>
                  <a:srgbClr val="2C69A1"/>
                </a:solidFill>
                <a:latin typeface="Arial Narrow"/>
                <a:ea typeface="Arial Narrow"/>
                <a:cs typeface="Arial Narrow"/>
                <a:sym typeface="Arial Narrow"/>
              </a:rPr>
              <a:t>__________</a:t>
            </a:r>
          </a:p>
          <a:p>
            <a:pPr lvl="0">
              <a:defRPr sz="1800"/>
            </a:pPr>
            <a:r>
              <a:rPr sz="4400" b="1">
                <a:solidFill>
                  <a:srgbClr val="2C69A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</a:p>
          <a:p>
            <a:pPr lvl="0">
              <a:defRPr sz="1800"/>
            </a:pPr>
            <a:r>
              <a:rPr sz="4400" b="1">
                <a:solidFill>
                  <a:srgbClr val="2C69A1"/>
                </a:solidFill>
                <a:latin typeface="Arial Narrow"/>
                <a:ea typeface="Arial Narrow"/>
                <a:cs typeface="Arial Narrow"/>
                <a:sym typeface="Arial Narrow"/>
              </a:rPr>
              <a:t>Bite</a:t>
            </a:r>
          </a:p>
        </p:txBody>
      </p:sp>
      <p:pic>
        <p:nvPicPr>
          <p:cNvPr id="81" name="image1.jpg" descr="DK_LOGO_Color[1]"/>
          <p:cNvPicPr/>
          <p:nvPr/>
        </p:nvPicPr>
        <p:blipFill>
          <a:blip r:embed="rId2"/>
          <a:stretch>
            <a:fillRect/>
          </a:stretch>
        </p:blipFill>
        <p:spPr>
          <a:xfrm>
            <a:off x="533400" y="5486400"/>
            <a:ext cx="1193800" cy="995363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/>
        </p:nvSpPr>
        <p:spPr>
          <a:xfrm>
            <a:off x="457200" y="381000"/>
            <a:ext cx="5102870" cy="789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1100"/>
              </a:spcBef>
              <a:defRPr sz="4800">
                <a:solidFill>
                  <a:srgbClr val="5AC86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800" b="1">
                <a:solidFill>
                  <a:srgbClr val="5AC86F"/>
                </a:solidFill>
              </a:rPr>
              <a:t>Nutrient Density =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1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 advAuto="0"/>
      <p:bldP spid="82" grpId="0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09600" y="1761837"/>
            <a:ext cx="7620000" cy="3444875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Vegetables have lots of nutrition and little calories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Eat as much vegetables as you want (</a:t>
            </a:r>
            <a:r>
              <a:rPr lang="en-US" b="1" i="1" dirty="0">
                <a:solidFill>
                  <a:srgbClr val="FF0000"/>
                </a:solidFill>
              </a:rPr>
              <a:t>except corn and potatoes)</a:t>
            </a:r>
            <a:r>
              <a:rPr lang="en-US" b="1" dirty="0"/>
              <a:t>, but at least 2 servings per meal.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Focus on vegetables with a lot of fiber (asparagus, green beans, broccoli)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Vegetables can be fresh, canned, frozen or blended (keep the fiber) or in soups</a:t>
            </a:r>
          </a:p>
          <a:p>
            <a:pPr marL="137160" indent="0">
              <a:buNone/>
            </a:pPr>
            <a:endParaRPr lang="en-US" dirty="0"/>
          </a:p>
        </p:txBody>
      </p:sp>
      <p:pic>
        <p:nvPicPr>
          <p:cNvPr id="24578" name="Picture 2" descr="Image result for more vegetables cart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400" y="4141153"/>
            <a:ext cx="1459200" cy="14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9600" y="618837"/>
            <a:ext cx="7924800" cy="11430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Berlin Sans FB Demi" panose="020E0802020502020306" pitchFamily="34" charset="0"/>
              </a:rPr>
              <a:t>Vegetable Diet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                                                                                                         </a:t>
            </a:r>
            <a:endParaRPr lang="en-US" sz="2400" b="1" dirty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12895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62000" y="1761837"/>
            <a:ext cx="7620000" cy="3444875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b="1" dirty="0"/>
              <a:t>I emphasize on limiting carbohydrates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/>
              <a:t>When you take in more than 40 g a meal of carbs, they go to fat.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/>
              <a:t>Deborah will disagree with me, but no data that you need a certain amount of carbs for energy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/>
              <a:t>Limit carbs to 40 g per day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/>
              <a:t>Limit starches (</a:t>
            </a:r>
            <a:r>
              <a:rPr lang="en-US" sz="2400" b="1" dirty="0">
                <a:solidFill>
                  <a:srgbClr val="00B0F0"/>
                </a:solidFill>
              </a:rPr>
              <a:t>potatoes, rice, bread,                      tortillas, cereal)</a:t>
            </a:r>
            <a:r>
              <a:rPr lang="en-US" sz="2400" b="1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/>
              <a:t>Limit starchy vegetables (corn, peas, beans)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/>
              <a:t>1 cup oatmeal = 27 g of carbs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609600" y="618837"/>
            <a:ext cx="7924800" cy="11430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Berlin Sans FB Demi" panose="020E0802020502020306" pitchFamily="34" charset="0"/>
              </a:rPr>
              <a:t>Low Carb Diet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                                                                                                         </a:t>
            </a:r>
            <a:endParaRPr lang="en-US" sz="2400" b="1" dirty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99370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EF0E9-B091-419F-91AE-D5EC6DA85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57251"/>
            <a:ext cx="7886700" cy="994172"/>
          </a:xfrm>
        </p:spPr>
        <p:txBody>
          <a:bodyPr/>
          <a:lstStyle/>
          <a:p>
            <a:r>
              <a:rPr lang="en-US" b="1" u="sng" dirty="0"/>
              <a:t>Vegetable Diets: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AFF78-9E7A-4565-B5A7-6BBB899FE5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" y="1564202"/>
            <a:ext cx="4988378" cy="4216113"/>
          </a:xfrm>
        </p:spPr>
        <p:txBody>
          <a:bodyPr>
            <a:normAutofit/>
          </a:bodyPr>
          <a:lstStyle/>
          <a:p>
            <a:r>
              <a:rPr lang="en-US" sz="3000" dirty="0"/>
              <a:t>Improve Health</a:t>
            </a:r>
          </a:p>
          <a:p>
            <a:r>
              <a:rPr lang="en-US" sz="3000" dirty="0"/>
              <a:t>Prevent Animal Cruelty</a:t>
            </a:r>
          </a:p>
          <a:p>
            <a:r>
              <a:rPr lang="en-US" sz="3000" dirty="0"/>
              <a:t>Fight Global Warming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CAC1FFA-0F2D-4F40-A732-C059A91E26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7678" y="3547188"/>
            <a:ext cx="3967321" cy="22331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77A19A-E52E-4146-907E-E603ACFAB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679" y="3090376"/>
            <a:ext cx="2922293" cy="292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756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EF0E9-B091-419F-91AE-D5EC6DA85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57251"/>
            <a:ext cx="7886700" cy="994172"/>
          </a:xfrm>
        </p:spPr>
        <p:txBody>
          <a:bodyPr/>
          <a:lstStyle/>
          <a:p>
            <a:r>
              <a:rPr lang="en-US" b="1" u="sng" dirty="0"/>
              <a:t>Vegan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AFF78-9E7A-4565-B5A7-6BBB899FE5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556037"/>
            <a:ext cx="5233307" cy="4444713"/>
          </a:xfrm>
        </p:spPr>
        <p:txBody>
          <a:bodyPr/>
          <a:lstStyle/>
          <a:p>
            <a:r>
              <a:rPr lang="en-US" sz="3000" dirty="0"/>
              <a:t>Grains, seeds, nuts, legumes, soy, fruits, vegetables, and oils</a:t>
            </a:r>
          </a:p>
          <a:p>
            <a:endParaRPr lang="en-US" sz="3000" dirty="0"/>
          </a:p>
          <a:p>
            <a:r>
              <a:rPr lang="en-US" sz="3000" dirty="0"/>
              <a:t>No Animal Products</a:t>
            </a:r>
          </a:p>
          <a:p>
            <a:pPr lvl="1"/>
            <a:r>
              <a:rPr lang="en-US" sz="3000" dirty="0"/>
              <a:t>No dairy</a:t>
            </a:r>
          </a:p>
          <a:p>
            <a:pPr lvl="1"/>
            <a:r>
              <a:rPr lang="en-US" sz="3000" dirty="0"/>
              <a:t>No eggs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1BF596-D892-4BBD-9DD9-91B4F06CA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541" y="2469175"/>
            <a:ext cx="3520072" cy="23467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1282D2-B60B-455A-8274-93FAA5FAB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653" y="3642533"/>
            <a:ext cx="2377472" cy="280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018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EF0E9-B091-419F-91AE-D5EC6DA85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57251"/>
            <a:ext cx="7886700" cy="994172"/>
          </a:xfrm>
        </p:spPr>
        <p:txBody>
          <a:bodyPr/>
          <a:lstStyle/>
          <a:p>
            <a:r>
              <a:rPr lang="en-US" b="1" u="sng" dirty="0"/>
              <a:t>Vegan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AFF78-9E7A-4565-B5A7-6BBB899FE5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1" y="1556037"/>
            <a:ext cx="6023202" cy="4444713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/>
              <a:t>Pros</a:t>
            </a:r>
          </a:p>
          <a:p>
            <a:pPr lvl="1"/>
            <a:r>
              <a:rPr lang="en-US" sz="2700" dirty="0">
                <a:solidFill>
                  <a:srgbClr val="FF0000"/>
                </a:solidFill>
              </a:rPr>
              <a:t>Less</a:t>
            </a:r>
            <a:r>
              <a:rPr lang="en-US" sz="2700" dirty="0"/>
              <a:t> Calories, Fat (generally)</a:t>
            </a:r>
          </a:p>
          <a:p>
            <a:pPr lvl="1"/>
            <a:r>
              <a:rPr lang="en-US" sz="2700" dirty="0">
                <a:solidFill>
                  <a:srgbClr val="FF0000"/>
                </a:solidFill>
              </a:rPr>
              <a:t>More</a:t>
            </a:r>
            <a:r>
              <a:rPr lang="en-US" sz="2700" dirty="0"/>
              <a:t> Fiber, Fullness</a:t>
            </a:r>
          </a:p>
          <a:p>
            <a:endParaRPr lang="en-US" sz="3000" dirty="0"/>
          </a:p>
          <a:p>
            <a:r>
              <a:rPr lang="en-US" sz="3000" dirty="0"/>
              <a:t>Cons</a:t>
            </a:r>
          </a:p>
          <a:p>
            <a:pPr lvl="1"/>
            <a:r>
              <a:rPr lang="en-US" sz="3000" dirty="0"/>
              <a:t>Could have lots of starches</a:t>
            </a:r>
          </a:p>
          <a:p>
            <a:pPr lvl="1"/>
            <a:r>
              <a:rPr lang="en-US" sz="3000" dirty="0"/>
              <a:t>Calories Fat (peanut butter)</a:t>
            </a:r>
          </a:p>
          <a:p>
            <a:pPr lvl="1"/>
            <a:r>
              <a:rPr lang="en-US" sz="3000" dirty="0"/>
              <a:t>Difficult to obtain </a:t>
            </a:r>
            <a:r>
              <a:rPr lang="en-US" sz="3000" dirty="0">
                <a:solidFill>
                  <a:srgbClr val="FF0000"/>
                </a:solidFill>
              </a:rPr>
              <a:t>Protein</a:t>
            </a:r>
          </a:p>
          <a:p>
            <a:pPr lvl="1"/>
            <a:r>
              <a:rPr lang="en-US" sz="3000" dirty="0"/>
              <a:t>Need “complimentary” </a:t>
            </a:r>
            <a:r>
              <a:rPr lang="en-US" sz="3000" dirty="0">
                <a:solidFill>
                  <a:srgbClr val="FF0000"/>
                </a:solidFill>
              </a:rPr>
              <a:t>Proteins</a:t>
            </a:r>
            <a:r>
              <a:rPr lang="en-US" sz="3000" dirty="0"/>
              <a:t> (</a:t>
            </a:r>
            <a:r>
              <a:rPr lang="en-US" sz="2700" dirty="0"/>
              <a:t>beans and rice)</a:t>
            </a:r>
          </a:p>
          <a:p>
            <a:pPr lvl="1"/>
            <a:endParaRPr lang="en-US" sz="3000" dirty="0"/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0AF46EF-AD96-47DA-B024-22B484E470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41522" y="3192235"/>
            <a:ext cx="2381284" cy="28085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2A356D-AADC-41C0-A414-90556E38E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522" y="857250"/>
            <a:ext cx="3502478" cy="233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729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E33F0-928F-491F-BA63-F065E6EAF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74617"/>
            <a:ext cx="7886700" cy="994172"/>
          </a:xfrm>
        </p:spPr>
        <p:txBody>
          <a:bodyPr/>
          <a:lstStyle/>
          <a:p>
            <a:r>
              <a:rPr lang="en-US" b="1" u="sng" dirty="0"/>
              <a:t>Paleo Diet = Caveman Diet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1F840-1352-4E6E-9483-400E9ED01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757271"/>
            <a:ext cx="4572000" cy="4201899"/>
          </a:xfrm>
        </p:spPr>
        <p:txBody>
          <a:bodyPr>
            <a:normAutofit/>
          </a:bodyPr>
          <a:lstStyle/>
          <a:p>
            <a:r>
              <a:rPr lang="en-US" sz="2400" dirty="0"/>
              <a:t>Humans “born” began 500,000 years ago during last Ice Age</a:t>
            </a:r>
          </a:p>
          <a:p>
            <a:pPr lvl="1"/>
            <a:endParaRPr lang="en-US" sz="2400" dirty="0"/>
          </a:p>
          <a:p>
            <a:r>
              <a:rPr lang="en-US" sz="2700" dirty="0"/>
              <a:t>For 490,000 years no farms</a:t>
            </a:r>
          </a:p>
          <a:p>
            <a:pPr lvl="1"/>
            <a:r>
              <a:rPr lang="en-US" sz="2400" dirty="0"/>
              <a:t>No bread or processed foods</a:t>
            </a:r>
          </a:p>
          <a:p>
            <a:pPr lvl="1"/>
            <a:r>
              <a:rPr lang="en-US" sz="2400" dirty="0"/>
              <a:t>Meat, Vegetables, Nuts, Berries</a:t>
            </a:r>
          </a:p>
          <a:p>
            <a:pPr lvl="1"/>
            <a:endParaRPr lang="en-US" sz="2400" dirty="0"/>
          </a:p>
          <a:p>
            <a:r>
              <a:rPr lang="en-US" sz="2400" dirty="0"/>
              <a:t>Should we be eating bread?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82B2EC-C71E-47CB-8C4E-B772F8EDE4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0" y="3753478"/>
            <a:ext cx="2680575" cy="29620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8FCE6D-A026-43D5-8BCE-4BBD3F336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599" y="1905820"/>
            <a:ext cx="2956253" cy="184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155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AC2F5-3C18-4268-B509-4FEF507F7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57251"/>
            <a:ext cx="7886700" cy="994172"/>
          </a:xfrm>
        </p:spPr>
        <p:txBody>
          <a:bodyPr/>
          <a:lstStyle/>
          <a:p>
            <a:r>
              <a:rPr lang="en-US" b="1" u="sng"/>
              <a:t>Paleo Diet = Caveman Diet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105AB3-8170-43D1-934A-7B59BA7FB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149" y="1851423"/>
            <a:ext cx="5940656" cy="445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33035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E33F0-928F-491F-BA63-F065E6EAF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74617"/>
            <a:ext cx="7886700" cy="994172"/>
          </a:xfrm>
        </p:spPr>
        <p:txBody>
          <a:bodyPr/>
          <a:lstStyle/>
          <a:p>
            <a:r>
              <a:rPr lang="en-US" b="1" u="sng" dirty="0"/>
              <a:t>Paleo Diet = Caveman Diet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1F840-1352-4E6E-9483-400E9ED01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" y="1798851"/>
            <a:ext cx="5418734" cy="4201899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/>
              <a:t>Pros</a:t>
            </a:r>
          </a:p>
          <a:p>
            <a:pPr lvl="1"/>
            <a:r>
              <a:rPr lang="en-US" sz="2700" dirty="0">
                <a:solidFill>
                  <a:srgbClr val="FF0000"/>
                </a:solidFill>
              </a:rPr>
              <a:t>Less</a:t>
            </a:r>
            <a:r>
              <a:rPr lang="en-US" sz="2700" dirty="0"/>
              <a:t> calories, fat (meat could have a lot of fat</a:t>
            </a:r>
          </a:p>
          <a:p>
            <a:pPr lvl="1"/>
            <a:r>
              <a:rPr lang="en-US" sz="2700" dirty="0">
                <a:solidFill>
                  <a:srgbClr val="FF0000"/>
                </a:solidFill>
              </a:rPr>
              <a:t>More</a:t>
            </a:r>
            <a:r>
              <a:rPr lang="en-US" sz="2700" dirty="0"/>
              <a:t> fiber, fullness</a:t>
            </a:r>
          </a:p>
          <a:p>
            <a:pPr lvl="1"/>
            <a:r>
              <a:rPr lang="en-US" sz="2700" dirty="0"/>
              <a:t>Can easily get </a:t>
            </a:r>
            <a:r>
              <a:rPr lang="en-US" sz="2700" dirty="0">
                <a:solidFill>
                  <a:srgbClr val="FF0000"/>
                </a:solidFill>
              </a:rPr>
              <a:t>Protein</a:t>
            </a:r>
          </a:p>
          <a:p>
            <a:endParaRPr lang="en-US" sz="3000" dirty="0"/>
          </a:p>
          <a:p>
            <a:r>
              <a:rPr lang="en-US" sz="3000" dirty="0"/>
              <a:t>Cons</a:t>
            </a:r>
          </a:p>
          <a:p>
            <a:pPr lvl="1"/>
            <a:r>
              <a:rPr lang="en-US" sz="3000" dirty="0"/>
              <a:t>Could have lots of calories and fat</a:t>
            </a:r>
          </a:p>
          <a:p>
            <a:pPr lvl="1"/>
            <a:r>
              <a:rPr lang="en-US" sz="3000" dirty="0"/>
              <a:t>Cooked meat and cancer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0DC377B-A33A-4E95-8640-B780C2F94A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45240" y="3838406"/>
            <a:ext cx="2038350" cy="2038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97168B-A7CE-4774-AE0F-38145D776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002" y="1798851"/>
            <a:ext cx="2604105" cy="177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649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812A7-79A9-4C2D-A9CF-A12423C86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33" y="66222"/>
            <a:ext cx="7886700" cy="994172"/>
          </a:xfrm>
        </p:spPr>
        <p:txBody>
          <a:bodyPr/>
          <a:lstStyle/>
          <a:p>
            <a:r>
              <a:rPr lang="en-US" b="1" u="sng" dirty="0"/>
              <a:t>Keto Diet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013BD-C0CA-4C3E-AC25-CCE090972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27821"/>
            <a:ext cx="8745967" cy="4246273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The </a:t>
            </a:r>
            <a:r>
              <a:rPr lang="en-US" sz="2400" b="1" dirty="0"/>
              <a:t>ketogenic diet</a:t>
            </a:r>
            <a:r>
              <a:rPr lang="en-US" sz="2400" dirty="0"/>
              <a:t> is a very low-carb, high-fat </a:t>
            </a:r>
            <a:r>
              <a:rPr lang="en-US" sz="2400" b="1" dirty="0"/>
              <a:t>diet</a:t>
            </a:r>
            <a:r>
              <a:rPr lang="en-US" sz="2400" dirty="0"/>
              <a:t> that shares many similarities with the Atkins and low-carb </a:t>
            </a:r>
            <a:r>
              <a:rPr lang="en-US" sz="2400" b="1" dirty="0"/>
              <a:t>diets</a:t>
            </a:r>
            <a:r>
              <a:rPr lang="en-US" sz="2400" dirty="0"/>
              <a:t>. </a:t>
            </a:r>
          </a:p>
          <a:p>
            <a:pPr lvl="1"/>
            <a:r>
              <a:rPr lang="en-US" sz="2400" dirty="0"/>
              <a:t>It involves drastically reducing carbohydrate intake and replacing it with fat. </a:t>
            </a:r>
          </a:p>
          <a:p>
            <a:pPr lvl="1"/>
            <a:r>
              <a:rPr lang="en-US" sz="2400" dirty="0"/>
              <a:t>This reduction in carbs puts your body into a metabolic state called </a:t>
            </a:r>
            <a:r>
              <a:rPr lang="en-US" sz="2400" b="1" dirty="0"/>
              <a:t>ketosis.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8B66ED-8B95-714C-A7CA-7D91E9CC3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659" y="4238387"/>
            <a:ext cx="2389153" cy="180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4079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812A7-79A9-4C2D-A9CF-A12423C86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33" y="66222"/>
            <a:ext cx="7886700" cy="994172"/>
          </a:xfrm>
        </p:spPr>
        <p:txBody>
          <a:bodyPr/>
          <a:lstStyle/>
          <a:p>
            <a:r>
              <a:rPr lang="en-US" b="1" u="sng" dirty="0"/>
              <a:t>Keto Diet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013BD-C0CA-4C3E-AC25-CCE090972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27821"/>
            <a:ext cx="8745967" cy="4246273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A high fat, moderate protein, very low carbohydrate plan</a:t>
            </a:r>
          </a:p>
          <a:p>
            <a:pPr lvl="1"/>
            <a:r>
              <a:rPr lang="en-US" dirty="0"/>
              <a:t>The diet asks for cutting out major groups of foods, such as grains, legumes and dairy and sometimes cutting back on certain nutrient-rich vegetables.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56614E-B3A5-3A4D-A344-3F2F7852D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908" y="4490388"/>
            <a:ext cx="2738150" cy="181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26526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body" idx="1"/>
          </p:nvPr>
        </p:nvSpPr>
        <p:spPr>
          <a:xfrm>
            <a:off x="1371600" y="1498600"/>
            <a:ext cx="6400800" cy="3886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spcBef>
                <a:spcPts val="800"/>
              </a:spcBef>
              <a:buClr>
                <a:srgbClr val="0000FF"/>
              </a:buClr>
              <a:buFont typeface="Arial"/>
              <a:defRPr sz="1800"/>
            </a:pPr>
            <a:r>
              <a:rPr sz="3600" b="1">
                <a:solidFill>
                  <a:srgbClr val="8837EA"/>
                </a:solidFill>
                <a:latin typeface="Arial Narrow"/>
                <a:ea typeface="Arial Narrow"/>
                <a:cs typeface="Arial Narrow"/>
                <a:sym typeface="Arial Narrow"/>
              </a:rPr>
              <a:t> Fuel (Carbs)</a:t>
            </a:r>
          </a:p>
          <a:p>
            <a:pPr lvl="0">
              <a:buClr>
                <a:srgbClr val="0000FF"/>
              </a:buClr>
              <a:buFont typeface="Arial"/>
              <a:defRPr sz="1800"/>
            </a:pPr>
            <a:endParaRPr sz="3600" b="1">
              <a:solidFill>
                <a:srgbClr val="8837EA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lvl="0">
              <a:spcBef>
                <a:spcPts val="800"/>
              </a:spcBef>
              <a:buClr>
                <a:srgbClr val="0000FF"/>
              </a:buClr>
              <a:buFont typeface="Arial"/>
              <a:defRPr sz="1800"/>
            </a:pPr>
            <a:r>
              <a:rPr sz="3600" b="1">
                <a:solidFill>
                  <a:srgbClr val="8837EA"/>
                </a:solidFill>
                <a:latin typeface="Arial Narrow"/>
                <a:ea typeface="Arial Narrow"/>
                <a:cs typeface="Arial Narrow"/>
                <a:sym typeface="Arial Narrow"/>
              </a:rPr>
              <a:t> Sustain (Protein)</a:t>
            </a:r>
          </a:p>
          <a:p>
            <a:pPr lvl="0">
              <a:buClr>
                <a:srgbClr val="0000FF"/>
              </a:buClr>
              <a:buFont typeface="Arial"/>
              <a:defRPr sz="1800"/>
            </a:pPr>
            <a:endParaRPr sz="3600" b="1">
              <a:solidFill>
                <a:srgbClr val="8837EA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lvl="0">
              <a:spcBef>
                <a:spcPts val="800"/>
              </a:spcBef>
              <a:buClr>
                <a:srgbClr val="0000FF"/>
              </a:buClr>
              <a:buFont typeface="Arial"/>
              <a:defRPr sz="1800"/>
            </a:pPr>
            <a:r>
              <a:rPr sz="3600" b="1">
                <a:solidFill>
                  <a:srgbClr val="8837EA"/>
                </a:solidFill>
                <a:latin typeface="Arial Narrow"/>
                <a:ea typeface="Arial Narrow"/>
                <a:cs typeface="Arial Narrow"/>
                <a:sym typeface="Arial Narrow"/>
              </a:rPr>
              <a:t> Satisfy (Fat)</a:t>
            </a:r>
          </a:p>
        </p:txBody>
      </p:sp>
      <p:pic>
        <p:nvPicPr>
          <p:cNvPr id="86" name="image1.jpg" descr="DK_LOGO_Color[1]"/>
          <p:cNvPicPr/>
          <p:nvPr/>
        </p:nvPicPr>
        <p:blipFill>
          <a:blip r:embed="rId2"/>
          <a:stretch>
            <a:fillRect/>
          </a:stretch>
        </p:blipFill>
        <p:spPr>
          <a:xfrm>
            <a:off x="533400" y="5486400"/>
            <a:ext cx="1193800" cy="995363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hape 87"/>
          <p:cNvSpPr/>
          <p:nvPr/>
        </p:nvSpPr>
        <p:spPr>
          <a:xfrm>
            <a:off x="457200" y="380999"/>
            <a:ext cx="3657600" cy="78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1100"/>
              </a:spcBef>
              <a:defRPr sz="4800">
                <a:solidFill>
                  <a:srgbClr val="5AC86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800" b="1">
                <a:solidFill>
                  <a:srgbClr val="5AC86F"/>
                </a:solidFill>
              </a:rPr>
              <a:t>Balance =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build="p" bldLvl="5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812A7-79A9-4C2D-A9CF-A12423C86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33" y="66222"/>
            <a:ext cx="7886700" cy="994172"/>
          </a:xfrm>
        </p:spPr>
        <p:txBody>
          <a:bodyPr/>
          <a:lstStyle/>
          <a:p>
            <a:r>
              <a:rPr lang="en-US" b="1" u="sng" dirty="0"/>
              <a:t>Keto Diet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013BD-C0CA-4C3E-AC25-CCE090972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27821"/>
            <a:ext cx="8745967" cy="4246273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The idea is to get your body to switch from burning carbs to burning fat for fuel, in turn producing ketones, leading to ketosis.</a:t>
            </a:r>
          </a:p>
          <a:p>
            <a:pPr lvl="1"/>
            <a:r>
              <a:rPr lang="en-US" dirty="0"/>
              <a:t>Some evidence that it is </a:t>
            </a:r>
            <a:r>
              <a:rPr lang="en-US"/>
              <a:t>helpful in epilepsy</a:t>
            </a:r>
            <a:r>
              <a:rPr lang="en-US" dirty="0"/>
              <a:t>, since there’s research that shows it can help control seizures.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DA520C-5A2E-7144-929F-86C9BBE2D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4658093"/>
            <a:ext cx="3043007" cy="155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41490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812A7-79A9-4C2D-A9CF-A12423C86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33" y="66222"/>
            <a:ext cx="7886700" cy="994172"/>
          </a:xfrm>
        </p:spPr>
        <p:txBody>
          <a:bodyPr/>
          <a:lstStyle/>
          <a:p>
            <a:r>
              <a:rPr lang="en-US" b="1" u="sng" dirty="0"/>
              <a:t>Keto Diet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013BD-C0CA-4C3E-AC25-CCE090972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27821"/>
            <a:ext cx="8745967" cy="4246273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Some people measure their ketones to make sure they are in ketosis. </a:t>
            </a:r>
          </a:p>
          <a:p>
            <a:pPr lvl="1"/>
            <a:r>
              <a:rPr lang="en-US" dirty="0"/>
              <a:t>Probably not the best for you to be in ketosis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247EC3-8B5C-6D45-A1A2-189E69FBF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583" y="3704721"/>
            <a:ext cx="23368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04772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812A7-79A9-4C2D-A9CF-A12423C86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33" y="66222"/>
            <a:ext cx="7886700" cy="994172"/>
          </a:xfrm>
        </p:spPr>
        <p:txBody>
          <a:bodyPr/>
          <a:lstStyle/>
          <a:p>
            <a:r>
              <a:rPr lang="en-US" b="1" u="sng" dirty="0"/>
              <a:t>Keto Diet-Dr. Friedman’s take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013BD-C0CA-4C3E-AC25-CCE090972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27821"/>
            <a:ext cx="8745967" cy="4246273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Too much fat (even “good” fat)</a:t>
            </a:r>
          </a:p>
          <a:p>
            <a:pPr lvl="1"/>
            <a:r>
              <a:rPr lang="en-US" dirty="0"/>
              <a:t>Not enough non-starchy vegetables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 had one patient on it whose cholesterol when from 150 to 400 on the keto diet</a:t>
            </a:r>
          </a:p>
        </p:txBody>
      </p:sp>
    </p:spTree>
    <p:extLst>
      <p:ext uri="{BB962C8B-B14F-4D97-AF65-F5344CB8AC3E}">
        <p14:creationId xmlns:p14="http://schemas.microsoft.com/office/powerpoint/2010/main" val="3277374813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812A7-79A9-4C2D-A9CF-A12423C86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8988"/>
            <a:ext cx="7886700" cy="994172"/>
          </a:xfrm>
        </p:spPr>
        <p:txBody>
          <a:bodyPr/>
          <a:lstStyle/>
          <a:p>
            <a:r>
              <a:rPr lang="en-US" b="1" u="sng" dirty="0"/>
              <a:t>Vegan vs. Paleo Vs Keto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013BD-C0CA-4C3E-AC25-CCE090972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771" y="1427821"/>
            <a:ext cx="8745967" cy="4246273"/>
          </a:xfrm>
        </p:spPr>
        <p:txBody>
          <a:bodyPr>
            <a:normAutofit/>
          </a:bodyPr>
          <a:lstStyle/>
          <a:p>
            <a:pPr lvl="1"/>
            <a:r>
              <a:rPr lang="en-US" sz="2700" dirty="0"/>
              <a:t>Can gain or lose weight with any diet</a:t>
            </a:r>
          </a:p>
          <a:p>
            <a:pPr lvl="1"/>
            <a:r>
              <a:rPr lang="en-US" sz="2700" dirty="0"/>
              <a:t>Depends on the portions and calories</a:t>
            </a:r>
          </a:p>
          <a:p>
            <a:pPr lvl="1"/>
            <a:r>
              <a:rPr lang="en-US" sz="2700" dirty="0"/>
              <a:t>Clean foods</a:t>
            </a:r>
          </a:p>
          <a:p>
            <a:pPr lvl="2"/>
            <a:r>
              <a:rPr lang="en-US" sz="2700" dirty="0"/>
              <a:t>Eat </a:t>
            </a:r>
            <a:r>
              <a:rPr lang="en-US" sz="2700" dirty="0">
                <a:solidFill>
                  <a:srgbClr val="FF0000"/>
                </a:solidFill>
              </a:rPr>
              <a:t>right amount </a:t>
            </a:r>
            <a:r>
              <a:rPr lang="en-US" sz="2700" dirty="0"/>
              <a:t>and will lose weight</a:t>
            </a:r>
          </a:p>
          <a:p>
            <a:pPr lvl="1"/>
            <a:r>
              <a:rPr lang="en-US" sz="2700" dirty="0"/>
              <a:t>Depends on the food type</a:t>
            </a:r>
          </a:p>
          <a:p>
            <a:pPr lvl="2"/>
            <a:r>
              <a:rPr lang="en-US" sz="2700" dirty="0"/>
              <a:t>Eat </a:t>
            </a:r>
            <a:r>
              <a:rPr lang="en-US" sz="2700" dirty="0">
                <a:solidFill>
                  <a:srgbClr val="FF0000"/>
                </a:solidFill>
              </a:rPr>
              <a:t>right food </a:t>
            </a:r>
            <a:r>
              <a:rPr lang="en-US" sz="2700" dirty="0"/>
              <a:t>and will lose weight</a:t>
            </a:r>
          </a:p>
          <a:p>
            <a:pPr lvl="2"/>
            <a:r>
              <a:rPr lang="en-US" sz="2700" dirty="0"/>
              <a:t>Pick a diet you will stick with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0D43C6-34A6-42CC-AE82-5D9132624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350" y="4896519"/>
            <a:ext cx="2929933" cy="184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415470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812A7-79A9-4C2D-A9CF-A12423C86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33" y="66222"/>
            <a:ext cx="7886700" cy="994172"/>
          </a:xfrm>
        </p:spPr>
        <p:txBody>
          <a:bodyPr/>
          <a:lstStyle/>
          <a:p>
            <a:r>
              <a:rPr lang="en-US" b="1" u="sng" dirty="0"/>
              <a:t>Dr. Friedman’s Recommended Diet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013BD-C0CA-4C3E-AC25-CCE090972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27821"/>
            <a:ext cx="8745967" cy="4246273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Lots of vegetables</a:t>
            </a:r>
          </a:p>
          <a:p>
            <a:pPr lvl="1"/>
            <a:r>
              <a:rPr lang="en-US" dirty="0"/>
              <a:t>Low fat</a:t>
            </a:r>
          </a:p>
          <a:p>
            <a:pPr lvl="1"/>
            <a:r>
              <a:rPr lang="en-US" dirty="0"/>
              <a:t>Moderate lean protein</a:t>
            </a:r>
          </a:p>
          <a:p>
            <a:pPr lvl="1"/>
            <a:r>
              <a:rPr lang="en-US" dirty="0"/>
              <a:t>Low starchy carbs</a:t>
            </a:r>
          </a:p>
        </p:txBody>
      </p:sp>
    </p:spTree>
    <p:extLst>
      <p:ext uri="{BB962C8B-B14F-4D97-AF65-F5344CB8AC3E}">
        <p14:creationId xmlns:p14="http://schemas.microsoft.com/office/powerpoint/2010/main" val="2622708394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2946" y="609600"/>
            <a:ext cx="7924800" cy="11430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Berlin Sans FB Demi" panose="020E0802020502020306" pitchFamily="34" charset="0"/>
              </a:rPr>
              <a:t>Food Time Restriction</a:t>
            </a:r>
          </a:p>
          <a:p>
            <a:pPr algn="ctr"/>
            <a:r>
              <a:rPr lang="en-US" sz="4400" dirty="0">
                <a:solidFill>
                  <a:schemeClr val="tx1"/>
                </a:solidFill>
                <a:latin typeface="Berlin Sans FB Demi" panose="020E0802020502020306" pitchFamily="34" charset="0"/>
              </a:rPr>
              <a:t>Intermittent fasting</a:t>
            </a:r>
            <a:endParaRPr lang="en-US" sz="4400" b="1" dirty="0">
              <a:solidFill>
                <a:schemeClr val="tx1"/>
              </a:solidFill>
              <a:latin typeface="Berlin Sans FB Demi" panose="020E0802020502020306" pitchFamily="34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                                                                                                         </a:t>
            </a:r>
            <a:endParaRPr lang="en-US" sz="2400" b="1" dirty="0">
              <a:latin typeface="Berlin Sans FB Demi" panose="020E0802020502020306" pitchFamily="34" charset="0"/>
            </a:endParaRPr>
          </a:p>
        </p:txBody>
      </p:sp>
      <p:pic>
        <p:nvPicPr>
          <p:cNvPr id="5" name="Picture 2" descr="large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82"/>
          <a:stretch/>
        </p:blipFill>
        <p:spPr bwMode="auto">
          <a:xfrm>
            <a:off x="2057400" y="2438400"/>
            <a:ext cx="5892556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038718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0" y="1045656"/>
            <a:ext cx="4572000" cy="469744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675" dirty="0"/>
          </a:p>
          <a:p>
            <a:r>
              <a:rPr lang="en-US" sz="750" dirty="0">
                <a:solidFill>
                  <a:srgbClr val="BCBEC0"/>
                </a:solidFill>
                <a:latin typeface="Palatino" charset="0"/>
              </a:rPr>
              <a:t>Clinical and Translational Report</a:t>
            </a:r>
            <a:endParaRPr lang="en-US" sz="750" dirty="0">
              <a:solidFill>
                <a:srgbClr val="000000"/>
              </a:solidFill>
              <a:latin typeface="Palatino" charset="0"/>
            </a:endParaRPr>
          </a:p>
          <a:p>
            <a:endParaRPr lang="en-US" sz="375" dirty="0">
              <a:solidFill>
                <a:srgbClr val="000000"/>
              </a:solidFill>
              <a:latin typeface="Palatino" charset="0"/>
            </a:endParaRPr>
          </a:p>
          <a:p>
            <a:endParaRPr lang="en-US" sz="750" dirty="0">
              <a:solidFill>
                <a:srgbClr val="000000"/>
              </a:solidFill>
              <a:latin typeface="Times New Roman" charset="0"/>
            </a:endParaRPr>
          </a:p>
          <a:p>
            <a:endParaRPr lang="en-US" sz="600" dirty="0">
              <a:solidFill>
                <a:srgbClr val="000000"/>
              </a:solidFill>
              <a:latin typeface="Times New Roman" charset="0"/>
            </a:endParaRPr>
          </a:p>
          <a:p>
            <a:pPr marR="3960"/>
            <a:r>
              <a:rPr lang="en-US" sz="1425" dirty="0">
                <a:solidFill>
                  <a:srgbClr val="000000"/>
                </a:solidFill>
                <a:latin typeface="Palatino" charset="0"/>
              </a:rPr>
              <a:t>A Smartphone App Reveals Erratic Diurnal Eating Patterns in Humans that  Can Be  Modulated for Health Benefits</a:t>
            </a:r>
          </a:p>
          <a:p>
            <a:endParaRPr lang="en-US" sz="750" dirty="0">
              <a:solidFill>
                <a:srgbClr val="000000"/>
              </a:solidFill>
              <a:latin typeface="Palatino" charset="0"/>
            </a:endParaRPr>
          </a:p>
          <a:p>
            <a:endParaRPr lang="en-US" sz="750" dirty="0">
              <a:solidFill>
                <a:srgbClr val="000000"/>
              </a:solidFill>
              <a:latin typeface="Times New Roman" charset="0"/>
            </a:endParaRPr>
          </a:p>
          <a:p>
            <a:r>
              <a:rPr lang="en-US" sz="900" dirty="0">
                <a:solidFill>
                  <a:srgbClr val="00588A"/>
                </a:solidFill>
                <a:latin typeface="Palatino" charset="0"/>
              </a:rPr>
              <a:t>Graphical Abstract</a:t>
            </a:r>
            <a:endParaRPr lang="en-US" sz="900" dirty="0">
              <a:solidFill>
                <a:srgbClr val="000000"/>
              </a:solidFill>
              <a:latin typeface="Palatino" charset="0"/>
            </a:endParaRPr>
          </a:p>
          <a:p>
            <a:endParaRPr lang="en-US" sz="525" dirty="0">
              <a:solidFill>
                <a:srgbClr val="000000"/>
              </a:solidFill>
              <a:latin typeface="Palatino" charset="0"/>
            </a:endParaRPr>
          </a:p>
          <a:p>
            <a:r>
              <a:rPr lang="en-US" sz="900" dirty="0">
                <a:solidFill>
                  <a:srgbClr val="00588A"/>
                </a:solidFill>
                <a:latin typeface="Palatino" charset="0"/>
              </a:rPr>
              <a:t>Highlights</a:t>
            </a:r>
            <a:endParaRPr lang="en-US" sz="900" dirty="0">
              <a:solidFill>
                <a:srgbClr val="000000"/>
              </a:solidFill>
              <a:latin typeface="Palatino" charset="0"/>
            </a:endParaRPr>
          </a:p>
          <a:p>
            <a:pPr marR="1133" lvl="1"/>
            <a:r>
              <a:rPr lang="en-US" sz="450" dirty="0">
                <a:solidFill>
                  <a:srgbClr val="00588A"/>
                </a:solidFill>
                <a:latin typeface="Palatino" charset="0"/>
              </a:rPr>
              <a:t>d   </a:t>
            </a:r>
            <a:r>
              <a:rPr lang="en-US" sz="750" dirty="0">
                <a:solidFill>
                  <a:srgbClr val="000000"/>
                </a:solidFill>
                <a:latin typeface="Palatino" charset="0"/>
              </a:rPr>
              <a:t>The daily eating pattern in healthy adults is highly variable from day to day</a:t>
            </a:r>
          </a:p>
          <a:p>
            <a:endParaRPr lang="en-US" sz="675" dirty="0">
              <a:solidFill>
                <a:srgbClr val="000000"/>
              </a:solidFill>
              <a:latin typeface="Palatino" charset="0"/>
            </a:endParaRPr>
          </a:p>
          <a:p>
            <a:r>
              <a:rPr lang="en-US" sz="450" dirty="0">
                <a:solidFill>
                  <a:srgbClr val="00588A"/>
                </a:solidFill>
                <a:latin typeface="Palatino" charset="0"/>
              </a:rPr>
              <a:t>d   </a:t>
            </a:r>
            <a:r>
              <a:rPr lang="en-US" sz="750" dirty="0">
                <a:solidFill>
                  <a:srgbClr val="000000"/>
                </a:solidFill>
                <a:latin typeface="Palatino" charset="0"/>
              </a:rPr>
              <a:t>More than half of the adults eat for 15 </a:t>
            </a:r>
            <a:r>
              <a:rPr lang="en-US" sz="750" dirty="0" err="1">
                <a:solidFill>
                  <a:srgbClr val="000000"/>
                </a:solidFill>
                <a:latin typeface="Palatino" charset="0"/>
              </a:rPr>
              <a:t>hr</a:t>
            </a:r>
            <a:r>
              <a:rPr lang="en-US" sz="750" dirty="0">
                <a:solidFill>
                  <a:srgbClr val="000000"/>
                </a:solidFill>
                <a:latin typeface="Palatino" charset="0"/>
              </a:rPr>
              <a:t> or longer every day</a:t>
            </a:r>
          </a:p>
          <a:p>
            <a:endParaRPr lang="en-US" sz="900" dirty="0">
              <a:solidFill>
                <a:srgbClr val="000000"/>
              </a:solidFill>
              <a:latin typeface="Palatino" charset="0"/>
            </a:endParaRPr>
          </a:p>
          <a:p>
            <a:r>
              <a:rPr lang="en-US" sz="450" dirty="0">
                <a:solidFill>
                  <a:srgbClr val="00588A"/>
                </a:solidFill>
                <a:latin typeface="Palatino" charset="0"/>
              </a:rPr>
              <a:t>d   </a:t>
            </a:r>
            <a:r>
              <a:rPr lang="en-US" sz="750" dirty="0">
                <a:solidFill>
                  <a:srgbClr val="000000"/>
                </a:solidFill>
                <a:latin typeface="Palatino" charset="0"/>
              </a:rPr>
              <a:t>Sleep duration parallels the fasting duration</a:t>
            </a:r>
          </a:p>
          <a:p>
            <a:endParaRPr lang="en-US" sz="900" dirty="0">
              <a:solidFill>
                <a:srgbClr val="000000"/>
              </a:solidFill>
              <a:latin typeface="Palatino" charset="0"/>
            </a:endParaRPr>
          </a:p>
          <a:p>
            <a:endParaRPr lang="en-US" sz="750" dirty="0">
              <a:solidFill>
                <a:srgbClr val="000000"/>
              </a:solidFill>
              <a:latin typeface="Times New Roman" charset="0"/>
            </a:endParaRPr>
          </a:p>
          <a:p>
            <a:pPr marR="135" lvl="1"/>
            <a:r>
              <a:rPr lang="en-US" sz="450" dirty="0">
                <a:solidFill>
                  <a:srgbClr val="00588A"/>
                </a:solidFill>
                <a:latin typeface="Palatino" charset="0"/>
              </a:rPr>
              <a:t>d   </a:t>
            </a:r>
            <a:r>
              <a:rPr lang="en-US" sz="750" dirty="0">
                <a:solidFill>
                  <a:srgbClr val="000000"/>
                </a:solidFill>
                <a:latin typeface="Palatino" charset="0"/>
              </a:rPr>
              <a:t>Reducing the daily eating duration can contribute to weight loss</a:t>
            </a:r>
          </a:p>
          <a:p>
            <a:endParaRPr lang="en-US" sz="750" dirty="0">
              <a:solidFill>
                <a:srgbClr val="000000"/>
              </a:solidFill>
              <a:latin typeface="Palatino" charset="0"/>
            </a:endParaRPr>
          </a:p>
          <a:p>
            <a:r>
              <a:rPr lang="en-US" sz="900" dirty="0">
                <a:solidFill>
                  <a:srgbClr val="00588A"/>
                </a:solidFill>
                <a:latin typeface="Palatino" charset="0"/>
              </a:rPr>
              <a:t>Authors</a:t>
            </a:r>
            <a:endParaRPr lang="en-US" sz="900" dirty="0">
              <a:solidFill>
                <a:srgbClr val="000000"/>
              </a:solidFill>
              <a:latin typeface="Palatino" charset="0"/>
            </a:endParaRPr>
          </a:p>
          <a:p>
            <a:endParaRPr lang="en-US" sz="375" dirty="0">
              <a:solidFill>
                <a:srgbClr val="000000"/>
              </a:solidFill>
              <a:latin typeface="Palatino" charset="0"/>
            </a:endParaRPr>
          </a:p>
          <a:p>
            <a:r>
              <a:rPr lang="en-US" sz="750" dirty="0" err="1">
                <a:solidFill>
                  <a:srgbClr val="000000"/>
                </a:solidFill>
                <a:latin typeface="Palatino" charset="0"/>
              </a:rPr>
              <a:t>Shubhroz</a:t>
            </a:r>
            <a:r>
              <a:rPr lang="en-US" sz="750" dirty="0">
                <a:solidFill>
                  <a:srgbClr val="000000"/>
                </a:solidFill>
                <a:latin typeface="Palatino" charset="0"/>
              </a:rPr>
              <a:t> Gill, </a:t>
            </a:r>
            <a:r>
              <a:rPr lang="en-US" sz="750" dirty="0" err="1">
                <a:solidFill>
                  <a:srgbClr val="000000"/>
                </a:solidFill>
                <a:latin typeface="Palatino" charset="0"/>
              </a:rPr>
              <a:t>Satchidananda</a:t>
            </a:r>
            <a:r>
              <a:rPr lang="en-US" sz="750" dirty="0">
                <a:solidFill>
                  <a:srgbClr val="000000"/>
                </a:solidFill>
                <a:latin typeface="Palatino" charset="0"/>
              </a:rPr>
              <a:t> Panda</a:t>
            </a:r>
          </a:p>
          <a:p>
            <a:endParaRPr lang="en-US" sz="375" dirty="0">
              <a:solidFill>
                <a:srgbClr val="000000"/>
              </a:solidFill>
              <a:latin typeface="Palatino" charset="0"/>
            </a:endParaRPr>
          </a:p>
          <a:p>
            <a:r>
              <a:rPr lang="en-US" sz="900" dirty="0">
                <a:solidFill>
                  <a:srgbClr val="00588A"/>
                </a:solidFill>
                <a:latin typeface="Palatino" charset="0"/>
              </a:rPr>
              <a:t>Correspondence</a:t>
            </a:r>
            <a:endParaRPr lang="en-US" sz="900" dirty="0">
              <a:solidFill>
                <a:srgbClr val="000000"/>
              </a:solidFill>
              <a:latin typeface="Palatino" charset="0"/>
            </a:endParaRPr>
          </a:p>
          <a:p>
            <a:r>
              <a:rPr lang="en-US" sz="750" dirty="0">
                <a:solidFill>
                  <a:srgbClr val="000000"/>
                </a:solidFill>
                <a:latin typeface="Palatino" charset="0"/>
                <a:hlinkClick r:id="rId2"/>
              </a:rPr>
              <a:t>satchin@salk.edu</a:t>
            </a:r>
          </a:p>
          <a:p>
            <a:endParaRPr lang="en-US" sz="1050" dirty="0">
              <a:solidFill>
                <a:srgbClr val="000000"/>
              </a:solidFill>
              <a:latin typeface="Palatino" charset="0"/>
            </a:endParaRPr>
          </a:p>
          <a:p>
            <a:r>
              <a:rPr lang="en-US" sz="900" dirty="0">
                <a:solidFill>
                  <a:srgbClr val="00588A"/>
                </a:solidFill>
                <a:latin typeface="Palatino" charset="0"/>
              </a:rPr>
              <a:t>In Brief</a:t>
            </a:r>
            <a:endParaRPr lang="en-US" sz="900" dirty="0">
              <a:solidFill>
                <a:srgbClr val="000000"/>
              </a:solidFill>
              <a:latin typeface="Palatino" charset="0"/>
            </a:endParaRPr>
          </a:p>
          <a:p>
            <a:r>
              <a:rPr lang="en-US" sz="750" dirty="0">
                <a:solidFill>
                  <a:srgbClr val="000000"/>
                </a:solidFill>
                <a:latin typeface="Palatino" charset="0"/>
              </a:rPr>
              <a:t>Gill et al. developed a smartphone app to monitor food intake in healthy adults, revealing frequent and erratic daily eating patterns rather than the self-reported three daily meals, leading to ‘‘metabolic jetlag.’’ In a pilot study, overweight individuals using the app to eat for only</a:t>
            </a:r>
          </a:p>
          <a:p>
            <a:pPr marR="2858"/>
            <a:r>
              <a:rPr lang="en-US" sz="750" dirty="0">
                <a:solidFill>
                  <a:srgbClr val="000000"/>
                </a:solidFill>
                <a:latin typeface="Palatino" charset="0"/>
              </a:rPr>
              <a:t>10–11 </a:t>
            </a:r>
            <a:r>
              <a:rPr lang="en-US" sz="750" dirty="0" err="1">
                <a:solidFill>
                  <a:srgbClr val="000000"/>
                </a:solidFill>
                <a:latin typeface="Palatino" charset="0"/>
              </a:rPr>
              <a:t>hr</a:t>
            </a:r>
            <a:r>
              <a:rPr lang="en-US" sz="750" dirty="0">
                <a:solidFill>
                  <a:srgbClr val="000000"/>
                </a:solidFill>
                <a:latin typeface="Palatino" charset="0"/>
              </a:rPr>
              <a:t>/day experienced  sustained weight loss.</a:t>
            </a:r>
          </a:p>
          <a:p>
            <a:endParaRPr lang="en-US" sz="750" dirty="0">
              <a:solidFill>
                <a:srgbClr val="000000"/>
              </a:solidFill>
              <a:latin typeface="Palatino" charset="0"/>
            </a:endParaRPr>
          </a:p>
          <a:p>
            <a:endParaRPr lang="en-US" sz="750" dirty="0">
              <a:solidFill>
                <a:srgbClr val="000000"/>
              </a:solidFill>
              <a:latin typeface="Times New Roman" charset="0"/>
            </a:endParaRPr>
          </a:p>
          <a:p>
            <a:pPr lvl="2"/>
            <a:r>
              <a:rPr lang="en-US" sz="600" baseline="30000" dirty="0">
                <a:solidFill>
                  <a:srgbClr val="000000"/>
                </a:solidFill>
                <a:latin typeface="Palatino" charset="0"/>
              </a:rPr>
              <a:t>Gill &amp; Panda, 2015, Cell Metabolism </a:t>
            </a:r>
            <a:r>
              <a:rPr lang="en-US" sz="600" baseline="30000" dirty="0">
                <a:solidFill>
                  <a:srgbClr val="000000"/>
                </a:solidFill>
                <a:latin typeface="Mishafi Gold" charset="-78"/>
              </a:rPr>
              <a:t>22</a:t>
            </a:r>
            <a:r>
              <a:rPr lang="en-US" sz="600" baseline="30000" dirty="0">
                <a:solidFill>
                  <a:srgbClr val="000000"/>
                </a:solidFill>
                <a:latin typeface="Palatino" charset="0"/>
              </a:rPr>
              <a:t>, 789–798</a:t>
            </a:r>
          </a:p>
          <a:p>
            <a:pPr lvl="2"/>
            <a:r>
              <a:rPr lang="en-US" sz="600" baseline="30000" dirty="0">
                <a:solidFill>
                  <a:srgbClr val="000000"/>
                </a:solidFill>
                <a:latin typeface="Palatino" charset="0"/>
              </a:rPr>
              <a:t>November 3, 2015 ª2015 Elsevier Inc.</a:t>
            </a:r>
          </a:p>
          <a:p>
            <a:pPr lvl="2"/>
            <a:r>
              <a:rPr lang="hr-HR" sz="600" baseline="30000" dirty="0">
                <a:solidFill>
                  <a:srgbClr val="007FAC"/>
                </a:solidFill>
                <a:latin typeface="Palatino" charset="0"/>
                <a:hlinkClick r:id="rId3"/>
              </a:rPr>
              <a:t>http://dx.doi.org/10.1016/j.cmet.2015.09.005</a:t>
            </a:r>
            <a:endParaRPr lang="hr-HR" sz="600" baseline="30000" dirty="0">
              <a:solidFill>
                <a:srgbClr val="000000"/>
              </a:solidFill>
              <a:latin typeface="Palatino" charset="0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1553517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828800"/>
            <a:ext cx="4419600" cy="4419600"/>
          </a:xfrm>
        </p:spPr>
      </p:pic>
      <p:sp>
        <p:nvSpPr>
          <p:cNvPr id="4" name="Rectangle 3"/>
          <p:cNvSpPr/>
          <p:nvPr/>
        </p:nvSpPr>
        <p:spPr>
          <a:xfrm>
            <a:off x="602946" y="609600"/>
            <a:ext cx="7924800" cy="11430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Berlin Sans FB Demi" panose="020E0802020502020306" pitchFamily="34" charset="0"/>
              </a:rPr>
              <a:t>Food Time Restriction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                                                                                                         </a:t>
            </a:r>
            <a:endParaRPr lang="en-US" sz="2400" b="1" dirty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418370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2946" y="609600"/>
            <a:ext cx="7924800" cy="11430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Berlin Sans FB Demi" panose="020E0802020502020306" pitchFamily="34" charset="0"/>
              </a:rPr>
              <a:t>Food Time Restriction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                                                                                                         </a:t>
            </a:r>
            <a:endParaRPr lang="en-US" sz="2400" b="1" dirty="0">
              <a:latin typeface="Berlin Sans FB Demi" panose="020E0802020502020306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F5278A-F749-314A-AE95-7D2549F505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9867" r="46667" b="24133"/>
          <a:stretch/>
        </p:blipFill>
        <p:spPr>
          <a:xfrm>
            <a:off x="1380309" y="2225040"/>
            <a:ext cx="5294811" cy="463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42783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2946" y="609600"/>
            <a:ext cx="7924800" cy="11430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Berlin Sans FB Demi" panose="020E0802020502020306" pitchFamily="34" charset="0"/>
              </a:rPr>
              <a:t>Food Time Restriction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                                                                                                         </a:t>
            </a:r>
            <a:endParaRPr lang="en-US" sz="2400" b="1" dirty="0">
              <a:latin typeface="Berlin Sans FB Demi" panose="020E0802020502020306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1F73EB-028F-D04B-8367-3C283B8E7FB7}"/>
              </a:ext>
            </a:extLst>
          </p:cNvPr>
          <p:cNvSpPr/>
          <p:nvPr/>
        </p:nvSpPr>
        <p:spPr>
          <a:xfrm>
            <a:off x="602946" y="2003792"/>
            <a:ext cx="854105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Wilkinson and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Manoogian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studied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impact of time-restricted eating in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metabolic syndrome by reducing participant’s daily eating window from 14 h to a self-selected 10 h window for 12 weeks.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Time-restricted eating led to weight loss, healthier body composition, lower blood pressure, and decreased levels of cardiovascular disease-promoting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lipids.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58368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image5.jpg" descr="C:\Users\netbook\Pictures\My book pic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2667000" y="1168400"/>
            <a:ext cx="3810000" cy="381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image1.jpg" descr="DK_LOGO_Color[1]"/>
          <p:cNvPicPr/>
          <p:nvPr/>
        </p:nvPicPr>
        <p:blipFill>
          <a:blip r:embed="rId3"/>
          <a:stretch>
            <a:fillRect/>
          </a:stretch>
        </p:blipFill>
        <p:spPr>
          <a:xfrm>
            <a:off x="533400" y="5486400"/>
            <a:ext cx="1193800" cy="9953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2946" y="609600"/>
            <a:ext cx="7924800" cy="11430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Berlin Sans FB Demi" panose="020E0802020502020306" pitchFamily="34" charset="0"/>
              </a:rPr>
              <a:t>Food Time Restriction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                                                                                                         </a:t>
            </a:r>
            <a:endParaRPr lang="en-US" sz="2400" b="1" dirty="0">
              <a:latin typeface="Berlin Sans FB Demi" panose="020E0802020502020306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07846" y="2346960"/>
            <a:ext cx="5715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Arial" charset="0"/>
                <a:cs typeface="Arial" charset="0"/>
              </a:rPr>
              <a:t>The daily eating pattern in healthy adults is highly variable from day to day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Arial" charset="0"/>
                <a:cs typeface="Arial" charset="0"/>
              </a:rPr>
              <a:t>More than half of the adults eat for 15 </a:t>
            </a:r>
            <a:r>
              <a:rPr lang="en-US" sz="2400" dirty="0" err="1">
                <a:solidFill>
                  <a:srgbClr val="000000"/>
                </a:solidFill>
                <a:ea typeface="Arial" charset="0"/>
                <a:cs typeface="Arial" charset="0"/>
              </a:rPr>
              <a:t>hr</a:t>
            </a:r>
            <a:r>
              <a:rPr lang="en-US" sz="2400" dirty="0">
                <a:solidFill>
                  <a:srgbClr val="000000"/>
                </a:solidFill>
                <a:ea typeface="Arial" charset="0"/>
                <a:cs typeface="Arial" charset="0"/>
              </a:rPr>
              <a:t> or longer every day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Arial" charset="0"/>
                <a:cs typeface="Arial" charset="0"/>
              </a:rPr>
              <a:t>Sleep duration parallels the fasting duration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Arial" charset="0"/>
                <a:cs typeface="Arial" charset="0"/>
              </a:rPr>
              <a:t>Reducing the daily eating duration can contribute to weight loss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Arial" charset="0"/>
                <a:cs typeface="Arial" charset="0"/>
              </a:rPr>
              <a:t>Don</a:t>
            </a:r>
            <a:r>
              <a:rPr lang="uk-UA" sz="2400" dirty="0">
                <a:solidFill>
                  <a:srgbClr val="000000"/>
                </a:solidFill>
                <a:ea typeface="Arial" charset="0"/>
                <a:cs typeface="Arial" charset="0"/>
              </a:rPr>
              <a:t>’</a:t>
            </a:r>
            <a:r>
              <a:rPr lang="en-US" sz="2400" dirty="0">
                <a:solidFill>
                  <a:srgbClr val="000000"/>
                </a:solidFill>
                <a:ea typeface="Arial" charset="0"/>
                <a:cs typeface="Arial" charset="0"/>
              </a:rPr>
              <a:t>t eat at night! (if you can)</a:t>
            </a:r>
            <a:endParaRPr lang="en-US" sz="2400" dirty="0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5614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B983FE80-B3C6-6B4E-9274-04001600E9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85850" y="1028700"/>
            <a:ext cx="5829300" cy="857250"/>
          </a:xfrm>
        </p:spPr>
        <p:txBody>
          <a:bodyPr/>
          <a:lstStyle/>
          <a:p>
            <a:pPr>
              <a:defRPr/>
            </a:pPr>
            <a:r>
              <a:rPr lang="en-US" altLang="en-US" sz="2700" dirty="0">
                <a:solidFill>
                  <a:srgbClr val="FF0000"/>
                </a:solidFill>
                <a:latin typeface="Goudy Old Style" charset="0"/>
              </a:rPr>
              <a:t>Questions? </a:t>
            </a:r>
            <a:endParaRPr lang="en-US" sz="2700" dirty="0"/>
          </a:p>
        </p:txBody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22BBD58E-91D1-E345-9F66-7E12612207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47775" y="1771650"/>
            <a:ext cx="5829300" cy="3086100"/>
          </a:xfrm>
        </p:spPr>
        <p:txBody>
          <a:bodyPr/>
          <a:lstStyle/>
          <a:p>
            <a:pPr eaLnBrk="1" hangingPunct="1"/>
            <a:r>
              <a:rPr lang="en-US" altLang="en-US" sz="2000" b="1" i="1" dirty="0"/>
              <a:t>Please use the chat button</a:t>
            </a:r>
          </a:p>
          <a:p>
            <a:pPr eaLnBrk="1" hangingPunct="1"/>
            <a:r>
              <a:rPr lang="en-US" altLang="en-US" sz="2000" b="1" i="1" dirty="0"/>
              <a:t>Thank you for sharing your time tonight!</a:t>
            </a:r>
          </a:p>
          <a:p>
            <a:pPr eaLnBrk="1" hangingPunct="1"/>
            <a:r>
              <a:rPr lang="en-US" altLang="en-US" sz="2000" dirty="0"/>
              <a:t>If you have any more questions after tonight or want an appointment with </a:t>
            </a:r>
            <a:r>
              <a:rPr lang="en-US" altLang="en-US" sz="2000" b="1" dirty="0"/>
              <a:t>Dr. Friedman</a:t>
            </a:r>
            <a:r>
              <a:rPr lang="en-US" altLang="en-US" sz="2000" dirty="0"/>
              <a:t>, please email: </a:t>
            </a:r>
            <a:r>
              <a:rPr lang="en-US" altLang="en-US" sz="2000" dirty="0" err="1"/>
              <a:t>mail@goodhormonehealth.com</a:t>
            </a:r>
            <a:endParaRPr lang="en-US" altLang="en-US" sz="2000" dirty="0"/>
          </a:p>
          <a:p>
            <a:pPr eaLnBrk="1" hangingPunct="1"/>
            <a:r>
              <a:rPr lang="en-US" altLang="en-US" sz="2000" dirty="0" err="1"/>
              <a:t>www.goodhormonehealth.com</a:t>
            </a:r>
            <a:r>
              <a:rPr lang="en-US" altLang="en-US" sz="2000" dirty="0"/>
              <a:t> </a:t>
            </a:r>
          </a:p>
          <a:p>
            <a:r>
              <a:rPr lang="en-US" sz="2000" b="1" dirty="0"/>
              <a:t>Deborah A. Klein, MS, RD</a:t>
            </a:r>
            <a:br>
              <a:rPr lang="en-US" sz="2000" b="1" dirty="0"/>
            </a:br>
            <a:r>
              <a:rPr lang="en-US" sz="2000" b="1" dirty="0"/>
              <a:t>The </a:t>
            </a:r>
            <a:r>
              <a:rPr lang="en-US" sz="2000" b="1" dirty="0" err="1"/>
              <a:t>Livitician</a:t>
            </a:r>
            <a:r>
              <a:rPr lang="en-US" sz="2000" b="1" dirty="0"/>
              <a:t>® Network</a:t>
            </a:r>
            <a:endParaRPr lang="en-US" sz="2000" dirty="0"/>
          </a:p>
          <a:p>
            <a:r>
              <a:rPr lang="en-US" sz="2000" dirty="0"/>
              <a:t>Email: </a:t>
            </a:r>
            <a:r>
              <a:rPr lang="en-US" sz="2000" b="1" dirty="0">
                <a:hlinkClick r:id="rId3"/>
              </a:rPr>
              <a:t>Livitician@Gmail.com</a:t>
            </a:r>
            <a:endParaRPr lang="en-US" sz="2000" b="1" dirty="0"/>
          </a:p>
          <a:p>
            <a:r>
              <a:rPr lang="en-US" altLang="en-US" sz="2000" dirty="0">
                <a:hlinkClick r:id="rId4"/>
              </a:rPr>
              <a:t>https://</a:t>
            </a:r>
            <a:r>
              <a:rPr lang="en-US" altLang="en-US" sz="2000" dirty="0" err="1">
                <a:hlinkClick r:id="rId4"/>
              </a:rPr>
              <a:t>www.livitician.co</a:t>
            </a:r>
            <a:r>
              <a:rPr lang="en-US" altLang="en-US" sz="2000" dirty="0" err="1"/>
              <a:t>m</a:t>
            </a:r>
            <a:endParaRPr lang="en-US" sz="2000" dirty="0"/>
          </a:p>
          <a:p>
            <a:pPr eaLnBrk="1" hangingPunct="1"/>
            <a:endParaRPr lang="en-US" altLang="en-US" sz="2000" dirty="0"/>
          </a:p>
          <a:p>
            <a:pPr eaLnBrk="1" hangingPunct="1"/>
            <a:r>
              <a:rPr lang="en-US" altLang="ja-JP" sz="2000" dirty="0">
                <a:ea typeface="ヒラギノ角ゴ Pro W3" panose="020B0300000000000000" pitchFamily="34" charset="-128"/>
                <a:cs typeface="ヒラギノ角ゴ Pro W3" panose="020B0300000000000000" pitchFamily="34" charset="-128"/>
              </a:rPr>
              <a:t>Webinar </a:t>
            </a:r>
            <a:r>
              <a:rPr lang="en-US" altLang="ja-JP" sz="2000">
                <a:ea typeface="ヒラギノ角ゴ Pro W3" panose="020B0300000000000000" pitchFamily="34" charset="-128"/>
                <a:cs typeface="ヒラギノ角ゴ Pro W3" panose="020B0300000000000000" pitchFamily="34" charset="-128"/>
              </a:rPr>
              <a:t>will be posted </a:t>
            </a:r>
            <a:r>
              <a:rPr lang="en-US" altLang="ja-JP" sz="2000" dirty="0">
                <a:ea typeface="ヒラギノ角ゴ Pro W3" panose="020B0300000000000000" pitchFamily="34" charset="-128"/>
                <a:cs typeface="ヒラギノ角ゴ Pro W3" panose="020B0300000000000000" pitchFamily="34" charset="-128"/>
              </a:rPr>
              <a:t>in a few days</a:t>
            </a:r>
          </a:p>
        </p:txBody>
      </p:sp>
    </p:spTree>
    <p:extLst>
      <p:ext uri="{BB962C8B-B14F-4D97-AF65-F5344CB8AC3E}">
        <p14:creationId xmlns:p14="http://schemas.microsoft.com/office/powerpoint/2010/main" val="282212732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xfrm>
            <a:off x="1371600" y="1219200"/>
            <a:ext cx="6400800" cy="3886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/>
            </a:pPr>
            <a:endParaRPr sz="3200" b="1">
              <a:solidFill>
                <a:srgbClr val="0000F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lvl="0">
              <a:defRPr sz="1800"/>
            </a:pPr>
            <a:endParaRPr sz="4400" b="1">
              <a:solidFill>
                <a:srgbClr val="0000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95" name="image1.jpg" descr="DK_LOGO_Color[1]"/>
          <p:cNvPicPr/>
          <p:nvPr/>
        </p:nvPicPr>
        <p:blipFill>
          <a:blip r:embed="rId2"/>
          <a:stretch>
            <a:fillRect/>
          </a:stretch>
        </p:blipFill>
        <p:spPr>
          <a:xfrm>
            <a:off x="533400" y="5486400"/>
            <a:ext cx="1193800" cy="995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top3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2254250" y="2159000"/>
            <a:ext cx="4635500" cy="2540000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Shape 97"/>
          <p:cNvSpPr/>
          <p:nvPr/>
        </p:nvSpPr>
        <p:spPr>
          <a:xfrm>
            <a:off x="3402379" y="621030"/>
            <a:ext cx="2034442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spcBef>
                <a:spcPts val="1100"/>
              </a:spcBef>
              <a:defRPr sz="4800" b="0">
                <a:solidFill>
                  <a:srgbClr val="88B5A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88B5A2"/>
                </a:solidFill>
              </a:rPr>
              <a:t>Carbs</a:t>
            </a:r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image1.jpg" descr="DK_LOGO_Color[1]"/>
          <p:cNvPicPr/>
          <p:nvPr/>
        </p:nvPicPr>
        <p:blipFill>
          <a:blip r:embed="rId2"/>
          <a:stretch>
            <a:fillRect/>
          </a:stretch>
        </p:blipFill>
        <p:spPr>
          <a:xfrm>
            <a:off x="533400" y="5486400"/>
            <a:ext cx="1193800" cy="995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image6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752600" y="914400"/>
            <a:ext cx="5638800" cy="43700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image1.jpg" descr="DK_LOGO_Color[1]"/>
          <p:cNvPicPr/>
          <p:nvPr/>
        </p:nvPicPr>
        <p:blipFill>
          <a:blip r:embed="rId2"/>
          <a:stretch>
            <a:fillRect/>
          </a:stretch>
        </p:blipFill>
        <p:spPr>
          <a:xfrm>
            <a:off x="533400" y="5486400"/>
            <a:ext cx="1193800" cy="995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image7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2209800" y="1219200"/>
            <a:ext cx="4419600" cy="44164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age1.jpg" descr="DK_LOGO_Color[1]"/>
          <p:cNvPicPr/>
          <p:nvPr/>
        </p:nvPicPr>
        <p:blipFill>
          <a:blip r:embed="rId2"/>
          <a:stretch>
            <a:fillRect/>
          </a:stretch>
        </p:blipFill>
        <p:spPr>
          <a:xfrm>
            <a:off x="533400" y="5486400"/>
            <a:ext cx="1193800" cy="995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image8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524000" y="1066800"/>
            <a:ext cx="6172200" cy="42528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dissolve/>
  </p:transition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3333CC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8F8F8F"/>
      </a:accent3>
      <a:accent4>
        <a:srgbClr val="707070"/>
      </a:accent4>
      <a:accent5>
        <a:srgbClr val="AAE2CA"/>
      </a:accent5>
      <a:accent6>
        <a:srgbClr val="2D2DB9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0CC99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CC99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8F8F8F"/>
      </a:accent3>
      <a:accent4>
        <a:srgbClr val="707070"/>
      </a:accent4>
      <a:accent5>
        <a:srgbClr val="AAE2CA"/>
      </a:accent5>
      <a:accent6>
        <a:srgbClr val="2D2DB9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0CC99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CC99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2665</TotalTime>
  <Words>1194</Words>
  <Application>Microsoft Macintosh PowerPoint</Application>
  <PresentationFormat>On-screen Show (4:3)</PresentationFormat>
  <Paragraphs>223</Paragraphs>
  <Slides>51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5" baseType="lpstr">
      <vt:lpstr>ヒラギノ角ゴ Pro W3</vt:lpstr>
      <vt:lpstr>Arial</vt:lpstr>
      <vt:lpstr>Arial Black</vt:lpstr>
      <vt:lpstr>Arial Narrow</vt:lpstr>
      <vt:lpstr>Berlin Sans FB Demi</vt:lpstr>
      <vt:lpstr>Cambria</vt:lpstr>
      <vt:lpstr>Cavolini</vt:lpstr>
      <vt:lpstr>Goudy Old Style</vt:lpstr>
      <vt:lpstr>Helvetica Neue</vt:lpstr>
      <vt:lpstr>Mishafi Gold</vt:lpstr>
      <vt:lpstr>Palatino</vt:lpstr>
      <vt:lpstr>Times New Roman</vt:lpstr>
      <vt:lpstr>Wingdings</vt:lpstr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LIVIT Instead Of DIET!</vt:lpstr>
      <vt:lpstr>Beyond SuperFoods = SUPER BALANCE! </vt:lpstr>
      <vt:lpstr>Super Balance = </vt:lpstr>
      <vt:lpstr>A balanced meal?</vt:lpstr>
      <vt:lpstr>EAT CLEAN TO BE LEAN!</vt:lpstr>
      <vt:lpstr>PowerPoint Presentation</vt:lpstr>
      <vt:lpstr>GO ORGANIC!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Vegetable Diets: Motivation</vt:lpstr>
      <vt:lpstr>Vegan</vt:lpstr>
      <vt:lpstr>Vegan</vt:lpstr>
      <vt:lpstr>Paleo Diet = Caveman Diet</vt:lpstr>
      <vt:lpstr>Paleo Diet = Caveman Diet</vt:lpstr>
      <vt:lpstr>Paleo Diet = Caveman Diet</vt:lpstr>
      <vt:lpstr>Keto Diet</vt:lpstr>
      <vt:lpstr>Keto Diet</vt:lpstr>
      <vt:lpstr>Keto Diet</vt:lpstr>
      <vt:lpstr>Keto Diet</vt:lpstr>
      <vt:lpstr>Keto Diet-Dr. Friedman’s take</vt:lpstr>
      <vt:lpstr>Vegan vs. Paleo Vs Keto</vt:lpstr>
      <vt:lpstr>Dr. Friedman’s Recommended Diet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dana</dc:creator>
  <cp:lastModifiedBy>Theodore Friedman</cp:lastModifiedBy>
  <cp:revision>29</cp:revision>
  <dcterms:modified xsi:type="dcterms:W3CDTF">2019-12-15T22:03:44Z</dcterms:modified>
</cp:coreProperties>
</file>