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70" r:id="rId9"/>
    <p:sldId id="278" r:id="rId10"/>
    <p:sldId id="259" r:id="rId11"/>
    <p:sldId id="260" r:id="rId12"/>
    <p:sldId id="261" r:id="rId13"/>
    <p:sldId id="262" r:id="rId14"/>
    <p:sldId id="263" r:id="rId15"/>
    <p:sldId id="264" r:id="rId16"/>
    <p:sldId id="341" r:id="rId17"/>
    <p:sldId id="342" r:id="rId18"/>
    <p:sldId id="343" r:id="rId19"/>
    <p:sldId id="347" r:id="rId20"/>
    <p:sldId id="266" r:id="rId21"/>
    <p:sldId id="267" r:id="rId22"/>
    <p:sldId id="268" r:id="rId23"/>
    <p:sldId id="346" r:id="rId24"/>
    <p:sldId id="272" r:id="rId25"/>
    <p:sldId id="344" r:id="rId26"/>
    <p:sldId id="345" r:id="rId27"/>
    <p:sldId id="269" r:id="rId28"/>
    <p:sldId id="274" r:id="rId29"/>
    <p:sldId id="283" r:id="rId30"/>
    <p:sldId id="284" r:id="rId31"/>
    <p:sldId id="286" r:id="rId32"/>
    <p:sldId id="285" r:id="rId33"/>
    <p:sldId id="287" r:id="rId34"/>
    <p:sldId id="288" r:id="rId35"/>
    <p:sldId id="275" r:id="rId36"/>
    <p:sldId id="276" r:id="rId37"/>
    <p:sldId id="277" r:id="rId38"/>
    <p:sldId id="273" r:id="rId39"/>
    <p:sldId id="33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A728E-55AA-8647-9D0F-2E07362DBFF7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A53F-BBEB-644C-9ECC-57547443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7EC7852-10E6-174C-99D2-FD1A21EBC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03888" y="4364038"/>
            <a:ext cx="6118225" cy="3441700"/>
          </a:xfrm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2DFEB9EB-3CAD-A34D-B4C4-3EDE0DB76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47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hyperlink" Target="http://www.snoreexpert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www.htxt.co.za/2014/12/17/instagram-adds-five-new-filters-and-improved-management-features/" TargetMode="External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24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Traditional and Alternative Treatments for Insomnia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157" y="4867712"/>
            <a:ext cx="3893461" cy="1464378"/>
          </a:xfrm>
        </p:spPr>
        <p:txBody>
          <a:bodyPr>
            <a:normAutofit/>
          </a:bodyPr>
          <a:lstStyle/>
          <a:p>
            <a:r>
              <a:rPr lang="en-US" sz="1800" dirty="0"/>
              <a:t>Dr. Theodore </a:t>
            </a:r>
            <a:r>
              <a:rPr lang="en-US" sz="1800" dirty="0" err="1"/>
              <a:t>friedman</a:t>
            </a:r>
            <a:r>
              <a:rPr lang="en-US" sz="1800" dirty="0"/>
              <a:t> md, </a:t>
            </a:r>
            <a:endParaRPr lang="en-US" dirty="0"/>
          </a:p>
          <a:p>
            <a:r>
              <a:rPr lang="en-US" sz="1800" dirty="0"/>
              <a:t>dr. BARBARA BURGGRAAFF, MD, </a:t>
            </a:r>
            <a:endParaRPr lang="en-US" dirty="0" err="1"/>
          </a:p>
          <a:p>
            <a:r>
              <a:rPr lang="en-US" sz="1800" dirty="0"/>
              <a:t>dr. Jay </a:t>
            </a:r>
            <a:r>
              <a:rPr lang="en-US" sz="1800" dirty="0" err="1"/>
              <a:t>khorsandi</a:t>
            </a:r>
            <a:r>
              <a:rPr lang="en-US" sz="1800" dirty="0"/>
              <a:t> </a:t>
            </a:r>
            <a:r>
              <a:rPr lang="en-US" sz="1800" dirty="0" err="1"/>
              <a:t>dds</a:t>
            </a:r>
            <a:endParaRPr lang="en-US"/>
          </a:p>
          <a:p>
            <a:endParaRPr lang="en-US" sz="1800"/>
          </a:p>
        </p:txBody>
      </p:sp>
      <p:pic>
        <p:nvPicPr>
          <p:cNvPr id="4" name="Picture 4" descr="A clock on a table&#10;&#10;Description generated with very high confidence">
            <a:extLst>
              <a:ext uri="{FF2B5EF4-FFF2-40B4-BE49-F238E27FC236}">
                <a16:creationId xmlns:a16="http://schemas.microsoft.com/office/drawing/2014/main" id="{C3D4F4B8-00D4-4923-9045-78431D560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2D41-88D6-4E7A-9F25-64801EBA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What kind of sleeper are you?</a:t>
            </a:r>
            <a:br>
              <a:rPr lang="en-US" dirty="0"/>
            </a:br>
            <a:r>
              <a:rPr lang="en-US"/>
              <a:t>AKA, what is your "Chronotype"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EA44-293F-48E1-A3AB-111D3760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Michael Breus "The Sleep Doctor" - The Power of When Book</a:t>
            </a:r>
          </a:p>
          <a:p>
            <a:r>
              <a:rPr lang="en-US" dirty="0"/>
              <a:t>Lion</a:t>
            </a:r>
          </a:p>
          <a:p>
            <a:r>
              <a:rPr lang="en-US" dirty="0"/>
              <a:t>Wolf</a:t>
            </a:r>
          </a:p>
          <a:p>
            <a:r>
              <a:rPr lang="en-US" dirty="0"/>
              <a:t>Bear</a:t>
            </a:r>
          </a:p>
          <a:p>
            <a:r>
              <a:rPr lang="en-US" dirty="0"/>
              <a:t>Dolphin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8B4-8C0C-4D30-8FE7-21C367F8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AD1F-37B5-4DC5-A97A-F373ABAFE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ea typeface="+mj-lt"/>
                <a:cs typeface="+mj-lt"/>
              </a:rPr>
              <a:t>Lions</a:t>
            </a:r>
            <a:r>
              <a:rPr lang="en-US">
                <a:ea typeface="+mj-lt"/>
                <a:cs typeface="+mj-lt"/>
              </a:rPr>
              <a:t> (also known as early birds) </a:t>
            </a:r>
          </a:p>
          <a:p>
            <a:r>
              <a:rPr lang="en-US">
                <a:ea typeface="+mj-lt"/>
                <a:cs typeface="+mj-lt"/>
              </a:rPr>
              <a:t>Wake up early and are most productive in the morning. </a:t>
            </a:r>
          </a:p>
          <a:p>
            <a:r>
              <a:rPr lang="en-US">
                <a:ea typeface="+mj-lt"/>
                <a:cs typeface="+mj-lt"/>
              </a:rPr>
              <a:t>They get most of their productivity in before noon, so they’re naturally tired by the evening and go to sleep early. </a:t>
            </a:r>
          </a:p>
          <a:p>
            <a:r>
              <a:rPr lang="en-US">
                <a:ea typeface="+mj-lt"/>
                <a:cs typeface="+mj-lt"/>
              </a:rPr>
              <a:t>Lions represent 15-20% of the population.</a:t>
            </a:r>
            <a:endParaRPr lang="en-US"/>
          </a:p>
          <a:p>
            <a:endParaRPr lang="en-US" dirty="0"/>
          </a:p>
        </p:txBody>
      </p:sp>
      <p:pic>
        <p:nvPicPr>
          <p:cNvPr id="4" name="Picture 4" descr="A lion sitting in a field&#10;&#10;Description generated with very high confidence">
            <a:extLst>
              <a:ext uri="{FF2B5EF4-FFF2-40B4-BE49-F238E27FC236}">
                <a16:creationId xmlns:a16="http://schemas.microsoft.com/office/drawing/2014/main" id="{457C9D6E-71A2-4653-A190-D8A6239C9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1916" y="2446672"/>
            <a:ext cx="5451627" cy="34072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4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D585-CE03-435A-9D9F-AA9523EE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Wolves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7D78-DE90-4586-9261-9BADE48F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ea typeface="+mj-lt"/>
                <a:cs typeface="+mj-lt"/>
              </a:rPr>
              <a:t>Wolves</a:t>
            </a:r>
            <a:r>
              <a:rPr lang="en-US">
                <a:ea typeface="+mj-lt"/>
                <a:cs typeface="+mj-lt"/>
              </a:rPr>
              <a:t> (also known as night owls) go to sleep and wake later than others. </a:t>
            </a:r>
          </a:p>
          <a:p>
            <a:r>
              <a:rPr lang="en-US">
                <a:ea typeface="+mj-lt"/>
                <a:cs typeface="+mj-lt"/>
              </a:rPr>
              <a:t>Their peak productivity happens in the middle of the day and in the evening after everyone else has already logged off. </a:t>
            </a:r>
          </a:p>
          <a:p>
            <a:r>
              <a:rPr lang="en-US">
                <a:ea typeface="+mj-lt"/>
                <a:cs typeface="+mj-lt"/>
              </a:rPr>
              <a:t>Wolves represent 15-20% of the population.</a:t>
            </a:r>
            <a:endParaRPr lang="en-US"/>
          </a:p>
          <a:p>
            <a:endParaRPr lang="en-US" dirty="0"/>
          </a:p>
        </p:txBody>
      </p:sp>
      <p:pic>
        <p:nvPicPr>
          <p:cNvPr id="4" name="Picture 4" descr="A dog sitting in the snow&#10;&#10;Description generated with high confidence">
            <a:extLst>
              <a:ext uri="{FF2B5EF4-FFF2-40B4-BE49-F238E27FC236}">
                <a16:creationId xmlns:a16="http://schemas.microsoft.com/office/drawing/2014/main" id="{157832CE-2AF7-4705-835D-C59F50AFD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4501" y="2052213"/>
            <a:ext cx="334645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54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D44E-33CC-41D3-8A1A-2CB70820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Bears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8D82-49A7-4F32-8A5C-FA8925B9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ea typeface="+mj-lt"/>
                <a:cs typeface="+mj-lt"/>
              </a:rPr>
              <a:t>Bears</a:t>
            </a:r>
            <a:r>
              <a:rPr lang="en-US">
                <a:ea typeface="+mj-lt"/>
                <a:cs typeface="+mj-lt"/>
              </a:rPr>
              <a:t> tend to sleep and wake according to the sun </a:t>
            </a:r>
          </a:p>
          <a:p>
            <a:r>
              <a:rPr lang="en-US">
                <a:ea typeface="+mj-lt"/>
                <a:cs typeface="+mj-lt"/>
              </a:rPr>
              <a:t>Feeling most energetic during the daytime and having no trouble falling asleep at night. </a:t>
            </a:r>
          </a:p>
          <a:p>
            <a:r>
              <a:rPr lang="en-US">
                <a:ea typeface="+mj-lt"/>
                <a:cs typeface="+mj-lt"/>
              </a:rPr>
              <a:t>Their peak productivity occurs in the mid-morning and dips during the mid-afternoon slump. </a:t>
            </a:r>
          </a:p>
          <a:p>
            <a:r>
              <a:rPr lang="en-US">
                <a:ea typeface="+mj-lt"/>
                <a:cs typeface="+mj-lt"/>
              </a:rPr>
              <a:t>They represent 50% of the population.</a:t>
            </a:r>
            <a:endParaRPr lang="en-US"/>
          </a:p>
          <a:p>
            <a:endParaRPr lang="en-US" dirty="0"/>
          </a:p>
        </p:txBody>
      </p:sp>
      <p:pic>
        <p:nvPicPr>
          <p:cNvPr id="4" name="Picture 4" descr="A large brown bear walking across a lush green field&#10;&#10;Description generated with very high confidence">
            <a:extLst>
              <a:ext uri="{FF2B5EF4-FFF2-40B4-BE49-F238E27FC236}">
                <a16:creationId xmlns:a16="http://schemas.microsoft.com/office/drawing/2014/main" id="{04230AA9-F97A-4053-AE33-F3027E4B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1916" y="2105945"/>
            <a:ext cx="5451627" cy="4088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42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9FA2-DAF7-486A-9C65-6693EAFE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Dolphins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145A-CB91-4F58-ADA8-36DB5822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ea typeface="+mj-lt"/>
                <a:cs typeface="+mj-lt"/>
              </a:rPr>
              <a:t>Dolphins</a:t>
            </a:r>
            <a:r>
              <a:rPr lang="en-US">
                <a:ea typeface="+mj-lt"/>
                <a:cs typeface="+mj-lt"/>
              </a:rPr>
              <a:t> are light sleepers who have difficulty following a regular sleep routine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More frequent nighttime awakenings.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Their most productive in the mid-morning to early afternoon.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Dolphins represent 10% of the population.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Most likely to suffer from insomnia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4" descr="A dolphin jumping out of the water&#10;&#10;Description generated with very high confidence">
            <a:extLst>
              <a:ext uri="{FF2B5EF4-FFF2-40B4-BE49-F238E27FC236}">
                <a16:creationId xmlns:a16="http://schemas.microsoft.com/office/drawing/2014/main" id="{6B78960B-3D0E-4531-8D66-27474E820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9975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16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A3D5-5FA8-424A-B932-737FB140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A3A-A25E-4E69-86C9-6EE99CDC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Insomnia is difficulty falling asleep or staying asleep, even when a person has the chance to do so.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People with insomnia can feel dissatisfied with their sleep and usually experience one or more of the following symptoms: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Fatigue, low energy, difficulty concentrating, mood disturbances, and decreased performance in work or at school.</a:t>
            </a:r>
            <a:endParaRPr lang="en-US"/>
          </a:p>
        </p:txBody>
      </p:sp>
      <p:pic>
        <p:nvPicPr>
          <p:cNvPr id="4" name="Picture 4" descr="A person lying on a bed&#10;&#10;Description generated with high confidence">
            <a:extLst>
              <a:ext uri="{FF2B5EF4-FFF2-40B4-BE49-F238E27FC236}">
                <a16:creationId xmlns:a16="http://schemas.microsoft.com/office/drawing/2014/main" id="{F690669D-800D-4174-BF5D-056BCAEE7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1916" y="2548890"/>
            <a:ext cx="5451627" cy="3202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9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58C0-EB6B-4DC3-99F8-B5DC8968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Hormonal Causes of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F2CE0-CB5B-4B4F-B5FA-14FA94C6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0"/>
            <a:r>
              <a:rPr lang="en-US" dirty="0"/>
              <a:t>Menopause</a:t>
            </a:r>
          </a:p>
          <a:p>
            <a:pPr lvl="1" indent="0"/>
            <a:r>
              <a:rPr lang="en-US" dirty="0"/>
              <a:t>Cushing’s syndrome</a:t>
            </a:r>
          </a:p>
          <a:p>
            <a:pPr lvl="1" indent="0"/>
            <a:r>
              <a:rPr lang="en-US" dirty="0"/>
              <a:t>High cortisol at night</a:t>
            </a:r>
          </a:p>
          <a:p>
            <a:pPr lvl="1" indent="0"/>
            <a:r>
              <a:rPr lang="en-US" dirty="0"/>
              <a:t>Growth Hormone deficiency</a:t>
            </a:r>
          </a:p>
          <a:p>
            <a:pPr lvl="1" indent="0"/>
            <a:r>
              <a:rPr lang="en-US" dirty="0"/>
              <a:t>Hyperthyroidism or over-replacement with thyroid medication</a:t>
            </a:r>
          </a:p>
          <a:p>
            <a:pPr lvl="1" indent="0"/>
            <a:r>
              <a:rPr lang="en-US" dirty="0"/>
              <a:t>Adrenal insufficiency (need some cortisol before bedtime)</a:t>
            </a:r>
          </a:p>
        </p:txBody>
      </p:sp>
    </p:spTree>
    <p:extLst>
      <p:ext uri="{BB962C8B-B14F-4D97-AF65-F5344CB8AC3E}">
        <p14:creationId xmlns:p14="http://schemas.microsoft.com/office/powerpoint/2010/main" val="184017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06A-7728-4D40-8170-BFDD0E5E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Cortisol in Adrenal Insufficiency</a:t>
            </a:r>
            <a:r>
              <a:rPr lang="en-US" dirty="0">
                <a:ea typeface="+mj-lt"/>
                <a:cs typeface="+mj-lt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8BB2-18A5-4F10-81F6-52D618CF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80454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Patients with adrenal insufficiency needed some cortisol to go into deep sleep</a:t>
            </a:r>
          </a:p>
          <a:p>
            <a:pPr lvl="1"/>
            <a:r>
              <a:rPr lang="en-US" dirty="0"/>
              <a:t>I give 2.5-5 mg of hydrocortisone to patients with adrenal insufficiency before bedtime</a:t>
            </a:r>
          </a:p>
          <a:p>
            <a:pPr lvl="1"/>
            <a:r>
              <a:rPr lang="en-US" dirty="0"/>
              <a:t>Too much and too little cortisol is bad for sleep</a:t>
            </a:r>
          </a:p>
          <a:p>
            <a:pPr marL="400050"/>
            <a:endParaRPr lang="en-US" dirty="0"/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914FF-2076-EC46-8D9F-A2E42273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21587" b="27619"/>
          <a:stretch/>
        </p:blipFill>
        <p:spPr>
          <a:xfrm>
            <a:off x="808075" y="3220242"/>
            <a:ext cx="9392092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E69DE36-9E74-2843-A3EE-67050CA99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Menopause: Most Common Symptoms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0AA6E10-4A87-0142-8123-953F27256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6839" y="1853248"/>
            <a:ext cx="5826125" cy="50704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Hot flashes or hot flushes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Night Sweats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Insomnia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Palpitations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Depression and Anxiety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Memory loss and change in cognition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Vaginal dryness and thinning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Urinary dysfunction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Change to sexual response and sex drive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Acne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Hair loss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Irregular bleeding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7986AC06-2845-7446-92F4-33243315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1325564"/>
            <a:ext cx="6623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Goudy Old Style" panose="02020502050305020303" pitchFamily="18" charset="77"/>
              </a:rPr>
              <a:t>Cessation of menses for 12 consecutive months</a:t>
            </a:r>
          </a:p>
          <a:p>
            <a:pPr eaLnBrk="1" hangingPunct="1"/>
            <a:endParaRPr lang="en-US" altLang="en-US">
              <a:latin typeface="Goudy Old Style" panose="02020502050305020303" pitchFamily="18" charset="77"/>
            </a:endParaRPr>
          </a:p>
        </p:txBody>
      </p:sp>
      <p:pic>
        <p:nvPicPr>
          <p:cNvPr id="5" name="Picture 4" descr="perimenopause2.jpg">
            <a:extLst>
              <a:ext uri="{FF2B5EF4-FFF2-40B4-BE49-F238E27FC236}">
                <a16:creationId xmlns:a16="http://schemas.microsoft.com/office/drawing/2014/main" id="{38E3698B-7270-A846-A6DB-A0ECF760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96" y="2366712"/>
            <a:ext cx="25908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039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61A6-6D1B-4859-80AE-6A81197E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for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9045-2F99-4F82-92B4-227A2DAF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Behavioral</a:t>
            </a:r>
          </a:p>
          <a:p>
            <a:r>
              <a:rPr lang="en-US" sz="3200" dirty="0"/>
              <a:t>Psychological</a:t>
            </a:r>
          </a:p>
          <a:p>
            <a:r>
              <a:rPr lang="en-US" sz="3200" dirty="0"/>
              <a:t>Medical</a:t>
            </a:r>
          </a:p>
          <a:p>
            <a:r>
              <a:rPr lang="en-US" sz="3200" dirty="0"/>
              <a:t>Hormonal</a:t>
            </a:r>
          </a:p>
          <a:p>
            <a:r>
              <a:rPr lang="en-US" sz="3200" dirty="0"/>
              <a:t>Alternative</a:t>
            </a:r>
          </a:p>
        </p:txBody>
      </p:sp>
    </p:spTree>
    <p:extLst>
      <p:ext uri="{BB962C8B-B14F-4D97-AF65-F5344CB8AC3E}">
        <p14:creationId xmlns:p14="http://schemas.microsoft.com/office/powerpoint/2010/main" val="27334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A87B-BF5B-496F-BC18-88E8AAA7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F075-4298-4E9B-BB22-D11D9E67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Dr. Theodore Friedman</a:t>
            </a:r>
          </a:p>
          <a:p>
            <a:pPr lvl="1"/>
            <a:r>
              <a:rPr lang="en-US" dirty="0"/>
              <a:t>Chairman, Department of Internal Medicine </a:t>
            </a:r>
          </a:p>
          <a:p>
            <a:pPr lvl="1"/>
            <a:r>
              <a:rPr lang="en-US" dirty="0"/>
              <a:t>Chief, Division of Endocrinology, Metabolism and Molecular Medicine </a:t>
            </a:r>
          </a:p>
          <a:p>
            <a:pPr lvl="1"/>
            <a:r>
              <a:rPr lang="en-US" dirty="0"/>
              <a:t>Endowed Professor of Cardio-Metabolic Medicine </a:t>
            </a:r>
          </a:p>
          <a:p>
            <a:pPr lvl="1"/>
            <a:r>
              <a:rPr lang="en-US" dirty="0"/>
              <a:t>Lead Physician, Endocrinology, Martin Luther King, Jr. Outpatient Center</a:t>
            </a:r>
          </a:p>
          <a:p>
            <a:pPr lvl="1"/>
            <a:r>
              <a:rPr lang="en-US" dirty="0"/>
              <a:t>Chairman, DHS Endocrinology Work Group</a:t>
            </a:r>
          </a:p>
          <a:p>
            <a:pPr lvl="1"/>
            <a:r>
              <a:rPr lang="en-US" dirty="0"/>
              <a:t>Professor of Medicine-Charles R. Drew University of Medicine &amp; Science 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8C0-EB6B-4DC3-99F8-B5DC8968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Behavioral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F2CE0-CB5B-4B4F-B5FA-14FA94C6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Sleep Hygiene</a:t>
            </a:r>
          </a:p>
          <a:p>
            <a:pPr lvl="1" indent="0"/>
            <a:r>
              <a:rPr lang="en-US"/>
              <a:t>Keep a consistent sleep and awake cycle</a:t>
            </a:r>
          </a:p>
          <a:p>
            <a:pPr lvl="1" indent="0"/>
            <a:r>
              <a:rPr lang="en-US"/>
              <a:t>Light control: Keep a pitch black room</a:t>
            </a:r>
          </a:p>
          <a:p>
            <a:pPr lvl="1" indent="0"/>
            <a:r>
              <a:rPr lang="en-US"/>
              <a:t>Temp control: Cool....68 degrees or less</a:t>
            </a:r>
          </a:p>
          <a:p>
            <a:pPr lvl="1" indent="0"/>
            <a:r>
              <a:rPr lang="en-US"/>
              <a:t>Avoid alcohol with 4 hours of bed</a:t>
            </a:r>
          </a:p>
          <a:p>
            <a:pPr lvl="1" indent="0"/>
            <a:r>
              <a:rPr lang="en-US"/>
              <a:t>Diet: Try to eat around sunset and not too close to bedtime</a:t>
            </a:r>
          </a:p>
          <a:p>
            <a:pPr lvl="1" indent="0"/>
            <a:r>
              <a:rPr lang="en-US"/>
              <a:t>Electronics: No phones, tablets or TV's within 1 hour of sleep</a:t>
            </a:r>
          </a:p>
          <a:p>
            <a:pPr lvl="1" indent="0"/>
            <a:r>
              <a:rPr lang="en-US"/>
              <a:t>Make sure you or your partner does not snore or have apnea</a:t>
            </a:r>
          </a:p>
        </p:txBody>
      </p:sp>
    </p:spTree>
    <p:extLst>
      <p:ext uri="{BB962C8B-B14F-4D97-AF65-F5344CB8AC3E}">
        <p14:creationId xmlns:p14="http://schemas.microsoft.com/office/powerpoint/2010/main" val="86885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1C5E-4DD5-4102-BFA1-07947CD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900"/>
              <a:t>Psychological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91DE-0923-4127-A153-0185C30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CBT-I </a:t>
            </a:r>
            <a:r>
              <a:rPr lang="en-US" dirty="0"/>
              <a:t>– Cognitive Behavioral Therapy for Insomnia</a:t>
            </a:r>
          </a:p>
          <a:p>
            <a:r>
              <a:rPr lang="en-US" dirty="0">
                <a:ea typeface="+mj-lt"/>
                <a:cs typeface="+mj-lt"/>
              </a:rPr>
              <a:t>Goal is to work with therapist to control or eliminate negative thoughts and actions that keep you awake</a:t>
            </a:r>
          </a:p>
          <a:p>
            <a:r>
              <a:rPr lang="en-US" dirty="0">
                <a:ea typeface="+mj-lt"/>
                <a:cs typeface="+mj-lt"/>
              </a:rPr>
              <a:t>Recognize and change beliefs that affect your ability to sleep</a:t>
            </a:r>
          </a:p>
          <a:p>
            <a:r>
              <a:rPr lang="en-US" dirty="0">
                <a:ea typeface="+mj-lt"/>
                <a:cs typeface="+mj-lt"/>
              </a:rPr>
              <a:t>Is generally recommended as the first line of treatment for people with insomnia. </a:t>
            </a:r>
          </a:p>
          <a:p>
            <a:r>
              <a:rPr lang="en-US" dirty="0">
                <a:ea typeface="+mj-lt"/>
                <a:cs typeface="+mj-lt"/>
              </a:rPr>
              <a:t>Typically, CBT-I is equally or more effective than sleep medications.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2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8B83-5AB7-4DD7-9EAE-CC883D09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2FE1-88EF-44EF-B715-6AE3EEED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Involves prescription pharmaceutical medications</a:t>
            </a:r>
          </a:p>
          <a:p>
            <a:r>
              <a:rPr lang="en-US"/>
              <a:t>Will require appointment with your doctor or sleep physician</a:t>
            </a:r>
          </a:p>
          <a:p>
            <a:r>
              <a:rPr lang="en-US"/>
              <a:t>Potential side effects can range from daytime sleepiness to headaches and addiction</a:t>
            </a:r>
          </a:p>
          <a:p>
            <a:r>
              <a:rPr lang="en-US"/>
              <a:t>Can be helpful for more short term uses</a:t>
            </a:r>
          </a:p>
        </p:txBody>
      </p:sp>
    </p:spTree>
    <p:extLst>
      <p:ext uri="{BB962C8B-B14F-4D97-AF65-F5344CB8AC3E}">
        <p14:creationId xmlns:p14="http://schemas.microsoft.com/office/powerpoint/2010/main" val="36657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21C9-8EA3-44E9-BD2B-6FC637BB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2" y="301691"/>
            <a:ext cx="10599209" cy="933720"/>
          </a:xfrm>
        </p:spPr>
        <p:txBody>
          <a:bodyPr/>
          <a:lstStyle/>
          <a:p>
            <a:r>
              <a:rPr lang="en-US" dirty="0"/>
              <a:t>Pharmaceutical Mechanisms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509A-8A9D-47DA-9CCA-5FEDA221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76" y="1133027"/>
            <a:ext cx="9818377" cy="51153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BENZODIAZEPINE RECEPTOR AGONISTS</a:t>
            </a:r>
          </a:p>
          <a:p>
            <a:pPr lvl="1"/>
            <a:r>
              <a:rPr lang="en-US" dirty="0">
                <a:ea typeface="+mj-lt"/>
                <a:cs typeface="+mj-lt"/>
              </a:rPr>
              <a:t>triazolam (Halcion, Pfizer), </a:t>
            </a:r>
            <a:r>
              <a:rPr lang="en-US" dirty="0" err="1">
                <a:ea typeface="+mj-lt"/>
                <a:cs typeface="+mj-lt"/>
              </a:rPr>
              <a:t>estazolam</a:t>
            </a:r>
            <a:r>
              <a:rPr lang="en-US" dirty="0">
                <a:ea typeface="+mj-lt"/>
                <a:cs typeface="+mj-lt"/>
              </a:rPr>
              <a:t> (</a:t>
            </a:r>
            <a:r>
              <a:rPr lang="en-US" dirty="0" err="1">
                <a:ea typeface="+mj-lt"/>
                <a:cs typeface="+mj-lt"/>
              </a:rPr>
              <a:t>ProSom</a:t>
            </a:r>
            <a:r>
              <a:rPr lang="en-US" dirty="0">
                <a:ea typeface="+mj-lt"/>
                <a:cs typeface="+mj-lt"/>
              </a:rPr>
              <a:t>, Abbott), temazepam (Restoril, Mallinckrodt), quazepam (Doral, Questcor), and flurazepam</a:t>
            </a:r>
          </a:p>
          <a:p>
            <a:pPr lvl="1"/>
            <a:r>
              <a:rPr lang="en-US" dirty="0">
                <a:ea typeface="+mj-lt"/>
                <a:cs typeface="+mj-lt"/>
              </a:rPr>
              <a:t>All of these agents are Schedule IV controlled substances because of their potential for abuse or dependence</a:t>
            </a:r>
            <a:endParaRPr lang="en-US" dirty="0"/>
          </a:p>
          <a:p>
            <a:pPr marL="400050"/>
            <a:r>
              <a:rPr lang="en-US" dirty="0"/>
              <a:t>NONBENZODIAZEPINES</a:t>
            </a:r>
          </a:p>
          <a:p>
            <a:pPr marL="800100" lvl="1"/>
            <a:r>
              <a:rPr lang="en-US" dirty="0"/>
              <a:t>So-called "Z-Drugs"</a:t>
            </a:r>
          </a:p>
          <a:p>
            <a:pPr marL="800100" lvl="1"/>
            <a:r>
              <a:rPr lang="en-US" dirty="0">
                <a:ea typeface="+mj-lt"/>
                <a:cs typeface="+mj-lt"/>
              </a:rPr>
              <a:t>Zolpidem (Ambien and Intermezzo), zaleplon (Sonata), and eszopiclone (Lunesta)</a:t>
            </a:r>
          </a:p>
          <a:p>
            <a:pPr marL="400050"/>
            <a:r>
              <a:rPr lang="en-US" dirty="0"/>
              <a:t>MELATONIN</a:t>
            </a:r>
          </a:p>
          <a:p>
            <a:pPr marL="800100" lvl="1"/>
            <a:r>
              <a:rPr lang="en-US" dirty="0"/>
              <a:t>Natural hormone made by the pineal gland</a:t>
            </a:r>
          </a:p>
          <a:p>
            <a:pPr marL="800100" lvl="1"/>
            <a:r>
              <a:rPr lang="en-US" dirty="0"/>
              <a:t>Try 3 mg then 1 mg or 10 mg</a:t>
            </a:r>
            <a:endParaRPr lang="en-US" dirty="0">
              <a:ea typeface="+mj-lt"/>
              <a:cs typeface="+mj-lt"/>
            </a:endParaRPr>
          </a:p>
          <a:p>
            <a:pPr marL="400050"/>
            <a:r>
              <a:rPr lang="en-US" dirty="0"/>
              <a:t>MELATONIN AGONISTS: </a:t>
            </a:r>
          </a:p>
          <a:p>
            <a:pPr marL="800100" lvl="1"/>
            <a:r>
              <a:rPr lang="en-US" dirty="0">
                <a:ea typeface="+mj-lt"/>
                <a:cs typeface="+mj-lt"/>
              </a:rPr>
              <a:t>Ramelteon (Rozerem)</a:t>
            </a:r>
            <a:endParaRPr lang="en-US" dirty="0"/>
          </a:p>
          <a:p>
            <a:pPr marL="800100" lvl="1"/>
            <a:r>
              <a:rPr lang="en-US" dirty="0"/>
              <a:t>Less likely for abuse</a:t>
            </a:r>
          </a:p>
          <a:p>
            <a:pPr marL="800100" lvl="1"/>
            <a:endParaRPr lang="en-US" dirty="0"/>
          </a:p>
          <a:p>
            <a:pPr marL="4000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2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21C9-8EA3-44E9-BD2B-6FC637BB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2" y="301691"/>
            <a:ext cx="9445912" cy="1839883"/>
          </a:xfrm>
        </p:spPr>
        <p:txBody>
          <a:bodyPr/>
          <a:lstStyle/>
          <a:p>
            <a:r>
              <a:rPr lang="en-US" dirty="0"/>
              <a:t>Pharmaceutical Mechanisms of Action –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509A-8A9D-47DA-9CCA-5FEDA221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7" y="1841063"/>
            <a:ext cx="9818377" cy="4044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TRICYCLIC ANTIDEPRESSANTS</a:t>
            </a:r>
          </a:p>
          <a:p>
            <a:pPr lvl="1"/>
            <a:r>
              <a:rPr lang="en-US" dirty="0">
                <a:ea typeface="+mj-lt"/>
                <a:cs typeface="+mj-lt"/>
              </a:rPr>
              <a:t>Doxepin (</a:t>
            </a:r>
            <a:r>
              <a:rPr lang="en-US" err="1">
                <a:ea typeface="+mj-lt"/>
                <a:cs typeface="+mj-lt"/>
              </a:rPr>
              <a:t>Silenor</a:t>
            </a:r>
            <a:r>
              <a:rPr lang="en-US" dirty="0">
                <a:ea typeface="+mj-lt"/>
                <a:cs typeface="+mj-lt"/>
              </a:rPr>
              <a:t>)</a:t>
            </a:r>
            <a:endParaRPr lang="en-US" dirty="0"/>
          </a:p>
          <a:p>
            <a:pPr lvl="1"/>
            <a:r>
              <a:rPr lang="en-US" dirty="0">
                <a:ea typeface="+mj-lt"/>
                <a:cs typeface="+mj-lt"/>
              </a:rPr>
              <a:t>Headache and somnolence are the most common adverse events associated with doxepin</a:t>
            </a:r>
            <a:endParaRPr lang="en-US" dirty="0"/>
          </a:p>
          <a:p>
            <a:pPr marL="400050"/>
            <a:r>
              <a:rPr lang="en-US" dirty="0"/>
              <a:t>OREXIN RECEPTOR ANTAGONIST:</a:t>
            </a:r>
          </a:p>
          <a:p>
            <a:pPr marL="800100" lvl="1"/>
            <a:r>
              <a:rPr lang="en-US" err="1">
                <a:ea typeface="+mj-lt"/>
                <a:cs typeface="+mj-lt"/>
              </a:rPr>
              <a:t>Suvorexant</a:t>
            </a:r>
            <a:r>
              <a:rPr lang="en-US" dirty="0">
                <a:ea typeface="+mj-lt"/>
                <a:cs typeface="+mj-lt"/>
              </a:rPr>
              <a:t> (</a:t>
            </a:r>
            <a:r>
              <a:rPr lang="en-US" err="1">
                <a:ea typeface="+mj-lt"/>
                <a:cs typeface="+mj-lt"/>
              </a:rPr>
              <a:t>Belsomra</a:t>
            </a:r>
            <a:r>
              <a:rPr lang="en-US" dirty="0">
                <a:ea typeface="+mj-lt"/>
                <a:cs typeface="+mj-lt"/>
              </a:rPr>
              <a:t>)</a:t>
            </a:r>
            <a:endParaRPr lang="en-US" dirty="0"/>
          </a:p>
          <a:p>
            <a:pPr marL="800100" lvl="1"/>
            <a:r>
              <a:rPr lang="en-US" dirty="0">
                <a:ea typeface="+mj-lt"/>
                <a:cs typeface="+mj-lt"/>
              </a:rPr>
              <a:t>New category of insomnia medications known as orexin receptor antagonists</a:t>
            </a:r>
            <a:endParaRPr lang="en-US" dirty="0"/>
          </a:p>
          <a:p>
            <a:pPr marL="800100" lvl="1"/>
            <a:r>
              <a:rPr lang="en-US" dirty="0">
                <a:ea typeface="+mj-lt"/>
                <a:cs typeface="+mj-lt"/>
              </a:rPr>
              <a:t>Orexins are neurotransmitters that regulate wakefulness and sleep</a:t>
            </a:r>
            <a:endParaRPr lang="en-US" dirty="0"/>
          </a:p>
          <a:p>
            <a:pPr marL="800100" lvl="1"/>
            <a:r>
              <a:rPr lang="en-US">
                <a:ea typeface="+mj-lt"/>
                <a:cs typeface="+mj-lt"/>
              </a:rPr>
              <a:t>Orexins play a role in keeping people awake and alert</a:t>
            </a:r>
            <a:endParaRPr lang="en-US"/>
          </a:p>
          <a:p>
            <a:pPr marL="800100" lvl="1"/>
            <a:r>
              <a:rPr lang="en-US" dirty="0"/>
              <a:t>This medication blocks it's action (similar to people with narcolepsy)</a:t>
            </a:r>
          </a:p>
          <a:p>
            <a:pPr marL="4000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7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21C9-8EA3-44E9-BD2B-6FC637BB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96" y="199307"/>
            <a:ext cx="10599209" cy="933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Medicines That Can Cause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509A-8A9D-47DA-9CCA-5FEDA221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76" y="1133027"/>
            <a:ext cx="9818377" cy="51153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Thyroid replacement</a:t>
            </a:r>
          </a:p>
          <a:p>
            <a:r>
              <a:rPr lang="en-US" dirty="0"/>
              <a:t>Selective serotonin reuptake inhibitors (antidepressants such as Prozac</a:t>
            </a:r>
            <a:r>
              <a:rPr lang="en-US" baseline="30000" dirty="0"/>
              <a:t>®</a:t>
            </a:r>
            <a:r>
              <a:rPr lang="en-US" dirty="0"/>
              <a:t> and Zoloft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  <a:p>
            <a:r>
              <a:rPr lang="en-US" dirty="0"/>
              <a:t>Dopamine agonists (includes some medications for Parkinson's disease)</a:t>
            </a:r>
          </a:p>
          <a:p>
            <a:r>
              <a:rPr lang="en-US" dirty="0"/>
              <a:t>Psychostimulants and amphetamines, Appetite suppressants</a:t>
            </a:r>
          </a:p>
          <a:p>
            <a:r>
              <a:rPr lang="en-US" dirty="0"/>
              <a:t>Anticonvulsants</a:t>
            </a:r>
          </a:p>
          <a:p>
            <a:r>
              <a:rPr lang="en-US" dirty="0"/>
              <a:t>Cold medicines and decongestants</a:t>
            </a:r>
          </a:p>
          <a:p>
            <a:r>
              <a:rPr lang="en-US" dirty="0"/>
              <a:t>Bladder medicines: Ditropan and </a:t>
            </a:r>
            <a:r>
              <a:rPr lang="en-US" dirty="0" err="1"/>
              <a:t>Myrbetrriq</a:t>
            </a:r>
            <a:endParaRPr lang="en-US" dirty="0"/>
          </a:p>
          <a:p>
            <a:r>
              <a:rPr lang="en-US" dirty="0"/>
              <a:t>Steroids</a:t>
            </a:r>
          </a:p>
          <a:p>
            <a:r>
              <a:rPr lang="en-US" dirty="0"/>
              <a:t>Beta agonists</a:t>
            </a:r>
          </a:p>
          <a:p>
            <a:r>
              <a:rPr lang="en-US" dirty="0"/>
              <a:t>Theophylline</a:t>
            </a:r>
          </a:p>
          <a:p>
            <a:r>
              <a:rPr lang="en-US" dirty="0"/>
              <a:t>Medications to lower blood pressure (alpha agonists, beta blockers, clonidine)</a:t>
            </a:r>
          </a:p>
          <a:p>
            <a:r>
              <a:rPr lang="en-US" dirty="0"/>
              <a:t>Diuretics (don t take too late at night)</a:t>
            </a:r>
          </a:p>
          <a:p>
            <a:r>
              <a:rPr lang="en-US" dirty="0"/>
              <a:t>Caffeine</a:t>
            </a:r>
          </a:p>
          <a:p>
            <a:r>
              <a:rPr lang="en-US" dirty="0"/>
              <a:t>Alcohol</a:t>
            </a:r>
          </a:p>
          <a:p>
            <a:r>
              <a:rPr lang="en-US" dirty="0"/>
              <a:t>Niacin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21C9-8EA3-44E9-BD2B-6FC637BB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76" y="199307"/>
            <a:ext cx="10599209" cy="933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Hormone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509A-8A9D-47DA-9CCA-5FEDA221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76" y="1133027"/>
            <a:ext cx="9818377" cy="5115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Estrogen/Progesterone for menopause</a:t>
            </a:r>
          </a:p>
          <a:p>
            <a:r>
              <a:rPr lang="en-US" dirty="0"/>
              <a:t>Vitamin E 400 </a:t>
            </a:r>
            <a:r>
              <a:rPr lang="en-US" dirty="0" err="1"/>
              <a:t>iU</a:t>
            </a:r>
            <a:r>
              <a:rPr lang="en-US" dirty="0"/>
              <a:t> a day helps with hot flashes</a:t>
            </a:r>
          </a:p>
          <a:p>
            <a:r>
              <a:rPr lang="en-US" dirty="0" err="1"/>
              <a:t>Phosphotidyl</a:t>
            </a:r>
            <a:r>
              <a:rPr lang="en-US" dirty="0"/>
              <a:t> Serine (</a:t>
            </a:r>
            <a:r>
              <a:rPr lang="en-US" dirty="0" err="1"/>
              <a:t>Seriphos</a:t>
            </a:r>
            <a:r>
              <a:rPr lang="en-US" b="1" dirty="0"/>
              <a:t>) </a:t>
            </a:r>
            <a:r>
              <a:rPr lang="en-US" dirty="0"/>
              <a:t>300 mg an hour before bedtime lowers night time cortisol</a:t>
            </a:r>
          </a:p>
          <a:p>
            <a:r>
              <a:rPr lang="en-US" dirty="0"/>
              <a:t>DHEA-25 mg a day in women and 50 mg a day in men at night, counteracts cortisol</a:t>
            </a:r>
          </a:p>
          <a:p>
            <a:r>
              <a:rPr lang="en-US" dirty="0"/>
              <a:t>Gingko </a:t>
            </a:r>
            <a:r>
              <a:rPr lang="en-US" dirty="0" err="1"/>
              <a:t>bilabo</a:t>
            </a:r>
            <a:r>
              <a:rPr lang="en-US" dirty="0"/>
              <a:t>  120 mg twice a day lowers cortisol</a:t>
            </a:r>
          </a:p>
          <a:p>
            <a:r>
              <a:rPr lang="en-US" dirty="0" err="1"/>
              <a:t>Serovital</a:t>
            </a:r>
            <a:r>
              <a:rPr lang="en-US" dirty="0"/>
              <a:t> raises growth hormone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3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Alternative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Supplements + Light Control</a:t>
            </a:r>
          </a:p>
          <a:p>
            <a:r>
              <a:rPr lang="en-US"/>
              <a:t>Meditation and Mindfulness</a:t>
            </a:r>
          </a:p>
          <a:p>
            <a:r>
              <a:rPr lang="en-US"/>
              <a:t>EMF Mitigation</a:t>
            </a:r>
          </a:p>
          <a:p>
            <a:r>
              <a:rPr lang="en-US"/>
              <a:t>Dietary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38" y="147763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Supplements</a:t>
            </a:r>
          </a:p>
          <a:p>
            <a:pPr lvl="1" indent="0"/>
            <a:r>
              <a:rPr lang="en-US"/>
              <a:t>GABA with L-Theanine</a:t>
            </a:r>
          </a:p>
          <a:p>
            <a:pPr lvl="1" indent="0"/>
            <a:r>
              <a:rPr lang="en-US"/>
              <a:t>Melatonin</a:t>
            </a:r>
          </a:p>
          <a:p>
            <a:pPr lvl="1" indent="0"/>
            <a:r>
              <a:rPr lang="en-US"/>
              <a:t>Valerian</a:t>
            </a:r>
          </a:p>
          <a:p>
            <a:pPr lvl="1" indent="0"/>
            <a:r>
              <a:rPr lang="en-US" dirty="0"/>
              <a:t>5-HTP</a:t>
            </a:r>
          </a:p>
          <a:p>
            <a:pPr lvl="1" indent="0"/>
            <a:r>
              <a:rPr lang="en-US" dirty="0"/>
              <a:t>CBD oil</a:t>
            </a:r>
          </a:p>
          <a:p>
            <a:pPr lvl="1" indent="0"/>
            <a:r>
              <a:rPr lang="en-US" dirty="0"/>
              <a:t>Lavender and Chamomile</a:t>
            </a:r>
          </a:p>
          <a:p>
            <a:r>
              <a:rPr lang="en-US"/>
              <a:t>Light Control</a:t>
            </a:r>
          </a:p>
          <a:p>
            <a:pPr lvl="1" indent="0"/>
            <a:r>
              <a:rPr lang="en-US"/>
              <a:t>Avoid cell phones, tablets and TV's</a:t>
            </a:r>
            <a:endParaRPr lang="en-US" dirty="0"/>
          </a:p>
          <a:p>
            <a:pPr lvl="1" indent="0"/>
            <a:r>
              <a:rPr lang="en-US"/>
              <a:t>Blue-light blocking glasses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8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Alternative Options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A close up of a bottle&#10;&#10;Description generated with high confidence">
            <a:extLst>
              <a:ext uri="{FF2B5EF4-FFF2-40B4-BE49-F238E27FC236}">
                <a16:creationId xmlns:a16="http://schemas.microsoft.com/office/drawing/2014/main" id="{1CEEB616-8B70-4695-9043-0E58F2E4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Supplements</a:t>
            </a:r>
          </a:p>
          <a:p>
            <a:pPr lvl="1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GABA with L-Theanine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  <a:ea typeface="+mj-lt"/>
                <a:cs typeface="+mj-lt"/>
              </a:rPr>
              <a:t>Our brain naturally produces GABA--the premier ‘calm and connect’ neurotransmitter that inhibits or slows down nerve impulses. 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  <a:ea typeface="+mj-lt"/>
                <a:cs typeface="+mj-lt"/>
              </a:rPr>
              <a:t>GABA supports rest and relaxation. 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  <a:ea typeface="+mj-lt"/>
                <a:cs typeface="+mj-lt"/>
              </a:rPr>
              <a:t>L-Theanine, an amino acid found in green tea, also facilitates relaxation and calms without impairing cognition. 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  <a:ea typeface="+mj-lt"/>
                <a:cs typeface="+mj-lt"/>
              </a:rPr>
              <a:t>Together, they help support a balanced state.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 2- 4 pumps sublingual recommended dosage</a:t>
            </a:r>
          </a:p>
        </p:txBody>
      </p:sp>
    </p:spTree>
    <p:extLst>
      <p:ext uri="{BB962C8B-B14F-4D97-AF65-F5344CB8AC3E}">
        <p14:creationId xmlns:p14="http://schemas.microsoft.com/office/powerpoint/2010/main" val="14113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A87B-BF5B-496F-BC18-88E8AAA7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F075-4298-4E9B-BB22-D11D9E67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Dr. Barbara </a:t>
            </a:r>
            <a:r>
              <a:rPr lang="en-US" dirty="0" err="1"/>
              <a:t>Burggraaff</a:t>
            </a:r>
          </a:p>
          <a:p>
            <a:pPr lvl="1"/>
            <a:r>
              <a:rPr lang="en-US" dirty="0"/>
              <a:t>Dual Boarded ENT (Ear Nose Throat) and Sleep Physician</a:t>
            </a:r>
          </a:p>
          <a:p>
            <a:pPr lvl="1"/>
            <a:r>
              <a:rPr lang="en-US" dirty="0"/>
              <a:t>Medical Director for Snore Experts</a:t>
            </a:r>
          </a:p>
          <a:p>
            <a:pPr lvl="1"/>
            <a:r>
              <a:rPr lang="en-US" dirty="0">
                <a:ea typeface="+mj-lt"/>
                <a:cs typeface="+mj-lt"/>
              </a:rPr>
              <a:t>Fellow American Academy of Otolaryngology-Head and Neck Surgery</a:t>
            </a:r>
            <a:endParaRPr lang="en-US" dirty="0"/>
          </a:p>
          <a:p>
            <a:pPr lvl="1"/>
            <a:r>
              <a:rPr lang="en-US" dirty="0">
                <a:ea typeface="+mj-lt"/>
                <a:cs typeface="+mj-lt"/>
              </a:rPr>
              <a:t>Fellow American Academy of Sleep Medicine</a:t>
            </a:r>
            <a:endParaRPr lang="en-US" dirty="0"/>
          </a:p>
          <a:p>
            <a:pPr lvl="1"/>
            <a:r>
              <a:rPr lang="en-US" dirty="0">
                <a:ea typeface="+mj-lt"/>
                <a:cs typeface="+mj-lt"/>
              </a:rPr>
              <a:t>Medical humanitarian work in Nepal, Hiking, Horses and Oil Painting</a:t>
            </a:r>
            <a:endParaRPr lang="en-US" dirty="0"/>
          </a:p>
          <a:p>
            <a:pPr lvl="1"/>
            <a:r>
              <a:rPr lang="en-US" dirty="0"/>
              <a:t>Meditation Enthusiast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Alternative Options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5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32F0EEAD-DD44-41D4-BC06-71AAEFEF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Supplements</a:t>
            </a:r>
          </a:p>
          <a:p>
            <a:pPr lvl="1" indent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Melatonin</a:t>
            </a:r>
          </a:p>
          <a:p>
            <a:pPr lvl="2" indent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Melatonin is an antioxidant hormone naturally produced in the body. </a:t>
            </a:r>
          </a:p>
          <a:p>
            <a:pPr lvl="2" indent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Supports a healthy sleep-wake cycle and normal circadian rhythms. </a:t>
            </a:r>
          </a:p>
          <a:p>
            <a:pPr lvl="2" indent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May be beneficial in settings of jet lag, occasional sleeplessness, or altered sleep schedules due to shift work.</a:t>
            </a:r>
          </a:p>
          <a:p>
            <a:pPr lvl="2" indent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1- 4mg recommended dosage </a:t>
            </a:r>
          </a:p>
        </p:txBody>
      </p:sp>
    </p:spTree>
    <p:extLst>
      <p:ext uri="{BB962C8B-B14F-4D97-AF65-F5344CB8AC3E}">
        <p14:creationId xmlns:p14="http://schemas.microsoft.com/office/powerpoint/2010/main" val="14788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Alternative Options</a:t>
            </a: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B1B80A1B-4099-47C2-A904-EE3DE857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Supplements</a:t>
            </a:r>
          </a:p>
          <a:p>
            <a:pPr lvl="1" indent="0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 CBD Oil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Extremely popular in the market right now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Therapeutic benefits can include anti-inflammatory properties, anti-anxiety properties, and may boost better quality sleep</a:t>
            </a:r>
          </a:p>
          <a:p>
            <a:pPr lvl="2" indent="0">
              <a:lnSpc>
                <a:spcPct val="90000"/>
              </a:lnSpc>
            </a:pPr>
            <a:r>
              <a:rPr lang="en-US" sz="1500" dirty="0">
                <a:solidFill>
                  <a:srgbClr val="EBEBEB"/>
                </a:solidFill>
              </a:rPr>
              <a:t>Calming and relaxing without the "high" of THC</a:t>
            </a:r>
          </a:p>
        </p:txBody>
      </p:sp>
    </p:spTree>
    <p:extLst>
      <p:ext uri="{BB962C8B-B14F-4D97-AF65-F5344CB8AC3E}">
        <p14:creationId xmlns:p14="http://schemas.microsoft.com/office/powerpoint/2010/main" val="162375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Alternative Options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A container with food in it&#10;&#10;Description generated with very high confidence">
            <a:extLst>
              <a:ext uri="{FF2B5EF4-FFF2-40B4-BE49-F238E27FC236}">
                <a16:creationId xmlns:a16="http://schemas.microsoft.com/office/drawing/2014/main" id="{127961CF-BB92-4C51-8A21-E769012A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00385" y="1438929"/>
            <a:ext cx="5306852" cy="398013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Supplements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GABA with L-Theanine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Melatonin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CBD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oil</a:t>
            </a:r>
            <a:endParaRPr lang="en-US">
              <a:solidFill>
                <a:srgbClr val="FFFFFF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Valerian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5-HTP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Lavender and Chamomile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Light Control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Avoid cell phones, tablets and TV's</a:t>
            </a:r>
          </a:p>
          <a:p>
            <a:pPr lvl="1" inden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Blue-light blocking glasses</a:t>
            </a:r>
          </a:p>
        </p:txBody>
      </p:sp>
    </p:spTree>
    <p:extLst>
      <p:ext uri="{BB962C8B-B14F-4D97-AF65-F5344CB8AC3E}">
        <p14:creationId xmlns:p14="http://schemas.microsoft.com/office/powerpoint/2010/main" val="264850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5C76-ED66-434B-B826-C8D6EACB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Where to find/buy these?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758A-FB8D-4BDD-B8EC-E574B595A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8"/>
            <a:ext cx="6495847" cy="25899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carry them at Snore Experts locations</a:t>
            </a:r>
          </a:p>
          <a:p>
            <a:pPr lvl="1" indent="0"/>
            <a:r>
              <a:rPr lang="en-US" dirty="0"/>
              <a:t>Encino, Pasadena, Brentwood, Irvine, Valencia</a:t>
            </a:r>
          </a:p>
          <a:p>
            <a:pPr lvl="1" indent="0"/>
            <a:r>
              <a:rPr lang="en-US"/>
              <a:t>Also available online @ www.snoreexperts.com in the </a:t>
            </a:r>
            <a:r>
              <a:rPr lang="en-US" dirty="0"/>
              <a:t>"Store" section</a:t>
            </a:r>
          </a:p>
          <a:p>
            <a:pPr lvl="1" indent="0"/>
            <a:r>
              <a:rPr lang="en-US" dirty="0"/>
              <a:t>Also stay tuned for giveaway of a bottle of GABA (valued at $40)!!</a:t>
            </a:r>
          </a:p>
        </p:txBody>
      </p:sp>
      <p:pic>
        <p:nvPicPr>
          <p:cNvPr id="4" name="Picture 4" descr="A bicycle parked on the side of a building&#10;&#10;Description generated with high confidence">
            <a:extLst>
              <a:ext uri="{FF2B5EF4-FFF2-40B4-BE49-F238E27FC236}">
                <a16:creationId xmlns:a16="http://schemas.microsoft.com/office/drawing/2014/main" id="{6E28A88A-09B2-45ED-A56F-40BBF2D6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2556" y="4158974"/>
            <a:ext cx="3470304" cy="1955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708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5C76-ED66-434B-B826-C8D6EACB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Light Control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id="{0ACA3BFD-B2A9-492B-8485-5A738C66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60869" y="1721993"/>
            <a:ext cx="4552013" cy="34140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758A-FB8D-4BDD-B8EC-E574B595A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Minimize blue light exposure at night</a:t>
            </a:r>
          </a:p>
          <a:p>
            <a:r>
              <a:rPr lang="en-US">
                <a:solidFill>
                  <a:srgbClr val="FFFFFF"/>
                </a:solidFill>
              </a:rPr>
              <a:t>Consider warm color LEDs or better yet...incandescent</a:t>
            </a:r>
          </a:p>
          <a:p>
            <a:r>
              <a:rPr lang="en-US">
                <a:solidFill>
                  <a:srgbClr val="FFFFFF"/>
                </a:solidFill>
              </a:rPr>
              <a:t>Phones, tablets, TV's should be avoided at least 1 hour prior to sleep</a:t>
            </a:r>
          </a:p>
          <a:p>
            <a:r>
              <a:rPr lang="en-US">
                <a:solidFill>
                  <a:srgbClr val="FFFFFF"/>
                </a:solidFill>
              </a:rPr>
              <a:t>Blue light blocking glasses can also be used</a:t>
            </a:r>
          </a:p>
        </p:txBody>
      </p:sp>
    </p:spTree>
    <p:extLst>
      <p:ext uri="{BB962C8B-B14F-4D97-AF65-F5344CB8AC3E}">
        <p14:creationId xmlns:p14="http://schemas.microsoft.com/office/powerpoint/2010/main" val="53589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38" y="147763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Meditation and Mindfullness</a:t>
            </a:r>
          </a:p>
          <a:p>
            <a:pPr lvl="1"/>
            <a:r>
              <a:rPr lang="en-US" sz="2400"/>
              <a:t>Develop a meditation practice</a:t>
            </a:r>
          </a:p>
          <a:p>
            <a:pPr lvl="1"/>
            <a:r>
              <a:rPr lang="en-US" sz="2400"/>
              <a:t>2 x 10min a day better than 1x 20min session</a:t>
            </a:r>
          </a:p>
          <a:p>
            <a:pPr lvl="1"/>
            <a:r>
              <a:rPr lang="en-US" sz="2400"/>
              <a:t>Helps to evoke parasympathetic activation (aka relaxation response)</a:t>
            </a:r>
          </a:p>
          <a:p>
            <a:pPr lvl="1"/>
            <a:r>
              <a:rPr lang="en-US" sz="2400"/>
              <a:t>Mindfullness = being in the present and not focusing on past or future</a:t>
            </a:r>
          </a:p>
          <a:p>
            <a:pPr lvl="1"/>
            <a:r>
              <a:rPr lang="en-US" sz="2400"/>
              <a:t>Box Breathing Technique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709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38" y="147763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EMF (electromagnetic frequencies) Mitigation</a:t>
            </a:r>
          </a:p>
          <a:p>
            <a:pPr lvl="1"/>
            <a:r>
              <a:rPr lang="en-US" sz="2400" dirty="0"/>
              <a:t>Put your phone on airplane mode at night</a:t>
            </a:r>
          </a:p>
          <a:p>
            <a:pPr lvl="1"/>
            <a:r>
              <a:rPr lang="en-US" sz="2400" dirty="0"/>
              <a:t>Keep away from your bed</a:t>
            </a:r>
          </a:p>
          <a:p>
            <a:pPr lvl="1"/>
            <a:r>
              <a:rPr lang="en-US" sz="2400" dirty="0"/>
              <a:t>Put your wi-fi router on timer</a:t>
            </a:r>
          </a:p>
          <a:p>
            <a:pPr lvl="1"/>
            <a:r>
              <a:rPr lang="en-US" sz="2400" dirty="0"/>
              <a:t>Examine your house for "smart meters"</a:t>
            </a:r>
          </a:p>
          <a:p>
            <a:pPr lvl="1"/>
            <a:r>
              <a:rPr lang="en-US" sz="2400" dirty="0">
                <a:ea typeface="+mj-lt"/>
                <a:cs typeface="+mj-lt"/>
              </a:rPr>
              <a:t>Don't use microwave oven anymore</a:t>
            </a:r>
          </a:p>
          <a:p>
            <a:pPr lvl="1"/>
            <a:r>
              <a:rPr lang="en-US" sz="2400" dirty="0"/>
              <a:t>Buy an EMF meter and test around your house especially where you sleep</a:t>
            </a:r>
          </a:p>
        </p:txBody>
      </p:sp>
    </p:spTree>
    <p:extLst>
      <p:ext uri="{BB962C8B-B14F-4D97-AF65-F5344CB8AC3E}">
        <p14:creationId xmlns:p14="http://schemas.microsoft.com/office/powerpoint/2010/main" val="3003969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B2D4-5B94-422B-8F29-6FAEC5A4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2E2-10FD-4B8F-9561-D89C3FB5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38" y="1477633"/>
            <a:ext cx="9852703" cy="50741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Diet Considerations</a:t>
            </a:r>
          </a:p>
          <a:p>
            <a:pPr lvl="1" indent="0"/>
            <a:r>
              <a:rPr lang="en-US" sz="2400"/>
              <a:t>Avoid eating after sunset or with 2 hours of sleep</a:t>
            </a:r>
          </a:p>
          <a:p>
            <a:pPr lvl="1" indent="0"/>
            <a:r>
              <a:rPr lang="en-US" sz="2400"/>
              <a:t>Avoid inflammatory foods (deep fried, carb heavy, gluten)</a:t>
            </a:r>
            <a:endParaRPr lang="en-US" sz="2400">
              <a:ea typeface="+mj-lt"/>
              <a:cs typeface="+mj-lt"/>
            </a:endParaRPr>
          </a:p>
          <a:p>
            <a:pPr lvl="1" indent="0"/>
            <a:r>
              <a:rPr lang="en-US" sz="2400">
                <a:ea typeface="+mj-lt"/>
                <a:cs typeface="+mj-lt"/>
              </a:rPr>
              <a:t>Stay away from alcohol. Or stop 1 hour per drink</a:t>
            </a:r>
            <a:endParaRPr lang="en-US" sz="2400"/>
          </a:p>
          <a:p>
            <a:pPr lvl="1" indent="0"/>
            <a:r>
              <a:rPr lang="en-US" sz="2400"/>
              <a:t>Have low glycemic foods as night snacks (handful or walnuts or berries)</a:t>
            </a:r>
          </a:p>
          <a:p>
            <a:pPr lvl="1" indent="0"/>
            <a:r>
              <a:rPr lang="en-US" sz="2400"/>
              <a:t>Focus on healthy fats (avocados, salmon, nuts, extra virgin olive oil, MCT oil)</a:t>
            </a:r>
          </a:p>
          <a:p>
            <a:pPr lvl="1" indent="0"/>
            <a:r>
              <a:rPr lang="en-US" sz="2400"/>
              <a:t>No caffeine after 2 pm</a:t>
            </a:r>
          </a:p>
        </p:txBody>
      </p:sp>
    </p:spTree>
    <p:extLst>
      <p:ext uri="{BB962C8B-B14F-4D97-AF65-F5344CB8AC3E}">
        <p14:creationId xmlns:p14="http://schemas.microsoft.com/office/powerpoint/2010/main" val="4285640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36A7-EDFD-4570-96F1-8D06568B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3" y="142790"/>
            <a:ext cx="3325731" cy="1675975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pic>
        <p:nvPicPr>
          <p:cNvPr id="18" name="Picture 18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2869E941-F235-4E55-8FC2-DFBEE3DDD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806" r="20876" b="3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2" name="Picture 13" descr="A picture containing object, first-aid kit&#10;&#10;Description generated with high confidence">
            <a:extLst>
              <a:ext uri="{FF2B5EF4-FFF2-40B4-BE49-F238E27FC236}">
                <a16:creationId xmlns:a16="http://schemas.microsoft.com/office/drawing/2014/main" id="{5FBF140F-A152-4E67-A491-D9D3A2764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993" r="4571" b="-2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A1DD-E0F0-465A-BB74-4E970EA4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6" y="1344977"/>
            <a:ext cx="3796476" cy="49034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To learn more:</a:t>
            </a:r>
          </a:p>
          <a:p>
            <a:pPr lvl="1"/>
            <a:r>
              <a:rPr lang="en-US">
                <a:hlinkClick r:id="rId7"/>
              </a:rPr>
              <a:t>www.snoreexperts.com</a:t>
            </a:r>
            <a:endParaRPr lang="en-US"/>
          </a:p>
          <a:p>
            <a:pPr lvl="1"/>
            <a:r>
              <a:rPr lang="en-US"/>
              <a:t>Facebook – SnoreExperts</a:t>
            </a:r>
          </a:p>
          <a:p>
            <a:pPr lvl="1"/>
            <a:r>
              <a:rPr lang="en-US"/>
              <a:t>Instagram – SnoreExperts</a:t>
            </a:r>
          </a:p>
          <a:p>
            <a:pPr lvl="1"/>
            <a:r>
              <a:rPr lang="en-US"/>
              <a:t>Podcast – Best Night Ever</a:t>
            </a:r>
          </a:p>
        </p:txBody>
      </p:sp>
      <p:pic>
        <p:nvPicPr>
          <p:cNvPr id="6" name="Picture 6" descr="A picture containing electronics, table, indoor, earphone&#10;&#10;Description generated with high confidence">
            <a:extLst>
              <a:ext uri="{FF2B5EF4-FFF2-40B4-BE49-F238E27FC236}">
                <a16:creationId xmlns:a16="http://schemas.microsoft.com/office/drawing/2014/main" id="{BEB59949-D92F-4E91-BFAB-53064D558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" r="11642" b="3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94C018C-402F-46B5-BF6E-B90486B8C3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1" r="-7" b="2407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934C5A-4EEF-4149-B4E2-078478E4794B}"/>
              </a:ext>
            </a:extLst>
          </p:cNvPr>
          <p:cNvSpPr txBox="1"/>
          <p:nvPr/>
        </p:nvSpPr>
        <p:spPr>
          <a:xfrm>
            <a:off x="9320701" y="6870700"/>
            <a:ext cx="287129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4" name="Picture 24" descr="A close up of a logo&#10;&#10;Description generated with high confidence">
            <a:extLst>
              <a:ext uri="{FF2B5EF4-FFF2-40B4-BE49-F238E27FC236}">
                <a16:creationId xmlns:a16="http://schemas.microsoft.com/office/drawing/2014/main" id="{013B9319-98D3-4FC0-98E3-CED6AA13D5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8941" y="3485291"/>
            <a:ext cx="2811848" cy="28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7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B983FE80-B3C6-6B4E-9274-04001600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solidFill>
                  <a:srgbClr val="FF0000"/>
                </a:solidFill>
                <a:latin typeface="Goudy Old Style" charset="0"/>
              </a:rPr>
              <a:t>Questions? </a:t>
            </a:r>
            <a:endParaRPr lang="en-US" sz="3600" dirty="0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2BBD58E-91D1-E345-9F66-7E1261220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3700" y="1219200"/>
            <a:ext cx="7772400" cy="411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eaLnBrk="1" hangingPunct="1"/>
            <a:r>
              <a:rPr lang="en-US" altLang="en-US" sz="2400" b="1" i="1" dirty="0"/>
              <a:t>Please use the chat button</a:t>
            </a:r>
          </a:p>
          <a:p>
            <a:pPr eaLnBrk="1" hangingPunct="1"/>
            <a:r>
              <a:rPr lang="en-US" altLang="en-US" sz="2400" b="1" i="1" dirty="0"/>
              <a:t>Thank you for sharing your time tonight!</a:t>
            </a:r>
          </a:p>
          <a:p>
            <a:pPr eaLnBrk="1" hangingPunct="1"/>
            <a:r>
              <a:rPr lang="en-US" altLang="en-US" sz="2400" dirty="0"/>
              <a:t>If you have any more questions after tonight or want an appointment, please email: mail@goodhormonehealth.com</a:t>
            </a:r>
          </a:p>
          <a:p>
            <a:r>
              <a:rPr lang="en-US" altLang="en-US" sz="2400" dirty="0"/>
              <a:t>www.goodhormonehealth.com </a:t>
            </a:r>
          </a:p>
          <a:p>
            <a:r>
              <a:rPr lang="en-US" altLang="ja-JP" sz="24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Webinar will be posted in a few days and also available at https://</a:t>
            </a:r>
            <a:r>
              <a:rPr lang="en-US" altLang="ja-JP" sz="2400" dirty="0" err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www.dropbox.com</a:t>
            </a:r>
            <a:r>
              <a:rPr lang="en-US" altLang="ja-JP" sz="24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/</a:t>
            </a:r>
            <a:r>
              <a:rPr lang="en-US" altLang="ja-JP" sz="2400" dirty="0" err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sh</a:t>
            </a:r>
            <a:r>
              <a:rPr lang="en-US" altLang="ja-JP" sz="2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/nsq61x0rvdcni00/AAAps1JLD1zm1D-JeVasqO3Va?dl=0</a:t>
            </a:r>
            <a:endParaRPr lang="en-US" altLang="ja-JP" sz="2400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1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A87B-BF5B-496F-BC18-88E8AAA7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F075-4298-4E9B-BB22-D11D9E67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Dr. Jay </a:t>
            </a:r>
            <a:r>
              <a:rPr lang="en-US" dirty="0" err="1"/>
              <a:t>Khorsandi</a:t>
            </a:r>
          </a:p>
          <a:p>
            <a:pPr lvl="1"/>
            <a:r>
              <a:rPr lang="en-US" dirty="0">
                <a:ea typeface="+mj-lt"/>
                <a:cs typeface="+mj-lt"/>
              </a:rPr>
              <a:t>Practicing healthcare dentistry and sleep for almost 20 years</a:t>
            </a:r>
          </a:p>
          <a:p>
            <a:pPr lvl="1"/>
            <a:r>
              <a:rPr lang="en-US" dirty="0">
                <a:ea typeface="+mj-lt"/>
                <a:cs typeface="+mj-lt"/>
              </a:rPr>
              <a:t>Private practice owner in Los Angeles for 10 years</a:t>
            </a:r>
          </a:p>
          <a:p>
            <a:pPr lvl="1"/>
            <a:r>
              <a:rPr lang="en-US" dirty="0">
                <a:ea typeface="+mj-lt"/>
                <a:cs typeface="+mj-lt"/>
              </a:rPr>
              <a:t>Was co-founder and Chief Dental Officer for a start-up Dental Service Organization (DSO) in New York</a:t>
            </a:r>
          </a:p>
          <a:p>
            <a:pPr lvl="1"/>
            <a:r>
              <a:rPr lang="en-US" dirty="0">
                <a:ea typeface="+mj-lt"/>
                <a:cs typeface="+mj-lt"/>
              </a:rPr>
              <a:t>Transitioned to Sleep about 5 years ago exclusively</a:t>
            </a:r>
          </a:p>
          <a:p>
            <a:pPr lvl="1"/>
            <a:r>
              <a:rPr lang="en-US" dirty="0">
                <a:ea typeface="+mj-lt"/>
                <a:cs typeface="+mj-lt"/>
              </a:rPr>
              <a:t>Member of ADA, CDA, LADS, AADSM, CA Sleep Society</a:t>
            </a:r>
          </a:p>
          <a:p>
            <a:pPr lvl="1"/>
            <a:r>
              <a:rPr lang="en-US" dirty="0">
                <a:ea typeface="+mj-lt"/>
                <a:cs typeface="+mj-lt"/>
              </a:rPr>
              <a:t>Co-developer of an oral appliance. "</a:t>
            </a:r>
            <a:r>
              <a:rPr lang="en-US" dirty="0" err="1">
                <a:ea typeface="+mj-lt"/>
                <a:cs typeface="+mj-lt"/>
              </a:rPr>
              <a:t>Zyppah</a:t>
            </a:r>
            <a:r>
              <a:rPr lang="en-US" dirty="0">
                <a:ea typeface="+mj-lt"/>
                <a:cs typeface="+mj-lt"/>
              </a:rPr>
              <a:t>-</a:t>
            </a:r>
            <a:r>
              <a:rPr lang="en-US" u="sng" dirty="0">
                <a:ea typeface="+mj-lt"/>
                <a:cs typeface="+mj-lt"/>
              </a:rPr>
              <a:t>K</a:t>
            </a:r>
            <a:r>
              <a:rPr lang="en-US" dirty="0">
                <a:ea typeface="+mj-lt"/>
                <a:cs typeface="+mj-lt"/>
              </a:rPr>
              <a:t>"</a:t>
            </a:r>
          </a:p>
          <a:p>
            <a:pPr lvl="1"/>
            <a:r>
              <a:rPr lang="en-US" dirty="0">
                <a:ea typeface="+mj-lt"/>
                <a:cs typeface="+mj-lt"/>
              </a:rPr>
              <a:t>Delivered more CPAP's than any dentist in the country</a:t>
            </a:r>
          </a:p>
          <a:p>
            <a:pPr lvl="1"/>
            <a:r>
              <a:rPr lang="en-US" dirty="0">
                <a:ea typeface="+mj-lt"/>
                <a:cs typeface="+mj-lt"/>
              </a:rPr>
              <a:t>Top provider of </a:t>
            </a:r>
            <a:r>
              <a:rPr lang="en-US" dirty="0" err="1">
                <a:ea typeface="+mj-lt"/>
                <a:cs typeface="+mj-lt"/>
              </a:rPr>
              <a:t>NightLase</a:t>
            </a:r>
            <a:r>
              <a:rPr lang="en-US" dirty="0">
                <a:ea typeface="+mj-lt"/>
                <a:cs typeface="+mj-lt"/>
              </a:rPr>
              <a:t> – Laser Snoring Therapy</a:t>
            </a:r>
          </a:p>
          <a:p>
            <a:pPr lvl="1"/>
            <a:r>
              <a:rPr lang="en-US" dirty="0">
                <a:ea typeface="+mj-lt"/>
                <a:cs typeface="+mj-lt"/>
              </a:rPr>
              <a:t>Biohacker and Sleep Enthusiast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1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A8D2-D38A-40D6-BAE8-7BDDFDD3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439350" cy="2171710"/>
          </a:xfrm>
        </p:spPr>
        <p:txBody>
          <a:bodyPr/>
          <a:lstStyle/>
          <a:p>
            <a:r>
              <a:rPr lang="en-US" dirty="0"/>
              <a:t>Before we begin....FREE GIVEAWAY at the end of the webinar!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A7FF-CD00-4D5A-9B7E-0590F1CB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283134"/>
            <a:ext cx="6229048" cy="2965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You'll want to stay tuned as we will be giving away a bottle of an amazing supplement that can help you calm the mind down and sleep better!</a:t>
            </a:r>
          </a:p>
          <a:p>
            <a:r>
              <a:rPr lang="en-US" dirty="0"/>
              <a:t>More details at the end!</a:t>
            </a:r>
          </a:p>
        </p:txBody>
      </p:sp>
    </p:spTree>
    <p:extLst>
      <p:ext uri="{BB962C8B-B14F-4D97-AF65-F5344CB8AC3E}">
        <p14:creationId xmlns:p14="http://schemas.microsoft.com/office/powerpoint/2010/main" val="229551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66B4-B7A8-4188-8F18-DB913C54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2" y="244834"/>
            <a:ext cx="5509427" cy="893717"/>
          </a:xfrm>
        </p:spPr>
        <p:txBody>
          <a:bodyPr>
            <a:normAutofit/>
          </a:bodyPr>
          <a:lstStyle/>
          <a:p>
            <a:r>
              <a:rPr lang="en-US"/>
              <a:t>Why do we sleep?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A2546A-6E8F-450C-AB88-8540E8570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93" r="757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FFEA-C7F1-4084-B656-A64E12F3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0" y="1092888"/>
            <a:ext cx="5648999" cy="54229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Three R's</a:t>
            </a:r>
            <a:endParaRPr lang="en-US"/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 b="1" u="sng" dirty="0">
                <a:ea typeface="+mj-lt"/>
                <a:cs typeface="+mj-lt"/>
              </a:rPr>
              <a:t>Rest</a:t>
            </a:r>
            <a:r>
              <a:rPr lang="en-US" sz="1600" dirty="0">
                <a:ea typeface="+mj-lt"/>
                <a:cs typeface="+mj-lt"/>
              </a:rPr>
              <a:t>: 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A time to slow down 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Give your body a chance to recover from the day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Energy needs go down. Heart rate goes down. Digestion slows</a:t>
            </a:r>
            <a:endParaRPr lang="en-US" sz="1600" dirty="0"/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 b="1" u="sng" dirty="0">
                <a:ea typeface="+mj-lt"/>
                <a:cs typeface="+mj-lt"/>
              </a:rPr>
              <a:t>Recharge</a:t>
            </a:r>
            <a:endParaRPr lang="en-US" sz="1600" b="1" u="sng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Biochemical processes in the brain 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Hormone regulation (leptin vs ghrelin)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Glymphatic system (brain flush system)</a:t>
            </a:r>
            <a:endParaRPr lang="en-US" sz="1600" dirty="0"/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 b="1" u="sng" dirty="0">
                <a:ea typeface="+mj-lt"/>
                <a:cs typeface="+mj-lt"/>
              </a:rPr>
              <a:t>Restore</a:t>
            </a:r>
            <a:endParaRPr lang="en-US" sz="1600" b="1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Deep sleep and growth hormone (body repair)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2"/>
              <a:buChar char="•"/>
            </a:pPr>
            <a:r>
              <a:rPr lang="en-US" sz="1600" dirty="0">
                <a:ea typeface="+mj-lt"/>
                <a:cs typeface="+mj-lt"/>
              </a:rPr>
              <a:t>REM sleep and dreaming/memory consolidation (brain...repair...think of it like disk defrag on your hard drive)</a:t>
            </a:r>
            <a:endParaRPr lang="en-US" sz="1600" dirty="0"/>
          </a:p>
          <a:p>
            <a:pPr>
              <a:lnSpc>
                <a:spcPct val="90000"/>
              </a:lnSpc>
              <a:buFont typeface="Arial" charset="2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076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06A-7728-4D40-8170-BFDD0E5E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What controls our sleep?</a:t>
            </a:r>
            <a:br>
              <a:rPr lang="en-US" dirty="0"/>
            </a:br>
            <a:r>
              <a:rPr lang="en-US">
                <a:ea typeface="+mj-lt"/>
                <a:cs typeface="+mj-lt"/>
              </a:rPr>
              <a:t>2 Components: Rhythm and Drive 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8BB2-18A5-4F10-81F6-52D618CF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Rhythm</a:t>
            </a:r>
            <a:endParaRPr lang="en-US"/>
          </a:p>
          <a:p>
            <a:pPr lvl="1"/>
            <a:r>
              <a:rPr lang="en-US"/>
              <a:t>AKA, your sleep/wake cycle</a:t>
            </a:r>
            <a:endParaRPr lang="en-US" dirty="0"/>
          </a:p>
          <a:p>
            <a:pPr lvl="1"/>
            <a:r>
              <a:rPr lang="en-US"/>
              <a:t>Our body is regulated by internal clocks known as circadian rhythms</a:t>
            </a:r>
          </a:p>
          <a:p>
            <a:pPr lvl="1"/>
            <a:r>
              <a:rPr lang="en-US" dirty="0"/>
              <a:t>Your brain is the main one but research is showing all major organ systems working optimally at different times of days</a:t>
            </a:r>
          </a:p>
          <a:p>
            <a:pPr lvl="1"/>
            <a:r>
              <a:rPr lang="en-US"/>
              <a:t>Shift workers constantly battle with this</a:t>
            </a:r>
            <a:endParaRPr lang="en-US" dirty="0"/>
          </a:p>
          <a:p>
            <a:pPr lvl="1"/>
            <a:r>
              <a:rPr lang="en-US"/>
              <a:t>Jet lag amplifies the consequences of sleep cycle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400050"/>
            <a:endParaRPr lang="en-US" dirty="0"/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5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E5DA-BAB3-44DA-9B9E-4B77357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What controls our sleep?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B932-F44C-484C-9961-0532EE625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Drive </a:t>
            </a:r>
            <a:r>
              <a:rPr lang="en-US" dirty="0"/>
              <a:t>- Pressure to Sleep</a:t>
            </a:r>
          </a:p>
          <a:p>
            <a:r>
              <a:rPr lang="en-US" dirty="0">
                <a:ea typeface="+mj-lt"/>
                <a:cs typeface="+mj-lt"/>
              </a:rPr>
              <a:t>It effectively reminds the body that it needs to sleep after a certain time </a:t>
            </a:r>
          </a:p>
          <a:p>
            <a:r>
              <a:rPr lang="en-US" dirty="0">
                <a:ea typeface="+mj-lt"/>
                <a:cs typeface="+mj-lt"/>
              </a:rPr>
              <a:t>Timer or counter that diminishes throughout the day</a:t>
            </a:r>
          </a:p>
          <a:p>
            <a:r>
              <a:rPr lang="en-US" dirty="0">
                <a:ea typeface="+mj-lt"/>
                <a:cs typeface="+mj-lt"/>
              </a:rPr>
              <a:t>The longer we have been awake, the stronger the desire and need to sleep becomes, and the more the likelihood of falling asleep increases</a:t>
            </a:r>
          </a:p>
          <a:p>
            <a:r>
              <a:rPr lang="en-US" dirty="0">
                <a:ea typeface="+mj-lt"/>
                <a:cs typeface="+mj-lt"/>
              </a:rPr>
              <a:t>The longer we have been asleep, the more the pressure to sleep dissipates, and the more the likelihood of awakening increases.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4C76-9E2B-4979-8E89-0A92CD82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197025" cy="1587435"/>
          </a:xfrm>
        </p:spPr>
        <p:txBody>
          <a:bodyPr/>
          <a:lstStyle/>
          <a:p>
            <a:r>
              <a:rPr lang="en-US"/>
              <a:t>Trouble Falling Asleep and Waking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4A15-AB88-4F1F-ABE0-E4F2AB63E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/>
              <a:t>Falling Asleep</a:t>
            </a:r>
          </a:p>
          <a:p>
            <a:r>
              <a:rPr lang="en-US"/>
              <a:t>Work related stress</a:t>
            </a:r>
          </a:p>
          <a:p>
            <a:r>
              <a:rPr lang="en-US"/>
              <a:t>Acute pyschological or physical trauma</a:t>
            </a:r>
            <a:endParaRPr lang="en-US" dirty="0"/>
          </a:p>
          <a:p>
            <a:r>
              <a:rPr lang="en-US"/>
              <a:t>Family stress</a:t>
            </a:r>
            <a:endParaRPr lang="en-US" dirty="0"/>
          </a:p>
          <a:p>
            <a:r>
              <a:rPr lang="en-US"/>
              <a:t>Lifestyle choices </a:t>
            </a:r>
          </a:p>
          <a:p>
            <a:pPr marL="0" indent="0">
              <a:buNone/>
            </a:pPr>
            <a:r>
              <a:rPr lang="en-US" b="1" u="sng"/>
              <a:t>Waking Up</a:t>
            </a:r>
          </a:p>
          <a:p>
            <a:r>
              <a:rPr lang="en-US"/>
              <a:t>Waking up in the</a:t>
            </a:r>
            <a:r>
              <a:rPr lang="en-US" b="1"/>
              <a:t> middle of night (bathroom trips, brain energy expenditure, sleep apnea)</a:t>
            </a:r>
            <a:endParaRPr lang="en-US" b="1" dirty="0"/>
          </a:p>
          <a:p>
            <a:r>
              <a:rPr lang="en-US" b="1"/>
              <a:t>Trouble waking up in the morning = Insomnia, Snoring, Sleep Apnea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1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1227</Words>
  <Application>Microsoft Macintosh PowerPoint</Application>
  <PresentationFormat>Widescreen</PresentationFormat>
  <Paragraphs>305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ヒラギノ角ゴ Pro W3</vt:lpstr>
      <vt:lpstr>Arial</vt:lpstr>
      <vt:lpstr>Calibri</vt:lpstr>
      <vt:lpstr>Century Gothic</vt:lpstr>
      <vt:lpstr>Goudy Old Style</vt:lpstr>
      <vt:lpstr>Wingdings 3</vt:lpstr>
      <vt:lpstr>Ion</vt:lpstr>
      <vt:lpstr>Traditional and Alternative Treatments for Insomnia</vt:lpstr>
      <vt:lpstr>Introductions</vt:lpstr>
      <vt:lpstr>Introductions</vt:lpstr>
      <vt:lpstr>Introductions</vt:lpstr>
      <vt:lpstr>Before we begin....FREE GIVEAWAY at the end of the webinar!</vt:lpstr>
      <vt:lpstr>Why do we sleep?</vt:lpstr>
      <vt:lpstr>What controls our sleep? 2 Components: Rhythm and Drive  </vt:lpstr>
      <vt:lpstr>What controls our sleep? </vt:lpstr>
      <vt:lpstr>Trouble Falling Asleep and Waking Up</vt:lpstr>
      <vt:lpstr>What kind of sleeper are you? AKA, what is your "Chronotype"</vt:lpstr>
      <vt:lpstr>Lions</vt:lpstr>
      <vt:lpstr>Wolves</vt:lpstr>
      <vt:lpstr>Bears</vt:lpstr>
      <vt:lpstr>Dolphins</vt:lpstr>
      <vt:lpstr>Insomnia</vt:lpstr>
      <vt:lpstr>Hormonal Causes of Insomnia</vt:lpstr>
      <vt:lpstr>Cortisol in Adrenal Insufficiency  </vt:lpstr>
      <vt:lpstr>Menopause: Most Common Symptoms</vt:lpstr>
      <vt:lpstr>Treatments for Insomnia</vt:lpstr>
      <vt:lpstr>Behavioral Options</vt:lpstr>
      <vt:lpstr>Psychological</vt:lpstr>
      <vt:lpstr>Medical</vt:lpstr>
      <vt:lpstr>Pharmaceutical Mechanisms of Action</vt:lpstr>
      <vt:lpstr>Pharmaceutical Mechanisms of Action – continued</vt:lpstr>
      <vt:lpstr>Medicines That Can Cause Insomnia</vt:lpstr>
      <vt:lpstr>Hormone Treatments</vt:lpstr>
      <vt:lpstr>Alternative Options</vt:lpstr>
      <vt:lpstr>Alternative Options</vt:lpstr>
      <vt:lpstr>Alternative Options</vt:lpstr>
      <vt:lpstr>Alternative Options</vt:lpstr>
      <vt:lpstr>Alternative Options</vt:lpstr>
      <vt:lpstr>Alternative Options</vt:lpstr>
      <vt:lpstr>Where to find/buy these?</vt:lpstr>
      <vt:lpstr>Light Control</vt:lpstr>
      <vt:lpstr>Alternative Options</vt:lpstr>
      <vt:lpstr>Alternative Options</vt:lpstr>
      <vt:lpstr>Alternative Options</vt:lpstr>
      <vt:lpstr>Thank you!</vt:lpstr>
      <vt:lpstr>Questions?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Theodore Friedman</cp:lastModifiedBy>
  <cp:revision>995</cp:revision>
  <dcterms:created xsi:type="dcterms:W3CDTF">2013-07-15T20:26:40Z</dcterms:created>
  <dcterms:modified xsi:type="dcterms:W3CDTF">2019-06-03T02:17:56Z</dcterms:modified>
</cp:coreProperties>
</file>