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1" r:id="rId5"/>
    <p:sldId id="272" r:id="rId6"/>
    <p:sldId id="266" r:id="rId7"/>
    <p:sldId id="262" r:id="rId8"/>
    <p:sldId id="263" r:id="rId9"/>
    <p:sldId id="269" r:id="rId10"/>
    <p:sldId id="273" r:id="rId11"/>
    <p:sldId id="265" r:id="rId12"/>
    <p:sldId id="258" r:id="rId13"/>
    <p:sldId id="268" r:id="rId14"/>
    <p:sldId id="267" r:id="rId15"/>
    <p:sldId id="270" r:id="rId16"/>
    <p:sldId id="276" r:id="rId17"/>
    <p:sldId id="274" r:id="rId18"/>
    <p:sldId id="271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 varScale="1">
        <p:scale>
          <a:sx n="40" d="100"/>
          <a:sy n="40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E558355-6D26-40BF-856E-D16A325FEA1D}" type="datetimeFigureOut">
              <a:rPr lang="en-US" smtClean="0"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E2C81D-15EE-4701-A381-DCA8BBC644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Comfort Foods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Jasmine Eugenio, MD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7"/>
          <a:stretch/>
        </p:blipFill>
        <p:spPr bwMode="auto">
          <a:xfrm>
            <a:off x="0" y="0"/>
            <a:ext cx="334850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1"/>
          <a:stretch/>
        </p:blipFill>
        <p:spPr bwMode="auto">
          <a:xfrm>
            <a:off x="-76200" y="3238501"/>
            <a:ext cx="3424707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81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r>
              <a:rPr lang="en-US" dirty="0" smtClean="0"/>
              <a:t>Psychology…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239000" cy="4846320"/>
          </a:xfrm>
        </p:spPr>
        <p:txBody>
          <a:bodyPr/>
          <a:lstStyle/>
          <a:p>
            <a:r>
              <a:rPr lang="en-US" dirty="0"/>
              <a:t>The stress effect is particularly pronounced among college-aged women, with only 33% reporting healthy eating choices during times of emotional stress.</a:t>
            </a:r>
          </a:p>
          <a:p>
            <a:r>
              <a:rPr lang="en-US" dirty="0"/>
              <a:t>For women specifically, these psychological patterns may be maladaptive.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570285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1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recent development, as chefs have explored the roots of American cuisine and tried to define it as a unique style, is the advent of fine dining comfort food restaurants that feature more careful cooking and presentation, higher quality, and fresh organic ingredients, along with consequently higher prices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9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Favorite comfort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 recent reader's poll, studies showed the favorite American comfort foods distinctive trends relating to:</a:t>
            </a:r>
          </a:p>
          <a:p>
            <a:pPr lvl="1"/>
            <a:r>
              <a:rPr lang="en-US" dirty="0" smtClean="0"/>
              <a:t> age</a:t>
            </a:r>
          </a:p>
          <a:p>
            <a:pPr lvl="1"/>
            <a:r>
              <a:rPr lang="en-US" dirty="0" smtClean="0"/>
              <a:t>childhood regional location</a:t>
            </a:r>
          </a:p>
          <a:p>
            <a:pPr lvl="1"/>
            <a:r>
              <a:rPr lang="en-US" dirty="0" smtClean="0"/>
              <a:t>ethnic upbringing. </a:t>
            </a:r>
          </a:p>
        </p:txBody>
      </p:sp>
    </p:spTree>
    <p:extLst>
      <p:ext uri="{BB962C8B-B14F-4D97-AF65-F5344CB8AC3E}">
        <p14:creationId xmlns:p14="http://schemas.microsoft.com/office/powerpoint/2010/main" val="200978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Most popular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239000" cy="4846320"/>
          </a:xfrm>
        </p:spPr>
        <p:txBody>
          <a:bodyPr/>
          <a:lstStyle/>
          <a:p>
            <a:r>
              <a:rPr lang="en-US" dirty="0" smtClean="0"/>
              <a:t>Peanut butter and jelly sandwiches and grilled cheese ranked highest</a:t>
            </a:r>
          </a:p>
          <a:p>
            <a:r>
              <a:rPr lang="en-US" dirty="0" smtClean="0"/>
              <a:t>The next highest on the list were meatloaf, mashed potatoes, brisket pot roast, fried chicken, macaroni and cheese, spaghetti, and good </a:t>
            </a:r>
            <a:r>
              <a:rPr lang="en-US" dirty="0" err="1" smtClean="0"/>
              <a:t>ol</a:t>
            </a:r>
            <a:r>
              <a:rPr lang="en-US" dirty="0" smtClean="0"/>
              <a:t>' tuna casserole.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2"/>
          <a:stretch/>
        </p:blipFill>
        <p:spPr bwMode="auto">
          <a:xfrm>
            <a:off x="0" y="4343400"/>
            <a:ext cx="815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03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prstClr val="black"/>
                </a:solidFill>
              </a:rPr>
              <a:t>the </a:t>
            </a:r>
            <a:r>
              <a:rPr lang="en-US" sz="3200" dirty="0">
                <a:solidFill>
                  <a:prstClr val="black"/>
                </a:solidFill>
              </a:rPr>
              <a:t>most common comfort foods </a:t>
            </a:r>
            <a:r>
              <a:rPr lang="en-US" sz="3200" dirty="0" smtClean="0">
                <a:solidFill>
                  <a:prstClr val="black"/>
                </a:solidFill>
              </a:rPr>
              <a:t>in America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676400"/>
            <a:ext cx="4040188" cy="4449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   Apple pie</a:t>
            </a:r>
          </a:p>
          <a:p>
            <a:r>
              <a:rPr lang="en-US" dirty="0" smtClean="0"/>
              <a:t>    Baked beans</a:t>
            </a:r>
          </a:p>
          <a:p>
            <a:r>
              <a:rPr lang="en-US" dirty="0" smtClean="0"/>
              <a:t>    Banana pudding</a:t>
            </a:r>
          </a:p>
          <a:p>
            <a:r>
              <a:rPr lang="en-US" dirty="0" smtClean="0"/>
              <a:t>    Beef stew</a:t>
            </a:r>
          </a:p>
          <a:p>
            <a:r>
              <a:rPr lang="en-US" dirty="0" smtClean="0"/>
              <a:t>    Brisket pot roast</a:t>
            </a:r>
          </a:p>
          <a:p>
            <a:r>
              <a:rPr lang="en-US" dirty="0" smtClean="0"/>
              <a:t>    Chicken and dumplings</a:t>
            </a:r>
          </a:p>
          <a:p>
            <a:r>
              <a:rPr lang="en-US" dirty="0" smtClean="0"/>
              <a:t>    Chicken pot pie</a:t>
            </a:r>
          </a:p>
          <a:p>
            <a:r>
              <a:rPr lang="en-US" dirty="0" smtClean="0"/>
              <a:t>    Chicken soup</a:t>
            </a:r>
          </a:p>
          <a:p>
            <a:r>
              <a:rPr lang="en-US" dirty="0" smtClean="0"/>
              <a:t>    Chili con carne</a:t>
            </a:r>
          </a:p>
          <a:p>
            <a:r>
              <a:rPr lang="en-US" dirty="0" smtClean="0"/>
              <a:t>    Chocolate chip cookies</a:t>
            </a:r>
          </a:p>
          <a:p>
            <a:r>
              <a:rPr lang="en-US" dirty="0"/>
              <a:t> </a:t>
            </a:r>
            <a:r>
              <a:rPr lang="en-US" dirty="0" smtClean="0"/>
              <a:t>   Pizza</a:t>
            </a:r>
          </a:p>
          <a:p>
            <a:r>
              <a:rPr lang="en-US" dirty="0"/>
              <a:t> </a:t>
            </a:r>
            <a:r>
              <a:rPr lang="en-US" dirty="0" smtClean="0"/>
              <a:t>   French Fries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Crispito</a:t>
            </a:r>
            <a:endParaRPr lang="en-US" dirty="0" smtClean="0"/>
          </a:p>
          <a:p>
            <a:r>
              <a:rPr lang="en-US" dirty="0" smtClean="0"/>
              <a:t>    Corn on the cob</a:t>
            </a:r>
          </a:p>
          <a:p>
            <a:r>
              <a:rPr lang="en-US" dirty="0" smtClean="0"/>
              <a:t>    Fried chicken</a:t>
            </a:r>
          </a:p>
          <a:p>
            <a:r>
              <a:rPr lang="en-US" dirty="0" smtClean="0"/>
              <a:t>    Gelatin dessert</a:t>
            </a:r>
          </a:p>
          <a:p>
            <a:r>
              <a:rPr lang="en-US" dirty="0" smtClean="0"/>
              <a:t>    Green bean casserole</a:t>
            </a:r>
          </a:p>
          <a:p>
            <a:r>
              <a:rPr lang="en-US" dirty="0" smtClean="0"/>
              <a:t>    Grilled cheese sandwich (runner-up)</a:t>
            </a:r>
          </a:p>
          <a:p>
            <a:r>
              <a:rPr lang="en-US" dirty="0" smtClean="0"/>
              <a:t>    Hamburgers (runner-up)</a:t>
            </a:r>
          </a:p>
          <a:p>
            <a:r>
              <a:rPr lang="en-US" dirty="0" smtClean="0"/>
              <a:t>    Hot dogs</a:t>
            </a:r>
          </a:p>
          <a:p>
            <a:r>
              <a:rPr lang="en-US" dirty="0" smtClean="0"/>
              <a:t>    Ice cream</a:t>
            </a:r>
          </a:p>
          <a:p>
            <a:r>
              <a:rPr lang="en-US" dirty="0" smtClean="0"/>
              <a:t>    Macaroni and cheese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7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Rethink your comfort foods</a:t>
            </a:r>
          </a:p>
          <a:p>
            <a:r>
              <a:rPr lang="en-US" dirty="0" smtClean="0"/>
              <a:t>Understand why you need it</a:t>
            </a:r>
          </a:p>
          <a:p>
            <a:r>
              <a:rPr lang="en-US" dirty="0" smtClean="0"/>
              <a:t>Try the healthier choices                                         and stock up your pantry                                         and refrigerator with it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124200" cy="388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3143"/>
            <a:ext cx="4581525" cy="218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63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Throw away left overs and don’t bring it to work!</a:t>
            </a:r>
          </a:p>
          <a:p>
            <a:r>
              <a:rPr lang="en-US" dirty="0" smtClean="0"/>
              <a:t>Stop rewarding yourself and your children with food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21272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513" y="3200401"/>
            <a:ext cx="4620787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31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Bring healthy snacks to work</a:t>
            </a:r>
          </a:p>
          <a:p>
            <a:r>
              <a:rPr lang="en-US" dirty="0"/>
              <a:t>When you feel the urge to eat, exercise</a:t>
            </a:r>
          </a:p>
          <a:p>
            <a:r>
              <a:rPr lang="en-US" dirty="0"/>
              <a:t>When you are stressed, exercise!!!!</a:t>
            </a:r>
          </a:p>
          <a:p>
            <a:r>
              <a:rPr lang="en-US" dirty="0"/>
              <a:t>If all else fails make a healthy version of your comfort food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10064"/>
            <a:ext cx="4191000" cy="257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28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Suggestions for Healthy snacks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Fruits and Vegetables: strawberries, cantaloupe, carrots, celery, </a:t>
            </a:r>
            <a:r>
              <a:rPr lang="en-US" dirty="0" err="1" smtClean="0"/>
              <a:t>edamame</a:t>
            </a:r>
            <a:endParaRPr lang="en-US" dirty="0" smtClean="0"/>
          </a:p>
          <a:p>
            <a:r>
              <a:rPr lang="en-US" dirty="0" smtClean="0"/>
              <a:t>Nuts: Almonds, peanuts</a:t>
            </a:r>
          </a:p>
          <a:p>
            <a:r>
              <a:rPr lang="en-US" dirty="0" smtClean="0"/>
              <a:t>Yogurt with the above</a:t>
            </a:r>
          </a:p>
          <a:p>
            <a:r>
              <a:rPr lang="en-US" dirty="0" smtClean="0"/>
              <a:t>Oatmeal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7600"/>
            <a:ext cx="4857750" cy="305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56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your comfort foods?</a:t>
            </a:r>
          </a:p>
          <a:p>
            <a:r>
              <a:rPr lang="en-US" dirty="0" smtClean="0"/>
              <a:t>How will you curve your comfort food cravings?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1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comfort foods?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are foods that soothe the psyche by reminding us of comforting childhood memories. </a:t>
            </a:r>
          </a:p>
          <a:p>
            <a:r>
              <a:rPr lang="en-US" dirty="0" smtClean="0"/>
              <a:t>For most of us, these foods are far from gourmet and generally epitomize home cooking. </a:t>
            </a:r>
          </a:p>
          <a:p>
            <a:r>
              <a:rPr lang="en-US" dirty="0" smtClean="0"/>
              <a:t>They invoke feelings of nostalgia, safety, and security.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1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eat…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food is traditionally eaten food to  provides a nostalgic or sentimental feeling to the person eating it</a:t>
            </a:r>
          </a:p>
          <a:p>
            <a:r>
              <a:rPr lang="en-US" dirty="0" smtClean="0"/>
              <a:t>The nostalgic element most comfort food has, may be specific to either the individual or a specific culture.</a:t>
            </a:r>
          </a:p>
          <a:p>
            <a:r>
              <a:rPr lang="en-US" dirty="0" smtClean="0"/>
              <a:t>Many comfort foods are flavorful; some may also be easily prepared.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0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eat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Comfort foods may be consumed to positively pique emotions, to relieve negative psychological effects or to increase positive feelings. The term was first used, according to Webster's Dictionary, in 1977.</a:t>
            </a:r>
          </a:p>
        </p:txBody>
      </p:sp>
    </p:spTree>
    <p:extLst>
      <p:ext uri="{BB962C8B-B14F-4D97-AF65-F5344CB8AC3E}">
        <p14:creationId xmlns:p14="http://schemas.microsoft.com/office/powerpoint/2010/main" val="389530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select particular foods to modify mood or effect</a:t>
            </a:r>
          </a:p>
          <a:p>
            <a:r>
              <a:rPr lang="en-US" dirty="0"/>
              <a:t> studies show </a:t>
            </a:r>
            <a:r>
              <a:rPr lang="en-US" dirty="0" smtClean="0"/>
              <a:t>that the medical-therapeutic use of particular foods may                    ultimately </a:t>
            </a:r>
            <a:r>
              <a:rPr lang="en-US" dirty="0"/>
              <a:t>be a matter </a:t>
            </a:r>
            <a:r>
              <a:rPr lang="en-US" dirty="0" smtClean="0"/>
              <a:t>of </a:t>
            </a:r>
            <a:r>
              <a:rPr lang="en-US" dirty="0"/>
              <a:t>mood-alteration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4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study divided college-students' comfort-food identifications into four categories 	nostalgic foods                                                                	indulgence foods					convenience foods					physical comfort foods</a:t>
            </a:r>
          </a:p>
          <a:p>
            <a:r>
              <a:rPr lang="en-US" dirty="0" smtClean="0"/>
              <a:t>We like to eat a familiar meal: usually  soft in consistency, and rich in calories or nutrients, or both.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/>
          <a:lstStyle/>
          <a:p>
            <a:r>
              <a:rPr lang="en-US" dirty="0" smtClean="0"/>
              <a:t>Preferences by sex, age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484632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males preferred warm, hearty, meal-related comfort foods (such as steak, casseroles, and soup)</a:t>
            </a:r>
          </a:p>
          <a:p>
            <a:pPr lvl="1"/>
            <a:r>
              <a:rPr lang="en-US" dirty="0" smtClean="0"/>
              <a:t>females  preferred comfort foods that were more snack related (such as chocolate and ice cream)</a:t>
            </a:r>
          </a:p>
          <a:p>
            <a:pPr lvl="1"/>
            <a:r>
              <a:rPr lang="en-US" dirty="0" smtClean="0"/>
              <a:t>younger people preferred more snack-related comfort foods compared to those over 55 years of age.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275525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24312"/>
            <a:ext cx="235131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61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46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Psychology of comfort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Studies also revealed strong connections between consumption of comfort foods and feelings of guilt.</a:t>
            </a:r>
          </a:p>
          <a:p>
            <a:r>
              <a:rPr lang="en-US" dirty="0" smtClean="0"/>
              <a:t>Comfort food consumption has been seen as a response to emotional stress </a:t>
            </a:r>
          </a:p>
          <a:p>
            <a:r>
              <a:rPr lang="en-US" dirty="0" smtClean="0"/>
              <a:t>key contributor to the epidemic of obesity in the United States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2667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25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Psychology of comfort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consumption of comfort food is triggered in men by positive emotions, and by negative ones in women.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2819400" cy="384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3200400" cy="331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72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716</Words>
  <Application>Microsoft Macintosh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Opulent</vt:lpstr>
      <vt:lpstr>Comfort Foods</vt:lpstr>
      <vt:lpstr>What are comfort foods? </vt:lpstr>
      <vt:lpstr>When do we eat…</vt:lpstr>
      <vt:lpstr>Why do we eat …</vt:lpstr>
      <vt:lpstr>WHY?</vt:lpstr>
      <vt:lpstr>What do we like?</vt:lpstr>
      <vt:lpstr>Preferences by sex, age ?</vt:lpstr>
      <vt:lpstr>Psychology of comfort foods</vt:lpstr>
      <vt:lpstr>Psychology of comfort foods</vt:lpstr>
      <vt:lpstr>Psychology…</vt:lpstr>
      <vt:lpstr>Trends</vt:lpstr>
      <vt:lpstr>Favorite comfort foods</vt:lpstr>
      <vt:lpstr>Most popular</vt:lpstr>
      <vt:lpstr>the most common comfort foods in America </vt:lpstr>
      <vt:lpstr>What to do?</vt:lpstr>
      <vt:lpstr>What to do?</vt:lpstr>
      <vt:lpstr>What to do?</vt:lpstr>
      <vt:lpstr>Suggestions for Healthy snacks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Comfort Foods</dc:title>
  <dc:creator>Med Staff Director</dc:creator>
  <cp:lastModifiedBy>Theodore Friedman</cp:lastModifiedBy>
  <cp:revision>12</cp:revision>
  <dcterms:created xsi:type="dcterms:W3CDTF">2014-02-13T12:17:12Z</dcterms:created>
  <dcterms:modified xsi:type="dcterms:W3CDTF">2014-02-13T20:43:27Z</dcterms:modified>
</cp:coreProperties>
</file>